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80"/>
  </p:notesMasterIdLst>
  <p:sldIdLst>
    <p:sldId id="278" r:id="rId2"/>
    <p:sldId id="282" r:id="rId3"/>
    <p:sldId id="319" r:id="rId4"/>
    <p:sldId id="261" r:id="rId5"/>
    <p:sldId id="264" r:id="rId6"/>
    <p:sldId id="283" r:id="rId7"/>
    <p:sldId id="270" r:id="rId8"/>
    <p:sldId id="271" r:id="rId9"/>
    <p:sldId id="269" r:id="rId10"/>
    <p:sldId id="287" r:id="rId11"/>
    <p:sldId id="292" r:id="rId12"/>
    <p:sldId id="322" r:id="rId13"/>
    <p:sldId id="293"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314" r:id="rId35"/>
    <p:sldId id="315" r:id="rId36"/>
    <p:sldId id="316" r:id="rId37"/>
    <p:sldId id="317" r:id="rId38"/>
    <p:sldId id="318" r:id="rId39"/>
    <p:sldId id="339" r:id="rId40"/>
    <p:sldId id="340" r:id="rId41"/>
    <p:sldId id="341" r:id="rId42"/>
    <p:sldId id="342" r:id="rId43"/>
    <p:sldId id="343" r:id="rId44"/>
    <p:sldId id="344" r:id="rId45"/>
    <p:sldId id="345" r:id="rId46"/>
    <p:sldId id="346" r:id="rId47"/>
    <p:sldId id="347" r:id="rId48"/>
    <p:sldId id="348" r:id="rId49"/>
    <p:sldId id="349" r:id="rId50"/>
    <p:sldId id="350" r:id="rId51"/>
    <p:sldId id="351" r:id="rId52"/>
    <p:sldId id="352" r:id="rId53"/>
    <p:sldId id="353" r:id="rId54"/>
    <p:sldId id="354" r:id="rId55"/>
    <p:sldId id="355" r:id="rId56"/>
    <p:sldId id="356" r:id="rId57"/>
    <p:sldId id="357" r:id="rId58"/>
    <p:sldId id="358" r:id="rId59"/>
    <p:sldId id="290" r:id="rId60"/>
    <p:sldId id="268" r:id="rId61"/>
    <p:sldId id="272" r:id="rId62"/>
    <p:sldId id="276" r:id="rId63"/>
    <p:sldId id="289" r:id="rId64"/>
    <p:sldId id="324" r:id="rId65"/>
    <p:sldId id="325" r:id="rId66"/>
    <p:sldId id="326" r:id="rId67"/>
    <p:sldId id="327" r:id="rId68"/>
    <p:sldId id="328" r:id="rId69"/>
    <p:sldId id="329" r:id="rId70"/>
    <p:sldId id="330" r:id="rId71"/>
    <p:sldId id="331" r:id="rId72"/>
    <p:sldId id="332" r:id="rId73"/>
    <p:sldId id="333" r:id="rId74"/>
    <p:sldId id="334" r:id="rId75"/>
    <p:sldId id="335" r:id="rId76"/>
    <p:sldId id="336" r:id="rId77"/>
    <p:sldId id="337" r:id="rId78"/>
    <p:sldId id="338" r:id="rId79"/>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a:srgbClr val="009999"/>
    <a:srgbClr val="00CC5C"/>
    <a:srgbClr val="0078D2"/>
    <a:srgbClr val="FF3B3B"/>
    <a:srgbClr val="FFC5C5"/>
    <a:srgbClr val="89CCFF"/>
    <a:srgbClr val="89FFBE"/>
    <a:srgbClr val="FFE7E7"/>
    <a:srgbClr val="E1F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35" autoAdjust="0"/>
    <p:restoredTop sz="94434" autoAdjust="0"/>
  </p:normalViewPr>
  <p:slideViewPr>
    <p:cSldViewPr snapToGrid="0">
      <p:cViewPr varScale="1">
        <p:scale>
          <a:sx n="74" d="100"/>
          <a:sy n="74" d="100"/>
        </p:scale>
        <p:origin x="1242" y="72"/>
      </p:cViewPr>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5DE92D3-5CD3-44A1-981F-518E00180008}" type="datetimeFigureOut">
              <a:rPr kumimoji="1" lang="ja-JP" altLang="en-US" smtClean="0"/>
              <a:t>2021/4/14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40229602-1221-4332-B972-97B9CC53B4E3}" type="slidenum">
              <a:rPr kumimoji="1" lang="ja-JP" altLang="en-US" smtClean="0"/>
              <a:t>‹#›</a:t>
            </a:fld>
            <a:endParaRPr kumimoji="1" lang="ja-JP" altLang="en-US"/>
          </a:p>
        </p:txBody>
      </p:sp>
    </p:spTree>
    <p:extLst>
      <p:ext uri="{BB962C8B-B14F-4D97-AF65-F5344CB8AC3E}">
        <p14:creationId xmlns:p14="http://schemas.microsoft.com/office/powerpoint/2010/main" val="21709908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0229602-1221-4332-B972-97B9CC53B4E3}" type="slidenum">
              <a:rPr kumimoji="1" lang="ja-JP" altLang="en-US" smtClean="0"/>
              <a:t>1</a:t>
            </a:fld>
            <a:endParaRPr kumimoji="1" lang="ja-JP" altLang="en-US" dirty="0"/>
          </a:p>
        </p:txBody>
      </p:sp>
    </p:spTree>
    <p:extLst>
      <p:ext uri="{BB962C8B-B14F-4D97-AF65-F5344CB8AC3E}">
        <p14:creationId xmlns:p14="http://schemas.microsoft.com/office/powerpoint/2010/main" val="1277966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0229602-1221-4332-B972-97B9CC53B4E3}" type="slidenum">
              <a:rPr kumimoji="1" lang="ja-JP" altLang="en-US" smtClean="0"/>
              <a:t>70</a:t>
            </a:fld>
            <a:endParaRPr kumimoji="1" lang="ja-JP" altLang="en-US"/>
          </a:p>
        </p:txBody>
      </p:sp>
    </p:spTree>
    <p:extLst>
      <p:ext uri="{BB962C8B-B14F-4D97-AF65-F5344CB8AC3E}">
        <p14:creationId xmlns:p14="http://schemas.microsoft.com/office/powerpoint/2010/main" val="3869146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A1AD5EF-7A62-4E60-B60B-5DF5B3DD5AF0}" type="datetime1">
              <a:rPr kumimoji="1" lang="ja-JP" altLang="en-US" smtClean="0"/>
              <a:t>2021/4/14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175539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7242D-6B6F-468D-939B-BBB3252E87D8}" type="datetime1">
              <a:rPr kumimoji="1" lang="ja-JP" altLang="en-US" smtClean="0"/>
              <a:t>2021/4/14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39368403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98090F-2DD5-4F38-A2FD-4D6A4CA0FCE0}" type="datetime1">
              <a:rPr kumimoji="1" lang="ja-JP" altLang="en-US" smtClean="0"/>
              <a:t>2021/4/14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181750" y="6583675"/>
            <a:ext cx="720000" cy="216000"/>
          </a:xfrm>
          <a:prstGeom prst="rect">
            <a:avLst/>
          </a:prstGeom>
        </p:spPr>
        <p:txBody>
          <a:bodyPr vert="horz" lIns="91440" tIns="45720" rIns="91440" bIns="45720" rtlCol="0" anchor="ctr"/>
          <a:lstStyle>
            <a:lvl1pPr algn="r">
              <a:defRPr sz="1200">
                <a:solidFill>
                  <a:schemeClr val="tx1">
                    <a:tint val="75000"/>
                  </a:schemeClr>
                </a:solidFill>
                <a:latin typeface="HG創英角ｺﾞｼｯｸUB" panose="020B0909000000000000" pitchFamily="49" charset="-128"/>
                <a:ea typeface="HG創英角ｺﾞｼｯｸUB" panose="020B0909000000000000" pitchFamily="49" charset="-128"/>
              </a:defRPr>
            </a:lvl1pPr>
          </a:lstStyle>
          <a:p>
            <a:fld id="{4D1D0668-0C6C-4C7F-AAAF-C0078F4BF5F6}" type="slidenum">
              <a:rPr kumimoji="1" lang="ja-JP" altLang="en-US" smtClean="0"/>
              <a:pPr/>
              <a:t>‹#›</a:t>
            </a:fld>
            <a:endParaRPr kumimoji="1" lang="ja-JP" altLang="en-US"/>
          </a:p>
        </p:txBody>
      </p:sp>
    </p:spTree>
    <p:extLst>
      <p:ext uri="{BB962C8B-B14F-4D97-AF65-F5344CB8AC3E}">
        <p14:creationId xmlns:p14="http://schemas.microsoft.com/office/powerpoint/2010/main" val="3326398858"/>
      </p:ext>
    </p:extLst>
  </p:cSld>
  <p:clrMap bg1="lt1" tx1="dk1" bg2="lt2" tx2="dk2" accent1="accent1" accent2="accent2" accent3="accent3" accent4="accent4" accent5="accent5" accent6="accent6" hlink="hlink" folHlink="folHlink"/>
  <p:sldLayoutIdLst>
    <p:sldLayoutId id="2147483685" r:id="rId1"/>
    <p:sldLayoutId id="2147483691" r:id="rId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pref.osaka.lg.jp/kenkozukuri/hanokenkou/shikashingikai.html"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70457" y="2509029"/>
            <a:ext cx="9360000" cy="1440000"/>
          </a:xfrm>
          <a:prstGeom prst="rect">
            <a:avLst/>
          </a:prstGeom>
          <a:noFill/>
        </p:spPr>
        <p:txBody>
          <a:bodyPr wrap="square" lIns="72000" tIns="72000" rIns="72000" bIns="72000" rtlCol="0" anchor="t">
            <a:noAutofit/>
          </a:bodyPr>
          <a:lstStyle/>
          <a:p>
            <a:pPr algn="ctr">
              <a:lnSpc>
                <a:spcPct val="150000"/>
              </a:lnSpc>
            </a:pPr>
            <a:r>
              <a:rPr lang="ja-JP" altLang="en-US" sz="2800" dirty="0" smtClean="0">
                <a:latin typeface="HG創英角ｺﾞｼｯｸUB" panose="020B0909000000000000" pitchFamily="49" charset="-128"/>
                <a:ea typeface="HG創英角ｺﾞｼｯｸUB" panose="020B0909000000000000" pitchFamily="49" charset="-128"/>
              </a:rPr>
              <a:t>大阪府</a:t>
            </a:r>
            <a:r>
              <a:rPr lang="ja-JP" altLang="en-US" sz="2800" dirty="0">
                <a:latin typeface="HG創英角ｺﾞｼｯｸUB" panose="020B0909000000000000" pitchFamily="49" charset="-128"/>
                <a:ea typeface="HG創英角ｺﾞｼｯｸUB" panose="020B0909000000000000" pitchFamily="49" charset="-128"/>
              </a:rPr>
              <a:t>健康づくり推進</a:t>
            </a:r>
            <a:r>
              <a:rPr lang="ja-JP" altLang="en-US" sz="2800" dirty="0" smtClean="0">
                <a:latin typeface="HG創英角ｺﾞｼｯｸUB" panose="020B0909000000000000" pitchFamily="49" charset="-128"/>
                <a:ea typeface="HG創英角ｺﾞｼｯｸUB" panose="020B0909000000000000" pitchFamily="49" charset="-128"/>
              </a:rPr>
              <a:t>条例第</a:t>
            </a:r>
            <a:r>
              <a:rPr lang="en-US" altLang="ja-JP" sz="2800" dirty="0">
                <a:latin typeface="HG創英角ｺﾞｼｯｸUB" panose="020B0909000000000000" pitchFamily="49" charset="-128"/>
                <a:ea typeface="HG創英角ｺﾞｼｯｸUB" panose="020B0909000000000000" pitchFamily="49" charset="-128"/>
              </a:rPr>
              <a:t>19</a:t>
            </a:r>
            <a:r>
              <a:rPr lang="ja-JP" altLang="en-US" sz="2800" dirty="0" smtClean="0">
                <a:latin typeface="HG創英角ｺﾞｼｯｸUB" panose="020B0909000000000000" pitchFamily="49" charset="-128"/>
                <a:ea typeface="HG創英角ｺﾞｼｯｸUB" panose="020B0909000000000000" pitchFamily="49" charset="-128"/>
              </a:rPr>
              <a:t>条に基づく年次</a:t>
            </a:r>
            <a:r>
              <a:rPr lang="ja-JP" altLang="en-US" sz="2800" dirty="0">
                <a:latin typeface="HG創英角ｺﾞｼｯｸUB" panose="020B0909000000000000" pitchFamily="49" charset="-128"/>
                <a:ea typeface="HG創英角ｺﾞｼｯｸUB" panose="020B0909000000000000" pitchFamily="49" charset="-128"/>
              </a:rPr>
              <a:t>報告書</a:t>
            </a:r>
          </a:p>
          <a:p>
            <a:pPr algn="ctr">
              <a:lnSpc>
                <a:spcPct val="150000"/>
              </a:lnSpc>
            </a:pPr>
            <a:r>
              <a:rPr lang="en-US" altLang="ja-JP" sz="2600" dirty="0" smtClean="0">
                <a:latin typeface="HG創英角ｺﾞｼｯｸUB" panose="020B0909000000000000" pitchFamily="49" charset="-128"/>
                <a:ea typeface="HG創英角ｺﾞｼｯｸUB" panose="020B0909000000000000" pitchFamily="49" charset="-128"/>
              </a:rPr>
              <a:t>〈</a:t>
            </a:r>
            <a:r>
              <a:rPr lang="ja-JP" altLang="en-US" sz="2600" dirty="0" smtClean="0">
                <a:latin typeface="HG創英角ｺﾞｼｯｸUB" panose="020B0909000000000000" pitchFamily="49" charset="-128"/>
                <a:ea typeface="HG創英角ｺﾞｼｯｸUB" panose="020B0909000000000000" pitchFamily="49" charset="-128"/>
              </a:rPr>
              <a:t>令和元年度</a:t>
            </a:r>
            <a:r>
              <a:rPr lang="en-US" altLang="ja-JP" sz="2600" dirty="0">
                <a:latin typeface="HG創英角ｺﾞｼｯｸUB" panose="020B0909000000000000" pitchFamily="49" charset="-128"/>
                <a:ea typeface="HG創英角ｺﾞｼｯｸUB" panose="020B0909000000000000" pitchFamily="49" charset="-128"/>
              </a:rPr>
              <a:t>〉</a:t>
            </a:r>
            <a:endParaRPr lang="ja-JP" altLang="en-US" sz="2600" dirty="0">
              <a:latin typeface="HG創英角ｺﾞｼｯｸUB" panose="020B0909000000000000" pitchFamily="49" charset="-128"/>
              <a:ea typeface="HG創英角ｺﾞｼｯｸUB" panose="020B0909000000000000" pitchFamily="49" charset="-128"/>
            </a:endParaRPr>
          </a:p>
        </p:txBody>
      </p:sp>
      <p:cxnSp>
        <p:nvCxnSpPr>
          <p:cNvPr id="6" name="直線コネクタ 5"/>
          <p:cNvCxnSpPr/>
          <p:nvPr/>
        </p:nvCxnSpPr>
        <p:spPr>
          <a:xfrm>
            <a:off x="270457" y="3254865"/>
            <a:ext cx="9360000" cy="0"/>
          </a:xfrm>
          <a:prstGeom prst="line">
            <a:avLst/>
          </a:prstGeom>
          <a:ln w="76200" cap="rnd" cmpd="thickThin">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270457" y="6029815"/>
            <a:ext cx="9360000" cy="504000"/>
          </a:xfrm>
          <a:prstGeom prst="rect">
            <a:avLst/>
          </a:prstGeom>
          <a:noFill/>
        </p:spPr>
        <p:txBody>
          <a:bodyPr wrap="square" lIns="72000" tIns="72000" rIns="72000" bIns="72000" rtlCol="0" anchor="ctr">
            <a:noAutofit/>
          </a:bodyPr>
          <a:lstStyle/>
          <a:p>
            <a:pPr algn="ctr"/>
            <a:r>
              <a:rPr lang="ja-JP" altLang="en-US" dirty="0" smtClean="0">
                <a:latin typeface="HG創英角ｺﾞｼｯｸUB" panose="020B0909000000000000" pitchFamily="49" charset="-128"/>
                <a:ea typeface="HG創英角ｺﾞｼｯｸUB" panose="020B0909000000000000" pitchFamily="49" charset="-128"/>
              </a:rPr>
              <a:t>大阪府 健康医療部 健康推進室 健康づくり課</a:t>
            </a:r>
            <a:endParaRPr lang="ja-JP" altLang="en-US" dirty="0">
              <a:latin typeface="HG創英角ｺﾞｼｯｸUB" panose="020B0909000000000000" pitchFamily="49" charset="-128"/>
              <a:ea typeface="HG創英角ｺﾞｼｯｸUB" panose="020B0909000000000000" pitchFamily="49" charset="-128"/>
            </a:endParaRPr>
          </a:p>
        </p:txBody>
      </p:sp>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28861" y="5046953"/>
            <a:ext cx="1174300" cy="1440000"/>
          </a:xfrm>
          <a:prstGeom prst="rect">
            <a:avLst/>
          </a:prstGeom>
        </p:spPr>
      </p:pic>
      <p:sp>
        <p:nvSpPr>
          <p:cNvPr id="4" name="テキスト ボックス 3"/>
          <p:cNvSpPr txBox="1"/>
          <p:nvPr/>
        </p:nvSpPr>
        <p:spPr>
          <a:xfrm>
            <a:off x="4145528" y="5747853"/>
            <a:ext cx="1867436" cy="369332"/>
          </a:xfrm>
          <a:prstGeom prst="rect">
            <a:avLst/>
          </a:prstGeom>
          <a:noFill/>
        </p:spPr>
        <p:txBody>
          <a:bodyPr wrap="square" rtlCol="0">
            <a:spAutoFit/>
          </a:bodyPr>
          <a:lstStyle/>
          <a:p>
            <a:r>
              <a:rPr kumimoji="1" lang="ja-JP" altLang="en-US" dirty="0" smtClean="0">
                <a:latin typeface="HG創英角ｺﾞｼｯｸUB" panose="020B0909000000000000" pitchFamily="49" charset="-128"/>
                <a:ea typeface="HG創英角ｺﾞｼｯｸUB" panose="020B0909000000000000" pitchFamily="49" charset="-128"/>
              </a:rPr>
              <a:t>令和</a:t>
            </a:r>
            <a:r>
              <a:rPr kumimoji="1" lang="en-US" altLang="ja-JP" dirty="0" smtClean="0">
                <a:latin typeface="HG創英角ｺﾞｼｯｸUB" panose="020B0909000000000000" pitchFamily="49" charset="-128"/>
                <a:ea typeface="HG創英角ｺﾞｼｯｸUB" panose="020B0909000000000000" pitchFamily="49" charset="-128"/>
              </a:rPr>
              <a:t>2</a:t>
            </a:r>
            <a:r>
              <a:rPr kumimoji="1" lang="ja-JP" altLang="en-US" dirty="0" smtClean="0">
                <a:latin typeface="HG創英角ｺﾞｼｯｸUB" panose="020B0909000000000000" pitchFamily="49" charset="-128"/>
                <a:ea typeface="HG創英角ｺﾞｼｯｸUB" panose="020B0909000000000000" pitchFamily="49" charset="-128"/>
              </a:rPr>
              <a:t>年</a:t>
            </a:r>
            <a:r>
              <a:rPr kumimoji="1" lang="en-US" altLang="ja-JP" dirty="0" smtClean="0">
                <a:latin typeface="HG創英角ｺﾞｼｯｸUB" panose="020B0909000000000000" pitchFamily="49" charset="-128"/>
                <a:ea typeface="HG創英角ｺﾞｼｯｸUB" panose="020B0909000000000000" pitchFamily="49" charset="-128"/>
              </a:rPr>
              <a:t>6</a:t>
            </a:r>
            <a:r>
              <a:rPr kumimoji="1" lang="ja-JP" altLang="en-US" dirty="0" smtClean="0">
                <a:latin typeface="HG創英角ｺﾞｼｯｸUB" panose="020B0909000000000000" pitchFamily="49" charset="-128"/>
                <a:ea typeface="HG創英角ｺﾞｼｯｸUB" panose="020B0909000000000000" pitchFamily="49" charset="-128"/>
              </a:rPr>
              <a:t>月</a:t>
            </a:r>
            <a:endParaRPr kumimoji="1" lang="ja-JP" altLang="en-US" dirty="0">
              <a:latin typeface="HG創英角ｺﾞｼｯｸUB" panose="020B0909000000000000" pitchFamily="49" charset="-128"/>
              <a:ea typeface="HG創英角ｺﾞｼｯｸUB" panose="020B0909000000000000" pitchFamily="49" charset="-128"/>
            </a:endParaRPr>
          </a:p>
        </p:txBody>
      </p:sp>
    </p:spTree>
    <p:extLst>
      <p:ext uri="{BB962C8B-B14F-4D97-AF65-F5344CB8AC3E}">
        <p14:creationId xmlns:p14="http://schemas.microsoft.com/office/powerpoint/2010/main" val="1076844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健康増進計画における施策の</a:t>
            </a:r>
            <a:r>
              <a:rPr lang="ja-JP" altLang="en-US" b="1" dirty="0" smtClean="0">
                <a:latin typeface="游ゴシック" panose="020B0400000000000000" pitchFamily="50" charset="-128"/>
                <a:ea typeface="游ゴシック" panose="020B0400000000000000" pitchFamily="50" charset="-128"/>
              </a:rPr>
              <a:t>実施状況</a:t>
            </a:r>
            <a:endParaRPr lang="ja-JP" altLang="en-US" b="1" dirty="0">
              <a:latin typeface="游ゴシック" panose="020B0400000000000000" pitchFamily="50" charset="-128"/>
              <a:ea typeface="游ゴシック" panose="020B0400000000000000" pitchFamily="50" charset="-128"/>
            </a:endParaRPr>
          </a:p>
        </p:txBody>
      </p:sp>
      <p:sp>
        <p:nvSpPr>
          <p:cNvPr id="15" name="テキスト ボックス 14"/>
          <p:cNvSpPr txBox="1"/>
          <p:nvPr/>
        </p:nvSpPr>
        <p:spPr>
          <a:xfrm>
            <a:off x="373611" y="1019984"/>
            <a:ext cx="3024000" cy="3672000"/>
          </a:xfrm>
          <a:prstGeom prst="roundRect">
            <a:avLst>
              <a:gd name="adj" fmla="val 0"/>
            </a:avLst>
          </a:prstGeom>
          <a:noFill/>
          <a:ln w="12700">
            <a:noFill/>
          </a:ln>
        </p:spPr>
        <p:txBody>
          <a:bodyPr wrap="square" lIns="72000" tIns="72000" rIns="72000" bIns="72000" rtlCol="0" anchor="t">
            <a:noAutofit/>
          </a:bodyPr>
          <a:lstStyle/>
          <a:p>
            <a:endParaRPr lang="ja-JP" altLang="en-US"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smtClean="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趣旨）</a:t>
            </a:r>
          </a:p>
          <a:p>
            <a:r>
              <a:rPr lang="ja-JP" altLang="en-US" sz="800" dirty="0">
                <a:latin typeface="游ゴシック" panose="020B0400000000000000" pitchFamily="50" charset="-128"/>
                <a:ea typeface="游ゴシック" panose="020B0400000000000000" pitchFamily="50" charset="-128"/>
              </a:rPr>
              <a:t>第一条　この条例は、法律若しくはこれに基づく政令又は他</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条例に定めるもの</a:t>
            </a:r>
            <a:r>
              <a:rPr lang="ja-JP" altLang="en-US" sz="800" dirty="0">
                <a:latin typeface="游ゴシック" panose="020B0400000000000000" pitchFamily="50" charset="-128"/>
                <a:ea typeface="游ゴシック" panose="020B0400000000000000" pitchFamily="50" charset="-128"/>
              </a:rPr>
              <a:t>のほか、府が設置する執行機関の附属</a:t>
            </a:r>
            <a:r>
              <a:rPr lang="ja-JP" altLang="en-US" sz="800" dirty="0" smtClean="0">
                <a:latin typeface="游ゴシック" panose="020B0400000000000000" pitchFamily="50" charset="-128"/>
                <a:ea typeface="游ゴシック" panose="020B0400000000000000" pitchFamily="50" charset="-128"/>
              </a:rPr>
              <a:t>機関</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について、地方自治法</a:t>
            </a:r>
            <a:r>
              <a:rPr lang="en-US" altLang="ja-JP"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昭和</a:t>
            </a:r>
            <a:r>
              <a:rPr lang="ja-JP" altLang="en-US" sz="800" dirty="0">
                <a:latin typeface="游ゴシック" panose="020B0400000000000000" pitchFamily="50" charset="-128"/>
                <a:ea typeface="游ゴシック" panose="020B0400000000000000" pitchFamily="50" charset="-128"/>
              </a:rPr>
              <a:t>二十二年法律第六十七号</a:t>
            </a:r>
            <a:r>
              <a:rPr lang="en-US" altLang="ja-JP"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第百三</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十八条</a:t>
            </a:r>
            <a:r>
              <a:rPr lang="ja-JP" altLang="en-US" sz="800" dirty="0">
                <a:latin typeface="游ゴシック" panose="020B0400000000000000" pitchFamily="50" charset="-128"/>
                <a:ea typeface="游ゴシック" panose="020B0400000000000000" pitchFamily="50" charset="-128"/>
              </a:rPr>
              <a:t>の四</a:t>
            </a:r>
            <a:r>
              <a:rPr lang="ja-JP" altLang="en-US" sz="800" dirty="0" smtClean="0">
                <a:latin typeface="游ゴシック" panose="020B0400000000000000" pitchFamily="50" charset="-128"/>
                <a:ea typeface="游ゴシック" panose="020B0400000000000000" pitchFamily="50" charset="-128"/>
              </a:rPr>
              <a:t>第三項、第二百二条</a:t>
            </a:r>
            <a:r>
              <a:rPr lang="ja-JP" altLang="en-US" sz="800" dirty="0">
                <a:latin typeface="游ゴシック" panose="020B0400000000000000" pitchFamily="50" charset="-128"/>
                <a:ea typeface="游ゴシック" panose="020B0400000000000000" pitchFamily="50" charset="-128"/>
              </a:rPr>
              <a:t>の</a:t>
            </a:r>
            <a:r>
              <a:rPr lang="ja-JP" altLang="en-US" sz="800" dirty="0" smtClean="0">
                <a:latin typeface="游ゴシック" panose="020B0400000000000000" pitchFamily="50" charset="-128"/>
                <a:ea typeface="游ゴシック" panose="020B0400000000000000" pitchFamily="50" charset="-128"/>
              </a:rPr>
              <a:t>三第一項</a:t>
            </a:r>
            <a:r>
              <a:rPr lang="ja-JP" altLang="en-US" sz="800" dirty="0">
                <a:latin typeface="游ゴシック" panose="020B0400000000000000" pitchFamily="50" charset="-128"/>
                <a:ea typeface="游ゴシック" panose="020B0400000000000000" pitchFamily="50" charset="-128"/>
              </a:rPr>
              <a:t>及び第二百三条</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二</a:t>
            </a:r>
            <a:r>
              <a:rPr lang="ja-JP" altLang="en-US" sz="800" dirty="0">
                <a:latin typeface="游ゴシック" panose="020B0400000000000000" pitchFamily="50" charset="-128"/>
                <a:ea typeface="游ゴシック" panose="020B0400000000000000" pitchFamily="50" charset="-128"/>
              </a:rPr>
              <a:t>第四項の規定に</a:t>
            </a:r>
            <a:r>
              <a:rPr lang="ja-JP" altLang="en-US" sz="800" dirty="0" smtClean="0">
                <a:latin typeface="游ゴシック" panose="020B0400000000000000" pitchFamily="50" charset="-128"/>
                <a:ea typeface="游ゴシック" panose="020B0400000000000000" pitchFamily="50" charset="-128"/>
              </a:rPr>
              <a:t>基づき、その</a:t>
            </a:r>
            <a:r>
              <a:rPr lang="ja-JP" altLang="en-US" sz="800" dirty="0">
                <a:latin typeface="游ゴシック" panose="020B0400000000000000" pitchFamily="50" charset="-128"/>
                <a:ea typeface="游ゴシック" panose="020B0400000000000000" pitchFamily="50" charset="-128"/>
              </a:rPr>
              <a:t>設置</a:t>
            </a:r>
            <a:r>
              <a:rPr lang="ja-JP" altLang="en-US" sz="800" dirty="0" smtClean="0">
                <a:latin typeface="游ゴシック" panose="020B0400000000000000" pitchFamily="50" charset="-128"/>
                <a:ea typeface="游ゴシック" panose="020B0400000000000000" pitchFamily="50" charset="-128"/>
              </a:rPr>
              <a:t>、担任</a:t>
            </a:r>
            <a:r>
              <a:rPr lang="ja-JP" altLang="en-US" sz="800" dirty="0">
                <a:latin typeface="游ゴシック" panose="020B0400000000000000" pitchFamily="50" charset="-128"/>
                <a:ea typeface="游ゴシック" panose="020B0400000000000000" pitchFamily="50" charset="-128"/>
              </a:rPr>
              <a:t>する事務</a:t>
            </a:r>
            <a:r>
              <a:rPr lang="ja-JP" altLang="en-US" sz="800" dirty="0" smtClean="0">
                <a:latin typeface="游ゴシック" panose="020B0400000000000000" pitchFamily="50" charset="-128"/>
                <a:ea typeface="游ゴシック" panose="020B0400000000000000" pitchFamily="50" charset="-128"/>
              </a:rPr>
              <a:t>、委員</a:t>
            </a:r>
            <a:r>
              <a:rPr lang="ja-JP" altLang="en-US" sz="800" dirty="0" err="1" smtClean="0">
                <a:latin typeface="游ゴシック" panose="020B0400000000000000" pitchFamily="50" charset="-128"/>
                <a:ea typeface="游ゴシック" panose="020B0400000000000000" pitchFamily="50" charset="-128"/>
              </a:rPr>
              <a:t>そ</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の</a:t>
            </a:r>
            <a:r>
              <a:rPr lang="ja-JP" altLang="en-US" sz="800" dirty="0">
                <a:latin typeface="游ゴシック" panose="020B0400000000000000" pitchFamily="50" charset="-128"/>
                <a:ea typeface="游ゴシック" panose="020B0400000000000000" pitchFamily="50" charset="-128"/>
              </a:rPr>
              <a:t>他の構成員</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以下「</a:t>
            </a:r>
            <a:r>
              <a:rPr lang="ja-JP" altLang="en-US" sz="800" dirty="0" smtClean="0">
                <a:latin typeface="游ゴシック" panose="020B0400000000000000" pitchFamily="50" charset="-128"/>
                <a:ea typeface="游ゴシック" panose="020B0400000000000000" pitchFamily="50" charset="-128"/>
              </a:rPr>
              <a:t>委員</a:t>
            </a:r>
            <a:r>
              <a:rPr lang="ja-JP" altLang="en-US" sz="800" dirty="0">
                <a:latin typeface="游ゴシック" panose="020B0400000000000000" pitchFamily="50" charset="-128"/>
                <a:ea typeface="游ゴシック" panose="020B0400000000000000" pitchFamily="50" charset="-128"/>
              </a:rPr>
              <a:t>等」</a:t>
            </a:r>
            <a:r>
              <a:rPr lang="ja-JP" altLang="en-US" sz="800" dirty="0" smtClean="0">
                <a:latin typeface="游ゴシック" panose="020B0400000000000000" pitchFamily="50" charset="-128"/>
                <a:ea typeface="游ゴシック" panose="020B0400000000000000" pitchFamily="50" charset="-128"/>
              </a:rPr>
              <a:t>という</a:t>
            </a:r>
            <a:r>
              <a:rPr lang="ja-JP" altLang="en-US" sz="800" dirty="0">
                <a:latin typeface="游ゴシック" panose="020B0400000000000000" pitchFamily="50" charset="-128"/>
                <a:ea typeface="游ゴシック" panose="020B0400000000000000" pitchFamily="50" charset="-128"/>
              </a:rPr>
              <a:t>。</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の</a:t>
            </a:r>
            <a:r>
              <a:rPr lang="ja-JP" altLang="en-US" sz="800" dirty="0" smtClean="0">
                <a:latin typeface="游ゴシック" panose="020B0400000000000000" pitchFamily="50" charset="-128"/>
                <a:ea typeface="游ゴシック" panose="020B0400000000000000" pitchFamily="50" charset="-128"/>
              </a:rPr>
              <a:t>報酬及び</a:t>
            </a:r>
            <a:r>
              <a:rPr lang="ja-JP" altLang="en-US" sz="800" dirty="0">
                <a:latin typeface="游ゴシック" panose="020B0400000000000000" pitchFamily="50" charset="-128"/>
                <a:ea typeface="游ゴシック" panose="020B0400000000000000" pitchFamily="50" charset="-128"/>
              </a:rPr>
              <a:t>費用</a:t>
            </a:r>
            <a:r>
              <a:rPr lang="ja-JP" altLang="en-US" sz="800" dirty="0" smtClean="0">
                <a:latin typeface="游ゴシック" panose="020B0400000000000000" pitchFamily="50" charset="-128"/>
                <a:ea typeface="游ゴシック" panose="020B0400000000000000" pitchFamily="50" charset="-128"/>
              </a:rPr>
              <a:t>弁償</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並びにその</a:t>
            </a:r>
            <a:r>
              <a:rPr lang="ja-JP" altLang="en-US" sz="800" dirty="0">
                <a:latin typeface="游ゴシック" panose="020B0400000000000000" pitchFamily="50" charset="-128"/>
                <a:ea typeface="游ゴシック" panose="020B0400000000000000" pitchFamily="50" charset="-128"/>
              </a:rPr>
              <a:t>支給方法</a:t>
            </a:r>
            <a:r>
              <a:rPr lang="ja-JP" altLang="en-US" sz="800" dirty="0" smtClean="0">
                <a:latin typeface="游ゴシック" panose="020B0400000000000000" pitchFamily="50" charset="-128"/>
                <a:ea typeface="游ゴシック" panose="020B0400000000000000" pitchFamily="50" charset="-128"/>
              </a:rPr>
              <a:t>その他附属</a:t>
            </a:r>
            <a:r>
              <a:rPr lang="ja-JP" altLang="en-US" sz="800" dirty="0">
                <a:latin typeface="游ゴシック" panose="020B0400000000000000" pitchFamily="50" charset="-128"/>
                <a:ea typeface="游ゴシック" panose="020B0400000000000000" pitchFamily="50" charset="-128"/>
              </a:rPr>
              <a:t>機関に</a:t>
            </a:r>
            <a:r>
              <a:rPr lang="ja-JP" altLang="en-US" sz="800" dirty="0" smtClean="0">
                <a:latin typeface="游ゴシック" panose="020B0400000000000000" pitchFamily="50" charset="-128"/>
                <a:ea typeface="游ゴシック" panose="020B0400000000000000" pitchFamily="50" charset="-128"/>
              </a:rPr>
              <a:t>関し必要</a:t>
            </a:r>
            <a:r>
              <a:rPr lang="ja-JP" altLang="en-US" sz="800" dirty="0">
                <a:latin typeface="游ゴシック" panose="020B0400000000000000" pitchFamily="50" charset="-128"/>
                <a:ea typeface="游ゴシック" panose="020B0400000000000000" pitchFamily="50" charset="-128"/>
              </a:rPr>
              <a:t>な事項</a:t>
            </a:r>
            <a:r>
              <a:rPr lang="ja-JP" altLang="en-US" sz="800" dirty="0" smtClean="0">
                <a:latin typeface="游ゴシック" panose="020B0400000000000000" pitchFamily="50" charset="-128"/>
                <a:ea typeface="游ゴシック" panose="020B0400000000000000" pitchFamily="50" charset="-128"/>
              </a:rPr>
              <a:t>を定め</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err="1" smtClean="0">
                <a:latin typeface="游ゴシック" panose="020B0400000000000000" pitchFamily="50" charset="-128"/>
                <a:ea typeface="游ゴシック" panose="020B0400000000000000" pitchFamily="50" charset="-128"/>
              </a:rPr>
              <a:t>る</a:t>
            </a:r>
            <a:r>
              <a:rPr lang="ja-JP" altLang="en-US" sz="800" dirty="0">
                <a:latin typeface="游ゴシック" panose="020B0400000000000000" pitchFamily="50" charset="-128"/>
                <a:ea typeface="游ゴシック" panose="020B0400000000000000" pitchFamily="50" charset="-128"/>
              </a:rPr>
              <a:t>ものとする。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（設置）</a:t>
            </a:r>
          </a:p>
          <a:p>
            <a:r>
              <a:rPr lang="ja-JP" altLang="en-US" sz="800" dirty="0">
                <a:latin typeface="游ゴシック" panose="020B0400000000000000" pitchFamily="50" charset="-128"/>
                <a:ea typeface="游ゴシック" panose="020B0400000000000000" pitchFamily="50" charset="-128"/>
              </a:rPr>
              <a:t>第二条　執行機関の附属機関として、別表第一に掲げる</a:t>
            </a:r>
            <a:r>
              <a:rPr lang="ja-JP" altLang="en-US" sz="800" dirty="0" smtClean="0">
                <a:latin typeface="游ゴシック" panose="020B0400000000000000" pitchFamily="50" charset="-128"/>
                <a:ea typeface="游ゴシック" panose="020B0400000000000000" pitchFamily="50" charset="-128"/>
              </a:rPr>
              <a:t>附属機</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関を置く</a:t>
            </a:r>
            <a:r>
              <a:rPr lang="ja-JP" altLang="en-US" sz="800" dirty="0">
                <a:latin typeface="游ゴシック" panose="020B0400000000000000" pitchFamily="50" charset="-128"/>
                <a:ea typeface="游ゴシック" panose="020B0400000000000000" pitchFamily="50" charset="-128"/>
              </a:rPr>
              <a:t>。</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（中略）</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別表第一</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第二条関係</a:t>
            </a:r>
            <a:r>
              <a:rPr lang="en-US" altLang="ja-JP" sz="800" dirty="0">
                <a:latin typeface="游ゴシック" panose="020B0400000000000000" pitchFamily="50" charset="-128"/>
                <a:ea typeface="游ゴシック" panose="020B0400000000000000" pitchFamily="50" charset="-128"/>
              </a:rPr>
              <a:t>)</a:t>
            </a:r>
          </a:p>
          <a:p>
            <a:r>
              <a:rPr lang="ja-JP" altLang="en-US" sz="800" dirty="0">
                <a:latin typeface="游ゴシック" panose="020B0400000000000000" pitchFamily="50" charset="-128"/>
                <a:ea typeface="游ゴシック" panose="020B0400000000000000" pitchFamily="50" charset="-128"/>
              </a:rPr>
              <a:t>一　知事の附属</a:t>
            </a:r>
            <a:r>
              <a:rPr lang="ja-JP" altLang="en-US" sz="800" dirty="0" smtClean="0">
                <a:latin typeface="游ゴシック" panose="020B0400000000000000" pitchFamily="50" charset="-128"/>
                <a:ea typeface="游ゴシック" panose="020B0400000000000000" pitchFamily="50" charset="-128"/>
              </a:rPr>
              <a:t>機関</a:t>
            </a:r>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smtClean="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中略）</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附則</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平成二九年条例第八九号</a:t>
            </a:r>
            <a:r>
              <a:rPr lang="en-US" altLang="ja-JP" sz="800" dirty="0">
                <a:latin typeface="游ゴシック" panose="020B0400000000000000" pitchFamily="50" charset="-128"/>
                <a:ea typeface="游ゴシック" panose="020B0400000000000000" pitchFamily="50" charset="-128"/>
              </a:rPr>
              <a:t>)</a:t>
            </a:r>
          </a:p>
          <a:p>
            <a:r>
              <a:rPr lang="ja-JP" altLang="en-US" sz="800" dirty="0">
                <a:latin typeface="游ゴシック" panose="020B0400000000000000" pitchFamily="50" charset="-128"/>
                <a:ea typeface="游ゴシック" panose="020B0400000000000000" pitchFamily="50" charset="-128"/>
              </a:rPr>
              <a:t>この条例は、公布の日から施行する</a:t>
            </a:r>
            <a:r>
              <a:rPr lang="ja-JP" altLang="en-US" sz="800"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2016200024"/>
              </p:ext>
            </p:extLst>
          </p:nvPr>
        </p:nvGraphicFramePr>
        <p:xfrm>
          <a:off x="437893" y="3578601"/>
          <a:ext cx="2880000" cy="1260000"/>
        </p:xfrm>
        <a:graphic>
          <a:graphicData uri="http://schemas.openxmlformats.org/drawingml/2006/table">
            <a:tbl>
              <a:tblPr firstRow="1" bandRow="1">
                <a:tableStyleId>{5940675A-B579-460E-94D1-54222C63F5DA}</a:tableStyleId>
              </a:tblPr>
              <a:tblGrid>
                <a:gridCol w="864000">
                  <a:extLst>
                    <a:ext uri="{9D8B030D-6E8A-4147-A177-3AD203B41FA5}">
                      <a16:colId xmlns:a16="http://schemas.microsoft.com/office/drawing/2014/main" val="1618736453"/>
                    </a:ext>
                  </a:extLst>
                </a:gridCol>
                <a:gridCol w="2016000">
                  <a:extLst>
                    <a:ext uri="{9D8B030D-6E8A-4147-A177-3AD203B41FA5}">
                      <a16:colId xmlns:a16="http://schemas.microsoft.com/office/drawing/2014/main" val="2555586693"/>
                    </a:ext>
                  </a:extLst>
                </a:gridCol>
              </a:tblGrid>
              <a:tr h="180000">
                <a:tc>
                  <a:txBody>
                    <a:bodyPr/>
                    <a:lstStyle/>
                    <a:p>
                      <a:pPr algn="ctr"/>
                      <a:r>
                        <a:rPr kumimoji="1" lang="ja-JP" altLang="en-US" sz="800" dirty="0" smtClean="0">
                          <a:latin typeface="游ゴシック" panose="020B0400000000000000" pitchFamily="50" charset="-128"/>
                          <a:ea typeface="游ゴシック" panose="020B0400000000000000" pitchFamily="50" charset="-128"/>
                        </a:rPr>
                        <a:t>名称</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smtClean="0">
                          <a:latin typeface="游ゴシック" panose="020B0400000000000000" pitchFamily="50" charset="-128"/>
                          <a:ea typeface="游ゴシック" panose="020B0400000000000000" pitchFamily="50" charset="-128"/>
                        </a:rPr>
                        <a:t>担任する事務</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7500543"/>
                  </a:ext>
                </a:extLst>
              </a:tr>
              <a:tr h="180000">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0741214"/>
                  </a:ext>
                </a:extLst>
              </a:tr>
              <a:tr h="720000">
                <a:tc>
                  <a:txBody>
                    <a:bodyPr/>
                    <a:lstStyle/>
                    <a:p>
                      <a:pPr algn="l"/>
                      <a:r>
                        <a:rPr kumimoji="1" lang="zh-TW" altLang="en-US" sz="800" dirty="0" smtClean="0">
                          <a:latin typeface="游ゴシック" panose="020B0400000000000000" pitchFamily="50" charset="-128"/>
                          <a:ea typeface="游ゴシック" panose="020B0400000000000000" pitchFamily="50" charset="-128"/>
                        </a:rPr>
                        <a:t>大阪府地域職域連携推進協議会</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r>
                        <a:rPr kumimoji="1" lang="ja-JP" altLang="en-US" sz="800" spc="-50" baseline="0" dirty="0" smtClean="0">
                          <a:latin typeface="游ゴシック" panose="020B0400000000000000" pitchFamily="50" charset="-128"/>
                          <a:ea typeface="游ゴシック" panose="020B0400000000000000" pitchFamily="50" charset="-128"/>
                        </a:rPr>
                        <a:t>生涯にわたる地域及び職域における健康の増進に関する計画の策定及びその推進に関する施策並びに大阪府健康づくり推進条例第四条第一項の目標の達成状況の評価についての調査審議に関する事務</a:t>
                      </a:r>
                      <a:endParaRPr kumimoji="1" lang="ja-JP" altLang="en-US" sz="800" spc="-50" baseline="0" dirty="0">
                        <a:latin typeface="游ゴシック" panose="020B0400000000000000" pitchFamily="50" charset="-128"/>
                        <a:ea typeface="游ゴシック" panose="020B0400000000000000" pitchFamily="50" charset="-128"/>
                      </a:endParaRPr>
                    </a:p>
                  </a:txBody>
                  <a:tcPr marL="36000" marR="36000" marT="18000" marB="18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1678305"/>
                  </a:ext>
                </a:extLst>
              </a:tr>
              <a:tr h="180000">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382657"/>
                  </a:ext>
                </a:extLst>
              </a:tr>
            </a:tbl>
          </a:graphicData>
        </a:graphic>
      </p:graphicFrame>
      <p:cxnSp>
        <p:nvCxnSpPr>
          <p:cNvPr id="17" name="直線コネクタ 16"/>
          <p:cNvCxnSpPr/>
          <p:nvPr/>
        </p:nvCxnSpPr>
        <p:spPr>
          <a:xfrm>
            <a:off x="3603383" y="1093677"/>
            <a:ext cx="0" cy="5400000"/>
          </a:xfrm>
          <a:prstGeom prst="line">
            <a:avLst/>
          </a:prstGeom>
          <a:ln>
            <a:solidFill>
              <a:schemeClr val="bg2">
                <a:lumMod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3749662" y="1019984"/>
            <a:ext cx="2880000" cy="3672000"/>
          </a:xfrm>
          <a:prstGeom prst="roundRect">
            <a:avLst>
              <a:gd name="adj" fmla="val 0"/>
            </a:avLst>
          </a:prstGeom>
          <a:noFill/>
          <a:ln w="12700">
            <a:noFill/>
          </a:ln>
        </p:spPr>
        <p:txBody>
          <a:bodyPr wrap="square" lIns="72000" tIns="72000" rIns="72000" bIns="72000" rtlCol="0" anchor="t">
            <a:noAutofit/>
          </a:bodyPr>
          <a:lstStyle/>
          <a:p>
            <a:endParaRPr lang="ja-JP" altLang="en-US" sz="800" b="1" dirty="0">
              <a:latin typeface="游ゴシック" panose="020B0400000000000000" pitchFamily="50" charset="-128"/>
              <a:ea typeface="游ゴシック" panose="020B0400000000000000" pitchFamily="50" charset="-128"/>
            </a:endParaRP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（趣旨）</a:t>
            </a:r>
          </a:p>
          <a:p>
            <a:r>
              <a:rPr lang="ja-JP" altLang="en-US" sz="800" dirty="0">
                <a:latin typeface="游ゴシック" panose="020B0400000000000000" pitchFamily="50" charset="-128"/>
                <a:ea typeface="游ゴシック" panose="020B0400000000000000" pitchFamily="50" charset="-128"/>
              </a:rPr>
              <a:t>第一条　この規則は、大阪府附属機関条例</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昭和二十七年</a:t>
            </a:r>
            <a:r>
              <a:rPr lang="ja-JP" altLang="en-US" sz="800" dirty="0" smtClean="0">
                <a:latin typeface="游ゴシック" panose="020B0400000000000000" pitchFamily="50" charset="-128"/>
                <a:ea typeface="游ゴシック" panose="020B0400000000000000" pitchFamily="50" charset="-128"/>
              </a:rPr>
              <a:t>大</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阪府条例第三十九号</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第六条の規定に基づき、大阪府</a:t>
            </a:r>
            <a:r>
              <a:rPr lang="ja-JP" altLang="en-US" sz="800" dirty="0" smtClean="0">
                <a:latin typeface="游ゴシック" panose="020B0400000000000000" pitchFamily="50" charset="-128"/>
                <a:ea typeface="游ゴシック" panose="020B0400000000000000" pitchFamily="50" charset="-128"/>
              </a:rPr>
              <a:t>地域</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職域連携</a:t>
            </a:r>
            <a:r>
              <a:rPr lang="ja-JP" altLang="en-US" sz="800" dirty="0">
                <a:latin typeface="游ゴシック" panose="020B0400000000000000" pitchFamily="50" charset="-128"/>
                <a:ea typeface="游ゴシック" panose="020B0400000000000000" pitchFamily="50" charset="-128"/>
              </a:rPr>
              <a:t>推進協議会</a:t>
            </a:r>
            <a:r>
              <a:rPr lang="en-US" altLang="ja-JP"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以下</a:t>
            </a:r>
            <a:r>
              <a:rPr lang="ja-JP" altLang="en-US" sz="800" dirty="0">
                <a:latin typeface="游ゴシック" panose="020B0400000000000000" pitchFamily="50" charset="-128"/>
                <a:ea typeface="游ゴシック" panose="020B0400000000000000" pitchFamily="50" charset="-128"/>
              </a:rPr>
              <a:t>「協議会」という。</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の組織</a:t>
            </a:r>
            <a:r>
              <a:rPr lang="ja-JP" altLang="en-US" sz="800" dirty="0" smtClean="0">
                <a:latin typeface="游ゴシック" panose="020B0400000000000000" pitchFamily="50" charset="-128"/>
                <a:ea typeface="游ゴシック" panose="020B0400000000000000" pitchFamily="50" charset="-128"/>
              </a:rPr>
              <a:t>、</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委員及び専門</a:t>
            </a:r>
            <a:r>
              <a:rPr lang="ja-JP" altLang="en-US" sz="800" dirty="0">
                <a:latin typeface="游ゴシック" panose="020B0400000000000000" pitchFamily="50" charset="-128"/>
                <a:ea typeface="游ゴシック" panose="020B0400000000000000" pitchFamily="50" charset="-128"/>
              </a:rPr>
              <a:t>委員</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以下「委員等」</a:t>
            </a:r>
            <a:r>
              <a:rPr lang="ja-JP" altLang="en-US" sz="800" dirty="0" smtClean="0">
                <a:latin typeface="游ゴシック" panose="020B0400000000000000" pitchFamily="50" charset="-128"/>
                <a:ea typeface="游ゴシック" panose="020B0400000000000000" pitchFamily="50" charset="-128"/>
              </a:rPr>
              <a:t>という</a:t>
            </a:r>
            <a:r>
              <a:rPr lang="ja-JP" altLang="en-US" sz="800" dirty="0">
                <a:latin typeface="游ゴシック" panose="020B0400000000000000" pitchFamily="50" charset="-128"/>
                <a:ea typeface="游ゴシック" panose="020B0400000000000000" pitchFamily="50" charset="-128"/>
              </a:rPr>
              <a:t>。</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の報酬</a:t>
            </a:r>
            <a:r>
              <a:rPr lang="ja-JP" altLang="en-US" sz="800" dirty="0" smtClean="0">
                <a:latin typeface="游ゴシック" panose="020B0400000000000000" pitchFamily="50" charset="-128"/>
                <a:ea typeface="游ゴシック" panose="020B0400000000000000" pitchFamily="50" charset="-128"/>
              </a:rPr>
              <a:t>及び</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費用</a:t>
            </a:r>
            <a:r>
              <a:rPr lang="ja-JP" altLang="en-US" sz="800" dirty="0">
                <a:latin typeface="游ゴシック" panose="020B0400000000000000" pitchFamily="50" charset="-128"/>
                <a:ea typeface="游ゴシック" panose="020B0400000000000000" pitchFamily="50" charset="-128"/>
              </a:rPr>
              <a:t>弁償の</a:t>
            </a:r>
            <a:r>
              <a:rPr lang="ja-JP" altLang="en-US" sz="800" dirty="0" smtClean="0">
                <a:latin typeface="游ゴシック" panose="020B0400000000000000" pitchFamily="50" charset="-128"/>
                <a:ea typeface="游ゴシック" panose="020B0400000000000000" pitchFamily="50" charset="-128"/>
              </a:rPr>
              <a:t>額その他協</a:t>
            </a:r>
            <a:r>
              <a:rPr lang="ja-JP" altLang="en-US" sz="800" dirty="0">
                <a:latin typeface="游ゴシック" panose="020B0400000000000000" pitchFamily="50" charset="-128"/>
                <a:ea typeface="游ゴシック" panose="020B0400000000000000" pitchFamily="50" charset="-128"/>
              </a:rPr>
              <a:t>議会に関し必要な事項を</a:t>
            </a:r>
            <a:r>
              <a:rPr lang="ja-JP" altLang="en-US" sz="800" dirty="0" smtClean="0">
                <a:latin typeface="游ゴシック" panose="020B0400000000000000" pitchFamily="50" charset="-128"/>
                <a:ea typeface="游ゴシック" panose="020B0400000000000000" pitchFamily="50" charset="-128"/>
              </a:rPr>
              <a:t>定めるも</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の</a:t>
            </a:r>
            <a:r>
              <a:rPr lang="ja-JP" altLang="en-US" sz="800" dirty="0">
                <a:latin typeface="游ゴシック" panose="020B0400000000000000" pitchFamily="50" charset="-128"/>
                <a:ea typeface="游ゴシック" panose="020B0400000000000000" pitchFamily="50" charset="-128"/>
              </a:rPr>
              <a:t>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smtClean="0">
                <a:latin typeface="游ゴシック" panose="020B0400000000000000" pitchFamily="50" charset="-128"/>
                <a:ea typeface="游ゴシック" panose="020B0400000000000000" pitchFamily="50" charset="-128"/>
              </a:rPr>
              <a:t>（組織</a:t>
            </a:r>
            <a:r>
              <a:rPr lang="ja-JP" altLang="en-US" sz="800" dirty="0">
                <a:latin typeface="游ゴシック" panose="020B0400000000000000" pitchFamily="50" charset="-128"/>
                <a:ea typeface="游ゴシック" panose="020B0400000000000000" pitchFamily="50" charset="-128"/>
              </a:rPr>
              <a:t>）</a:t>
            </a:r>
            <a:endParaRPr lang="en-US" altLang="ja-JP"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第二条　協議会は、委員三十人以内で組織する。</a:t>
            </a:r>
          </a:p>
          <a:p>
            <a:r>
              <a:rPr lang="ja-JP" altLang="en-US" sz="800" dirty="0" smtClean="0">
                <a:latin typeface="游ゴシック" panose="020B0400000000000000" pitchFamily="50" charset="-128"/>
                <a:ea typeface="游ゴシック" panose="020B0400000000000000" pitchFamily="50" charset="-128"/>
              </a:rPr>
              <a:t>２</a:t>
            </a:r>
            <a:r>
              <a:rPr lang="ja-JP" altLang="en-US" sz="800" dirty="0">
                <a:latin typeface="游ゴシック" panose="020B0400000000000000" pitchFamily="50" charset="-128"/>
                <a:ea typeface="游ゴシック" panose="020B0400000000000000" pitchFamily="50" charset="-128"/>
              </a:rPr>
              <a:t>　委員は、次に掲げる者のうちから、知事が任命する。</a:t>
            </a:r>
          </a:p>
          <a:p>
            <a:r>
              <a:rPr lang="ja-JP" altLang="en-US" sz="800" dirty="0" smtClean="0">
                <a:latin typeface="游ゴシック" panose="020B0400000000000000" pitchFamily="50" charset="-128"/>
                <a:ea typeface="游ゴシック" panose="020B0400000000000000" pitchFamily="50" charset="-128"/>
              </a:rPr>
              <a:t>　一</a:t>
            </a:r>
            <a:r>
              <a:rPr lang="ja-JP" altLang="en-US" sz="800" dirty="0">
                <a:latin typeface="游ゴシック" panose="020B0400000000000000" pitchFamily="50" charset="-128"/>
                <a:ea typeface="游ゴシック" panose="020B0400000000000000" pitchFamily="50" charset="-128"/>
              </a:rPr>
              <a:t>　学識経験のある者</a:t>
            </a:r>
          </a:p>
          <a:p>
            <a:r>
              <a:rPr lang="ja-JP" altLang="en-US" sz="800" dirty="0" smtClean="0">
                <a:latin typeface="游ゴシック" panose="020B0400000000000000" pitchFamily="50" charset="-128"/>
                <a:ea typeface="游ゴシック" panose="020B0400000000000000" pitchFamily="50" charset="-128"/>
              </a:rPr>
              <a:t>　二</a:t>
            </a:r>
            <a:r>
              <a:rPr lang="ja-JP" altLang="en-US" sz="800" dirty="0">
                <a:latin typeface="游ゴシック" panose="020B0400000000000000" pitchFamily="50" charset="-128"/>
                <a:ea typeface="游ゴシック" panose="020B0400000000000000" pitchFamily="50" charset="-128"/>
              </a:rPr>
              <a:t>　医療関係団体の代表者</a:t>
            </a:r>
          </a:p>
          <a:p>
            <a:r>
              <a:rPr lang="ja-JP" altLang="en-US" sz="800" dirty="0" smtClean="0">
                <a:latin typeface="游ゴシック" panose="020B0400000000000000" pitchFamily="50" charset="-128"/>
                <a:ea typeface="游ゴシック" panose="020B0400000000000000" pitchFamily="50" charset="-128"/>
              </a:rPr>
              <a:t>　三</a:t>
            </a:r>
            <a:r>
              <a:rPr lang="ja-JP" altLang="en-US" sz="800" dirty="0">
                <a:latin typeface="游ゴシック" panose="020B0400000000000000" pitchFamily="50" charset="-128"/>
                <a:ea typeface="游ゴシック" panose="020B0400000000000000" pitchFamily="50" charset="-128"/>
              </a:rPr>
              <a:t>　健康保険組合その他の医療保険者の代表者</a:t>
            </a:r>
          </a:p>
          <a:p>
            <a:r>
              <a:rPr lang="ja-JP" altLang="en-US" sz="800" dirty="0" smtClean="0">
                <a:latin typeface="游ゴシック" panose="020B0400000000000000" pitchFamily="50" charset="-128"/>
                <a:ea typeface="游ゴシック" panose="020B0400000000000000" pitchFamily="50" charset="-128"/>
              </a:rPr>
              <a:t>　四</a:t>
            </a:r>
            <a:r>
              <a:rPr lang="ja-JP" altLang="en-US" sz="800" dirty="0">
                <a:latin typeface="游ゴシック" panose="020B0400000000000000" pitchFamily="50" charset="-128"/>
                <a:ea typeface="游ゴシック" panose="020B0400000000000000" pitchFamily="50" charset="-128"/>
              </a:rPr>
              <a:t>　地域又は職域の代表者</a:t>
            </a:r>
          </a:p>
          <a:p>
            <a:r>
              <a:rPr lang="ja-JP" altLang="en-US" sz="800" dirty="0" smtClean="0">
                <a:latin typeface="游ゴシック" panose="020B0400000000000000" pitchFamily="50" charset="-128"/>
                <a:ea typeface="游ゴシック" panose="020B0400000000000000" pitchFamily="50" charset="-128"/>
              </a:rPr>
              <a:t>　五</a:t>
            </a:r>
            <a:r>
              <a:rPr lang="ja-JP" altLang="en-US" sz="800" dirty="0">
                <a:latin typeface="游ゴシック" panose="020B0400000000000000" pitchFamily="50" charset="-128"/>
                <a:ea typeface="游ゴシック" panose="020B0400000000000000" pitchFamily="50" charset="-128"/>
              </a:rPr>
              <a:t>　関係行政機関の職員</a:t>
            </a:r>
          </a:p>
          <a:p>
            <a:r>
              <a:rPr lang="ja-JP" altLang="en-US" sz="800" dirty="0" smtClean="0">
                <a:latin typeface="游ゴシック" panose="020B0400000000000000" pitchFamily="50" charset="-128"/>
                <a:ea typeface="游ゴシック" panose="020B0400000000000000" pitchFamily="50" charset="-128"/>
              </a:rPr>
              <a:t>　六</a:t>
            </a:r>
            <a:r>
              <a:rPr lang="ja-JP" altLang="en-US" sz="800" dirty="0">
                <a:latin typeface="游ゴシック" panose="020B0400000000000000" pitchFamily="50" charset="-128"/>
                <a:ea typeface="游ゴシック" panose="020B0400000000000000" pitchFamily="50" charset="-128"/>
              </a:rPr>
              <a:t>　前各号に掲げる者のほか、知事が適当と認める者</a:t>
            </a:r>
          </a:p>
          <a:p>
            <a:r>
              <a:rPr lang="ja-JP" altLang="en-US" sz="800" dirty="0" smtClean="0">
                <a:latin typeface="游ゴシック" panose="020B0400000000000000" pitchFamily="50" charset="-128"/>
                <a:ea typeface="游ゴシック" panose="020B0400000000000000" pitchFamily="50" charset="-128"/>
              </a:rPr>
              <a:t>３</a:t>
            </a:r>
            <a:r>
              <a:rPr lang="ja-JP" altLang="en-US" sz="800" dirty="0">
                <a:latin typeface="游ゴシック" panose="020B0400000000000000" pitchFamily="50" charset="-128"/>
                <a:ea typeface="游ゴシック" panose="020B0400000000000000" pitchFamily="50" charset="-128"/>
              </a:rPr>
              <a:t>　委員</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関係行政機関の職員のうちから任命された委員</a:t>
            </a:r>
            <a:r>
              <a:rPr lang="ja-JP" altLang="en-US" sz="800" dirty="0" smtClean="0">
                <a:latin typeface="游ゴシック" panose="020B0400000000000000" pitchFamily="50" charset="-128"/>
                <a:ea typeface="游ゴシック" panose="020B0400000000000000" pitchFamily="50" charset="-128"/>
              </a:rPr>
              <a:t>を</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除く</a:t>
            </a:r>
            <a:r>
              <a:rPr lang="ja-JP" altLang="en-US" sz="800" dirty="0">
                <a:latin typeface="游ゴシック" panose="020B0400000000000000" pitchFamily="50" charset="-128"/>
                <a:ea typeface="游ゴシック" panose="020B0400000000000000" pitchFamily="50" charset="-128"/>
              </a:rPr>
              <a:t>。</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の</a:t>
            </a:r>
            <a:r>
              <a:rPr lang="ja-JP" altLang="en-US" sz="800" dirty="0" smtClean="0">
                <a:latin typeface="游ゴシック" panose="020B0400000000000000" pitchFamily="50" charset="-128"/>
                <a:ea typeface="游ゴシック" panose="020B0400000000000000" pitchFamily="50" charset="-128"/>
              </a:rPr>
              <a:t>任期</a:t>
            </a:r>
            <a:r>
              <a:rPr lang="ja-JP" altLang="en-US" sz="800" dirty="0">
                <a:latin typeface="游ゴシック" panose="020B0400000000000000" pitchFamily="50" charset="-128"/>
                <a:ea typeface="游ゴシック" panose="020B0400000000000000" pitchFamily="50" charset="-128"/>
              </a:rPr>
              <a:t>は、二年とする。ただし、補欠の委員の</a:t>
            </a:r>
            <a:r>
              <a:rPr lang="ja-JP" altLang="en-US" sz="800" dirty="0" smtClean="0">
                <a:latin typeface="游ゴシック" panose="020B0400000000000000" pitchFamily="50" charset="-128"/>
                <a:ea typeface="游ゴシック" panose="020B0400000000000000" pitchFamily="50" charset="-128"/>
              </a:rPr>
              <a:t>任</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期</a:t>
            </a:r>
            <a:r>
              <a:rPr lang="ja-JP" altLang="en-US" sz="800" dirty="0">
                <a:latin typeface="游ゴシック" panose="020B0400000000000000" pitchFamily="50" charset="-128"/>
                <a:ea typeface="游ゴシック" panose="020B0400000000000000" pitchFamily="50" charset="-128"/>
              </a:rPr>
              <a:t>は</a:t>
            </a:r>
            <a:r>
              <a:rPr lang="ja-JP" altLang="en-US" sz="800" dirty="0" smtClean="0">
                <a:latin typeface="游ゴシック" panose="020B0400000000000000" pitchFamily="50" charset="-128"/>
                <a:ea typeface="游ゴシック" panose="020B0400000000000000" pitchFamily="50" charset="-128"/>
              </a:rPr>
              <a:t>、前任者</a:t>
            </a:r>
            <a:r>
              <a:rPr lang="ja-JP" altLang="en-US" sz="800" dirty="0">
                <a:latin typeface="游ゴシック" panose="020B0400000000000000" pitchFamily="50" charset="-128"/>
                <a:ea typeface="游ゴシック" panose="020B0400000000000000" pitchFamily="50" charset="-128"/>
              </a:rPr>
              <a:t>の残任</a:t>
            </a:r>
            <a:r>
              <a:rPr lang="ja-JP" altLang="en-US" sz="800" dirty="0" smtClean="0">
                <a:latin typeface="游ゴシック" panose="020B0400000000000000" pitchFamily="50" charset="-128"/>
                <a:ea typeface="游ゴシック" panose="020B0400000000000000" pitchFamily="50" charset="-128"/>
              </a:rPr>
              <a:t>期間と</a:t>
            </a:r>
            <a:r>
              <a:rPr lang="ja-JP" altLang="en-US" sz="800" dirty="0">
                <a:latin typeface="游ゴシック" panose="020B0400000000000000" pitchFamily="50" charset="-128"/>
                <a:ea typeface="游ゴシック" panose="020B0400000000000000" pitchFamily="50" charset="-128"/>
              </a:rPr>
              <a:t>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（専門委員）</a:t>
            </a:r>
          </a:p>
          <a:p>
            <a:r>
              <a:rPr lang="ja-JP" altLang="en-US" sz="800" dirty="0">
                <a:latin typeface="游ゴシック" panose="020B0400000000000000" pitchFamily="50" charset="-128"/>
                <a:ea typeface="游ゴシック" panose="020B0400000000000000" pitchFamily="50" charset="-128"/>
              </a:rPr>
              <a:t>第三条　協議会に、専門の事項を調査審議させるため</a:t>
            </a:r>
            <a:r>
              <a:rPr lang="ja-JP" altLang="en-US" sz="800" dirty="0" smtClean="0">
                <a:latin typeface="游ゴシック" panose="020B0400000000000000" pitchFamily="50" charset="-128"/>
                <a:ea typeface="游ゴシック" panose="020B0400000000000000" pitchFamily="50" charset="-128"/>
              </a:rPr>
              <a:t>必要</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がある</a:t>
            </a:r>
            <a:r>
              <a:rPr lang="ja-JP" altLang="en-US" sz="800" dirty="0">
                <a:latin typeface="游ゴシック" panose="020B0400000000000000" pitchFamily="50" charset="-128"/>
                <a:ea typeface="游ゴシック" panose="020B0400000000000000" pitchFamily="50" charset="-128"/>
              </a:rPr>
              <a:t>ときは</a:t>
            </a:r>
            <a:r>
              <a:rPr lang="ja-JP" altLang="en-US" sz="800" dirty="0" smtClean="0">
                <a:latin typeface="游ゴシック" panose="020B0400000000000000" pitchFamily="50" charset="-128"/>
                <a:ea typeface="游ゴシック" panose="020B0400000000000000" pitchFamily="50" charset="-128"/>
              </a:rPr>
              <a:t>、専門</a:t>
            </a:r>
            <a:r>
              <a:rPr lang="ja-JP" altLang="en-US" sz="800" dirty="0">
                <a:latin typeface="游ゴシック" panose="020B0400000000000000" pitchFamily="50" charset="-128"/>
                <a:ea typeface="游ゴシック" panose="020B0400000000000000" pitchFamily="50" charset="-128"/>
              </a:rPr>
              <a:t>委員若干人を置くことができる。</a:t>
            </a:r>
          </a:p>
          <a:p>
            <a:r>
              <a:rPr lang="ja-JP" altLang="en-US" sz="800" dirty="0" smtClean="0">
                <a:latin typeface="游ゴシック" panose="020B0400000000000000" pitchFamily="50" charset="-128"/>
                <a:ea typeface="游ゴシック" panose="020B0400000000000000" pitchFamily="50" charset="-128"/>
              </a:rPr>
              <a:t>２</a:t>
            </a:r>
            <a:r>
              <a:rPr lang="ja-JP" altLang="en-US" sz="800" dirty="0">
                <a:latin typeface="游ゴシック" panose="020B0400000000000000" pitchFamily="50" charset="-128"/>
                <a:ea typeface="游ゴシック" panose="020B0400000000000000" pitchFamily="50" charset="-128"/>
              </a:rPr>
              <a:t>　専門委員は、知事が任命する。</a:t>
            </a:r>
          </a:p>
          <a:p>
            <a:r>
              <a:rPr lang="ja-JP" altLang="en-US" sz="800" dirty="0" smtClean="0">
                <a:latin typeface="游ゴシック" panose="020B0400000000000000" pitchFamily="50" charset="-128"/>
                <a:ea typeface="游ゴシック" panose="020B0400000000000000" pitchFamily="50" charset="-128"/>
              </a:rPr>
              <a:t>３</a:t>
            </a:r>
            <a:r>
              <a:rPr lang="ja-JP" altLang="en-US" sz="800" dirty="0">
                <a:latin typeface="游ゴシック" panose="020B0400000000000000" pitchFamily="50" charset="-128"/>
                <a:ea typeface="游ゴシック" panose="020B0400000000000000" pitchFamily="50" charset="-128"/>
              </a:rPr>
              <a:t>　専門委員は、当該専門の事項に関する調査審議が</a:t>
            </a:r>
            <a:r>
              <a:rPr lang="ja-JP" altLang="en-US" sz="800" dirty="0" smtClean="0">
                <a:latin typeface="游ゴシック" panose="020B0400000000000000" pitchFamily="50" charset="-128"/>
                <a:ea typeface="游ゴシック" panose="020B0400000000000000" pitchFamily="50" charset="-128"/>
              </a:rPr>
              <a:t>終了</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したとき</a:t>
            </a:r>
            <a:r>
              <a:rPr lang="ja-JP" altLang="en-US" sz="800" dirty="0">
                <a:latin typeface="游ゴシック" panose="020B0400000000000000" pitchFamily="50" charset="-128"/>
                <a:ea typeface="游ゴシック" panose="020B0400000000000000" pitchFamily="50" charset="-128"/>
              </a:rPr>
              <a:t>は</a:t>
            </a:r>
            <a:r>
              <a:rPr lang="ja-JP" altLang="en-US" sz="800" dirty="0" smtClean="0">
                <a:latin typeface="游ゴシック" panose="020B0400000000000000" pitchFamily="50" charset="-128"/>
                <a:ea typeface="游ゴシック" panose="020B0400000000000000" pitchFamily="50" charset="-128"/>
              </a:rPr>
              <a:t>、解任</a:t>
            </a:r>
            <a:r>
              <a:rPr lang="ja-JP" altLang="en-US" sz="800" dirty="0">
                <a:latin typeface="游ゴシック" panose="020B0400000000000000" pitchFamily="50" charset="-128"/>
                <a:ea typeface="游ゴシック" panose="020B0400000000000000" pitchFamily="50" charset="-128"/>
              </a:rPr>
              <a:t>されるものとする。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（会長）</a:t>
            </a:r>
          </a:p>
          <a:p>
            <a:r>
              <a:rPr lang="ja-JP" altLang="en-US" sz="800" dirty="0">
                <a:latin typeface="游ゴシック" panose="020B0400000000000000" pitchFamily="50" charset="-128"/>
                <a:ea typeface="游ゴシック" panose="020B0400000000000000" pitchFamily="50" charset="-128"/>
              </a:rPr>
              <a:t>第四条　協議会に会長を置き、委員の互選によってこれ</a:t>
            </a:r>
            <a:r>
              <a:rPr lang="ja-JP" altLang="en-US" sz="800" dirty="0" smtClean="0">
                <a:latin typeface="游ゴシック" panose="020B0400000000000000" pitchFamily="50" charset="-128"/>
                <a:ea typeface="游ゴシック" panose="020B0400000000000000" pitchFamily="50" charset="-128"/>
              </a:rPr>
              <a:t>を</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定める</a:t>
            </a:r>
            <a:r>
              <a:rPr lang="ja-JP" altLang="en-US" sz="800" dirty="0">
                <a:latin typeface="游ゴシック" panose="020B0400000000000000" pitchFamily="50" charset="-128"/>
                <a:ea typeface="游ゴシック" panose="020B0400000000000000" pitchFamily="50" charset="-128"/>
              </a:rPr>
              <a:t>。</a:t>
            </a:r>
          </a:p>
          <a:p>
            <a:r>
              <a:rPr lang="ja-JP" altLang="en-US" sz="800" dirty="0" smtClean="0">
                <a:latin typeface="游ゴシック" panose="020B0400000000000000" pitchFamily="50" charset="-128"/>
                <a:ea typeface="游ゴシック" panose="020B0400000000000000" pitchFamily="50" charset="-128"/>
              </a:rPr>
              <a:t>２</a:t>
            </a:r>
            <a:r>
              <a:rPr lang="ja-JP" altLang="en-US" sz="800" dirty="0">
                <a:latin typeface="游ゴシック" panose="020B0400000000000000" pitchFamily="50" charset="-128"/>
                <a:ea typeface="游ゴシック" panose="020B0400000000000000" pitchFamily="50" charset="-128"/>
              </a:rPr>
              <a:t>　会長は、会務を総理する。</a:t>
            </a:r>
          </a:p>
          <a:p>
            <a:r>
              <a:rPr lang="ja-JP" altLang="en-US" sz="800" dirty="0" smtClean="0">
                <a:latin typeface="游ゴシック" panose="020B0400000000000000" pitchFamily="50" charset="-128"/>
                <a:ea typeface="游ゴシック" panose="020B0400000000000000" pitchFamily="50" charset="-128"/>
              </a:rPr>
              <a:t>３</a:t>
            </a:r>
            <a:r>
              <a:rPr lang="ja-JP" altLang="en-US" sz="800" dirty="0">
                <a:latin typeface="游ゴシック" panose="020B0400000000000000" pitchFamily="50" charset="-128"/>
                <a:ea typeface="游ゴシック" panose="020B0400000000000000" pitchFamily="50" charset="-128"/>
              </a:rPr>
              <a:t>　会長に事故があるときは、会長があらかじめ指名</a:t>
            </a:r>
            <a:r>
              <a:rPr lang="ja-JP" altLang="en-US" sz="800" dirty="0" smtClean="0">
                <a:latin typeface="游ゴシック" panose="020B0400000000000000" pitchFamily="50" charset="-128"/>
                <a:ea typeface="游ゴシック" panose="020B0400000000000000" pitchFamily="50" charset="-128"/>
              </a:rPr>
              <a:t>する</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委員が</a:t>
            </a:r>
            <a:r>
              <a:rPr lang="ja-JP" altLang="en-US"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その職務</a:t>
            </a:r>
            <a:r>
              <a:rPr lang="ja-JP" altLang="en-US" sz="800" dirty="0">
                <a:latin typeface="游ゴシック" panose="020B0400000000000000" pitchFamily="50" charset="-128"/>
                <a:ea typeface="游ゴシック" panose="020B0400000000000000" pitchFamily="50" charset="-128"/>
              </a:rPr>
              <a:t>を代理する。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会議）</a:t>
            </a:r>
            <a:endParaRPr lang="en-US" altLang="ja-JP"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第五条　協議会の会議は、会長が招集し、会長がその</a:t>
            </a:r>
            <a:r>
              <a:rPr lang="ja-JP" altLang="en-US" sz="800" dirty="0" smtClean="0">
                <a:latin typeface="游ゴシック" panose="020B0400000000000000" pitchFamily="50" charset="-128"/>
                <a:ea typeface="游ゴシック" panose="020B0400000000000000" pitchFamily="50" charset="-128"/>
              </a:rPr>
              <a:t>議長</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となる</a:t>
            </a:r>
            <a:r>
              <a:rPr lang="ja-JP" altLang="en-US" sz="800" dirty="0">
                <a:latin typeface="游ゴシック" panose="020B0400000000000000" pitchFamily="50" charset="-128"/>
                <a:ea typeface="游ゴシック" panose="020B0400000000000000" pitchFamily="50" charset="-128"/>
              </a:rPr>
              <a:t>。</a:t>
            </a:r>
          </a:p>
          <a:p>
            <a:r>
              <a:rPr lang="ja-JP" altLang="en-US" sz="800" dirty="0" smtClean="0">
                <a:latin typeface="游ゴシック" panose="020B0400000000000000" pitchFamily="50" charset="-128"/>
                <a:ea typeface="游ゴシック" panose="020B0400000000000000" pitchFamily="50" charset="-128"/>
              </a:rPr>
              <a:t>２</a:t>
            </a:r>
            <a:r>
              <a:rPr lang="ja-JP" altLang="en-US" sz="800" dirty="0">
                <a:latin typeface="游ゴシック" panose="020B0400000000000000" pitchFamily="50" charset="-128"/>
                <a:ea typeface="游ゴシック" panose="020B0400000000000000" pitchFamily="50" charset="-128"/>
              </a:rPr>
              <a:t>　協議会は、委員の過半数が出席しなければ会議を</a:t>
            </a:r>
            <a:r>
              <a:rPr lang="ja-JP" altLang="en-US" sz="800" dirty="0" smtClean="0">
                <a:latin typeface="游ゴシック" panose="020B0400000000000000" pitchFamily="50" charset="-128"/>
                <a:ea typeface="游ゴシック" panose="020B0400000000000000" pitchFamily="50" charset="-128"/>
              </a:rPr>
              <a:t>開く</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ことができない</a:t>
            </a:r>
            <a:r>
              <a:rPr lang="ja-JP" altLang="en-US" sz="800" dirty="0">
                <a:latin typeface="游ゴシック" panose="020B0400000000000000" pitchFamily="50" charset="-128"/>
                <a:ea typeface="游ゴシック" panose="020B0400000000000000" pitchFamily="50" charset="-128"/>
              </a:rPr>
              <a:t>。</a:t>
            </a:r>
          </a:p>
          <a:p>
            <a:r>
              <a:rPr lang="ja-JP" altLang="en-US" sz="800" dirty="0" smtClean="0">
                <a:latin typeface="游ゴシック" panose="020B0400000000000000" pitchFamily="50" charset="-128"/>
                <a:ea typeface="游ゴシック" panose="020B0400000000000000" pitchFamily="50" charset="-128"/>
              </a:rPr>
              <a:t>３</a:t>
            </a:r>
            <a:r>
              <a:rPr lang="ja-JP" altLang="en-US" sz="800" dirty="0">
                <a:latin typeface="游ゴシック" panose="020B0400000000000000" pitchFamily="50" charset="-128"/>
                <a:ea typeface="游ゴシック" panose="020B0400000000000000" pitchFamily="50" charset="-128"/>
              </a:rPr>
              <a:t>　協議会の議事は、出席委員の過半数で決し、可否</a:t>
            </a:r>
            <a:r>
              <a:rPr lang="ja-JP" altLang="en-US" sz="800" dirty="0" smtClean="0">
                <a:latin typeface="游ゴシック" panose="020B0400000000000000" pitchFamily="50" charset="-128"/>
                <a:ea typeface="游ゴシック" panose="020B0400000000000000" pitchFamily="50" charset="-128"/>
              </a:rPr>
              <a:t>同数</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のとき</a:t>
            </a:r>
            <a:r>
              <a:rPr lang="ja-JP" altLang="en-US" sz="800" dirty="0">
                <a:latin typeface="游ゴシック" panose="020B0400000000000000" pitchFamily="50" charset="-128"/>
                <a:ea typeface="游ゴシック" panose="020B0400000000000000" pitchFamily="50" charset="-128"/>
              </a:rPr>
              <a:t>は、</a:t>
            </a:r>
            <a:r>
              <a:rPr lang="ja-JP" altLang="en-US" sz="800" dirty="0" smtClean="0">
                <a:latin typeface="游ゴシック" panose="020B0400000000000000" pitchFamily="50" charset="-128"/>
                <a:ea typeface="游ゴシック" panose="020B0400000000000000" pitchFamily="50" charset="-128"/>
              </a:rPr>
              <a:t>議長の</a:t>
            </a:r>
            <a:r>
              <a:rPr lang="ja-JP" altLang="en-US" sz="800" dirty="0">
                <a:latin typeface="游ゴシック" panose="020B0400000000000000" pitchFamily="50" charset="-128"/>
                <a:ea typeface="游ゴシック" panose="020B0400000000000000" pitchFamily="50" charset="-128"/>
              </a:rPr>
              <a:t>決するところによる</a:t>
            </a:r>
            <a:r>
              <a:rPr lang="ja-JP" altLang="en-US" sz="800"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sp>
        <p:nvSpPr>
          <p:cNvPr id="21" name="テキスト ボックス 20"/>
          <p:cNvSpPr txBox="1"/>
          <p:nvPr/>
        </p:nvSpPr>
        <p:spPr>
          <a:xfrm>
            <a:off x="6679841" y="1019984"/>
            <a:ext cx="2880000" cy="3672000"/>
          </a:xfrm>
          <a:prstGeom prst="roundRect">
            <a:avLst>
              <a:gd name="adj" fmla="val 0"/>
            </a:avLst>
          </a:prstGeom>
          <a:noFill/>
          <a:ln w="12700">
            <a:noFill/>
          </a:ln>
        </p:spPr>
        <p:txBody>
          <a:bodyPr wrap="square" lIns="72000" tIns="72000" rIns="72000" bIns="72000" rtlCol="0" anchor="t">
            <a:noAutofit/>
          </a:bodyPr>
          <a:lstStyle/>
          <a:p>
            <a:endParaRPr lang="en-US" altLang="ja-JP" sz="800" dirty="0" smtClean="0">
              <a:latin typeface="游ゴシック" panose="020B0400000000000000" pitchFamily="50" charset="-128"/>
              <a:ea typeface="游ゴシック" panose="020B0400000000000000" pitchFamily="50" charset="-128"/>
            </a:endParaRP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（部会）</a:t>
            </a:r>
          </a:p>
          <a:p>
            <a:r>
              <a:rPr lang="ja-JP" altLang="en-US" sz="800" dirty="0">
                <a:latin typeface="游ゴシック" panose="020B0400000000000000" pitchFamily="50" charset="-128"/>
                <a:ea typeface="游ゴシック" panose="020B0400000000000000" pitchFamily="50" charset="-128"/>
              </a:rPr>
              <a:t>第六条　協議会に、必要に応じて部会を置くことができる。</a:t>
            </a:r>
          </a:p>
          <a:p>
            <a:r>
              <a:rPr lang="ja-JP" altLang="en-US" sz="800" dirty="0" smtClean="0">
                <a:latin typeface="游ゴシック" panose="020B0400000000000000" pitchFamily="50" charset="-128"/>
                <a:ea typeface="游ゴシック" panose="020B0400000000000000" pitchFamily="50" charset="-128"/>
              </a:rPr>
              <a:t>２</a:t>
            </a:r>
            <a:r>
              <a:rPr lang="ja-JP" altLang="en-US" sz="800" dirty="0">
                <a:latin typeface="游ゴシック" panose="020B0400000000000000" pitchFamily="50" charset="-128"/>
                <a:ea typeface="游ゴシック" panose="020B0400000000000000" pitchFamily="50" charset="-128"/>
              </a:rPr>
              <a:t>　部会に属する委員等は、会長が指名する。</a:t>
            </a:r>
          </a:p>
          <a:p>
            <a:r>
              <a:rPr lang="ja-JP" altLang="en-US" sz="800" dirty="0" smtClean="0">
                <a:latin typeface="游ゴシック" panose="020B0400000000000000" pitchFamily="50" charset="-128"/>
                <a:ea typeface="游ゴシック" panose="020B0400000000000000" pitchFamily="50" charset="-128"/>
              </a:rPr>
              <a:t>３</a:t>
            </a:r>
            <a:r>
              <a:rPr lang="ja-JP" altLang="en-US" sz="800" dirty="0">
                <a:latin typeface="游ゴシック" panose="020B0400000000000000" pitchFamily="50" charset="-128"/>
                <a:ea typeface="游ゴシック" panose="020B0400000000000000" pitchFamily="50" charset="-128"/>
              </a:rPr>
              <a:t>　部会に部会長を置き、会長が指名する委員がこれに</a:t>
            </a:r>
            <a:r>
              <a:rPr lang="ja-JP" altLang="en-US" sz="800" dirty="0" smtClean="0">
                <a:latin typeface="游ゴシック" panose="020B0400000000000000" pitchFamily="50" charset="-128"/>
                <a:ea typeface="游ゴシック" panose="020B0400000000000000" pitchFamily="50" charset="-128"/>
              </a:rPr>
              <a:t>当</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たる</a:t>
            </a:r>
            <a:r>
              <a:rPr lang="ja-JP" altLang="en-US" sz="800" dirty="0">
                <a:latin typeface="游ゴシック" panose="020B0400000000000000" pitchFamily="50" charset="-128"/>
                <a:ea typeface="游ゴシック" panose="020B0400000000000000" pitchFamily="50" charset="-128"/>
              </a:rPr>
              <a:t>。</a:t>
            </a:r>
          </a:p>
          <a:p>
            <a:r>
              <a:rPr lang="ja-JP" altLang="en-US" sz="800" dirty="0" smtClean="0">
                <a:latin typeface="游ゴシック" panose="020B0400000000000000" pitchFamily="50" charset="-128"/>
                <a:ea typeface="游ゴシック" panose="020B0400000000000000" pitchFamily="50" charset="-128"/>
              </a:rPr>
              <a:t>４</a:t>
            </a:r>
            <a:r>
              <a:rPr lang="ja-JP" altLang="en-US" sz="800" dirty="0">
                <a:latin typeface="游ゴシック" panose="020B0400000000000000" pitchFamily="50" charset="-128"/>
                <a:ea typeface="游ゴシック" panose="020B0400000000000000" pitchFamily="50" charset="-128"/>
              </a:rPr>
              <a:t>　部会長は、部会の会務を掌理し、部会における審議</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状況及び結果を</a:t>
            </a:r>
            <a:r>
              <a:rPr lang="ja-JP" altLang="en-US" sz="800" dirty="0">
                <a:latin typeface="游ゴシック" panose="020B0400000000000000" pitchFamily="50" charset="-128"/>
                <a:ea typeface="游ゴシック" panose="020B0400000000000000" pitchFamily="50" charset="-128"/>
              </a:rPr>
              <a:t>協議会に報告する。</a:t>
            </a:r>
          </a:p>
          <a:p>
            <a:r>
              <a:rPr lang="ja-JP" altLang="en-US" sz="800" dirty="0" smtClean="0">
                <a:latin typeface="游ゴシック" panose="020B0400000000000000" pitchFamily="50" charset="-128"/>
                <a:ea typeface="游ゴシック" panose="020B0400000000000000" pitchFamily="50" charset="-128"/>
              </a:rPr>
              <a:t>５</a:t>
            </a:r>
            <a:r>
              <a:rPr lang="ja-JP" altLang="en-US" sz="800" dirty="0">
                <a:latin typeface="游ゴシック" panose="020B0400000000000000" pitchFamily="50" charset="-128"/>
                <a:ea typeface="游ゴシック" panose="020B0400000000000000" pitchFamily="50" charset="-128"/>
              </a:rPr>
              <a:t>　前条の規定にかかわらず、協議会は、その定める</a:t>
            </a:r>
            <a:r>
              <a:rPr lang="ja-JP" altLang="en-US" sz="800" dirty="0" smtClean="0">
                <a:latin typeface="游ゴシック" panose="020B0400000000000000" pitchFamily="50" charset="-128"/>
                <a:ea typeface="游ゴシック" panose="020B0400000000000000" pitchFamily="50" charset="-128"/>
              </a:rPr>
              <a:t>とこ</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ろにより</a:t>
            </a:r>
            <a:r>
              <a:rPr lang="ja-JP" altLang="en-US"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部会</a:t>
            </a:r>
            <a:r>
              <a:rPr lang="ja-JP" altLang="en-US" sz="800" dirty="0">
                <a:latin typeface="游ゴシック" panose="020B0400000000000000" pitchFamily="50" charset="-128"/>
                <a:ea typeface="游ゴシック" panose="020B0400000000000000" pitchFamily="50" charset="-128"/>
              </a:rPr>
              <a:t>の決議をもって協議会の決議とする</a:t>
            </a:r>
            <a:r>
              <a:rPr lang="ja-JP" altLang="en-US" sz="800" dirty="0" smtClean="0">
                <a:latin typeface="游ゴシック" panose="020B0400000000000000" pitchFamily="50" charset="-128"/>
                <a:ea typeface="游ゴシック" panose="020B0400000000000000" pitchFamily="50" charset="-128"/>
              </a:rPr>
              <a:t>こと</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が</a:t>
            </a:r>
            <a:r>
              <a:rPr lang="ja-JP" altLang="en-US" sz="800" dirty="0">
                <a:latin typeface="游ゴシック" panose="020B0400000000000000" pitchFamily="50" charset="-128"/>
                <a:ea typeface="游ゴシック" panose="020B0400000000000000" pitchFamily="50" charset="-128"/>
              </a:rPr>
              <a:t>できる。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（報酬）</a:t>
            </a:r>
          </a:p>
          <a:p>
            <a:r>
              <a:rPr lang="ja-JP" altLang="en-US" sz="800" dirty="0">
                <a:latin typeface="游ゴシック" panose="020B0400000000000000" pitchFamily="50" charset="-128"/>
                <a:ea typeface="游ゴシック" panose="020B0400000000000000" pitchFamily="50" charset="-128"/>
              </a:rPr>
              <a:t>第七条　委員等の報酬の額は、日額八千三百円とする。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（費用弁償）</a:t>
            </a:r>
          </a:p>
          <a:p>
            <a:r>
              <a:rPr lang="ja-JP" altLang="en-US" sz="800" dirty="0">
                <a:latin typeface="游ゴシック" panose="020B0400000000000000" pitchFamily="50" charset="-128"/>
                <a:ea typeface="游ゴシック" panose="020B0400000000000000" pitchFamily="50" charset="-128"/>
              </a:rPr>
              <a:t>第八条　委員等の費用弁償の額は、職員の旅費に関する</a:t>
            </a:r>
            <a:r>
              <a:rPr lang="ja-JP" altLang="en-US" sz="800" dirty="0" smtClean="0">
                <a:latin typeface="游ゴシック" panose="020B0400000000000000" pitchFamily="50" charset="-128"/>
                <a:ea typeface="游ゴシック" panose="020B0400000000000000" pitchFamily="50" charset="-128"/>
              </a:rPr>
              <a:t>条</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例</a:t>
            </a:r>
            <a:r>
              <a:rPr lang="en-US" altLang="ja-JP" sz="800" dirty="0" smtClean="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昭和</a:t>
            </a:r>
            <a:r>
              <a:rPr lang="ja-JP" altLang="en-US" sz="800" dirty="0" smtClean="0">
                <a:latin typeface="游ゴシック" panose="020B0400000000000000" pitchFamily="50" charset="-128"/>
                <a:ea typeface="游ゴシック" panose="020B0400000000000000" pitchFamily="50" charset="-128"/>
              </a:rPr>
              <a:t>四十年</a:t>
            </a:r>
            <a:r>
              <a:rPr lang="ja-JP" altLang="en-US" sz="800" dirty="0">
                <a:latin typeface="游ゴシック" panose="020B0400000000000000" pitchFamily="50" charset="-128"/>
                <a:ea typeface="游ゴシック" panose="020B0400000000000000" pitchFamily="50" charset="-128"/>
              </a:rPr>
              <a:t>大阪府条例第三十七号</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による指定職等</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職務にある</a:t>
            </a:r>
            <a:r>
              <a:rPr lang="ja-JP" altLang="en-US" sz="800" dirty="0">
                <a:latin typeface="游ゴシック" panose="020B0400000000000000" pitchFamily="50" charset="-128"/>
                <a:ea typeface="游ゴシック" panose="020B0400000000000000" pitchFamily="50" charset="-128"/>
              </a:rPr>
              <a:t>者以外の者</a:t>
            </a:r>
            <a:r>
              <a:rPr lang="ja-JP" altLang="en-US" sz="800" dirty="0" smtClean="0">
                <a:latin typeface="游ゴシック" panose="020B0400000000000000" pitchFamily="50" charset="-128"/>
                <a:ea typeface="游ゴシック" panose="020B0400000000000000" pitchFamily="50" charset="-128"/>
              </a:rPr>
              <a:t>の額</a:t>
            </a:r>
            <a:r>
              <a:rPr lang="ja-JP" altLang="en-US" sz="800" dirty="0">
                <a:latin typeface="游ゴシック" panose="020B0400000000000000" pitchFamily="50" charset="-128"/>
                <a:ea typeface="游ゴシック" panose="020B0400000000000000" pitchFamily="50" charset="-128"/>
              </a:rPr>
              <a:t>相当額とする。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（庶務）</a:t>
            </a:r>
          </a:p>
          <a:p>
            <a:r>
              <a:rPr lang="ja-JP" altLang="en-US" sz="800" dirty="0">
                <a:latin typeface="游ゴシック" panose="020B0400000000000000" pitchFamily="50" charset="-128"/>
                <a:ea typeface="游ゴシック" panose="020B0400000000000000" pitchFamily="50" charset="-128"/>
              </a:rPr>
              <a:t>第九条　協議会の庶務は、健康医療部において行う。</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（委任）</a:t>
            </a:r>
          </a:p>
          <a:p>
            <a:r>
              <a:rPr lang="ja-JP" altLang="en-US" sz="800" dirty="0">
                <a:latin typeface="游ゴシック" panose="020B0400000000000000" pitchFamily="50" charset="-128"/>
                <a:ea typeface="游ゴシック" panose="020B0400000000000000" pitchFamily="50" charset="-128"/>
              </a:rPr>
              <a:t>第十条　この規則に定めるもののほか、協議会の運営に</a:t>
            </a:r>
            <a:r>
              <a:rPr lang="ja-JP" altLang="en-US" sz="800" dirty="0" smtClean="0">
                <a:latin typeface="游ゴシック" panose="020B0400000000000000" pitchFamily="50" charset="-128"/>
                <a:ea typeface="游ゴシック" panose="020B0400000000000000" pitchFamily="50" charset="-128"/>
              </a:rPr>
              <a:t>関</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し必要</a:t>
            </a:r>
            <a:r>
              <a:rPr lang="ja-JP" altLang="en-US" sz="800" dirty="0">
                <a:latin typeface="游ゴシック" panose="020B0400000000000000" pitchFamily="50" charset="-128"/>
                <a:ea typeface="游ゴシック" panose="020B0400000000000000" pitchFamily="50" charset="-128"/>
              </a:rPr>
              <a:t>な</a:t>
            </a:r>
            <a:r>
              <a:rPr lang="ja-JP" altLang="en-US" sz="800" dirty="0" smtClean="0">
                <a:latin typeface="游ゴシック" panose="020B0400000000000000" pitchFamily="50" charset="-128"/>
                <a:ea typeface="游ゴシック" panose="020B0400000000000000" pitchFamily="50" charset="-128"/>
              </a:rPr>
              <a:t>事項は</a:t>
            </a:r>
            <a:r>
              <a:rPr lang="ja-JP" altLang="en-US" sz="800" dirty="0">
                <a:latin typeface="游ゴシック" panose="020B0400000000000000" pitchFamily="50" charset="-128"/>
                <a:ea typeface="游ゴシック" panose="020B0400000000000000" pitchFamily="50" charset="-128"/>
              </a:rPr>
              <a:t>、会長が定める。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附則</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平成二八年規則第八二号</a:t>
            </a:r>
            <a:r>
              <a:rPr lang="en-US" altLang="ja-JP" sz="800" dirty="0">
                <a:latin typeface="游ゴシック" panose="020B0400000000000000" pitchFamily="50" charset="-128"/>
                <a:ea typeface="游ゴシック" panose="020B0400000000000000" pitchFamily="50" charset="-128"/>
              </a:rPr>
              <a:t>)</a:t>
            </a:r>
          </a:p>
          <a:p>
            <a:r>
              <a:rPr lang="ja-JP" altLang="en-US" sz="800" dirty="0">
                <a:latin typeface="游ゴシック" panose="020B0400000000000000" pitchFamily="50" charset="-128"/>
                <a:ea typeface="游ゴシック" panose="020B0400000000000000" pitchFamily="50" charset="-128"/>
              </a:rPr>
              <a:t>この規則は、平成二十八年四月一日から施行する</a:t>
            </a:r>
            <a:r>
              <a:rPr lang="ja-JP" altLang="en-US" sz="800"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sp>
        <p:nvSpPr>
          <p:cNvPr id="22" name="テキスト ボックス 21"/>
          <p:cNvSpPr txBox="1"/>
          <p:nvPr/>
        </p:nvSpPr>
        <p:spPr>
          <a:xfrm>
            <a:off x="3749662" y="1019984"/>
            <a:ext cx="3744000" cy="216000"/>
          </a:xfrm>
          <a:prstGeom prst="roundRect">
            <a:avLst>
              <a:gd name="adj" fmla="val 0"/>
            </a:avLst>
          </a:prstGeom>
          <a:noFill/>
          <a:ln w="12700">
            <a:noFill/>
          </a:ln>
        </p:spPr>
        <p:txBody>
          <a:bodyPr wrap="square" lIns="72000" tIns="72000" rIns="72000" bIns="72000" rtlCol="0" anchor="t">
            <a:noAutofit/>
          </a:bodyPr>
          <a:lstStyle/>
          <a:p>
            <a:r>
              <a:rPr lang="ja-JP" altLang="en-US" sz="800" b="1" dirty="0">
                <a:latin typeface="游ゴシック" panose="020B0400000000000000" pitchFamily="50" charset="-128"/>
                <a:ea typeface="游ゴシック" panose="020B0400000000000000" pitchFamily="50" charset="-128"/>
              </a:rPr>
              <a:t>大阪府地域職域連携推進協議会規則（平成二十四年大阪府規則第百九十二号</a:t>
            </a:r>
            <a:r>
              <a:rPr lang="ja-JP" altLang="en-US" sz="800" b="1" dirty="0" smtClean="0">
                <a:latin typeface="游ゴシック" panose="020B0400000000000000" pitchFamily="50" charset="-128"/>
                <a:ea typeface="游ゴシック" panose="020B0400000000000000" pitchFamily="50" charset="-128"/>
              </a:rPr>
              <a:t>）</a:t>
            </a:r>
          </a:p>
        </p:txBody>
      </p:sp>
      <p:sp>
        <p:nvSpPr>
          <p:cNvPr id="23" name="テキスト ボックス 22"/>
          <p:cNvSpPr txBox="1"/>
          <p:nvPr/>
        </p:nvSpPr>
        <p:spPr>
          <a:xfrm>
            <a:off x="373611" y="1019984"/>
            <a:ext cx="3024000" cy="288000"/>
          </a:xfrm>
          <a:prstGeom prst="roundRect">
            <a:avLst>
              <a:gd name="adj" fmla="val 0"/>
            </a:avLst>
          </a:prstGeom>
          <a:noFill/>
          <a:ln w="12700">
            <a:noFill/>
          </a:ln>
        </p:spPr>
        <p:txBody>
          <a:bodyPr wrap="none" lIns="72000" tIns="72000" rIns="72000" bIns="72000" rtlCol="0" anchor="t">
            <a:noAutofit/>
          </a:bodyPr>
          <a:lstStyle/>
          <a:p>
            <a:pPr algn="ctr"/>
            <a:r>
              <a:rPr lang="ja-JP" altLang="en-US" sz="800" b="1" dirty="0">
                <a:latin typeface="游ゴシック" panose="020B0400000000000000" pitchFamily="50" charset="-128"/>
                <a:ea typeface="游ゴシック" panose="020B0400000000000000" pitchFamily="50" charset="-128"/>
              </a:rPr>
              <a:t>大阪府附属機関</a:t>
            </a:r>
            <a:r>
              <a:rPr lang="ja-JP" altLang="en-US" sz="800" b="1" dirty="0" smtClean="0">
                <a:latin typeface="游ゴシック" panose="020B0400000000000000" pitchFamily="50" charset="-128"/>
                <a:ea typeface="游ゴシック" panose="020B0400000000000000" pitchFamily="50" charset="-128"/>
              </a:rPr>
              <a:t>条例（</a:t>
            </a:r>
            <a:r>
              <a:rPr lang="ja-JP" altLang="en-US" sz="800" b="1" dirty="0">
                <a:latin typeface="游ゴシック" panose="020B0400000000000000" pitchFamily="50" charset="-128"/>
                <a:ea typeface="游ゴシック" panose="020B0400000000000000" pitchFamily="50" charset="-128"/>
              </a:rPr>
              <a:t>昭和二十七年大阪府条例第三十九号</a:t>
            </a:r>
            <a:r>
              <a:rPr lang="ja-JP" altLang="en-US" sz="800" b="1" dirty="0" smtClean="0">
                <a:latin typeface="游ゴシック" panose="020B0400000000000000" pitchFamily="50" charset="-128"/>
                <a:ea typeface="游ゴシック" panose="020B0400000000000000" pitchFamily="50" charset="-128"/>
              </a:rPr>
              <a:t>）（</a:t>
            </a:r>
            <a:r>
              <a:rPr lang="ja-JP" altLang="en-US" sz="800" b="1" dirty="0">
                <a:latin typeface="游ゴシック" panose="020B0400000000000000" pitchFamily="50" charset="-128"/>
                <a:ea typeface="游ゴシック" panose="020B0400000000000000" pitchFamily="50" charset="-128"/>
              </a:rPr>
              <a:t>抄</a:t>
            </a:r>
            <a:r>
              <a:rPr lang="ja-JP" altLang="en-US" sz="800" b="1"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10</a:t>
            </a:fld>
            <a:endParaRPr kumimoji="1" lang="ja-JP" altLang="en-US"/>
          </a:p>
        </p:txBody>
      </p:sp>
      <p:sp>
        <p:nvSpPr>
          <p:cNvPr id="18" name="テキスト ボックス 17"/>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4031696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13648" y="2949129"/>
            <a:ext cx="9919648" cy="720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zh-TW" altLang="en-US" sz="2200" b="1" dirty="0" smtClean="0">
                <a:solidFill>
                  <a:prstClr val="black"/>
                </a:solidFill>
                <a:latin typeface="游ゴシック" panose="020B0400000000000000" pitchFamily="50" charset="-128"/>
                <a:ea typeface="游ゴシック" panose="020B0400000000000000" pitchFamily="50" charset="-128"/>
              </a:rPr>
              <a:t>第</a:t>
            </a:r>
            <a:r>
              <a:rPr kumimoji="1" lang="ja-JP" altLang="en-US" sz="2200" b="1" dirty="0">
                <a:solidFill>
                  <a:prstClr val="black"/>
                </a:solidFill>
                <a:latin typeface="游ゴシック" panose="020B0400000000000000" pitchFamily="50" charset="-128"/>
                <a:ea typeface="游ゴシック" panose="020B0400000000000000" pitchFamily="50" charset="-128"/>
              </a:rPr>
              <a:t>３</a:t>
            </a:r>
            <a:r>
              <a:rPr kumimoji="1" lang="zh-TW" altLang="en-US" sz="2200" b="1" dirty="0" smtClean="0">
                <a:solidFill>
                  <a:prstClr val="black"/>
                </a:solidFill>
                <a:latin typeface="游ゴシック" panose="020B0400000000000000" pitchFamily="50" charset="-128"/>
                <a:ea typeface="游ゴシック" panose="020B0400000000000000" pitchFamily="50" charset="-128"/>
              </a:rPr>
              <a:t>次</a:t>
            </a:r>
            <a:r>
              <a:rPr kumimoji="1" lang="zh-TW" altLang="en-US" sz="2200" b="1" dirty="0">
                <a:solidFill>
                  <a:prstClr val="black"/>
                </a:solidFill>
                <a:latin typeface="游ゴシック" panose="020B0400000000000000" pitchFamily="50" charset="-128"/>
                <a:ea typeface="游ゴシック" panose="020B0400000000000000" pitchFamily="50" charset="-128"/>
              </a:rPr>
              <a:t>大阪府健康増進</a:t>
            </a:r>
            <a:r>
              <a:rPr kumimoji="1" lang="zh-TW" altLang="en-US" sz="2200" b="1" dirty="0" smtClean="0">
                <a:solidFill>
                  <a:prstClr val="black"/>
                </a:solidFill>
                <a:latin typeface="游ゴシック" panose="020B0400000000000000" pitchFamily="50" charset="-128"/>
                <a:ea typeface="游ゴシック" panose="020B0400000000000000" pitchFamily="50" charset="-128"/>
              </a:rPr>
              <a:t>計画</a:t>
            </a:r>
            <a:r>
              <a:rPr kumimoji="1" lang="ja-JP" altLang="en-US" sz="2200" b="1" dirty="0" smtClean="0">
                <a:solidFill>
                  <a:prstClr val="black"/>
                </a:solidFill>
                <a:latin typeface="游ゴシック" panose="020B0400000000000000" pitchFamily="50" charset="-128"/>
                <a:ea typeface="游ゴシック" panose="020B0400000000000000" pitchFamily="50" charset="-128"/>
              </a:rPr>
              <a:t>　令和元年度　</a:t>
            </a:r>
            <a:r>
              <a:rPr kumimoji="1" lang="en-US" altLang="zh-TW" sz="2200" b="1" dirty="0" smtClean="0">
                <a:solidFill>
                  <a:prstClr val="black"/>
                </a:solidFill>
                <a:latin typeface="游ゴシック" panose="020B0400000000000000" pitchFamily="50" charset="-128"/>
                <a:ea typeface="游ゴシック" panose="020B0400000000000000" pitchFamily="50" charset="-128"/>
              </a:rPr>
              <a:t>PDCA</a:t>
            </a:r>
            <a:r>
              <a:rPr kumimoji="1" lang="zh-TW" altLang="en-US" sz="2200" b="1" dirty="0">
                <a:solidFill>
                  <a:prstClr val="black"/>
                </a:solidFill>
                <a:latin typeface="游ゴシック" panose="020B0400000000000000" pitchFamily="50" charset="-128"/>
                <a:ea typeface="游ゴシック" panose="020B0400000000000000" pitchFamily="50" charset="-128"/>
              </a:rPr>
              <a:t>進捗</a:t>
            </a:r>
            <a:r>
              <a:rPr kumimoji="1" lang="zh-TW" altLang="en-US" sz="2200" b="1" dirty="0" smtClean="0">
                <a:solidFill>
                  <a:prstClr val="black"/>
                </a:solidFill>
                <a:latin typeface="游ゴシック" panose="020B0400000000000000" pitchFamily="50" charset="-128"/>
                <a:ea typeface="游ゴシック" panose="020B0400000000000000" pitchFamily="50" charset="-128"/>
              </a:rPr>
              <a:t>管理票</a:t>
            </a:r>
            <a:endParaRPr kumimoji="1" lang="zh-TW" altLang="en-US" sz="2200" b="1" dirty="0">
              <a:solidFill>
                <a:prstClr val="black"/>
              </a:solidFill>
              <a:latin typeface="游ゴシック" panose="020B0400000000000000" pitchFamily="50" charset="-128"/>
              <a:ea typeface="游ゴシック" panose="020B0400000000000000" pitchFamily="50" charset="-128"/>
            </a:endParaRPr>
          </a:p>
        </p:txBody>
      </p:sp>
      <p:pic>
        <p:nvPicPr>
          <p:cNvPr id="15" name="図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11</a:t>
            </a:fld>
            <a:endParaRPr kumimoji="1" lang="ja-JP" altLang="en-US"/>
          </a:p>
        </p:txBody>
      </p:sp>
      <p:sp>
        <p:nvSpPr>
          <p:cNvPr id="7" name="テキスト ボックス 6"/>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777220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ja-JP" altLang="en-US" sz="2200" b="1"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zh-TW" altLang="en-US" sz="2200" b="1"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第</a:t>
            </a:r>
            <a:r>
              <a:rPr kumimoji="1" lang="en-US" altLang="zh-TW" sz="2200" b="1"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3</a:t>
            </a:r>
            <a:r>
              <a:rPr kumimoji="1" lang="zh-TW" altLang="en-US" sz="2200" b="1"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次</a:t>
            </a:r>
            <a:r>
              <a:rPr kumimoji="1" lang="zh-TW" altLang="en-US" sz="2200" b="1"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大阪府健康</a:t>
            </a:r>
            <a:r>
              <a:rPr kumimoji="1" lang="zh-TW" altLang="en-US" sz="2200" b="1"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増進計画</a:t>
            </a:r>
            <a:r>
              <a:rPr kumimoji="1" lang="ja-JP" altLang="en-US" sz="2200" b="1"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（概要）</a:t>
            </a:r>
            <a:endParaRPr kumimoji="1" lang="ja-JP" altLang="en-US" sz="2200" b="1"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43" name="正方形/長方形 42"/>
          <p:cNvSpPr/>
          <p:nvPr/>
        </p:nvSpPr>
        <p:spPr>
          <a:xfrm>
            <a:off x="216793" y="786518"/>
            <a:ext cx="9432000" cy="4860000"/>
          </a:xfrm>
          <a:prstGeom prst="rect">
            <a:avLst/>
          </a:prstGeom>
          <a:solidFill>
            <a:srgbClr val="D1E1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05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6" name="正方形/長方形 45"/>
          <p:cNvSpPr/>
          <p:nvPr/>
        </p:nvSpPr>
        <p:spPr>
          <a:xfrm>
            <a:off x="286012" y="845087"/>
            <a:ext cx="9288000" cy="720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本計画</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では、基本目標として「健康寿命の延伸」、「健康格差の縮小」を掲げ、その実現に向けて、“</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3</a:t>
            </a:r>
            <a:r>
              <a:rPr kumimoji="0" lang="ja-JP" altLang="en-US" sz="1100" b="1" i="0" u="none" strike="noStrike" kern="1200" cap="none" spc="0" normalizeH="0" baseline="0" noProof="0" dirty="0" err="1">
                <a:ln>
                  <a:noFill/>
                </a:ln>
                <a:solidFill>
                  <a:prstClr val="black"/>
                </a:solidFill>
                <a:effectLst/>
                <a:uLnTx/>
                <a:uFillTx/>
                <a:latin typeface="游ゴシック" panose="020B0400000000000000" pitchFamily="50" charset="-128"/>
                <a:ea typeface="游ゴシック" panose="020B0400000000000000" pitchFamily="50" charset="-128"/>
              </a:rPr>
              <a:t>つの</a:t>
            </a:r>
            <a:r>
              <a:rPr kumimoji="0" lang="ja-JP" altLang="en-US" sz="11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基本方針</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のもと、</a:t>
            </a:r>
            <a:endParaRPr kumimoji="0" lang="en-US" altLang="ja-JP" sz="11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100" b="1" dirty="0">
                <a:solidFill>
                  <a:prstClr val="black"/>
                </a:solidFill>
                <a:latin typeface="游ゴシック" panose="020B0400000000000000" pitchFamily="50" charset="-128"/>
                <a:ea typeface="游ゴシック" panose="020B0400000000000000" pitchFamily="50" charset="-128"/>
              </a:rPr>
              <a:t>　 </a:t>
            </a:r>
            <a:r>
              <a:rPr kumimoji="0" lang="ja-JP" altLang="en-US" sz="11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府民・行政等がめざす目標等”に沿って、</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『11</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分野の重点取組み</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を</a:t>
            </a:r>
            <a:r>
              <a:rPr kumimoji="0" lang="ja-JP" altLang="en-US" sz="11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推進</a:t>
            </a:r>
            <a:endPar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8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計画</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期間は、</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2018</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年度～</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2023</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年度</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(6</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年間</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で、府民の健康指標の向上・改善をめざす。</a:t>
            </a:r>
          </a:p>
        </p:txBody>
      </p:sp>
      <p:sp>
        <p:nvSpPr>
          <p:cNvPr id="48" name="角丸四角形 47"/>
          <p:cNvSpPr/>
          <p:nvPr/>
        </p:nvSpPr>
        <p:spPr>
          <a:xfrm>
            <a:off x="409420" y="1700283"/>
            <a:ext cx="9072000" cy="684000"/>
          </a:xfrm>
          <a:prstGeom prst="roundRect">
            <a:avLst>
              <a:gd name="adj" fmla="val 8499"/>
            </a:avLst>
          </a:prstGeom>
          <a:solidFill>
            <a:schemeClr val="bg1"/>
          </a:solidFill>
          <a:ln w="19050">
            <a:solidFill>
              <a:srgbClr val="2F528F"/>
            </a:solidFill>
          </a:ln>
        </p:spPr>
        <p:txBody>
          <a:bodyPr wrap="square" lIns="72000" tIns="36000" rIns="72000" bIns="72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基本目標</a:t>
            </a: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健康寿命の延伸・・・生活習慣病の予防対策等の強化など、府民のライフステージに応じた府民の主体的な健康づくりを推進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●健康格差の縮小・・・市町村の健康指標の状況や健康課題などに応じた効果的な施策を展開</a:t>
            </a:r>
          </a:p>
        </p:txBody>
      </p:sp>
      <p:sp>
        <p:nvSpPr>
          <p:cNvPr id="49" name="角丸四角形 48"/>
          <p:cNvSpPr/>
          <p:nvPr/>
        </p:nvSpPr>
        <p:spPr>
          <a:xfrm>
            <a:off x="409420" y="2477708"/>
            <a:ext cx="9072000" cy="2376000"/>
          </a:xfrm>
          <a:prstGeom prst="roundRect">
            <a:avLst>
              <a:gd name="adj" fmla="val 2418"/>
            </a:avLst>
          </a:prstGeom>
          <a:solidFill>
            <a:schemeClr val="bg1"/>
          </a:solidFill>
          <a:ln w="19050">
            <a:solidFill>
              <a:srgbClr val="2F528F"/>
            </a:solidFill>
          </a:ln>
        </p:spPr>
        <p:txBody>
          <a:bodyPr wrap="square" lIns="72000" tIns="36000" rIns="72000" bIns="54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基本方針</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4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・行政等みんなでめざす</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目標</a:t>
            </a: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「健康への関心度を高めます」、「朝食欠食率を低くします」、「習慣的に運動に取り組む府民を増やします</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」など</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11</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項目</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の目標</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を</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設定　</a:t>
            </a:r>
            <a:endPar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游ゴシック" panose="020B0400000000000000" pitchFamily="50" charset="-128"/>
                <a:ea typeface="游ゴシック" panose="020B0400000000000000" pitchFamily="50" charset="-128"/>
              </a:rPr>
              <a:t>　</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＊本目標に沿って「府民の行動目標」、「行政等が取り組む数値目標」を設定</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0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【11</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分野の重点</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取組み</a:t>
            </a: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●これらの目標達成に向けて、</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 生活</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習慣病の予防」、</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「２ 生活</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習慣病の早期発見・重症化予防」、</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「３ 府民</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の健康を</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支える社会環境</a:t>
            </a:r>
            <a:endPar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游ゴシック" panose="020B0400000000000000" pitchFamily="50" charset="-128"/>
                <a:ea typeface="游ゴシック" panose="020B0400000000000000" pitchFamily="50" charset="-128"/>
              </a:rPr>
              <a:t>　</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整備</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」を進めるため、府民・行政・事業者など多様な主体の連携・協働により、</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『11</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分野の重点的取組み</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を</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推進</a:t>
            </a:r>
            <a:endPar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50" name="正方形/長方形 49"/>
          <p:cNvSpPr/>
          <p:nvPr/>
        </p:nvSpPr>
        <p:spPr>
          <a:xfrm>
            <a:off x="286012" y="4955938"/>
            <a:ext cx="9288000" cy="576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大阪府健康づくり推進条例（</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H30.10.30</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施行）」において重点取組みを位置づけ（</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§12</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§16</a:t>
            </a:r>
            <a:r>
              <a:rPr kumimoji="0" lang="ja-JP" altLang="en-US" sz="11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8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多様な</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主体の</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連携・協働による“オール大阪体制”を構築し</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、健康づくり</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の推進に関する施策を推進。</a:t>
            </a:r>
          </a:p>
        </p:txBody>
      </p:sp>
      <p:graphicFrame>
        <p:nvGraphicFramePr>
          <p:cNvPr id="51" name="表 50"/>
          <p:cNvGraphicFramePr>
            <a:graphicFrameLocks noGrp="1"/>
          </p:cNvGraphicFramePr>
          <p:nvPr>
            <p:extLst>
              <p:ext uri="{D42A27DB-BD31-4B8C-83A1-F6EECF244321}">
                <p14:modId xmlns:p14="http://schemas.microsoft.com/office/powerpoint/2010/main" val="2619530090"/>
              </p:ext>
            </p:extLst>
          </p:nvPr>
        </p:nvGraphicFramePr>
        <p:xfrm>
          <a:off x="514844" y="2763408"/>
          <a:ext cx="8784000" cy="646920"/>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4073086637"/>
                    </a:ext>
                  </a:extLst>
                </a:gridCol>
                <a:gridCol w="3024000">
                  <a:extLst>
                    <a:ext uri="{9D8B030D-6E8A-4147-A177-3AD203B41FA5}">
                      <a16:colId xmlns:a16="http://schemas.microsoft.com/office/drawing/2014/main" val="111291063"/>
                    </a:ext>
                  </a:extLst>
                </a:gridCol>
                <a:gridCol w="2880000">
                  <a:extLst>
                    <a:ext uri="{9D8B030D-6E8A-4147-A177-3AD203B41FA5}">
                      <a16:colId xmlns:a16="http://schemas.microsoft.com/office/drawing/2014/main" val="520564120"/>
                    </a:ext>
                  </a:extLst>
                </a:gridCol>
              </a:tblGrid>
              <a:tr h="130315">
                <a:tc>
                  <a:txBody>
                    <a:bodyPr/>
                    <a:lstStyle/>
                    <a:p>
                      <a:pPr algn="ctr"/>
                      <a:r>
                        <a:rPr kumimoji="1" lang="ja-JP" altLang="en-US" sz="1100" b="0" dirty="0" smtClean="0">
                          <a:solidFill>
                            <a:schemeClr val="tx1"/>
                          </a:solidFill>
                          <a:latin typeface="游ゴシック" panose="020B0400000000000000" pitchFamily="50" charset="-128"/>
                          <a:ea typeface="游ゴシック" panose="020B0400000000000000" pitchFamily="50" charset="-128"/>
                        </a:rPr>
                        <a:t>生活習慣病の予防、早期発見、重症化予防</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100" b="0" dirty="0" smtClean="0">
                          <a:solidFill>
                            <a:schemeClr val="tx1"/>
                          </a:solidFill>
                          <a:latin typeface="游ゴシック" panose="020B0400000000000000" pitchFamily="50" charset="-128"/>
                          <a:ea typeface="游ゴシック" panose="020B0400000000000000" pitchFamily="50" charset="-128"/>
                        </a:rPr>
                        <a:t>ライフステージに応じた取組み</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100" b="0" dirty="0" smtClean="0">
                          <a:solidFill>
                            <a:schemeClr val="tx1"/>
                          </a:solidFill>
                          <a:latin typeface="游ゴシック" panose="020B0400000000000000" pitchFamily="50" charset="-128"/>
                          <a:ea typeface="游ゴシック" panose="020B0400000000000000" pitchFamily="50" charset="-128"/>
                        </a:rPr>
                        <a:t>府民の健康づくりを支える社会環境整備</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221477">
                <a:tc>
                  <a:txBody>
                    <a:bodyPr/>
                    <a:lstStyle/>
                    <a:p>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   </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生活習慣が大きく関与する生活習慣病は</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   </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府民の死因の半数以上</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若い世代から働く世代、高齢者に至る各世代</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の身体的特性等を踏まえた健康づくりが重要</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   </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府民の自主的な健康行動を誘導する社会</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   環境の整備が重要</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sp>
        <p:nvSpPr>
          <p:cNvPr id="44" name="角丸四角形 43"/>
          <p:cNvSpPr/>
          <p:nvPr/>
        </p:nvSpPr>
        <p:spPr>
          <a:xfrm>
            <a:off x="791382" y="5921037"/>
            <a:ext cx="8280000" cy="576000"/>
          </a:xfrm>
          <a:prstGeom prst="roundRect">
            <a:avLst>
              <a:gd name="adj" fmla="val 11145"/>
            </a:avLst>
          </a:prstGeom>
          <a:solidFill>
            <a:schemeClr val="bg1"/>
          </a:solidFill>
          <a:ln w="19050">
            <a:solidFill>
              <a:srgbClr val="2F528F"/>
            </a:solidFill>
            <a:prstDash val="sysDash"/>
          </a:ln>
        </p:spPr>
        <p:txBody>
          <a:bodyPr wrap="square" lIns="72000" tIns="72000" rIns="72000" bIns="72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府民の健康指標の向上・</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改善</a:t>
            </a: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●健康寿命</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2</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歳以上</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延伸　　●</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市町村の健康寿命の差を</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縮小　　●</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75</a:t>
            </a:r>
            <a:r>
              <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歳未満のがんの年齢調整</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死亡率</a:t>
            </a: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人口</a:t>
            </a:r>
            <a:r>
              <a:rPr kumimoji="0" lang="en-US" altLang="ja-JP"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10</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万対</a:t>
            </a:r>
            <a:r>
              <a:rPr kumimoji="0" lang="en-US" altLang="ja-JP"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1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の改善　等</a:t>
            </a:r>
            <a:endParaRPr kumimoji="0" lang="ja-JP" altLang="en-US" sz="11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45" name="二等辺三角形 22"/>
          <p:cNvSpPr>
            <a:spLocks noChangeArrowheads="1"/>
          </p:cNvSpPr>
          <p:nvPr/>
        </p:nvSpPr>
        <p:spPr bwMode="auto">
          <a:xfrm flipV="1">
            <a:off x="1834455" y="5709291"/>
            <a:ext cx="1440000" cy="144000"/>
          </a:xfrm>
          <a:prstGeom prst="triangle">
            <a:avLst>
              <a:gd name="adj" fmla="val 50000"/>
            </a:avLst>
          </a:prstGeom>
          <a:solidFill>
            <a:srgbClr val="82A5D0"/>
          </a:solidFill>
          <a:ln w="12700">
            <a:noFill/>
            <a:miter lim="800000"/>
            <a:headEnd/>
            <a:tailEnd/>
          </a:ln>
          <a:effectLst>
            <a:outerShdw dist="25400" dir="3780000" algn="ctr" rotWithShape="0">
              <a:srgbClr val="2F528F"/>
            </a:outerShdw>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05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47" name="二等辺三角形 22"/>
          <p:cNvSpPr>
            <a:spLocks noChangeArrowheads="1"/>
          </p:cNvSpPr>
          <p:nvPr/>
        </p:nvSpPr>
        <p:spPr bwMode="auto">
          <a:xfrm flipV="1">
            <a:off x="6559272" y="5709291"/>
            <a:ext cx="1440000" cy="144000"/>
          </a:xfrm>
          <a:prstGeom prst="triangle">
            <a:avLst>
              <a:gd name="adj" fmla="val 50000"/>
            </a:avLst>
          </a:prstGeom>
          <a:solidFill>
            <a:srgbClr val="82A5D0"/>
          </a:solidFill>
          <a:ln w="12700">
            <a:noFill/>
            <a:miter lim="800000"/>
            <a:headEnd/>
            <a:tailEnd/>
          </a:ln>
          <a:effectLst>
            <a:outerShdw dist="25400" dir="3780000" algn="ctr" rotWithShape="0">
              <a:srgbClr val="2F528F"/>
            </a:outerShdw>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05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52" name="二等辺三角形 22"/>
          <p:cNvSpPr>
            <a:spLocks noChangeArrowheads="1"/>
          </p:cNvSpPr>
          <p:nvPr/>
        </p:nvSpPr>
        <p:spPr bwMode="auto">
          <a:xfrm flipV="1">
            <a:off x="4196864" y="5709291"/>
            <a:ext cx="1440000" cy="144000"/>
          </a:xfrm>
          <a:prstGeom prst="triangle">
            <a:avLst>
              <a:gd name="adj" fmla="val 50000"/>
            </a:avLst>
          </a:prstGeom>
          <a:solidFill>
            <a:srgbClr val="82A5D0"/>
          </a:solidFill>
          <a:ln w="12700">
            <a:noFill/>
            <a:miter lim="800000"/>
            <a:headEnd/>
            <a:tailEnd/>
          </a:ln>
          <a:effectLst>
            <a:outerShdw dist="25400" dir="3780000" algn="ctr" rotWithShape="0">
              <a:srgbClr val="2F528F"/>
            </a:outerShdw>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05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4" name="図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12</a:t>
            </a:fld>
            <a:endParaRPr kumimoji="1" lang="ja-JP" altLang="en-US"/>
          </a:p>
        </p:txBody>
      </p:sp>
    </p:spTree>
    <p:extLst>
      <p:ext uri="{BB962C8B-B14F-4D97-AF65-F5344CB8AC3E}">
        <p14:creationId xmlns:p14="http://schemas.microsoft.com/office/powerpoint/2010/main" val="17967098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20046" y="5990289"/>
            <a:ext cx="528651" cy="648000"/>
          </a:xfrm>
          <a:prstGeom prst="rect">
            <a:avLst/>
          </a:prstGeom>
        </p:spPr>
      </p:pic>
      <p:sp>
        <p:nvSpPr>
          <p:cNvPr id="31" name="正方形/長方形 30"/>
          <p:cNvSpPr/>
          <p:nvPr/>
        </p:nvSpPr>
        <p:spPr>
          <a:xfrm>
            <a:off x="216793" y="4054710"/>
            <a:ext cx="5976000" cy="1836000"/>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２</a:t>
            </a:r>
            <a:r>
              <a:rPr kumimoji="1" lang="ja-JP" altLang="en-US"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　生活習慣病の早期発見・重症化予防</a:t>
            </a:r>
          </a:p>
        </p:txBody>
      </p:sp>
      <p:sp>
        <p:nvSpPr>
          <p:cNvPr id="32" name="正方形/長方形 31"/>
          <p:cNvSpPr/>
          <p:nvPr/>
        </p:nvSpPr>
        <p:spPr>
          <a:xfrm>
            <a:off x="6336793" y="4052770"/>
            <a:ext cx="3312000" cy="1836000"/>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３　府民</a:t>
            </a:r>
            <a:r>
              <a:rPr kumimoji="1" lang="ja-JP" altLang="en-US"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の健康を支える社会環境</a:t>
            </a:r>
            <a:r>
              <a:rPr kumimoji="1" lang="ja-JP" altLang="en-US" sz="12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整備</a:t>
            </a:r>
            <a:endParaRPr kumimoji="1" lang="ja-JP" altLang="en-US"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zh-TW"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第</a:t>
            </a:r>
            <a:r>
              <a:rPr kumimoji="1" lang="en-US" altLang="zh-TW"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3</a:t>
            </a:r>
            <a:r>
              <a:rPr kumimoji="1" lang="zh-TW"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次</a:t>
            </a:r>
            <a:r>
              <a:rPr kumimoji="1" lang="zh-TW"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大阪府健康</a:t>
            </a:r>
            <a:r>
              <a:rPr kumimoji="1" lang="zh-TW"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増進計画</a:t>
            </a: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1" lang="en-US" altLang="ja-JP"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11</a:t>
            </a: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分野</a:t>
            </a:r>
            <a:r>
              <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の重点</a:t>
            </a: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取組み）</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216793" y="786518"/>
            <a:ext cx="9432000" cy="3132000"/>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１　生活習慣病の予防（生活習慣の改善）</a:t>
            </a:r>
            <a:endParaRPr kumimoji="1" lang="en-US" altLang="ja-JP"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23" name="表 22"/>
          <p:cNvGraphicFramePr>
            <a:graphicFrameLocks noGrp="1"/>
          </p:cNvGraphicFramePr>
          <p:nvPr>
            <p:extLst>
              <p:ext uri="{D42A27DB-BD31-4B8C-83A1-F6EECF244321}">
                <p14:modId xmlns:p14="http://schemas.microsoft.com/office/powerpoint/2010/main" val="2704294456"/>
              </p:ext>
            </p:extLst>
          </p:nvPr>
        </p:nvGraphicFramePr>
        <p:xfrm>
          <a:off x="328135" y="1161527"/>
          <a:ext cx="9216000" cy="1543560"/>
        </p:xfrm>
        <a:graphic>
          <a:graphicData uri="http://schemas.openxmlformats.org/drawingml/2006/table">
            <a:tbl>
              <a:tblPr firstRow="1" bandRow="1">
                <a:tableStyleId>{5940675A-B579-460E-94D1-54222C63F5DA}</a:tableStyleId>
              </a:tblPr>
              <a:tblGrid>
                <a:gridCol w="2304000">
                  <a:extLst>
                    <a:ext uri="{9D8B030D-6E8A-4147-A177-3AD203B41FA5}">
                      <a16:colId xmlns:a16="http://schemas.microsoft.com/office/drawing/2014/main" val="4073086637"/>
                    </a:ext>
                  </a:extLst>
                </a:gridCol>
                <a:gridCol w="2304000">
                  <a:extLst>
                    <a:ext uri="{9D8B030D-6E8A-4147-A177-3AD203B41FA5}">
                      <a16:colId xmlns:a16="http://schemas.microsoft.com/office/drawing/2014/main" val="111291063"/>
                    </a:ext>
                  </a:extLst>
                </a:gridCol>
                <a:gridCol w="2304000">
                  <a:extLst>
                    <a:ext uri="{9D8B030D-6E8A-4147-A177-3AD203B41FA5}">
                      <a16:colId xmlns:a16="http://schemas.microsoft.com/office/drawing/2014/main" val="3290605964"/>
                    </a:ext>
                  </a:extLst>
                </a:gridCol>
                <a:gridCol w="2304000">
                  <a:extLst>
                    <a:ext uri="{9D8B030D-6E8A-4147-A177-3AD203B41FA5}">
                      <a16:colId xmlns:a16="http://schemas.microsoft.com/office/drawing/2014/main" val="520564120"/>
                    </a:ext>
                  </a:extLst>
                </a:gridCol>
              </a:tblGrid>
              <a:tr h="122322">
                <a:tc>
                  <a:txBody>
                    <a:bodyPr/>
                    <a:lstStyle/>
                    <a:p>
                      <a:pPr algn="ctr"/>
                      <a:r>
                        <a:rPr kumimoji="1" lang="ja-JP" altLang="en-US" sz="1200" b="1" dirty="0" smtClean="0">
                          <a:solidFill>
                            <a:schemeClr val="tx1"/>
                          </a:solidFill>
                        </a:rPr>
                        <a:t>❶</a:t>
                      </a:r>
                      <a:r>
                        <a:rPr kumimoji="1" lang="ja-JP" altLang="en-US" sz="1200" b="1" baseline="0" dirty="0" smtClean="0">
                          <a:solidFill>
                            <a:schemeClr val="tx1"/>
                          </a:solidFill>
                        </a:rPr>
                        <a:t> </a:t>
                      </a:r>
                      <a:r>
                        <a:rPr kumimoji="1" lang="ja-JP" altLang="en-US" sz="1200" b="1" dirty="0" smtClean="0">
                          <a:solidFill>
                            <a:schemeClr val="tx1"/>
                          </a:solidFill>
                        </a:rPr>
                        <a:t>ヘルスリテラシー</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❷ 栄養・食生活</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❸ 身体活動・運動</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❹ 休養・睡眠</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598114">
                <a:tc>
                  <a:txBody>
                    <a:bodyPr/>
                    <a:lstStyle/>
                    <a:p>
                      <a:r>
                        <a:rPr kumimoji="1" lang="en-US" altLang="ja-JP" sz="1100" b="0" baseline="0" dirty="0" smtClean="0">
                          <a:solidFill>
                            <a:schemeClr val="tx1"/>
                          </a:solidFill>
                        </a:rPr>
                        <a:t>▼</a:t>
                      </a:r>
                      <a:r>
                        <a:rPr kumimoji="1" lang="ja-JP" altLang="en-US" sz="1100" b="0" baseline="0" dirty="0" smtClean="0">
                          <a:solidFill>
                            <a:schemeClr val="tx1"/>
                          </a:solidFill>
                        </a:rPr>
                        <a:t>学校や大学、職場等における</a:t>
                      </a:r>
                      <a:endParaRPr kumimoji="1" lang="en-US" altLang="ja-JP" sz="1100" b="0" baseline="0" dirty="0" smtClean="0">
                        <a:solidFill>
                          <a:schemeClr val="tx1"/>
                        </a:solidFill>
                      </a:endParaRPr>
                    </a:p>
                    <a:p>
                      <a:r>
                        <a:rPr kumimoji="1" lang="ja-JP" altLang="en-US" sz="1100" b="0" baseline="0" dirty="0" smtClean="0">
                          <a:solidFill>
                            <a:schemeClr val="tx1"/>
                          </a:solidFill>
                        </a:rPr>
                        <a:t>　健康教育の推進</a:t>
                      </a:r>
                      <a:endParaRPr kumimoji="1" lang="en-US" altLang="ja-JP" sz="1100" b="0" baseline="0" dirty="0" smtClean="0">
                        <a:solidFill>
                          <a:schemeClr val="tx1"/>
                        </a:solidFill>
                      </a:endParaRPr>
                    </a:p>
                    <a:p>
                      <a:r>
                        <a:rPr kumimoji="1" lang="ja-JP" altLang="en-US" sz="1100" b="0" baseline="0" dirty="0" smtClean="0">
                          <a:solidFill>
                            <a:schemeClr val="tx1"/>
                          </a:solidFill>
                        </a:rPr>
                        <a:t>▼女性のヘルスリテラシー向上</a:t>
                      </a:r>
                      <a:endParaRPr kumimoji="1" lang="en-US" altLang="ja-JP" sz="1100" b="0" baseline="0" dirty="0" smtClean="0">
                        <a:solidFill>
                          <a:schemeClr val="tx1"/>
                        </a:solidFill>
                      </a:endParaRPr>
                    </a:p>
                    <a:p>
                      <a:r>
                        <a:rPr kumimoji="1" lang="en-US" altLang="ja-JP" sz="1100" b="0" baseline="0" dirty="0" smtClean="0">
                          <a:solidFill>
                            <a:schemeClr val="tx1"/>
                          </a:solidFill>
                        </a:rPr>
                        <a:t>▼</a:t>
                      </a:r>
                      <a:r>
                        <a:rPr kumimoji="1" lang="ja-JP" altLang="en-US" sz="1100" b="0" baseline="0" dirty="0" smtClean="0">
                          <a:solidFill>
                            <a:schemeClr val="tx1"/>
                          </a:solidFill>
                        </a:rPr>
                        <a:t>中小企業における「健康経営」</a:t>
                      </a:r>
                      <a:endParaRPr kumimoji="1" lang="en-US" altLang="ja-JP" sz="1100" b="0" baseline="0" dirty="0" smtClean="0">
                        <a:solidFill>
                          <a:schemeClr val="tx1"/>
                        </a:solidFill>
                      </a:endParaRPr>
                    </a:p>
                    <a:p>
                      <a:r>
                        <a:rPr kumimoji="1" lang="ja-JP" altLang="en-US" sz="1100" b="0" baseline="0" dirty="0" smtClean="0">
                          <a:solidFill>
                            <a:schemeClr val="tx1"/>
                          </a:solidFill>
                        </a:rPr>
                        <a:t>　の普及</a:t>
                      </a:r>
                      <a:endParaRPr kumimoji="1" lang="en-US" altLang="ja-JP" sz="1100" b="0" baseline="0" dirty="0" smtClean="0">
                        <a:solidFill>
                          <a:schemeClr val="tx1"/>
                        </a:solidFill>
                      </a:endParaRPr>
                    </a:p>
                    <a:p>
                      <a:r>
                        <a:rPr kumimoji="1" lang="en-US" altLang="ja-JP" sz="1100" b="0" baseline="0" dirty="0" smtClean="0">
                          <a:solidFill>
                            <a:schemeClr val="tx1"/>
                          </a:solidFill>
                        </a:rPr>
                        <a:t>▼</a:t>
                      </a:r>
                      <a:r>
                        <a:rPr kumimoji="1" lang="ja-JP" altLang="en-US" sz="1100" b="0" baseline="0" dirty="0" smtClean="0">
                          <a:solidFill>
                            <a:schemeClr val="tx1"/>
                          </a:solidFill>
                        </a:rPr>
                        <a:t>ヘルスリテラシー・健康づくり</a:t>
                      </a:r>
                      <a:endParaRPr kumimoji="1" lang="en-US" altLang="ja-JP" sz="1100" b="0" baseline="0" dirty="0" smtClean="0">
                        <a:solidFill>
                          <a:schemeClr val="tx1"/>
                        </a:solidFill>
                      </a:endParaRPr>
                    </a:p>
                    <a:p>
                      <a:r>
                        <a:rPr kumimoji="1" lang="ja-JP" altLang="en-US" sz="1100" b="0" baseline="0" dirty="0" smtClean="0">
                          <a:solidFill>
                            <a:schemeClr val="tx1"/>
                          </a:solidFill>
                        </a:rPr>
                        <a:t>　の機運醸成</a:t>
                      </a:r>
                      <a:endParaRPr kumimoji="1" lang="en-US" altLang="ja-JP" sz="1100" b="0" baseline="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0" dirty="0" smtClean="0">
                          <a:solidFill>
                            <a:schemeClr val="tx1"/>
                          </a:solidFill>
                        </a:rPr>
                        <a:t>▼</a:t>
                      </a:r>
                      <a:r>
                        <a:rPr kumimoji="1" lang="ja-JP" altLang="en-US" sz="1100" b="0" dirty="0" smtClean="0">
                          <a:solidFill>
                            <a:schemeClr val="tx1"/>
                          </a:solidFill>
                        </a:rPr>
                        <a:t>地域における栄養相談への支援、</a:t>
                      </a:r>
                      <a:endParaRPr kumimoji="1" lang="en-US" altLang="ja-JP" sz="1100" b="0" dirty="0" smtClean="0">
                        <a:solidFill>
                          <a:schemeClr val="tx1"/>
                        </a:solidFill>
                      </a:endParaRPr>
                    </a:p>
                    <a:p>
                      <a:r>
                        <a:rPr kumimoji="1" lang="ja-JP" altLang="en-US" sz="1100" b="0" dirty="0" smtClean="0">
                          <a:solidFill>
                            <a:schemeClr val="tx1"/>
                          </a:solidFill>
                        </a:rPr>
                        <a:t>　栄養管理の質の向上</a:t>
                      </a:r>
                      <a:endParaRPr kumimoji="1" lang="en-US" altLang="ja-JP" sz="1100" b="0" dirty="0" smtClean="0">
                        <a:solidFill>
                          <a:schemeClr val="tx1"/>
                        </a:solidFill>
                      </a:endParaRPr>
                    </a:p>
                    <a:p>
                      <a:r>
                        <a:rPr kumimoji="1" lang="ja-JP" altLang="en-US" sz="1100" b="0" dirty="0" smtClean="0">
                          <a:solidFill>
                            <a:schemeClr val="tx1"/>
                          </a:solidFill>
                        </a:rPr>
                        <a:t>▼大学や企業等との連携による</a:t>
                      </a:r>
                      <a:endParaRPr kumimoji="1" lang="en-US" altLang="ja-JP" sz="1100" b="0" dirty="0" smtClean="0">
                        <a:solidFill>
                          <a:schemeClr val="tx1"/>
                        </a:solidFill>
                      </a:endParaRPr>
                    </a:p>
                    <a:p>
                      <a:r>
                        <a:rPr kumimoji="1" lang="ja-JP" altLang="en-US" sz="1100" b="0" dirty="0" smtClean="0">
                          <a:solidFill>
                            <a:schemeClr val="tx1"/>
                          </a:solidFill>
                        </a:rPr>
                        <a:t>　食生活の改善</a:t>
                      </a:r>
                      <a:endParaRPr kumimoji="1" lang="en-US" altLang="ja-JP" sz="1100" b="0" dirty="0" smtClean="0">
                        <a:solidFill>
                          <a:schemeClr val="tx1"/>
                        </a:solidFill>
                      </a:endParaRPr>
                    </a:p>
                    <a:p>
                      <a:r>
                        <a:rPr kumimoji="1" lang="en-US" altLang="ja-JP" sz="1100" b="0" dirty="0" smtClean="0">
                          <a:solidFill>
                            <a:schemeClr val="tx1"/>
                          </a:solidFill>
                        </a:rPr>
                        <a:t>▼</a:t>
                      </a:r>
                      <a:r>
                        <a:rPr kumimoji="1" lang="ja-JP" altLang="en-US" sz="1100" b="0" dirty="0" smtClean="0">
                          <a:solidFill>
                            <a:schemeClr val="tx1"/>
                          </a:solidFill>
                        </a:rPr>
                        <a:t>「食育」など食生活の改善に</a:t>
                      </a:r>
                      <a:endParaRPr kumimoji="1" lang="en-US" altLang="ja-JP" sz="1100" b="0" dirty="0" smtClean="0">
                        <a:solidFill>
                          <a:schemeClr val="tx1"/>
                        </a:solidFill>
                      </a:endParaRPr>
                    </a:p>
                    <a:p>
                      <a:r>
                        <a:rPr kumimoji="1" lang="ja-JP" altLang="en-US" sz="1100" b="0" dirty="0" smtClean="0">
                          <a:solidFill>
                            <a:schemeClr val="tx1"/>
                          </a:solidFill>
                        </a:rPr>
                        <a:t>　向けた普及啓発</a:t>
                      </a:r>
                      <a:endParaRPr kumimoji="1" lang="en-US" altLang="ja-JP" sz="1100" b="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0" dirty="0" smtClean="0">
                          <a:solidFill>
                            <a:schemeClr val="tx1"/>
                          </a:solidFill>
                        </a:rPr>
                        <a:t>▼</a:t>
                      </a:r>
                      <a:r>
                        <a:rPr kumimoji="1" lang="ja-JP" altLang="en-US" sz="1100" b="0" dirty="0" smtClean="0">
                          <a:solidFill>
                            <a:schemeClr val="tx1"/>
                          </a:solidFill>
                        </a:rPr>
                        <a:t>学校や大学、地域における運動</a:t>
                      </a:r>
                      <a:endParaRPr kumimoji="1" lang="en-US" altLang="ja-JP" sz="1100" b="0" dirty="0" smtClean="0">
                        <a:solidFill>
                          <a:schemeClr val="tx1"/>
                        </a:solidFill>
                      </a:endParaRPr>
                    </a:p>
                    <a:p>
                      <a:r>
                        <a:rPr kumimoji="1" lang="ja-JP" altLang="en-US" sz="1100" b="0" dirty="0" smtClean="0">
                          <a:solidFill>
                            <a:schemeClr val="tx1"/>
                          </a:solidFill>
                        </a:rPr>
                        <a:t>　・体力づくり</a:t>
                      </a:r>
                      <a:endParaRPr kumimoji="1" lang="en-US" altLang="ja-JP" sz="1100" b="0" dirty="0" smtClean="0">
                        <a:solidFill>
                          <a:schemeClr val="tx1"/>
                        </a:solidFill>
                      </a:endParaRPr>
                    </a:p>
                    <a:p>
                      <a:r>
                        <a:rPr kumimoji="1" lang="ja-JP" altLang="en-US" sz="1100" b="0" dirty="0" smtClean="0">
                          <a:solidFill>
                            <a:schemeClr val="tx1"/>
                          </a:solidFill>
                        </a:rPr>
                        <a:t>▼高齢者の運動機会の創出</a:t>
                      </a:r>
                      <a:endParaRPr kumimoji="1" lang="en-US" altLang="ja-JP" sz="1100" b="0" dirty="0" smtClean="0">
                        <a:solidFill>
                          <a:schemeClr val="tx1"/>
                        </a:solidFill>
                      </a:endParaRPr>
                    </a:p>
                    <a:p>
                      <a:r>
                        <a:rPr kumimoji="1" lang="ja-JP" altLang="en-US" sz="1100" b="0" dirty="0" smtClean="0">
                          <a:solidFill>
                            <a:schemeClr val="tx1"/>
                          </a:solidFill>
                        </a:rPr>
                        <a:t>▼民間企業等と連携した普及啓発</a:t>
                      </a:r>
                      <a:endParaRPr kumimoji="1" lang="en-US" altLang="ja-JP" sz="1100" b="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0" baseline="0" dirty="0" smtClean="0">
                          <a:solidFill>
                            <a:schemeClr val="tx1"/>
                          </a:solidFill>
                        </a:rPr>
                        <a:t>▼</a:t>
                      </a:r>
                      <a:r>
                        <a:rPr kumimoji="1" lang="ja-JP" altLang="en-US" sz="1100" b="0" baseline="0" dirty="0" smtClean="0">
                          <a:solidFill>
                            <a:schemeClr val="tx1"/>
                          </a:solidFill>
                        </a:rPr>
                        <a:t>ライフステージに応じた睡眠・</a:t>
                      </a:r>
                      <a:endParaRPr kumimoji="1" lang="en-US" altLang="ja-JP" sz="1100" b="0" baseline="0" dirty="0" smtClean="0">
                        <a:solidFill>
                          <a:schemeClr val="tx1"/>
                        </a:solidFill>
                      </a:endParaRPr>
                    </a:p>
                    <a:p>
                      <a:r>
                        <a:rPr kumimoji="1" lang="ja-JP" altLang="en-US" sz="1100" b="0" baseline="0" dirty="0" smtClean="0">
                          <a:solidFill>
                            <a:schemeClr val="tx1"/>
                          </a:solidFill>
                        </a:rPr>
                        <a:t>　休養の充実</a:t>
                      </a:r>
                      <a:endParaRPr kumimoji="1" lang="en-US" altLang="ja-JP" sz="1100" b="0" baseline="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graphicFrame>
        <p:nvGraphicFramePr>
          <p:cNvPr id="28" name="表 27"/>
          <p:cNvGraphicFramePr>
            <a:graphicFrameLocks noGrp="1"/>
          </p:cNvGraphicFramePr>
          <p:nvPr>
            <p:extLst>
              <p:ext uri="{D42A27DB-BD31-4B8C-83A1-F6EECF244321}">
                <p14:modId xmlns:p14="http://schemas.microsoft.com/office/powerpoint/2010/main" val="2826859228"/>
              </p:ext>
            </p:extLst>
          </p:nvPr>
        </p:nvGraphicFramePr>
        <p:xfrm>
          <a:off x="328135" y="2779243"/>
          <a:ext cx="9216000" cy="1040640"/>
        </p:xfrm>
        <a:graphic>
          <a:graphicData uri="http://schemas.openxmlformats.org/drawingml/2006/table">
            <a:tbl>
              <a:tblPr firstRow="1" bandRow="1">
                <a:tableStyleId>{5940675A-B579-460E-94D1-54222C63F5DA}</a:tableStyleId>
              </a:tblPr>
              <a:tblGrid>
                <a:gridCol w="2304000">
                  <a:extLst>
                    <a:ext uri="{9D8B030D-6E8A-4147-A177-3AD203B41FA5}">
                      <a16:colId xmlns:a16="http://schemas.microsoft.com/office/drawing/2014/main" val="4073086637"/>
                    </a:ext>
                  </a:extLst>
                </a:gridCol>
                <a:gridCol w="2304000">
                  <a:extLst>
                    <a:ext uri="{9D8B030D-6E8A-4147-A177-3AD203B41FA5}">
                      <a16:colId xmlns:a16="http://schemas.microsoft.com/office/drawing/2014/main" val="111291063"/>
                    </a:ext>
                  </a:extLst>
                </a:gridCol>
                <a:gridCol w="2304000">
                  <a:extLst>
                    <a:ext uri="{9D8B030D-6E8A-4147-A177-3AD203B41FA5}">
                      <a16:colId xmlns:a16="http://schemas.microsoft.com/office/drawing/2014/main" val="3290605964"/>
                    </a:ext>
                  </a:extLst>
                </a:gridCol>
                <a:gridCol w="2304000">
                  <a:extLst>
                    <a:ext uri="{9D8B030D-6E8A-4147-A177-3AD203B41FA5}">
                      <a16:colId xmlns:a16="http://schemas.microsoft.com/office/drawing/2014/main" val="520564120"/>
                    </a:ext>
                  </a:extLst>
                </a:gridCol>
              </a:tblGrid>
              <a:tr h="0">
                <a:tc>
                  <a:txBody>
                    <a:bodyPr/>
                    <a:lstStyle/>
                    <a:p>
                      <a:pPr algn="ctr"/>
                      <a:r>
                        <a:rPr kumimoji="1" lang="ja-JP" altLang="en-US" sz="1200" b="1" baseline="0" dirty="0" smtClean="0">
                          <a:solidFill>
                            <a:schemeClr val="tx1"/>
                          </a:solidFill>
                          <a:ea typeface="游ゴシック" panose="020B0400000000000000" pitchFamily="50" charset="-128"/>
                        </a:rPr>
                        <a:t>❺ 飲酒</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❻ 喫煙</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❼ 歯と口の健康</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❽ こころの健康</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189407">
                <a:tc>
                  <a:txBody>
                    <a:bodyPr/>
                    <a:lstStyle/>
                    <a:p>
                      <a:r>
                        <a:rPr kumimoji="1" lang="en-US" altLang="ja-JP" sz="1100" b="0" baseline="0" dirty="0" smtClean="0">
                          <a:solidFill>
                            <a:schemeClr val="tx1"/>
                          </a:solidFill>
                        </a:rPr>
                        <a:t>▼</a:t>
                      </a:r>
                      <a:r>
                        <a:rPr kumimoji="1" lang="ja-JP" altLang="en-US" sz="1100" b="0" baseline="0" dirty="0" smtClean="0">
                          <a:solidFill>
                            <a:schemeClr val="tx1"/>
                          </a:solidFill>
                        </a:rPr>
                        <a:t>適量飲酒の指導</a:t>
                      </a:r>
                      <a:endParaRPr kumimoji="1" lang="en-US" altLang="ja-JP" sz="1100" b="0" baseline="0" dirty="0" smtClean="0">
                        <a:solidFill>
                          <a:schemeClr val="tx1"/>
                        </a:solidFill>
                      </a:endParaRPr>
                    </a:p>
                    <a:p>
                      <a:r>
                        <a:rPr kumimoji="1" lang="ja-JP" altLang="en-US" sz="1100" b="0" baseline="0" dirty="0" smtClean="0">
                          <a:solidFill>
                            <a:schemeClr val="tx1"/>
                          </a:solidFill>
                        </a:rPr>
                        <a:t>▼飲酒と健康に関する啓発・相談</a:t>
                      </a:r>
                      <a:endParaRPr kumimoji="1" lang="en-US" altLang="ja-JP" sz="1100" b="0" baseline="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0" dirty="0" smtClean="0">
                          <a:solidFill>
                            <a:schemeClr val="tx1"/>
                          </a:solidFill>
                        </a:rPr>
                        <a:t>▼</a:t>
                      </a:r>
                      <a:r>
                        <a:rPr kumimoji="1" lang="ja-JP" altLang="en-US" sz="1100" b="0" dirty="0" smtClean="0">
                          <a:solidFill>
                            <a:schemeClr val="tx1"/>
                          </a:solidFill>
                        </a:rPr>
                        <a:t>喫煙率の減少</a:t>
                      </a:r>
                      <a:endParaRPr kumimoji="1" lang="en-US" altLang="ja-JP" sz="1100" b="0" dirty="0" smtClean="0">
                        <a:solidFill>
                          <a:schemeClr val="tx1"/>
                        </a:solidFill>
                      </a:endParaRPr>
                    </a:p>
                    <a:p>
                      <a:r>
                        <a:rPr kumimoji="1" lang="ja-JP" altLang="en-US" sz="1100" b="0" dirty="0" smtClean="0">
                          <a:solidFill>
                            <a:schemeClr val="tx1"/>
                          </a:solidFill>
                        </a:rPr>
                        <a:t>▼望まない受動喫煙の防止</a:t>
                      </a:r>
                      <a:endParaRPr kumimoji="1" lang="en-US" altLang="ja-JP" sz="1100" b="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0" dirty="0" smtClean="0">
                          <a:solidFill>
                            <a:schemeClr val="tx1"/>
                          </a:solidFill>
                        </a:rPr>
                        <a:t>▼</a:t>
                      </a:r>
                      <a:r>
                        <a:rPr kumimoji="1" lang="ja-JP" altLang="en-US" sz="1100" b="0" dirty="0" smtClean="0">
                          <a:solidFill>
                            <a:schemeClr val="tx1"/>
                          </a:solidFill>
                        </a:rPr>
                        <a:t>歯磨き習慣の促進</a:t>
                      </a:r>
                      <a:endParaRPr kumimoji="1" lang="en-US" altLang="ja-JP" sz="1100" b="0" dirty="0" smtClean="0">
                        <a:solidFill>
                          <a:schemeClr val="tx1"/>
                        </a:solidFill>
                      </a:endParaRPr>
                    </a:p>
                    <a:p>
                      <a:r>
                        <a:rPr kumimoji="1" lang="ja-JP" altLang="en-US" sz="1100" b="0" dirty="0" smtClean="0">
                          <a:solidFill>
                            <a:schemeClr val="tx1"/>
                          </a:solidFill>
                        </a:rPr>
                        <a:t>▼歯と口の健康に係る普及啓発</a:t>
                      </a:r>
                      <a:endParaRPr kumimoji="1" lang="en-US" altLang="ja-JP" sz="1100" b="0" dirty="0" smtClean="0">
                        <a:solidFill>
                          <a:schemeClr val="tx1"/>
                        </a:solidFill>
                      </a:endParaRPr>
                    </a:p>
                    <a:p>
                      <a:endParaRPr kumimoji="1" lang="ja-JP" altLang="en-US" sz="1100" b="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baseline="0" dirty="0" smtClean="0">
                          <a:solidFill>
                            <a:schemeClr val="tx1"/>
                          </a:solidFill>
                        </a:rPr>
                        <a:t>▼職域等におけるこころの健康</a:t>
                      </a:r>
                      <a:endParaRPr kumimoji="1" lang="en-US" altLang="ja-JP" sz="1100" b="0" baseline="0" dirty="0" smtClean="0">
                        <a:solidFill>
                          <a:schemeClr val="tx1"/>
                        </a:solidFill>
                      </a:endParaRPr>
                    </a:p>
                    <a:p>
                      <a:r>
                        <a:rPr kumimoji="1" lang="ja-JP" altLang="en-US" sz="1100" b="0" baseline="0" dirty="0" smtClean="0">
                          <a:solidFill>
                            <a:schemeClr val="tx1"/>
                          </a:solidFill>
                        </a:rPr>
                        <a:t>　サポート</a:t>
                      </a:r>
                      <a:endParaRPr kumimoji="1" lang="en-US" altLang="ja-JP" sz="1100" b="0" baseline="0" dirty="0" smtClean="0">
                        <a:solidFill>
                          <a:schemeClr val="tx1"/>
                        </a:solidFill>
                      </a:endParaRPr>
                    </a:p>
                    <a:p>
                      <a:r>
                        <a:rPr kumimoji="1" lang="en-US" altLang="ja-JP" sz="1100" b="0" baseline="0" dirty="0" smtClean="0">
                          <a:solidFill>
                            <a:schemeClr val="tx1"/>
                          </a:solidFill>
                        </a:rPr>
                        <a:t>▼</a:t>
                      </a:r>
                      <a:r>
                        <a:rPr kumimoji="1" lang="ja-JP" altLang="en-US" sz="1100" b="0" spc="-50" baseline="0" dirty="0" smtClean="0">
                          <a:solidFill>
                            <a:schemeClr val="tx1"/>
                          </a:solidFill>
                        </a:rPr>
                        <a:t>地域におけるこころの健康づくり</a:t>
                      </a:r>
                      <a:endParaRPr kumimoji="1" lang="en-US" altLang="ja-JP" sz="1100" b="0" spc="-50" baseline="0" dirty="0" smtClean="0">
                        <a:solidFill>
                          <a:schemeClr val="tx1"/>
                        </a:solidFill>
                      </a:endParaRPr>
                    </a:p>
                    <a:p>
                      <a:r>
                        <a:rPr kumimoji="1" lang="en-US" altLang="ja-JP" sz="1100" b="0" baseline="0" dirty="0" smtClean="0">
                          <a:solidFill>
                            <a:schemeClr val="tx1"/>
                          </a:solidFill>
                        </a:rPr>
                        <a:t>▼</a:t>
                      </a:r>
                      <a:r>
                        <a:rPr kumimoji="1" lang="ja-JP" altLang="en-US" sz="1100" b="0" baseline="0" dirty="0" smtClean="0">
                          <a:solidFill>
                            <a:schemeClr val="tx1"/>
                          </a:solidFill>
                        </a:rPr>
                        <a:t>相談支援の実施</a:t>
                      </a:r>
                      <a:endParaRPr kumimoji="1" lang="en-US" altLang="ja-JP" sz="1100" b="0" baseline="0" dirty="0" smtClean="0">
                        <a:solidFill>
                          <a:schemeClr val="tx1"/>
                        </a:solidFill>
                      </a:endParaRPr>
                    </a:p>
                  </a:txBody>
                  <a:tcPr marL="72000" marR="36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graphicFrame>
        <p:nvGraphicFramePr>
          <p:cNvPr id="29" name="表 28"/>
          <p:cNvGraphicFramePr>
            <a:graphicFrameLocks noGrp="1"/>
          </p:cNvGraphicFramePr>
          <p:nvPr>
            <p:extLst>
              <p:ext uri="{D42A27DB-BD31-4B8C-83A1-F6EECF244321}">
                <p14:modId xmlns:p14="http://schemas.microsoft.com/office/powerpoint/2010/main" val="3855918637"/>
              </p:ext>
            </p:extLst>
          </p:nvPr>
        </p:nvGraphicFramePr>
        <p:xfrm>
          <a:off x="328135" y="4424563"/>
          <a:ext cx="5760000" cy="1375920"/>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4073086637"/>
                    </a:ext>
                  </a:extLst>
                </a:gridCol>
                <a:gridCol w="2880000">
                  <a:extLst>
                    <a:ext uri="{9D8B030D-6E8A-4147-A177-3AD203B41FA5}">
                      <a16:colId xmlns:a16="http://schemas.microsoft.com/office/drawing/2014/main" val="111291063"/>
                    </a:ext>
                  </a:extLst>
                </a:gridCol>
              </a:tblGrid>
              <a:tr h="190103">
                <a:tc>
                  <a:txBody>
                    <a:bodyPr/>
                    <a:lstStyle/>
                    <a:p>
                      <a:pPr algn="ctr"/>
                      <a:r>
                        <a:rPr kumimoji="1" lang="ja-JP" altLang="en-US" sz="1200" b="1" baseline="0" dirty="0" smtClean="0">
                          <a:solidFill>
                            <a:schemeClr val="tx1"/>
                          </a:solidFill>
                          <a:ea typeface="游ゴシック" panose="020B0400000000000000" pitchFamily="50" charset="-128"/>
                        </a:rPr>
                        <a:t>❶ けんしん（健診・がん検診）</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baseline="0" dirty="0" smtClean="0">
                          <a:solidFill>
                            <a:schemeClr val="tx1"/>
                          </a:solidFill>
                          <a:ea typeface="游ゴシック" panose="020B0400000000000000" pitchFamily="50" charset="-128"/>
                        </a:rPr>
                        <a:t>❷ 重症化予防</a:t>
                      </a:r>
                    </a:p>
                  </a:txBody>
                  <a:tcPr marL="72000" marR="72000" marT="432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807937">
                <a:tc>
                  <a:txBody>
                    <a:bodyPr/>
                    <a:lstStyle/>
                    <a:p>
                      <a:r>
                        <a:rPr kumimoji="1" lang="en-US" altLang="ja-JP" sz="1100" b="0" baseline="0" dirty="0" smtClean="0">
                          <a:solidFill>
                            <a:schemeClr val="tx1"/>
                          </a:solidFill>
                          <a:ea typeface="游ゴシック" panose="020B0400000000000000" pitchFamily="50" charset="-128"/>
                        </a:rPr>
                        <a:t>▼</a:t>
                      </a:r>
                      <a:r>
                        <a:rPr kumimoji="1" lang="ja-JP" altLang="en-US" sz="1100" b="0" baseline="0" dirty="0" smtClean="0">
                          <a:solidFill>
                            <a:schemeClr val="tx1"/>
                          </a:solidFill>
                          <a:ea typeface="游ゴシック" panose="020B0400000000000000" pitchFamily="50" charset="-128"/>
                        </a:rPr>
                        <a:t>受診率向上に向けた市町村支援</a:t>
                      </a:r>
                      <a:endParaRPr kumimoji="1" lang="en-US" altLang="ja-JP" sz="1100" b="0" baseline="0" dirty="0" smtClean="0">
                        <a:solidFill>
                          <a:schemeClr val="tx1"/>
                        </a:solidFill>
                        <a:ea typeface="游ゴシック" panose="020B0400000000000000" pitchFamily="50" charset="-128"/>
                      </a:endParaRPr>
                    </a:p>
                    <a:p>
                      <a:r>
                        <a:rPr kumimoji="1" lang="ja-JP" altLang="en-US" sz="1100" b="0" baseline="0" dirty="0" smtClean="0">
                          <a:solidFill>
                            <a:schemeClr val="tx1"/>
                          </a:solidFill>
                          <a:ea typeface="游ゴシック" panose="020B0400000000000000" pitchFamily="50" charset="-128"/>
                        </a:rPr>
                        <a:t>▼職域等における受診促進</a:t>
                      </a:r>
                      <a:endParaRPr kumimoji="1" lang="en-US" altLang="ja-JP" sz="1100" b="0" baseline="0" dirty="0" smtClean="0">
                        <a:solidFill>
                          <a:schemeClr val="tx1"/>
                        </a:solidFill>
                        <a:ea typeface="游ゴシック" panose="020B0400000000000000" pitchFamily="50" charset="-128"/>
                      </a:endParaRPr>
                    </a:p>
                    <a:p>
                      <a:r>
                        <a:rPr kumimoji="1" lang="ja-JP" altLang="en-US" sz="1100" b="0" baseline="0" dirty="0" smtClean="0">
                          <a:solidFill>
                            <a:schemeClr val="tx1"/>
                          </a:solidFill>
                          <a:ea typeface="游ゴシック" panose="020B0400000000000000" pitchFamily="50" charset="-128"/>
                        </a:rPr>
                        <a:t>▼医療保険者等における受診促進</a:t>
                      </a:r>
                      <a:endParaRPr kumimoji="1" lang="en-US" altLang="ja-JP" sz="1100" b="0" baseline="0" dirty="0" smtClean="0">
                        <a:solidFill>
                          <a:schemeClr val="tx1"/>
                        </a:solidFill>
                        <a:ea typeface="游ゴシック" panose="020B0400000000000000" pitchFamily="50" charset="-128"/>
                      </a:endParaRPr>
                    </a:p>
                    <a:p>
                      <a:r>
                        <a:rPr kumimoji="1" lang="ja-JP" altLang="en-US" sz="1100" b="0" baseline="0" dirty="0" smtClean="0">
                          <a:solidFill>
                            <a:schemeClr val="tx1"/>
                          </a:solidFill>
                          <a:ea typeface="游ゴシック" panose="020B0400000000000000" pitchFamily="50" charset="-128"/>
                        </a:rPr>
                        <a:t>▼ライフステージに応じた普及啓発</a:t>
                      </a:r>
                      <a:endParaRPr kumimoji="1" lang="en-US" altLang="ja-JP" sz="1100" b="0" baseline="0" dirty="0" smtClean="0">
                        <a:solidFill>
                          <a:schemeClr val="tx1"/>
                        </a:solidFill>
                        <a:ea typeface="游ゴシック" panose="020B0400000000000000" pitchFamily="50" charset="-128"/>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0" baseline="0" dirty="0" smtClean="0">
                          <a:solidFill>
                            <a:schemeClr val="tx1"/>
                          </a:solidFill>
                          <a:ea typeface="游ゴシック" panose="020B0400000000000000" pitchFamily="50" charset="-128"/>
                        </a:rPr>
                        <a:t>▼</a:t>
                      </a:r>
                      <a:r>
                        <a:rPr kumimoji="1" lang="ja-JP" altLang="en-US" sz="1100" b="0" baseline="0" dirty="0" smtClean="0">
                          <a:solidFill>
                            <a:schemeClr val="tx1"/>
                          </a:solidFill>
                          <a:ea typeface="游ゴシック" panose="020B0400000000000000" pitchFamily="50" charset="-128"/>
                        </a:rPr>
                        <a:t>特定保健指導の促進</a:t>
                      </a:r>
                      <a:endParaRPr kumimoji="1" lang="en-US" altLang="ja-JP" sz="1100" b="0" baseline="0" dirty="0" smtClean="0">
                        <a:solidFill>
                          <a:schemeClr val="tx1"/>
                        </a:solidFill>
                        <a:ea typeface="游ゴシック" panose="020B0400000000000000" pitchFamily="50" charset="-128"/>
                      </a:endParaRPr>
                    </a:p>
                    <a:p>
                      <a:r>
                        <a:rPr kumimoji="1" lang="ja-JP" altLang="en-US" sz="1100" b="0" baseline="0" dirty="0" smtClean="0">
                          <a:solidFill>
                            <a:schemeClr val="tx1"/>
                          </a:solidFill>
                          <a:ea typeface="游ゴシック" panose="020B0400000000000000" pitchFamily="50" charset="-128"/>
                        </a:rPr>
                        <a:t>▼未治療者や治療中断者に対する医療機関</a:t>
                      </a:r>
                      <a:endParaRPr kumimoji="1" lang="en-US" altLang="ja-JP" sz="1100" b="0" baseline="0" dirty="0" smtClean="0">
                        <a:solidFill>
                          <a:schemeClr val="tx1"/>
                        </a:solidFill>
                        <a:ea typeface="游ゴシック" panose="020B0400000000000000" pitchFamily="50" charset="-128"/>
                      </a:endParaRPr>
                    </a:p>
                    <a:p>
                      <a:r>
                        <a:rPr kumimoji="1" lang="ja-JP" altLang="en-US" sz="1100" b="0" baseline="0" dirty="0" smtClean="0">
                          <a:solidFill>
                            <a:schemeClr val="tx1"/>
                          </a:solidFill>
                          <a:ea typeface="游ゴシック" panose="020B0400000000000000" pitchFamily="50" charset="-128"/>
                        </a:rPr>
                        <a:t>　への受診勧奨の促進</a:t>
                      </a:r>
                      <a:endParaRPr kumimoji="1" lang="en-US" altLang="ja-JP" sz="1100" b="0" baseline="0" dirty="0" smtClean="0">
                        <a:solidFill>
                          <a:schemeClr val="tx1"/>
                        </a:solidFill>
                        <a:ea typeface="游ゴシック" panose="020B0400000000000000" pitchFamily="50" charset="-128"/>
                      </a:endParaRPr>
                    </a:p>
                    <a:p>
                      <a:r>
                        <a:rPr kumimoji="1" lang="ja-JP" altLang="en-US" sz="1100" b="0" baseline="0" dirty="0" smtClean="0">
                          <a:solidFill>
                            <a:schemeClr val="tx1"/>
                          </a:solidFill>
                          <a:ea typeface="游ゴシック" panose="020B0400000000000000" pitchFamily="50" charset="-128"/>
                        </a:rPr>
                        <a:t>▼医療データを活用した受診促進策の推進</a:t>
                      </a:r>
                      <a:endParaRPr kumimoji="1" lang="en-US" altLang="ja-JP" sz="1100" b="0" baseline="0" dirty="0" smtClean="0">
                        <a:solidFill>
                          <a:schemeClr val="tx1"/>
                        </a:solidFill>
                        <a:ea typeface="游ゴシック" panose="020B0400000000000000" pitchFamily="50" charset="-128"/>
                      </a:endParaRPr>
                    </a:p>
                    <a:p>
                      <a:r>
                        <a:rPr kumimoji="1" lang="ja-JP" altLang="en-US" sz="1100" b="0" baseline="0" dirty="0" smtClean="0">
                          <a:solidFill>
                            <a:schemeClr val="tx1"/>
                          </a:solidFill>
                          <a:ea typeface="游ゴシック" panose="020B0400000000000000" pitchFamily="50" charset="-128"/>
                        </a:rPr>
                        <a:t>▼糖尿病の重症化予防</a:t>
                      </a:r>
                      <a:endParaRPr kumimoji="1" lang="en-US" altLang="ja-JP" sz="1100" b="0" baseline="0" dirty="0" smtClean="0">
                        <a:solidFill>
                          <a:schemeClr val="tx1"/>
                        </a:solidFill>
                        <a:ea typeface="游ゴシック" panose="020B0400000000000000" pitchFamily="50" charset="-128"/>
                      </a:endParaRPr>
                    </a:p>
                    <a:p>
                      <a:r>
                        <a:rPr kumimoji="1" lang="ja-JP" altLang="en-US" sz="1100" b="0" baseline="0" dirty="0" smtClean="0">
                          <a:solidFill>
                            <a:schemeClr val="tx1"/>
                          </a:solidFill>
                          <a:ea typeface="游ゴシック" panose="020B0400000000000000" pitchFamily="50" charset="-128"/>
                        </a:rPr>
                        <a:t>▼早期治療・重症化予防に係る普及啓発</a:t>
                      </a:r>
                      <a:endParaRPr kumimoji="1" lang="en-US" altLang="ja-JP" sz="1100" b="0" baseline="0" dirty="0" smtClean="0">
                        <a:solidFill>
                          <a:schemeClr val="tx1"/>
                        </a:solidFill>
                        <a:ea typeface="游ゴシック" panose="020B0400000000000000" pitchFamily="50" charset="-128"/>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graphicFrame>
        <p:nvGraphicFramePr>
          <p:cNvPr id="30" name="表 29"/>
          <p:cNvGraphicFramePr>
            <a:graphicFrameLocks noGrp="1"/>
          </p:cNvGraphicFramePr>
          <p:nvPr>
            <p:extLst>
              <p:ext uri="{D42A27DB-BD31-4B8C-83A1-F6EECF244321}">
                <p14:modId xmlns:p14="http://schemas.microsoft.com/office/powerpoint/2010/main" val="1483122760"/>
              </p:ext>
            </p:extLst>
          </p:nvPr>
        </p:nvGraphicFramePr>
        <p:xfrm>
          <a:off x="6548986" y="4424563"/>
          <a:ext cx="2880000" cy="1368000"/>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520564120"/>
                    </a:ext>
                  </a:extLst>
                </a:gridCol>
              </a:tblGrid>
              <a:tr h="1368000">
                <a:tc>
                  <a:txBody>
                    <a:bodyPr/>
                    <a:lstStyle/>
                    <a:p>
                      <a:r>
                        <a:rPr kumimoji="1" lang="ja-JP" altLang="en-US" sz="1100" b="0" baseline="0" dirty="0" smtClean="0">
                          <a:solidFill>
                            <a:schemeClr val="tx1"/>
                          </a:solidFill>
                        </a:rPr>
                        <a:t>▼市町村における健康なまちづくり</a:t>
                      </a:r>
                      <a:endParaRPr kumimoji="1" lang="en-US" altLang="ja-JP" sz="1100" b="0" baseline="0" dirty="0" smtClean="0">
                        <a:solidFill>
                          <a:schemeClr val="tx1"/>
                        </a:solidFill>
                      </a:endParaRPr>
                    </a:p>
                    <a:p>
                      <a:r>
                        <a:rPr kumimoji="1" lang="ja-JP" altLang="en-US" sz="1100" b="0" baseline="0" dirty="0" smtClean="0">
                          <a:solidFill>
                            <a:schemeClr val="tx1"/>
                          </a:solidFill>
                        </a:rPr>
                        <a:t>▼市町村の健康格差の縮小</a:t>
                      </a:r>
                      <a:endParaRPr kumimoji="1" lang="en-US" altLang="ja-JP" sz="1100" b="0" baseline="0" dirty="0" smtClean="0">
                        <a:solidFill>
                          <a:schemeClr val="tx1"/>
                        </a:solidFill>
                      </a:endParaRPr>
                    </a:p>
                    <a:p>
                      <a:r>
                        <a:rPr kumimoji="1" lang="ja-JP" altLang="en-US" sz="1100" b="0" baseline="0" dirty="0" smtClean="0">
                          <a:solidFill>
                            <a:schemeClr val="tx1"/>
                          </a:solidFill>
                        </a:rPr>
                        <a:t>▼</a:t>
                      </a:r>
                      <a:r>
                        <a:rPr kumimoji="1" lang="ja-JP" altLang="en-US" sz="1100" b="0" baseline="0" dirty="0" smtClean="0">
                          <a:solidFill>
                            <a:schemeClr val="tx1"/>
                          </a:solidFill>
                          <a:latin typeface="+mn-ea"/>
                          <a:ea typeface="+mn-ea"/>
                        </a:rPr>
                        <a:t>ＩＣＴ</a:t>
                      </a:r>
                      <a:r>
                        <a:rPr kumimoji="1" lang="ja-JP" altLang="en-US" sz="1100" b="0" baseline="0" dirty="0" smtClean="0">
                          <a:solidFill>
                            <a:schemeClr val="tx1"/>
                          </a:solidFill>
                        </a:rPr>
                        <a:t>等を活用した健康情報等に係る</a:t>
                      </a:r>
                      <a:endParaRPr kumimoji="1" lang="en-US" altLang="ja-JP" sz="1100" b="0" baseline="0" dirty="0" smtClean="0">
                        <a:solidFill>
                          <a:schemeClr val="tx1"/>
                        </a:solidFill>
                      </a:endParaRPr>
                    </a:p>
                    <a:p>
                      <a:r>
                        <a:rPr kumimoji="1" lang="ja-JP" altLang="en-US" sz="1100" b="0" baseline="0" dirty="0" smtClean="0">
                          <a:solidFill>
                            <a:schemeClr val="tx1"/>
                          </a:solidFill>
                        </a:rPr>
                        <a:t>　基盤づくり</a:t>
                      </a:r>
                      <a:endParaRPr kumimoji="1" lang="en-US" altLang="ja-JP" sz="1100" b="0" baseline="0" dirty="0" smtClean="0">
                        <a:solidFill>
                          <a:schemeClr val="tx1"/>
                        </a:solidFill>
                      </a:endParaRPr>
                    </a:p>
                    <a:p>
                      <a:r>
                        <a:rPr kumimoji="1" lang="ja-JP" altLang="en-US" sz="1100" b="0" baseline="0" dirty="0" smtClean="0">
                          <a:solidFill>
                            <a:schemeClr val="tx1"/>
                          </a:solidFill>
                        </a:rPr>
                        <a:t>▼職場における健康づくり</a:t>
                      </a:r>
                      <a:endParaRPr kumimoji="1" lang="en-US" altLang="ja-JP" sz="1100" b="0" baseline="0" dirty="0" smtClean="0">
                        <a:solidFill>
                          <a:schemeClr val="tx1"/>
                        </a:solidFill>
                      </a:endParaRPr>
                    </a:p>
                    <a:p>
                      <a:r>
                        <a:rPr kumimoji="1" lang="ja-JP" altLang="en-US" sz="1100" b="0" baseline="0" dirty="0" smtClean="0">
                          <a:solidFill>
                            <a:schemeClr val="tx1"/>
                          </a:solidFill>
                        </a:rPr>
                        <a:t>▼地域等における健康づくり</a:t>
                      </a:r>
                      <a:endParaRPr kumimoji="1" lang="en-US" altLang="ja-JP" sz="1100" b="0" baseline="0" dirty="0" smtClean="0">
                        <a:solidFill>
                          <a:schemeClr val="tx1"/>
                        </a:solidFill>
                      </a:endParaRPr>
                    </a:p>
                    <a:p>
                      <a:r>
                        <a:rPr kumimoji="1" lang="ja-JP" altLang="en-US" sz="1100" b="0" baseline="0" dirty="0" smtClean="0">
                          <a:solidFill>
                            <a:schemeClr val="tx1"/>
                          </a:solidFill>
                        </a:rPr>
                        <a:t>▼多様な主体の連携・協働</a:t>
                      </a:r>
                      <a:endParaRPr kumimoji="1" lang="en-US" altLang="ja-JP" sz="1100" b="0" baseline="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sp>
        <p:nvSpPr>
          <p:cNvPr id="12" name="正方形/長方形 11"/>
          <p:cNvSpPr/>
          <p:nvPr/>
        </p:nvSpPr>
        <p:spPr>
          <a:xfrm>
            <a:off x="298509" y="6158353"/>
            <a:ext cx="3672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1" lang="ja-JP" altLang="en-US"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  生活</a:t>
            </a:r>
            <a:r>
              <a:rPr kumimoji="1" lang="ja-JP" altLang="en-US" sz="105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習慣病の予防（生活習慣の改善</a:t>
            </a:r>
            <a:r>
              <a:rPr kumimoji="1" lang="ja-JP" altLang="en-US"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）」の８分野</a:t>
            </a:r>
            <a:endParaRPr kumimoji="1" lang="ja-JP" altLang="en-US" sz="105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「２</a:t>
            </a:r>
            <a:r>
              <a:rPr kumimoji="1" lang="ja-JP" altLang="en-US" sz="105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ja-JP" altLang="en-US"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生活</a:t>
            </a:r>
            <a:r>
              <a:rPr kumimoji="1" lang="ja-JP" altLang="en-US" sz="105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習慣病の早期発見・重症化</a:t>
            </a:r>
            <a:r>
              <a:rPr kumimoji="1" lang="ja-JP" altLang="en-US"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予防」の２分野</a:t>
            </a:r>
            <a:endParaRPr kumimoji="1" lang="ja-JP" altLang="en-US" sz="105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3" name="右中かっこ 2"/>
          <p:cNvSpPr/>
          <p:nvPr/>
        </p:nvSpPr>
        <p:spPr>
          <a:xfrm>
            <a:off x="3967492" y="6122353"/>
            <a:ext cx="98823" cy="360000"/>
          </a:xfrm>
          <a:prstGeom prst="rightBrace">
            <a:avLst>
              <a:gd name="adj1" fmla="val 39221"/>
              <a:gd name="adj2" fmla="val 50000"/>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4" name="正方形/長方形 13"/>
          <p:cNvSpPr/>
          <p:nvPr/>
        </p:nvSpPr>
        <p:spPr>
          <a:xfrm>
            <a:off x="4759867" y="6158353"/>
            <a:ext cx="3672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生活習慣の改善や生活習慣病の予防等に向け、</a:t>
            </a:r>
            <a:endParaRPr kumimoji="1" lang="en-US" altLang="ja-JP"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府民に取り組んでいただきたい「</a:t>
            </a:r>
            <a:r>
              <a:rPr kumimoji="1" lang="en-US" altLang="ja-JP"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10</a:t>
            </a:r>
            <a:r>
              <a:rPr kumimoji="1" lang="ja-JP" altLang="en-US"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の健康づくり活動」</a:t>
            </a:r>
            <a:endParaRPr kumimoji="1" lang="ja-JP" altLang="en-US" sz="105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13</a:t>
            </a:fld>
            <a:endParaRPr kumimoji="1" lang="ja-JP" altLang="en-US"/>
          </a:p>
        </p:txBody>
      </p:sp>
    </p:spTree>
    <p:extLst>
      <p:ext uri="{BB962C8B-B14F-4D97-AF65-F5344CB8AC3E}">
        <p14:creationId xmlns:p14="http://schemas.microsoft.com/office/powerpoint/2010/main" val="7592748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mn-ea"/>
              <a:cs typeface="+mn-cs"/>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dirty="0">
                <a:solidFill>
                  <a:prstClr val="black"/>
                </a:solidFill>
                <a:latin typeface="+mn-ea"/>
              </a:rPr>
              <a:t> </a:t>
            </a:r>
            <a:r>
              <a:rPr kumimoji="1" lang="ja-JP" altLang="en-US" sz="2200" b="1" i="0" u="none" strike="noStrike" kern="1200" cap="none" spc="0" normalizeH="0" baseline="0" noProof="0" dirty="0" smtClean="0">
                <a:ln>
                  <a:noFill/>
                </a:ln>
                <a:solidFill>
                  <a:prstClr val="black"/>
                </a:solidFill>
                <a:effectLst/>
                <a:uLnTx/>
                <a:uFillTx/>
                <a:latin typeface="+mn-ea"/>
              </a:rPr>
              <a:t>１　生活習慣病の予防（生活習慣の改善）</a:t>
            </a:r>
            <a:endParaRPr kumimoji="1" lang="ja-JP" altLang="en-US" sz="2200" b="1" i="0" u="none" strike="noStrike" kern="1200" cap="none" spc="0" normalizeH="0" baseline="0" noProof="0" dirty="0">
              <a:ln>
                <a:noFill/>
              </a:ln>
              <a:solidFill>
                <a:prstClr val="black"/>
              </a:solidFill>
              <a:effectLst/>
              <a:uLnTx/>
              <a:uFillTx/>
              <a:latin typeface="+mn-ea"/>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mn-ea"/>
                <a:cs typeface="+mn-cs"/>
              </a:rPr>
              <a:t>（１）ヘルスリテラシー</a:t>
            </a:r>
            <a:r>
              <a:rPr kumimoji="1" lang="ja-JP" altLang="en-US" sz="2000" b="1" i="0" u="none" strike="noStrike" kern="1200" cap="none" spc="0" normalizeH="0" baseline="0" noProof="0" dirty="0" smtClean="0">
                <a:ln>
                  <a:noFill/>
                </a:ln>
                <a:solidFill>
                  <a:prstClr val="white"/>
                </a:solidFill>
                <a:effectLst/>
                <a:uLnTx/>
                <a:uFillTx/>
                <a:latin typeface="+mn-ea"/>
                <a:cs typeface="+mn-cs"/>
              </a:rPr>
              <a:t>　</a:t>
            </a:r>
            <a:r>
              <a:rPr kumimoji="1" lang="ja-JP" altLang="en-US" sz="1600" b="1" i="0" u="none" strike="noStrike" kern="1200" cap="none" spc="0" normalizeH="0" baseline="0" noProof="0" dirty="0" smtClean="0">
                <a:ln>
                  <a:noFill/>
                </a:ln>
                <a:solidFill>
                  <a:prstClr val="white"/>
                </a:solidFill>
                <a:effectLst/>
                <a:uLnTx/>
                <a:uFillTx/>
                <a:latin typeface="+mn-ea"/>
                <a:cs typeface="+mn-cs"/>
              </a:rPr>
              <a:t>計画 </a:t>
            </a:r>
            <a:r>
              <a:rPr kumimoji="1" lang="en-US" altLang="ja-JP" sz="1600" b="1" i="0" u="none" strike="noStrike" kern="1200" cap="none" spc="0" normalizeH="0" baseline="0" noProof="0" dirty="0" smtClean="0">
                <a:ln>
                  <a:noFill/>
                </a:ln>
                <a:solidFill>
                  <a:prstClr val="white"/>
                </a:solidFill>
                <a:effectLst/>
                <a:uLnTx/>
                <a:uFillTx/>
                <a:latin typeface="+mn-ea"/>
                <a:cs typeface="+mn-cs"/>
              </a:rPr>
              <a:t>P.47-49</a:t>
            </a:r>
            <a:endParaRPr kumimoji="1" lang="en-US" altLang="ja-JP" sz="1600" b="1" i="0" u="none" strike="noStrike" kern="1200" cap="none" spc="0" normalizeH="0" baseline="0" noProof="0" dirty="0">
              <a:ln>
                <a:noFill/>
              </a:ln>
              <a:solidFill>
                <a:prstClr val="white"/>
              </a:solidFill>
              <a:effectLst/>
              <a:uLnTx/>
              <a:uFillTx/>
              <a:latin typeface="+mn-ea"/>
              <a:cs typeface="+mn-cs"/>
            </a:endParaRPr>
          </a:p>
        </p:txBody>
      </p:sp>
      <p:sp>
        <p:nvSpPr>
          <p:cNvPr id="17" name="正方形/長方形 16"/>
          <p:cNvSpPr/>
          <p:nvPr/>
        </p:nvSpPr>
        <p:spPr>
          <a:xfrm>
            <a:off x="363222" y="2120403"/>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mn-ea"/>
                <a:cs typeface="+mn-cs"/>
              </a:rPr>
              <a:t>【</a:t>
            </a:r>
            <a:r>
              <a:rPr kumimoji="0" lang="ja-JP" altLang="en-US" sz="1600" b="1" i="0" u="none" strike="noStrike" kern="1200" cap="none" spc="0" normalizeH="0" baseline="0" noProof="0" dirty="0" smtClean="0">
                <a:ln>
                  <a:noFill/>
                </a:ln>
                <a:solidFill>
                  <a:prstClr val="black"/>
                </a:solidFill>
                <a:effectLst/>
                <a:uLnTx/>
                <a:uFillTx/>
                <a:latin typeface="+mn-ea"/>
                <a:cs typeface="+mn-cs"/>
              </a:rPr>
              <a:t>府民の行動目標</a:t>
            </a:r>
            <a:r>
              <a:rPr kumimoji="0" lang="en-US" altLang="ja-JP" sz="1600" i="0" u="none" strike="noStrike" kern="1200" cap="none" spc="0" normalizeH="0" baseline="0" noProof="0" dirty="0">
                <a:ln>
                  <a:noFill/>
                </a:ln>
                <a:solidFill>
                  <a:prstClr val="black"/>
                </a:solidFill>
                <a:effectLst/>
                <a:uLnTx/>
                <a:uFillTx/>
                <a:latin typeface="+mn-ea"/>
                <a:cs typeface="+mn-cs"/>
              </a:rPr>
              <a:t>】</a:t>
            </a:r>
            <a:endParaRPr kumimoji="0" lang="ja-JP" altLang="en-US" sz="1600" i="0" u="none" strike="noStrike" kern="1200" cap="none" spc="0" normalizeH="0" baseline="0" noProof="0" dirty="0">
              <a:ln>
                <a:noFill/>
              </a:ln>
              <a:solidFill>
                <a:prstClr val="black"/>
              </a:solidFill>
              <a:effectLst/>
              <a:uLnTx/>
              <a:uFillTx/>
              <a:latin typeface="+mn-ea"/>
              <a:cs typeface="+mn-cs"/>
            </a:endParaRPr>
          </a:p>
        </p:txBody>
      </p:sp>
      <p:sp>
        <p:nvSpPr>
          <p:cNvPr id="18" name="正方形/長方形 17"/>
          <p:cNvSpPr/>
          <p:nvPr/>
        </p:nvSpPr>
        <p:spPr>
          <a:xfrm>
            <a:off x="511296" y="2431498"/>
            <a:ext cx="8856000" cy="720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mn-ea"/>
                <a:cs typeface="+mn-cs"/>
              </a:rPr>
              <a:t>▽健康の維持・向上を図るため、自分の健康状況に合った必要な情報を見極め、最善の選択を行うことができる、</a:t>
            </a:r>
            <a:r>
              <a:rPr kumimoji="0" lang="ja-JP" altLang="en-US" sz="1200" i="0" u="none" strike="noStrike" kern="1200" cap="none" spc="0" normalizeH="0" baseline="0" noProof="0" dirty="0" smtClean="0">
                <a:ln>
                  <a:noFill/>
                </a:ln>
                <a:solidFill>
                  <a:prstClr val="black"/>
                </a:solidFill>
                <a:effectLst/>
                <a:uLnTx/>
                <a:uFillTx/>
                <a:latin typeface="+mn-ea"/>
                <a:cs typeface="+mn-cs"/>
              </a:rPr>
              <a:t>ヘルスリテラ</a:t>
            </a:r>
            <a:endParaRPr kumimoji="0" lang="en-US" altLang="ja-JP" sz="1200" i="0" u="none" strike="noStrike" kern="1200" cap="none" spc="0" normalizeH="0" baseline="0" noProof="0" dirty="0" smtClean="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mn-ea"/>
                <a:cs typeface="+mn-cs"/>
              </a:rPr>
              <a:t>　</a:t>
            </a:r>
            <a:r>
              <a:rPr kumimoji="0" lang="ja-JP" altLang="en-US" sz="1200" i="0" u="none" strike="noStrike" kern="1200" cap="none" spc="0" normalizeH="0" baseline="0" noProof="0" dirty="0" smtClean="0">
                <a:ln>
                  <a:noFill/>
                </a:ln>
                <a:solidFill>
                  <a:prstClr val="black"/>
                </a:solidFill>
                <a:effectLst/>
                <a:uLnTx/>
                <a:uFillTx/>
                <a:latin typeface="+mn-ea"/>
                <a:cs typeface="+mn-cs"/>
              </a:rPr>
              <a:t>シー</a:t>
            </a:r>
            <a:r>
              <a:rPr kumimoji="0" lang="ja-JP" altLang="en-US" sz="1200" i="0" u="none" strike="noStrike" kern="1200" cap="none" spc="0" normalizeH="0" baseline="0" noProof="0" dirty="0">
                <a:ln>
                  <a:noFill/>
                </a:ln>
                <a:solidFill>
                  <a:prstClr val="black"/>
                </a:solidFill>
                <a:effectLst/>
                <a:uLnTx/>
                <a:uFillTx/>
                <a:latin typeface="+mn-ea"/>
                <a:cs typeface="+mn-cs"/>
              </a:rPr>
              <a:t>を習得します</a:t>
            </a:r>
            <a:r>
              <a:rPr kumimoji="0" lang="ja-JP" altLang="en-US" sz="1200" i="0" u="none" strike="noStrike" kern="1200" cap="none" spc="0" normalizeH="0" baseline="0" noProof="0" dirty="0" smtClean="0">
                <a:ln>
                  <a:noFill/>
                </a:ln>
                <a:solidFill>
                  <a:prstClr val="black"/>
                </a:solidFill>
                <a:effectLst/>
                <a:uLnTx/>
                <a:uFillTx/>
                <a:latin typeface="+mn-ea"/>
                <a:cs typeface="+mn-cs"/>
              </a:rPr>
              <a:t>。</a:t>
            </a:r>
            <a:endParaRPr kumimoji="0" lang="en-US" altLang="ja-JP" sz="1200" i="0" u="none" strike="noStrike" kern="1200" cap="none" spc="0" normalizeH="0" baseline="0" noProof="0" dirty="0" smtClean="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600" i="0" u="none" strike="noStrike" kern="1200" cap="none" spc="0" normalizeH="0" baseline="0" noProof="0" dirty="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smtClean="0">
                <a:ln>
                  <a:noFill/>
                </a:ln>
                <a:solidFill>
                  <a:prstClr val="black"/>
                </a:solidFill>
                <a:effectLst/>
                <a:uLnTx/>
                <a:uFillTx/>
                <a:latin typeface="+mn-ea"/>
                <a:cs typeface="+mn-cs"/>
              </a:rPr>
              <a:t>▽</a:t>
            </a:r>
            <a:r>
              <a:rPr kumimoji="0" lang="ja-JP" altLang="en-US" sz="1200" i="0" u="none" strike="noStrike" kern="1200" cap="none" spc="0" normalizeH="0" baseline="0" noProof="0" dirty="0">
                <a:ln>
                  <a:noFill/>
                </a:ln>
                <a:solidFill>
                  <a:prstClr val="black"/>
                </a:solidFill>
                <a:effectLst/>
                <a:uLnTx/>
                <a:uFillTx/>
                <a:latin typeface="+mn-ea"/>
                <a:cs typeface="+mn-cs"/>
              </a:rPr>
              <a:t>日常生活において、適切な健康行動を実践し、自己の健康管理する力の向上を図ります。</a:t>
            </a:r>
          </a:p>
        </p:txBody>
      </p:sp>
      <p:sp>
        <p:nvSpPr>
          <p:cNvPr id="24" name="正方形/長方形 23"/>
          <p:cNvSpPr/>
          <p:nvPr/>
        </p:nvSpPr>
        <p:spPr>
          <a:xfrm>
            <a:off x="363222" y="3570800"/>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mn-ea"/>
                <a:cs typeface="+mn-cs"/>
              </a:rPr>
              <a:t>【</a:t>
            </a:r>
            <a:r>
              <a:rPr kumimoji="0" lang="ja-JP" altLang="en-US" sz="1600" b="1" i="0" u="none" strike="noStrike" kern="1200" cap="none" spc="0" normalizeH="0" baseline="0" noProof="0" dirty="0" smtClean="0">
                <a:ln>
                  <a:noFill/>
                </a:ln>
                <a:solidFill>
                  <a:prstClr val="black"/>
                </a:solidFill>
                <a:effectLst/>
                <a:uLnTx/>
                <a:uFillTx/>
                <a:latin typeface="+mn-ea"/>
                <a:cs typeface="+mn-cs"/>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mn-ea"/>
                <a:cs typeface="+mn-cs"/>
              </a:rPr>
              <a:t>】</a:t>
            </a:r>
            <a:endParaRPr kumimoji="0" lang="ja-JP" altLang="en-US" sz="1600" b="1" i="0" u="none" strike="noStrike" kern="1200" cap="none" spc="0" normalizeH="0" baseline="0" noProof="0" dirty="0">
              <a:ln>
                <a:noFill/>
              </a:ln>
              <a:solidFill>
                <a:prstClr val="black"/>
              </a:solidFill>
              <a:effectLst/>
              <a:uLnTx/>
              <a:uFillTx/>
              <a:latin typeface="+mn-ea"/>
              <a:cs typeface="+mn-cs"/>
            </a:endParaRPr>
          </a:p>
        </p:txBody>
      </p:sp>
      <p:graphicFrame>
        <p:nvGraphicFramePr>
          <p:cNvPr id="25" name="表 24"/>
          <p:cNvGraphicFramePr>
            <a:graphicFrameLocks noGrp="1"/>
          </p:cNvGraphicFramePr>
          <p:nvPr>
            <p:extLst>
              <p:ext uri="{D42A27DB-BD31-4B8C-83A1-F6EECF244321}">
                <p14:modId xmlns:p14="http://schemas.microsoft.com/office/powerpoint/2010/main" val="2750102095"/>
              </p:ext>
            </p:extLst>
          </p:nvPr>
        </p:nvGraphicFramePr>
        <p:xfrm>
          <a:off x="532980" y="3932963"/>
          <a:ext cx="8820000" cy="5760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3549333295"/>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1" kern="100" baseline="0" dirty="0" smtClean="0">
                          <a:effectLst/>
                          <a:latin typeface="游ゴシック" panose="020B0400000000000000" pitchFamily="50" charset="-128"/>
                          <a:ea typeface="游ゴシック" panose="020B0400000000000000" pitchFamily="50" charset="-128"/>
                        </a:rPr>
                        <a:t>項目</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1"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策定時の取組状況</a:t>
                      </a:r>
                      <a:endParaRPr lang="ja-JP" sz="1200" b="1"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現在の取組状況</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1" baseline="0" dirty="0" smtClean="0">
                          <a:effectLst/>
                          <a:latin typeface="游ゴシック" panose="020B0400000000000000" pitchFamily="50" charset="-128"/>
                          <a:ea typeface="游ゴシック" panose="020B0400000000000000" pitchFamily="50" charset="-128"/>
                        </a:rPr>
                        <a:t>2023</a:t>
                      </a:r>
                      <a:r>
                        <a:rPr lang="ja-JP" sz="1200" b="1" baseline="0" dirty="0" smtClean="0">
                          <a:effectLst/>
                          <a:latin typeface="游ゴシック" panose="020B0400000000000000" pitchFamily="50" charset="-128"/>
                          <a:ea typeface="游ゴシック" panose="020B0400000000000000" pitchFamily="50" charset="-128"/>
                        </a:rPr>
                        <a:t>年度目標</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b="1" baseline="0" dirty="0" smtClean="0">
                          <a:effectLst/>
                          <a:latin typeface="游ゴシック" panose="020B0400000000000000" pitchFamily="50" charset="-128"/>
                          <a:ea typeface="游ゴシック" panose="020B0400000000000000" pitchFamily="50" charset="-128"/>
                        </a:rPr>
                        <a:t>1</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健康への関心度（☆）</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87.4%</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altLang="ja-JP"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79.5%</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H30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100%</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6" name="正方形/長方形 25"/>
          <p:cNvSpPr/>
          <p:nvPr/>
        </p:nvSpPr>
        <p:spPr>
          <a:xfrm>
            <a:off x="6046921" y="3635240"/>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i="0" u="none" strike="noStrike" kern="1200" cap="none" spc="0" normalizeH="0" baseline="0" noProof="0" dirty="0">
                <a:ln>
                  <a:noFill/>
                </a:ln>
                <a:solidFill>
                  <a:prstClr val="black"/>
                </a:solidFill>
                <a:effectLst/>
                <a:uLnTx/>
                <a:uFillTx/>
                <a:latin typeface="+mn-ea"/>
                <a:cs typeface="+mn-cs"/>
              </a:rPr>
              <a:t>（☆は「府民・行政等みんなでめざす目標」</a:t>
            </a:r>
            <a:r>
              <a:rPr kumimoji="0" lang="ja-JP" altLang="en-US" sz="1100" i="0" u="none" strike="noStrike" kern="1200" cap="none" spc="0" normalizeH="0" baseline="0" noProof="0" dirty="0" smtClean="0">
                <a:ln>
                  <a:noFill/>
                </a:ln>
                <a:solidFill>
                  <a:prstClr val="black"/>
                </a:solidFill>
                <a:effectLst/>
                <a:uLnTx/>
                <a:uFillTx/>
                <a:latin typeface="+mn-ea"/>
                <a:cs typeface="+mn-cs"/>
              </a:rPr>
              <a:t>）</a:t>
            </a:r>
            <a:endParaRPr kumimoji="0" lang="ja-JP" altLang="en-US" sz="1100" i="0" u="none" strike="noStrike" kern="1200" cap="none" spc="0" normalizeH="0" baseline="0" noProof="0" dirty="0">
              <a:ln>
                <a:noFill/>
              </a:ln>
              <a:solidFill>
                <a:prstClr val="black"/>
              </a:solidFill>
              <a:effectLst/>
              <a:uLnTx/>
              <a:uFillTx/>
              <a:latin typeface="+mn-ea"/>
              <a:cs typeface="+mn-cs"/>
            </a:endParaRPr>
          </a:p>
        </p:txBody>
      </p:sp>
      <p:pic>
        <p:nvPicPr>
          <p:cNvPr id="14" name="図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19" name="表 18"/>
          <p:cNvGraphicFramePr>
            <a:graphicFrameLocks noGrp="1"/>
          </p:cNvGraphicFramePr>
          <p:nvPr>
            <p:extLst>
              <p:ext uri="{D42A27DB-BD31-4B8C-83A1-F6EECF244321}">
                <p14:modId xmlns:p14="http://schemas.microsoft.com/office/powerpoint/2010/main" val="1088271446"/>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「健康への関心」について、「ある層」が府民の</a:t>
                      </a:r>
                      <a:r>
                        <a:rPr kumimoji="1" lang="en-US" altLang="ja-JP" sz="1200" b="0" baseline="0" dirty="0" smtClean="0">
                          <a:solidFill>
                            <a:schemeClr val="tx1"/>
                          </a:solidFill>
                          <a:latin typeface="+mn-ea"/>
                          <a:ea typeface="+mn-ea"/>
                        </a:rPr>
                        <a:t>9</a:t>
                      </a:r>
                      <a:r>
                        <a:rPr kumimoji="1" lang="ja-JP" altLang="en-US" sz="1200" b="0" baseline="0" dirty="0" smtClean="0">
                          <a:solidFill>
                            <a:schemeClr val="tx1"/>
                          </a:solidFill>
                          <a:latin typeface="+mn-ea"/>
                          <a:ea typeface="+mn-ea"/>
                        </a:rPr>
                        <a:t>割を占めていますが、「ない層」や「関心があっても実践できていない層」に対し、日常生活における具体的な健康行動への誘導を図ることが必要です。</a:t>
                      </a:r>
                    </a:p>
                    <a:p>
                      <a:pPr marL="174625" indent="-174625">
                        <a:lnSpc>
                          <a:spcPct val="100000"/>
                        </a:lnSpc>
                      </a:pPr>
                      <a:endParaRPr kumimoji="1" lang="ja-JP" altLang="en-US" sz="12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また、健康に関する情報が氾濫する中で、信頼性の高い公的機関や研究機関等から、科学的根拠に基づく適切な情報を入手・理解・選択できる力を習得することが重要です。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6" name="角丸四角形 15"/>
          <p:cNvSpPr/>
          <p:nvPr/>
        </p:nvSpPr>
        <p:spPr>
          <a:xfrm>
            <a:off x="357909" y="1863824"/>
            <a:ext cx="9144000" cy="2916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white"/>
              </a:solidFill>
              <a:effectLst/>
              <a:uLnTx/>
              <a:uFillTx/>
              <a:latin typeface="+mn-ea"/>
              <a:cs typeface="+mn-cs"/>
            </a:endParaRPr>
          </a:p>
        </p:txBody>
      </p:sp>
      <p:sp>
        <p:nvSpPr>
          <p:cNvPr id="20" name="角丸四角形 19"/>
          <p:cNvSpPr/>
          <p:nvPr/>
        </p:nvSpPr>
        <p:spPr>
          <a:xfrm>
            <a:off x="357909" y="1431824"/>
            <a:ext cx="2088000" cy="432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n-ea"/>
                <a:cs typeface="+mn-cs"/>
              </a:rPr>
              <a:t>みんな</a:t>
            </a:r>
            <a:r>
              <a:rPr kumimoji="1" lang="ja-JP" altLang="en-US" sz="1600" b="1" i="0" u="none" strike="noStrike" kern="1200" cap="none" spc="0" normalizeH="0" baseline="0" noProof="0" dirty="0">
                <a:ln>
                  <a:noFill/>
                </a:ln>
                <a:solidFill>
                  <a:prstClr val="white"/>
                </a:solidFill>
                <a:effectLst/>
                <a:uLnTx/>
                <a:uFillTx/>
                <a:latin typeface="+mn-ea"/>
                <a:cs typeface="+mn-cs"/>
              </a:rPr>
              <a:t>でめざす</a:t>
            </a:r>
            <a:r>
              <a:rPr kumimoji="1" lang="ja-JP" altLang="en-US" sz="1600" b="1" i="0" u="none" strike="noStrike" kern="1200" cap="none" spc="0" normalizeH="0" baseline="0" noProof="0" dirty="0" smtClean="0">
                <a:ln>
                  <a:noFill/>
                </a:ln>
                <a:solidFill>
                  <a:prstClr val="white"/>
                </a:solidFill>
                <a:effectLst/>
                <a:uLnTx/>
                <a:uFillTx/>
                <a:latin typeface="+mn-ea"/>
                <a:cs typeface="+mn-cs"/>
              </a:rPr>
              <a:t>目標</a:t>
            </a:r>
            <a:endParaRPr kumimoji="1" lang="ja-JP" altLang="en-US" sz="1600" b="1" i="0" u="none" strike="noStrike" kern="1200" cap="none" spc="0" normalizeH="0" baseline="0" noProof="0" dirty="0">
              <a:ln>
                <a:noFill/>
              </a:ln>
              <a:solidFill>
                <a:prstClr val="white"/>
              </a:solidFill>
              <a:effectLst/>
              <a:uLnTx/>
              <a:uFillTx/>
              <a:latin typeface="+mn-ea"/>
              <a:cs typeface="+mn-cs"/>
            </a:endParaRPr>
          </a:p>
        </p:txBody>
      </p:sp>
      <p:sp>
        <p:nvSpPr>
          <p:cNvPr id="21" name="角丸四角形 20"/>
          <p:cNvSpPr/>
          <p:nvPr/>
        </p:nvSpPr>
        <p:spPr>
          <a:xfrm>
            <a:off x="2445909" y="1431824"/>
            <a:ext cx="7056000" cy="432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mn-ea"/>
                <a:cs typeface="+mn-cs"/>
              </a:rPr>
              <a:t>健康</a:t>
            </a:r>
            <a:r>
              <a:rPr kumimoji="1" lang="ja-JP" altLang="en-US" sz="1600" b="1" i="0" u="none" strike="noStrike" kern="1200" cap="none" spc="0" normalizeH="0" baseline="0" noProof="0" dirty="0">
                <a:ln>
                  <a:noFill/>
                </a:ln>
                <a:solidFill>
                  <a:prstClr val="black"/>
                </a:solidFill>
                <a:effectLst/>
                <a:uLnTx/>
                <a:uFillTx/>
                <a:latin typeface="+mn-ea"/>
                <a:cs typeface="+mn-cs"/>
              </a:rPr>
              <a:t>への関心度を高めます　～健康に関心を持ちましょう</a:t>
            </a:r>
            <a:r>
              <a:rPr kumimoji="1" lang="ja-JP" altLang="en-US" sz="1600" b="1" i="0" u="none" strike="noStrike" kern="1200" cap="none" spc="0" normalizeH="0" baseline="0" noProof="0" dirty="0" smtClean="0">
                <a:ln>
                  <a:noFill/>
                </a:ln>
                <a:solidFill>
                  <a:prstClr val="black"/>
                </a:solidFill>
                <a:effectLst/>
                <a:uLnTx/>
                <a:uFillTx/>
                <a:latin typeface="+mn-ea"/>
                <a:cs typeface="+mn-cs"/>
              </a:rPr>
              <a:t>～</a:t>
            </a:r>
            <a:endParaRPr kumimoji="1"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14</a:t>
            </a:fld>
            <a:endParaRPr kumimoji="1" lang="ja-JP" altLang="en-US"/>
          </a:p>
        </p:txBody>
      </p:sp>
    </p:spTree>
    <p:extLst>
      <p:ext uri="{BB962C8B-B14F-4D97-AF65-F5344CB8AC3E}">
        <p14:creationId xmlns:p14="http://schemas.microsoft.com/office/powerpoint/2010/main" val="4323946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7625" y="218438"/>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406832716"/>
              </p:ext>
            </p:extLst>
          </p:nvPr>
        </p:nvGraphicFramePr>
        <p:xfrm>
          <a:off x="478143" y="404994"/>
          <a:ext cx="8928000" cy="601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600000">
                <a:tc>
                  <a:txBody>
                    <a:bodyPr/>
                    <a:lstStyle/>
                    <a:p>
                      <a:pPr>
                        <a:lnSpc>
                          <a:spcPct val="100000"/>
                        </a:lnSpc>
                      </a:pPr>
                      <a:r>
                        <a:rPr kumimoji="1" lang="ja-JP" altLang="en-US" sz="1600" b="0" baseline="0" dirty="0" smtClean="0">
                          <a:latin typeface="游ゴシック" panose="020B0400000000000000" pitchFamily="50" charset="-128"/>
                          <a:ea typeface="游ゴシック" panose="020B0400000000000000" pitchFamily="50" charset="-128"/>
                        </a:rPr>
                        <a:t>本年度の</a:t>
                      </a: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r>
                        <a:rPr kumimoji="1" lang="ja-JP" altLang="en-US" sz="1600" b="0" baseline="0" dirty="0" smtClean="0">
                          <a:latin typeface="游ゴシック" panose="020B0400000000000000" pitchFamily="50" charset="-128"/>
                          <a:ea typeface="游ゴシック" panose="020B0400000000000000" pitchFamily="50" charset="-128"/>
                        </a:rPr>
                        <a:t>取組</a:t>
                      </a: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ja-JP" altLang="en-US" sz="1600" b="0" baseline="0" dirty="0">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学校や大学、職場等における健康教育の推進</a:t>
                      </a: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■市町村教委、がん診療拠点病院やがん経験者等と連携し、中学生を対象としたがん教育を実施（</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16</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校）</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■大学生のヘルスリテラシー向上を目的に、大学と連携して健康セミナーや子宮頸がん検診等を実施（「健康キャンパス・プロジェクト」</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大学：阪大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府大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関大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近大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摂南大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立命大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大教大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市大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関西外大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桃大）</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女性のヘルスリテラシー向上</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■協会けんぽと連携し、働く女性を主な対象に女性特有の健康課題をテーマとしたセミナーを開催（「女性のための健活セミナー」５回開催・</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665</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名参加）</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中小企業における「健康経営」の普及</a:t>
                      </a: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■中小企業（製造業等）に対し、健康経営に精通した専門家を派遣（「健康経営ナビゲーター派遣」</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11</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社派遣）</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■中小企業の抱える健康課題・ニーズに対応したセミナーを開催（「健康経営セミナー」３回開催　</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新型コロナウイルス感染拡大防止のため２回中止）</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■先進的な健康づくり活動を行っている企業・団体を表彰（「健康づくりアワード」受賞</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16</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団体・応募</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50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団体）</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ヘルスリテラシー・健康づくりの機運醸成</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■チラシやポスター等で「健活</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」の周知を行うとともに、市町村や企業等の健康イベント（</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9</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月～</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11</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月）を集約した情報誌「おおさか健活フェスタ」を作成・配布（「府民の健康づくり気運醸成事業」）</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■公民連携によるオール大阪体制での健康づくり推進に向け、「健活おおさか推進府民会議」を設置し、キックオフ会議を開催（全国最多の約</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800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名来場）</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2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今後の</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取組予定</a:t>
                      </a:r>
                      <a:endParaRPr kumimoji="1" lang="ja-JP" altLang="en-US" sz="1800" b="0" baseline="0" dirty="0">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課題等</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■健康教育（がん教育等）の充実　　　　　　　　■健康無関心層に向けた効果的な働きかけ</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■中小企業における健康経営の取組み拡大　　　　■府域における健康づくりの気運醸成</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次年度の主な取組</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■外部講師を活用した中学生へのがん教育を、未実施市町村に対し事業実施を促進</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■参画大学を拡大し、健康セミナーや子宮頸がん検診を実施（「健康キャンパス・プロジェクト」）</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■中小企業の健康経営の普及・拡大に向け、セミナーやナビゲーター派遣、アワードによる表彰を実施</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■「健活おおさか推進府民会議」として、団体間の交流や事例共有を図るイベントを開催</a:t>
                      </a:r>
                      <a:endParaRPr kumimoji="1" lang="ja-JP" altLang="en-US" sz="1100" b="0" baseline="0" dirty="0">
                        <a:solidFill>
                          <a:schemeClr val="tx1"/>
                        </a:solidFill>
                        <a:latin typeface="游ゴシック" panose="020B0400000000000000" pitchFamily="50" charset="-128"/>
                        <a:ea typeface="游ゴシック" panose="020B0400000000000000" pitchFamily="50" charset="-128"/>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68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最終予算</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游ゴシック" panose="020B0400000000000000" pitchFamily="50" charset="-128"/>
                          <a:ea typeface="游ゴシック" panose="020B0400000000000000" pitchFamily="50" charset="-128"/>
                        </a:rPr>
                        <a:t>（主要事業）</a:t>
                      </a:r>
                      <a:endParaRPr kumimoji="1" lang="en-US" altLang="ja-JP" sz="1400" b="0" baseline="0" dirty="0" smtClean="0">
                        <a:solidFill>
                          <a:schemeClr val="bg1"/>
                        </a:solidFill>
                        <a:latin typeface="游ゴシック" panose="020B0400000000000000" pitchFamily="50" charset="-128"/>
                        <a:ea typeface="游ゴシック" panose="020B0400000000000000" pitchFamily="50" charset="-128"/>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がん予防につながる学習活動の充実支援事業（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610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千円）、健康キャンパス・プロジェクト事業（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2,878</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女性のための健活セミナー事業（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2,330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千円）、中小企業の健康づくり推進事業（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20,787</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府民の健康づくり気運醸成事業（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4,971</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千円）、健活おおさか推進府民会議（</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1,857</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ja-JP" altLang="en-US" sz="1100" b="0" baseline="0" dirty="0">
                        <a:solidFill>
                          <a:schemeClr val="tx1"/>
                        </a:solidFill>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0" name="グループ化 9"/>
          <p:cNvGrpSpPr/>
          <p:nvPr/>
        </p:nvGrpSpPr>
        <p:grpSpPr>
          <a:xfrm>
            <a:off x="587267" y="2861753"/>
            <a:ext cx="792000" cy="720000"/>
            <a:chOff x="-2122749" y="3293333"/>
            <a:chExt cx="792000" cy="720000"/>
          </a:xfrm>
        </p:grpSpPr>
        <p:sp>
          <p:nvSpPr>
            <p:cNvPr id="11" name="角丸四角形 10"/>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12" name="直線コネクタ 11"/>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15</a:t>
            </a:fld>
            <a:endParaRPr kumimoji="1" lang="ja-JP" altLang="en-US"/>
          </a:p>
        </p:txBody>
      </p:sp>
    </p:spTree>
    <p:extLst>
      <p:ext uri="{BB962C8B-B14F-4D97-AF65-F5344CB8AC3E}">
        <p14:creationId xmlns:p14="http://schemas.microsoft.com/office/powerpoint/2010/main" val="16803068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１　生活習慣病の予防（生活習慣の改善）</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（２）栄養・食生活</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P.49-50</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119120"/>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430215"/>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▽生涯を通じて健やかな生活を送ることができるよう、朝食や野菜摂取、栄養バランスのとれた食生活の重要性を理解し、</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習慣</a:t>
            </a:r>
            <a:endParaRPr kumimoji="0" lang="en-US" altLang="ja-JP"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的</a:t>
            </a: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に実践します</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24" name="正方形/長方形 23"/>
          <p:cNvSpPr/>
          <p:nvPr/>
        </p:nvSpPr>
        <p:spPr>
          <a:xfrm>
            <a:off x="363222" y="3144506"/>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2999046488"/>
              </p:ext>
            </p:extLst>
          </p:nvPr>
        </p:nvGraphicFramePr>
        <p:xfrm>
          <a:off x="532980" y="3506669"/>
          <a:ext cx="8820000" cy="11520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3699942470"/>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r>
                        <a:rPr lang="ja-JP" sz="1200" dirty="0">
                          <a:effectLst/>
                          <a:latin typeface="游ゴシック" panose="020B0400000000000000" pitchFamily="50" charset="-128"/>
                          <a:ea typeface="游ゴシック" panose="020B0400000000000000" pitchFamily="50" charset="-128"/>
                        </a:rPr>
                        <a:t>　</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游ゴシック" panose="020B0400000000000000" pitchFamily="50" charset="-128"/>
                          <a:ea typeface="游ゴシック" panose="020B0400000000000000" pitchFamily="50" charset="-128"/>
                        </a:rPr>
                        <a:t>項目</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游ゴシック" panose="020B0400000000000000" pitchFamily="50" charset="-128"/>
                          <a:ea typeface="游ゴシック" panose="020B0400000000000000" pitchFamily="50" charset="-128"/>
                        </a:rPr>
                        <a:t>策定時の取組状況</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游ゴシック" panose="020B0400000000000000" pitchFamily="50" charset="-128"/>
                          <a:ea typeface="游ゴシック" panose="020B0400000000000000" pitchFamily="50" charset="-128"/>
                        </a:rPr>
                        <a:t>現在の取組状況</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游ゴシック" panose="020B0400000000000000" pitchFamily="50" charset="-128"/>
                          <a:ea typeface="游ゴシック" panose="020B0400000000000000" pitchFamily="50" charset="-128"/>
                        </a:rPr>
                        <a:t>2023</a:t>
                      </a:r>
                      <a:r>
                        <a:rPr lang="ja-JP" sz="1200" dirty="0" smtClean="0">
                          <a:effectLst/>
                          <a:latin typeface="游ゴシック" panose="020B0400000000000000" pitchFamily="50" charset="-128"/>
                          <a:ea typeface="游ゴシック" panose="020B0400000000000000" pitchFamily="50" charset="-128"/>
                        </a:rPr>
                        <a:t>年度目標</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游ゴシック" panose="020B0400000000000000" pitchFamily="50" charset="-128"/>
                          <a:ea typeface="游ゴシック" panose="020B0400000000000000" pitchFamily="50" charset="-128"/>
                        </a:rPr>
                        <a:t>2</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游ゴシック" panose="020B0400000000000000" pitchFamily="50" charset="-128"/>
                          <a:ea typeface="游ゴシック" panose="020B0400000000000000" pitchFamily="50" charset="-128"/>
                        </a:rPr>
                        <a:t>朝食欠食率（</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20-30</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歳代）（☆）</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25.2</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H26</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alt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25.7</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ja-JP" altLang="en-US" sz="11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100" b="1" dirty="0" smtClean="0">
                          <a:solidFill>
                            <a:schemeClr val="tx1"/>
                          </a:solidFill>
                          <a:effectLst/>
                          <a:latin typeface="游ゴシック" panose="020B0400000000000000" pitchFamily="50" charset="-128"/>
                          <a:ea typeface="游ゴシック" panose="020B0400000000000000" pitchFamily="50" charset="-128"/>
                        </a:rPr>
                        <a:t>H27-29</a:t>
                      </a:r>
                      <a:r>
                        <a:rPr lang="ja-JP" altLang="en-US" sz="1100" b="1" dirty="0" smtClean="0">
                          <a:solidFill>
                            <a:schemeClr val="tx1"/>
                          </a:solidFill>
                          <a:effectLst/>
                          <a:latin typeface="游ゴシック" panose="020B0400000000000000" pitchFamily="50" charset="-128"/>
                          <a:ea typeface="游ゴシック" panose="020B0400000000000000" pitchFamily="50" charset="-128"/>
                        </a:rPr>
                        <a:t>平均）</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15%</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以下</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游ゴシック" panose="020B0400000000000000" pitchFamily="50" charset="-128"/>
                          <a:ea typeface="游ゴシック" panose="020B0400000000000000" pitchFamily="50" charset="-128"/>
                          <a:cs typeface="HG丸ｺﾞｼｯｸM-PRO"/>
                        </a:rPr>
                        <a:t>3</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野菜摂取量（</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20</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歳以上）</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269g</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H26</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256g</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H27-29</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平均）</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350g</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以上</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r h="288000">
                <a:tc>
                  <a:txBody>
                    <a:bodyPr/>
                    <a:lstStyle/>
                    <a:p>
                      <a:pPr algn="ctr" fontAlgn="auto">
                        <a:lnSpc>
                          <a:spcPts val="1600"/>
                        </a:lnSpc>
                        <a:spcAft>
                          <a:spcPts val="0"/>
                        </a:spcAft>
                      </a:pPr>
                      <a:r>
                        <a:rPr lang="en-US" altLang="ja-JP" sz="1200" dirty="0" smtClean="0">
                          <a:solidFill>
                            <a:schemeClr val="bg1"/>
                          </a:solidFill>
                          <a:effectLst/>
                          <a:latin typeface="游ゴシック" panose="020B0400000000000000" pitchFamily="50" charset="-128"/>
                          <a:ea typeface="游ゴシック" panose="020B0400000000000000" pitchFamily="50" charset="-128"/>
                          <a:cs typeface="HG丸ｺﾞｼｯｸM-PRO"/>
                        </a:rPr>
                        <a:t>4</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食塩摂取量（</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20</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歳以上）</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9.4g</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H26</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9.3g</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H27-29</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平均）</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8g</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未満</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7347628"/>
                  </a:ext>
                </a:extLst>
              </a:tr>
            </a:tbl>
          </a:graphicData>
        </a:graphic>
      </p:graphicFrame>
      <p:sp>
        <p:nvSpPr>
          <p:cNvPr id="26" name="正方形/長方形 25"/>
          <p:cNvSpPr/>
          <p:nvPr/>
        </p:nvSpPr>
        <p:spPr>
          <a:xfrm>
            <a:off x="6046928" y="3208946"/>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14" name="表 13"/>
          <p:cNvGraphicFramePr>
            <a:graphicFrameLocks noGrp="1"/>
          </p:cNvGraphicFramePr>
          <p:nvPr>
            <p:extLst>
              <p:ext uri="{D42A27DB-BD31-4B8C-83A1-F6EECF244321}">
                <p14:modId xmlns:p14="http://schemas.microsoft.com/office/powerpoint/2010/main" val="1253989521"/>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朝食をほとんど毎日食べる人の割合は、若い世代で低くなっており、また、野菜摂取量は国の目標値（</a:t>
                      </a:r>
                      <a:r>
                        <a:rPr kumimoji="1" lang="en-US" altLang="ja-JP" sz="1200" b="0" baseline="0" dirty="0" smtClean="0">
                          <a:solidFill>
                            <a:schemeClr val="tx1"/>
                          </a:solidFill>
                          <a:latin typeface="+mn-ea"/>
                          <a:ea typeface="+mn-ea"/>
                        </a:rPr>
                        <a:t>350g</a:t>
                      </a:r>
                      <a:r>
                        <a:rPr kumimoji="1" lang="ja-JP" altLang="en-US" sz="1200" b="0" baseline="0" dirty="0" smtClean="0">
                          <a:solidFill>
                            <a:schemeClr val="tx1"/>
                          </a:solidFill>
                          <a:latin typeface="+mn-ea"/>
                          <a:ea typeface="+mn-ea"/>
                        </a:rPr>
                        <a:t>）よりも約</a:t>
                      </a:r>
                      <a:r>
                        <a:rPr kumimoji="1" lang="en-US" altLang="ja-JP" sz="1200" b="0" baseline="0" dirty="0" smtClean="0">
                          <a:solidFill>
                            <a:schemeClr val="tx1"/>
                          </a:solidFill>
                          <a:latin typeface="+mn-ea"/>
                          <a:ea typeface="+mn-ea"/>
                        </a:rPr>
                        <a:t>80g</a:t>
                      </a:r>
                      <a:r>
                        <a:rPr kumimoji="1" lang="ja-JP" altLang="en-US" sz="1200" b="0" baseline="0" dirty="0" smtClean="0">
                          <a:solidFill>
                            <a:schemeClr val="tx1"/>
                          </a:solidFill>
                          <a:latin typeface="+mn-ea"/>
                          <a:ea typeface="+mn-ea"/>
                        </a:rPr>
                        <a:t>少なく、全国平均も下回っています。</a:t>
                      </a:r>
                    </a:p>
                    <a:p>
                      <a:pPr marL="174625" indent="-174625">
                        <a:lnSpc>
                          <a:spcPct val="100000"/>
                        </a:lnSpc>
                      </a:pPr>
                      <a:endParaRPr kumimoji="1" lang="ja-JP" altLang="en-US" sz="12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生活習慣病を予防するために、栄養バランスのとれた食事をとる習慣をつけ、日頃から減塩や野菜摂取を心がけるなど、健康的な食生活を送る実践が求められます。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22" name="角丸四角形 21"/>
          <p:cNvSpPr/>
          <p:nvPr/>
        </p:nvSpPr>
        <p:spPr>
          <a:xfrm>
            <a:off x="357909" y="1863824"/>
            <a:ext cx="9144000" cy="3024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3" name="角丸四角形 22"/>
          <p:cNvSpPr/>
          <p:nvPr/>
        </p:nvSpPr>
        <p:spPr>
          <a:xfrm>
            <a:off x="357909" y="1431824"/>
            <a:ext cx="2088000" cy="432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1" name="角丸四角形 20"/>
          <p:cNvSpPr/>
          <p:nvPr/>
        </p:nvSpPr>
        <p:spPr>
          <a:xfrm>
            <a:off x="2445909" y="1431824"/>
            <a:ext cx="7056000" cy="432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朝食欠食率を低くします　～朝ごはんや野菜をしっかり食べましょう～</a:t>
            </a: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16</a:t>
            </a:fld>
            <a:endParaRPr kumimoji="1" lang="ja-JP" altLang="en-US"/>
          </a:p>
        </p:txBody>
      </p:sp>
    </p:spTree>
    <p:extLst>
      <p:ext uri="{BB962C8B-B14F-4D97-AF65-F5344CB8AC3E}">
        <p14:creationId xmlns:p14="http://schemas.microsoft.com/office/powerpoint/2010/main" val="3400547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56225490"/>
              </p:ext>
            </p:extLst>
          </p:nvPr>
        </p:nvGraphicFramePr>
        <p:xfrm>
          <a:off x="477311" y="434454"/>
          <a:ext cx="8928000" cy="586272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600000">
                <a:tc>
                  <a:txBody>
                    <a:bodyPr/>
                    <a:lstStyle/>
                    <a:p>
                      <a:pPr>
                        <a:lnSpc>
                          <a:spcPct val="100000"/>
                        </a:lnSpc>
                      </a:pPr>
                      <a:r>
                        <a:rPr kumimoji="1" lang="ja-JP" altLang="en-US" sz="1600" b="0" baseline="0" dirty="0" smtClean="0">
                          <a:latin typeface="+mn-ea"/>
                          <a:ea typeface="+mn-ea"/>
                        </a:rPr>
                        <a:t>本年度の</a:t>
                      </a:r>
                      <a:endParaRPr kumimoji="1" lang="en-US" altLang="ja-JP" sz="1600" b="0" baseline="0" dirty="0" smtClean="0">
                        <a:latin typeface="+mn-ea"/>
                        <a:ea typeface="+mn-ea"/>
                      </a:endParaRPr>
                    </a:p>
                    <a:p>
                      <a:pPr>
                        <a:lnSpc>
                          <a:spcPct val="1000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ja-JP" altLang="en-US" sz="1600"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地域における栄養相談への支援、栄養管理の質の向上</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■市町村での親子料理教室等の開催のほか、大阪府栄養士会での子ども料理教室の開催（</a:t>
                      </a:r>
                      <a:r>
                        <a:rPr kumimoji="1" lang="en-US" altLang="ja-JP" sz="1100" b="0" baseline="0" dirty="0" smtClean="0">
                          <a:solidFill>
                            <a:schemeClr val="tx1"/>
                          </a:solidFill>
                          <a:latin typeface="+mn-ea"/>
                          <a:ea typeface="+mn-ea"/>
                        </a:rPr>
                        <a:t>4</a:t>
                      </a:r>
                      <a:r>
                        <a:rPr kumimoji="1" lang="ja-JP" altLang="en-US" sz="1100" b="0" baseline="0" dirty="0" smtClean="0">
                          <a:solidFill>
                            <a:schemeClr val="tx1"/>
                          </a:solidFill>
                          <a:latin typeface="+mn-ea"/>
                          <a:ea typeface="+mn-ea"/>
                        </a:rPr>
                        <a:t>回）</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■大阪府栄養士会による無料栄養相談の実施（登録栄養士数</a:t>
                      </a:r>
                      <a:r>
                        <a:rPr kumimoji="1" lang="en-US" altLang="ja-JP" sz="1100" b="0" baseline="0" dirty="0" smtClean="0">
                          <a:solidFill>
                            <a:schemeClr val="tx1"/>
                          </a:solidFill>
                          <a:latin typeface="+mn-ea"/>
                          <a:ea typeface="+mn-ea"/>
                        </a:rPr>
                        <a:t>196</a:t>
                      </a:r>
                      <a:r>
                        <a:rPr kumimoji="1" lang="ja-JP" altLang="en-US" sz="1100" b="0" baseline="0" dirty="0" smtClean="0">
                          <a:solidFill>
                            <a:schemeClr val="tx1"/>
                          </a:solidFill>
                          <a:latin typeface="+mn-ea"/>
                          <a:ea typeface="+mn-ea"/>
                        </a:rPr>
                        <a:t>名、日本栄養士会認定栄養ケア・ステーション</a:t>
                      </a:r>
                      <a:r>
                        <a:rPr kumimoji="1" lang="en-US" altLang="ja-JP" sz="1100" b="0" baseline="0" dirty="0" smtClean="0">
                          <a:solidFill>
                            <a:schemeClr val="tx1"/>
                          </a:solidFill>
                          <a:latin typeface="+mn-ea"/>
                          <a:ea typeface="+mn-ea"/>
                        </a:rPr>
                        <a:t>5</a:t>
                      </a:r>
                      <a:r>
                        <a:rPr kumimoji="1" lang="ja-JP" altLang="en-US" sz="1100" b="0" baseline="0" dirty="0" smtClean="0">
                          <a:solidFill>
                            <a:schemeClr val="tx1"/>
                          </a:solidFill>
                          <a:latin typeface="+mn-ea"/>
                          <a:ea typeface="+mn-ea"/>
                        </a:rPr>
                        <a:t>団体、大阪府栄養士会登録栄養ケアチーム</a:t>
                      </a:r>
                      <a:r>
                        <a:rPr kumimoji="1" lang="en-US" altLang="ja-JP" sz="1100" b="0" baseline="0" dirty="0" smtClean="0">
                          <a:solidFill>
                            <a:schemeClr val="tx1"/>
                          </a:solidFill>
                          <a:latin typeface="+mn-ea"/>
                          <a:ea typeface="+mn-ea"/>
                        </a:rPr>
                        <a:t>12</a:t>
                      </a:r>
                      <a:r>
                        <a:rPr kumimoji="1" lang="ja-JP" altLang="en-US" sz="1100" b="0" baseline="0" dirty="0" smtClean="0">
                          <a:solidFill>
                            <a:schemeClr val="tx1"/>
                          </a:solidFill>
                          <a:latin typeface="+mn-ea"/>
                          <a:ea typeface="+mn-ea"/>
                        </a:rPr>
                        <a:t>団体）</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■保健所における栄養指導として、特定給食施設指導において学校・企業での</a:t>
                      </a:r>
                      <a:r>
                        <a:rPr kumimoji="1" lang="en-US" altLang="ja-JP" sz="1100" b="0" baseline="0" dirty="0" smtClean="0">
                          <a:solidFill>
                            <a:schemeClr val="tx1"/>
                          </a:solidFill>
                          <a:latin typeface="+mn-ea"/>
                          <a:ea typeface="+mn-ea"/>
                        </a:rPr>
                        <a:t>V.O.S.</a:t>
                      </a:r>
                      <a:r>
                        <a:rPr kumimoji="1" lang="ja-JP" altLang="en-US" sz="1100" b="0" baseline="0" dirty="0" smtClean="0">
                          <a:solidFill>
                            <a:schemeClr val="tx1"/>
                          </a:solidFill>
                          <a:latin typeface="+mn-ea"/>
                          <a:ea typeface="+mn-ea"/>
                        </a:rPr>
                        <a:t>メニューの提供推進</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i="0" u="sng" baseline="0" dirty="0" smtClean="0">
                          <a:solidFill>
                            <a:schemeClr val="tx1"/>
                          </a:solidFill>
                          <a:latin typeface="+mn-ea"/>
                          <a:ea typeface="+mn-ea"/>
                        </a:rPr>
                        <a:t>大学や企業等との連携による食生活の改善</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■大学と連携し、食生活改善セミナーを開催するとともに、大学オリジナル</a:t>
                      </a:r>
                      <a:r>
                        <a:rPr kumimoji="1" lang="en-US" altLang="ja-JP" sz="1100" b="0" baseline="0" dirty="0" smtClean="0">
                          <a:solidFill>
                            <a:schemeClr val="tx1"/>
                          </a:solidFill>
                          <a:latin typeface="+mn-ea"/>
                          <a:ea typeface="+mn-ea"/>
                        </a:rPr>
                        <a:t>V.O.S.</a:t>
                      </a:r>
                      <a:r>
                        <a:rPr kumimoji="1" lang="ja-JP" altLang="en-US" sz="1100" b="0" baseline="0" dirty="0" smtClean="0">
                          <a:solidFill>
                            <a:schemeClr val="tx1"/>
                          </a:solidFill>
                          <a:latin typeface="+mn-ea"/>
                          <a:ea typeface="+mn-ea"/>
                        </a:rPr>
                        <a:t>メニューを食堂で販売（「健康キャンパス・プロジェクト」セミナー：阪大</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近大</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立命大</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大教大、</a:t>
                      </a:r>
                      <a:r>
                        <a:rPr kumimoji="1" lang="en-US" altLang="ja-JP" sz="1100" b="0" baseline="0" dirty="0" smtClean="0">
                          <a:solidFill>
                            <a:schemeClr val="tx1"/>
                          </a:solidFill>
                          <a:latin typeface="+mn-ea"/>
                          <a:ea typeface="+mn-ea"/>
                        </a:rPr>
                        <a:t>V.O.S.</a:t>
                      </a:r>
                      <a:r>
                        <a:rPr kumimoji="1" lang="ja-JP" altLang="en-US" sz="1100" b="0" baseline="0" dirty="0" smtClean="0">
                          <a:solidFill>
                            <a:schemeClr val="tx1"/>
                          </a:solidFill>
                          <a:latin typeface="+mn-ea"/>
                          <a:ea typeface="+mn-ea"/>
                        </a:rPr>
                        <a:t>メニュー：阪大</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近大</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摂南大）</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■大阪ヘルシー外食推進協議会との連携事業として、「うちのお店も健康づくり応援団の店」を対象としたヘルシーメニューコンテスト、飲食店及び府民を対象としたヘルシー外食フォーラムを開催</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「食育」など食生活の改善に向けた普及啓発</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■「吹田スタジアムフェスタ</a:t>
                      </a:r>
                      <a:r>
                        <a:rPr kumimoji="1" lang="en-US" altLang="ja-JP" sz="1100" b="0" baseline="0" dirty="0" smtClean="0">
                          <a:solidFill>
                            <a:schemeClr val="tx1"/>
                          </a:solidFill>
                          <a:latin typeface="+mn-ea"/>
                          <a:ea typeface="+mn-ea"/>
                        </a:rPr>
                        <a:t>2019</a:t>
                      </a:r>
                      <a:r>
                        <a:rPr kumimoji="1" lang="ja-JP" altLang="en-US" sz="1100" b="0" baseline="0" dirty="0" smtClean="0">
                          <a:solidFill>
                            <a:schemeClr val="tx1"/>
                          </a:solidFill>
                          <a:latin typeface="+mn-ea"/>
                          <a:ea typeface="+mn-ea"/>
                        </a:rPr>
                        <a:t>」にて食育推進ネットワーク会議参画団体と協働し、朝食・野菜の摂取、減塩、栄養バランス等を楽しみながら学べる体験型ブースを出展（参加団体</a:t>
                      </a:r>
                      <a:r>
                        <a:rPr kumimoji="1" lang="en-US" altLang="ja-JP" sz="1100" b="0" baseline="0" dirty="0" smtClean="0">
                          <a:solidFill>
                            <a:schemeClr val="tx1"/>
                          </a:solidFill>
                          <a:latin typeface="+mn-ea"/>
                          <a:ea typeface="+mn-ea"/>
                        </a:rPr>
                        <a:t>5</a:t>
                      </a:r>
                      <a:r>
                        <a:rPr kumimoji="1" lang="ja-JP" altLang="en-US" sz="1100" b="0" baseline="0" dirty="0" smtClean="0">
                          <a:solidFill>
                            <a:schemeClr val="tx1"/>
                          </a:solidFill>
                          <a:latin typeface="+mn-ea"/>
                          <a:ea typeface="+mn-ea"/>
                        </a:rPr>
                        <a:t>団体</a:t>
                      </a:r>
                      <a:r>
                        <a:rPr kumimoji="1" lang="en-US" altLang="ja-JP" sz="1100" b="0" baseline="0" dirty="0" smtClean="0">
                          <a:solidFill>
                            <a:schemeClr val="tx1"/>
                          </a:solidFill>
                          <a:latin typeface="+mn-ea"/>
                          <a:ea typeface="+mn-ea"/>
                        </a:rPr>
                        <a:t>33</a:t>
                      </a:r>
                      <a:r>
                        <a:rPr kumimoji="1" lang="ja-JP" altLang="en-US" sz="1100" b="0" baseline="0" dirty="0" smtClean="0">
                          <a:solidFill>
                            <a:schemeClr val="tx1"/>
                          </a:solidFill>
                          <a:latin typeface="+mn-ea"/>
                          <a:ea typeface="+mn-ea"/>
                        </a:rPr>
                        <a:t>名、啓発人数延べ</a:t>
                      </a:r>
                      <a:r>
                        <a:rPr kumimoji="1" lang="en-US" altLang="ja-JP" sz="1100" b="0" baseline="0" dirty="0" smtClean="0">
                          <a:solidFill>
                            <a:schemeClr val="tx1"/>
                          </a:solidFill>
                          <a:latin typeface="+mn-ea"/>
                          <a:ea typeface="+mn-ea"/>
                        </a:rPr>
                        <a:t>1,910</a:t>
                      </a:r>
                      <a:r>
                        <a:rPr kumimoji="1" lang="ja-JP" altLang="en-US" sz="1100" b="0" baseline="0" dirty="0" smtClean="0">
                          <a:solidFill>
                            <a:schemeClr val="tx1"/>
                          </a:solidFill>
                          <a:latin typeface="+mn-ea"/>
                          <a:ea typeface="+mn-ea"/>
                        </a:rPr>
                        <a:t>名）</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■民間企業と連携し、</a:t>
                      </a:r>
                      <a:r>
                        <a:rPr kumimoji="1" lang="en-US" altLang="ja-JP" sz="1100" b="0" baseline="0" dirty="0" smtClean="0">
                          <a:solidFill>
                            <a:schemeClr val="tx1"/>
                          </a:solidFill>
                          <a:latin typeface="+mn-ea"/>
                          <a:ea typeface="+mn-ea"/>
                        </a:rPr>
                        <a:t>V.O.S.</a:t>
                      </a:r>
                      <a:r>
                        <a:rPr kumimoji="1" lang="ja-JP" altLang="en-US" sz="1100" b="0" baseline="0" dirty="0" smtClean="0">
                          <a:solidFill>
                            <a:schemeClr val="tx1"/>
                          </a:solidFill>
                          <a:latin typeface="+mn-ea"/>
                          <a:ea typeface="+mn-ea"/>
                        </a:rPr>
                        <a:t>メニューの普及啓発を目的としたメニューコンテストを実施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■子どもの食生活改善として、保育所等で食育を進める上の参考とするため、「食事プロセスＰＤＣＡ」に食育の取組み方、事例等を掲載</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■大阪いずみ市民生協機関紙において</a:t>
                      </a:r>
                      <a:r>
                        <a:rPr kumimoji="1" lang="en-US" altLang="ja-JP" sz="1100" b="0" baseline="0" dirty="0" smtClean="0">
                          <a:solidFill>
                            <a:schemeClr val="tx1"/>
                          </a:solidFill>
                          <a:latin typeface="+mn-ea"/>
                          <a:ea typeface="+mn-ea"/>
                        </a:rPr>
                        <a:t>V.O.S.</a:t>
                      </a:r>
                      <a:r>
                        <a:rPr kumimoji="1" lang="ja-JP" altLang="en-US" sz="1100" b="0" baseline="0" dirty="0" smtClean="0">
                          <a:solidFill>
                            <a:schemeClr val="tx1"/>
                          </a:solidFill>
                          <a:latin typeface="+mn-ea"/>
                          <a:ea typeface="+mn-ea"/>
                        </a:rPr>
                        <a:t>メニューの基準に合ったレシピ掲載のほか、シャープヘルシオレシピに</a:t>
                      </a:r>
                      <a:r>
                        <a:rPr kumimoji="1" lang="en-US" altLang="ja-JP" sz="1100" b="0" baseline="0" dirty="0" smtClean="0">
                          <a:solidFill>
                            <a:schemeClr val="tx1"/>
                          </a:solidFill>
                          <a:latin typeface="+mn-ea"/>
                          <a:ea typeface="+mn-ea"/>
                        </a:rPr>
                        <a:t>V.O.S.</a:t>
                      </a:r>
                      <a:r>
                        <a:rPr kumimoji="1" lang="ja-JP" altLang="en-US" sz="1100" b="0" baseline="0" dirty="0" smtClean="0">
                          <a:solidFill>
                            <a:schemeClr val="tx1"/>
                          </a:solidFill>
                          <a:latin typeface="+mn-ea"/>
                          <a:ea typeface="+mn-ea"/>
                        </a:rPr>
                        <a:t>メニューを掲載</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2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今後の</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取組予定</a:t>
                      </a:r>
                      <a:endParaRPr kumimoji="1" lang="ja-JP" altLang="en-US"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課題等</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a:t>
                      </a:r>
                      <a:r>
                        <a:rPr kumimoji="1" lang="en-US" altLang="ja-JP" sz="1100" b="0" baseline="0" dirty="0" smtClean="0">
                          <a:solidFill>
                            <a:schemeClr val="tx1"/>
                          </a:solidFill>
                          <a:latin typeface="+mn-ea"/>
                          <a:ea typeface="+mn-ea"/>
                        </a:rPr>
                        <a:t>V.O.S.</a:t>
                      </a:r>
                      <a:r>
                        <a:rPr kumimoji="1" lang="ja-JP" altLang="en-US" sz="1100" b="0" baseline="0" dirty="0" smtClean="0">
                          <a:solidFill>
                            <a:schemeClr val="tx1"/>
                          </a:solidFill>
                          <a:latin typeface="+mn-ea"/>
                          <a:ea typeface="+mn-ea"/>
                        </a:rPr>
                        <a:t>メニュー承認数の増加、</a:t>
                      </a:r>
                      <a:r>
                        <a:rPr kumimoji="1" lang="en-US" altLang="ja-JP" sz="1100" b="0" baseline="0" dirty="0" smtClean="0">
                          <a:solidFill>
                            <a:schemeClr val="tx1"/>
                          </a:solidFill>
                          <a:latin typeface="+mn-ea"/>
                          <a:ea typeface="+mn-ea"/>
                        </a:rPr>
                        <a:t>V.O.S.</a:t>
                      </a:r>
                      <a:r>
                        <a:rPr kumimoji="1" lang="ja-JP" altLang="en-US" sz="1100" b="0" baseline="0" dirty="0" smtClean="0">
                          <a:solidFill>
                            <a:schemeClr val="tx1"/>
                          </a:solidFill>
                          <a:latin typeface="+mn-ea"/>
                          <a:ea typeface="+mn-ea"/>
                        </a:rPr>
                        <a:t>メニュー及び「うちのお店も健康づくり応援団の店」の認知度向上</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■食生活の改善に関する重要性の</a:t>
                      </a:r>
                      <a:r>
                        <a:rPr kumimoji="1" lang="en-US" altLang="ja-JP" sz="1100" b="0" baseline="0" dirty="0" smtClean="0">
                          <a:solidFill>
                            <a:schemeClr val="tx1"/>
                          </a:solidFill>
                          <a:latin typeface="+mn-ea"/>
                          <a:ea typeface="+mn-ea"/>
                        </a:rPr>
                        <a:t>PR</a:t>
                      </a:r>
                      <a:r>
                        <a:rPr kumimoji="1" lang="ja-JP" altLang="en-US" sz="1100" b="0" baseline="0" dirty="0" smtClean="0">
                          <a:solidFill>
                            <a:schemeClr val="tx1"/>
                          </a:solidFill>
                          <a:latin typeface="+mn-ea"/>
                          <a:ea typeface="+mn-ea"/>
                        </a:rPr>
                        <a:t>拡大</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■飲食店主等の健康・栄養への関心向上</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次年度の主な取組</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■複数の大学で食生活の改善に関するセミナーやイベントを実施（「健康キャンパス・プロジェクト」）</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■大阪ヘルシー外食推進協議会、連携協定企業等と連携した啓発事業の展開</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■府ホームページのほか、保健所、関係団体からの情報発信</a:t>
                      </a:r>
                      <a:endParaRPr kumimoji="1" lang="ja-JP" altLang="en-US"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最終予算</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mn-ea"/>
                          <a:ea typeface="+mn-ea"/>
                        </a:rPr>
                        <a:t>健康・栄養対策費（</a:t>
                      </a:r>
                      <a:r>
                        <a:rPr kumimoji="1" lang="en-US" altLang="ja-JP" sz="1100" b="0" baseline="0" dirty="0" smtClean="0">
                          <a:solidFill>
                            <a:schemeClr val="tx1"/>
                          </a:solidFill>
                          <a:latin typeface="+mn-ea"/>
                          <a:ea typeface="+mn-ea"/>
                        </a:rPr>
                        <a:t>12,657</a:t>
                      </a:r>
                      <a:r>
                        <a:rPr kumimoji="1" lang="ja-JP" altLang="en-US" sz="1100" b="0" baseline="0" dirty="0" smtClean="0">
                          <a:solidFill>
                            <a:schemeClr val="tx1"/>
                          </a:solidFill>
                          <a:latin typeface="+mn-ea"/>
                          <a:ea typeface="+mn-ea"/>
                        </a:rPr>
                        <a:t>千円）、健康キャンパス・プロジェクト事業（</a:t>
                      </a:r>
                      <a:r>
                        <a:rPr kumimoji="1" lang="en-US" altLang="ja-JP" sz="1100" b="0" baseline="0" dirty="0" smtClean="0">
                          <a:solidFill>
                            <a:schemeClr val="tx1"/>
                          </a:solidFill>
                          <a:latin typeface="+mn-ea"/>
                          <a:ea typeface="+mn-ea"/>
                        </a:rPr>
                        <a:t>2,878</a:t>
                      </a:r>
                      <a:r>
                        <a:rPr kumimoji="1" lang="ja-JP" altLang="en-US" sz="1100" b="0" baseline="0" dirty="0" smtClean="0">
                          <a:solidFill>
                            <a:schemeClr val="tx1"/>
                          </a:solidFill>
                          <a:latin typeface="+mn-ea"/>
                          <a:ea typeface="+mn-ea"/>
                        </a:rPr>
                        <a:t>千円）</a:t>
                      </a:r>
                      <a:endParaRPr kumimoji="1" lang="ja-JP" altLang="en-US" sz="1100" b="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8" name="グループ化 17"/>
          <p:cNvGrpSpPr/>
          <p:nvPr/>
        </p:nvGrpSpPr>
        <p:grpSpPr>
          <a:xfrm>
            <a:off x="586435" y="2891213"/>
            <a:ext cx="792000" cy="720000"/>
            <a:chOff x="-2122749" y="3293333"/>
            <a:chExt cx="792000" cy="720000"/>
          </a:xfrm>
        </p:grpSpPr>
        <p:sp>
          <p:nvSpPr>
            <p:cNvPr id="19" name="角丸四角形 18"/>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20" name="直線コネクタ 19"/>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17</a:t>
            </a:fld>
            <a:endParaRPr kumimoji="1" lang="ja-JP" altLang="en-US"/>
          </a:p>
        </p:txBody>
      </p:sp>
    </p:spTree>
    <p:extLst>
      <p:ext uri="{BB962C8B-B14F-4D97-AF65-F5344CB8AC3E}">
        <p14:creationId xmlns:p14="http://schemas.microsoft.com/office/powerpoint/2010/main" val="21956849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１　生活習慣病の予防（生活習慣の改善）</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（３）身体活動・運動</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P.51-52</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291595"/>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602690"/>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▽生活習慣病の予防、健康の保持・向上を図るため、日常生活における「身体活動・運動」量を増やし、習慣的に</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取り組みます。</a:t>
            </a:r>
            <a:endPar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24" name="正方形/長方形 23"/>
          <p:cNvSpPr/>
          <p:nvPr/>
        </p:nvSpPr>
        <p:spPr>
          <a:xfrm>
            <a:off x="363222" y="3127054"/>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2755790489"/>
              </p:ext>
            </p:extLst>
          </p:nvPr>
        </p:nvGraphicFramePr>
        <p:xfrm>
          <a:off x="532234" y="3489217"/>
          <a:ext cx="8820000" cy="1046018"/>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2249044847"/>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r>
                        <a:rPr lang="ja-JP" sz="1200" baseline="0" dirty="0">
                          <a:effectLst/>
                          <a:latin typeface="游ゴシック" panose="020B0400000000000000" pitchFamily="50" charset="-128"/>
                          <a:ea typeface="游ゴシック" panose="020B0400000000000000" pitchFamily="50" charset="-128"/>
                        </a:rPr>
                        <a:t>　</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baseline="0" dirty="0" smtClean="0">
                          <a:effectLst/>
                          <a:latin typeface="游ゴシック" panose="020B0400000000000000" pitchFamily="50" charset="-128"/>
                          <a:ea typeface="游ゴシック" panose="020B0400000000000000" pitchFamily="50" charset="-128"/>
                        </a:rPr>
                        <a:t>項目</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策定時の取組状況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現在の取組状況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rPr>
                        <a:t>5</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運動習慣のある者（＊）の割合（☆）</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60.8%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60.8%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67%</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6</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日常生活における歩数（男性</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女性）</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7,524</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/6,579</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7,292</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/6,212</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9,000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/8,000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bl>
          </a:graphicData>
        </a:graphic>
      </p:graphicFrame>
      <p:sp>
        <p:nvSpPr>
          <p:cNvPr id="26" name="正方形/長方形 25"/>
          <p:cNvSpPr/>
          <p:nvPr/>
        </p:nvSpPr>
        <p:spPr>
          <a:xfrm>
            <a:off x="6046918" y="3191494"/>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20" name="正方形/長方形 19"/>
          <p:cNvSpPr/>
          <p:nvPr/>
        </p:nvSpPr>
        <p:spPr>
          <a:xfrm>
            <a:off x="932711" y="4541802"/>
            <a:ext cx="3384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1</a:t>
            </a: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日</a:t>
            </a:r>
            <a:r>
              <a:rPr kumimoji="0"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30</a:t>
            </a: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分以上の運動を週</a:t>
            </a:r>
            <a:r>
              <a:rPr kumimoji="0"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1</a:t>
            </a: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回以上行っている</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者</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9" name="図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9" name="表 28"/>
          <p:cNvGraphicFramePr>
            <a:graphicFrameLocks noGrp="1"/>
          </p:cNvGraphicFramePr>
          <p:nvPr>
            <p:extLst>
              <p:ext uri="{D42A27DB-BD31-4B8C-83A1-F6EECF244321}">
                <p14:modId xmlns:p14="http://schemas.microsoft.com/office/powerpoint/2010/main" val="893760453"/>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府民の</a:t>
                      </a:r>
                      <a:r>
                        <a:rPr kumimoji="1" lang="en-US" altLang="ja-JP" sz="1200" b="0" baseline="0" dirty="0" smtClean="0">
                          <a:solidFill>
                            <a:schemeClr val="tx1"/>
                          </a:solidFill>
                          <a:latin typeface="+mn-ea"/>
                          <a:ea typeface="+mn-ea"/>
                        </a:rPr>
                        <a:t>1</a:t>
                      </a:r>
                      <a:r>
                        <a:rPr kumimoji="1" lang="ja-JP" altLang="en-US" sz="1200" b="0" baseline="0" dirty="0" smtClean="0">
                          <a:solidFill>
                            <a:schemeClr val="tx1"/>
                          </a:solidFill>
                          <a:latin typeface="+mn-ea"/>
                          <a:ea typeface="+mn-ea"/>
                        </a:rPr>
                        <a:t>日の歩数の平均値は、男女ともに全国よりも多くなっています。また、週</a:t>
                      </a:r>
                      <a:r>
                        <a:rPr kumimoji="1" lang="en-US" altLang="ja-JP" sz="1200" b="0" baseline="0" dirty="0" smtClean="0">
                          <a:solidFill>
                            <a:schemeClr val="tx1"/>
                          </a:solidFill>
                          <a:latin typeface="+mn-ea"/>
                          <a:ea typeface="+mn-ea"/>
                        </a:rPr>
                        <a:t>1</a:t>
                      </a:r>
                      <a:r>
                        <a:rPr kumimoji="1" lang="ja-JP" altLang="en-US" sz="1200" b="0" baseline="0" dirty="0" smtClean="0">
                          <a:solidFill>
                            <a:schemeClr val="tx1"/>
                          </a:solidFill>
                          <a:latin typeface="+mn-ea"/>
                          <a:ea typeface="+mn-ea"/>
                        </a:rPr>
                        <a:t>回以上、</a:t>
                      </a:r>
                      <a:r>
                        <a:rPr kumimoji="1" lang="en-US" altLang="ja-JP" sz="1200" b="0" baseline="0" dirty="0" smtClean="0">
                          <a:solidFill>
                            <a:schemeClr val="tx1"/>
                          </a:solidFill>
                          <a:latin typeface="+mn-ea"/>
                          <a:ea typeface="+mn-ea"/>
                        </a:rPr>
                        <a:t>1</a:t>
                      </a:r>
                      <a:r>
                        <a:rPr kumimoji="1" lang="ja-JP" altLang="en-US" sz="1200" b="0" baseline="0" dirty="0" smtClean="0">
                          <a:solidFill>
                            <a:schemeClr val="tx1"/>
                          </a:solidFill>
                          <a:latin typeface="+mn-ea"/>
                          <a:ea typeface="+mn-ea"/>
                        </a:rPr>
                        <a:t>日</a:t>
                      </a:r>
                      <a:r>
                        <a:rPr kumimoji="1" lang="en-US" altLang="ja-JP" sz="1200" b="0" baseline="0" dirty="0" smtClean="0">
                          <a:solidFill>
                            <a:schemeClr val="tx1"/>
                          </a:solidFill>
                          <a:latin typeface="+mn-ea"/>
                          <a:ea typeface="+mn-ea"/>
                        </a:rPr>
                        <a:t>30</a:t>
                      </a:r>
                      <a:r>
                        <a:rPr kumimoji="1" lang="ja-JP" altLang="en-US" sz="1200" b="0" baseline="0" dirty="0" smtClean="0">
                          <a:solidFill>
                            <a:schemeClr val="tx1"/>
                          </a:solidFill>
                          <a:latin typeface="+mn-ea"/>
                          <a:ea typeface="+mn-ea"/>
                        </a:rPr>
                        <a:t>分以上身体を動かしている府民は約</a:t>
                      </a:r>
                      <a:r>
                        <a:rPr kumimoji="1" lang="en-US" altLang="ja-JP" sz="1200" b="0" baseline="0" dirty="0" smtClean="0">
                          <a:solidFill>
                            <a:schemeClr val="tx1"/>
                          </a:solidFill>
                          <a:latin typeface="+mn-ea"/>
                          <a:ea typeface="+mn-ea"/>
                        </a:rPr>
                        <a:t>6</a:t>
                      </a:r>
                      <a:r>
                        <a:rPr kumimoji="1" lang="ja-JP" altLang="en-US" sz="1200" b="0" baseline="0" dirty="0" smtClean="0">
                          <a:solidFill>
                            <a:schemeClr val="tx1"/>
                          </a:solidFill>
                          <a:latin typeface="+mn-ea"/>
                          <a:ea typeface="+mn-ea"/>
                        </a:rPr>
                        <a:t>割に上りますが、年代別でみると、</a:t>
                      </a:r>
                      <a:r>
                        <a:rPr kumimoji="1" lang="en-US" altLang="ja-JP" sz="1200" b="0" baseline="0" dirty="0" smtClean="0">
                          <a:solidFill>
                            <a:schemeClr val="tx1"/>
                          </a:solidFill>
                          <a:latin typeface="+mn-ea"/>
                          <a:ea typeface="+mn-ea"/>
                        </a:rPr>
                        <a:t>30</a:t>
                      </a:r>
                      <a:r>
                        <a:rPr kumimoji="1" lang="ja-JP" altLang="en-US" sz="1200" b="0" baseline="0" dirty="0" smtClean="0">
                          <a:solidFill>
                            <a:schemeClr val="tx1"/>
                          </a:solidFill>
                          <a:latin typeface="+mn-ea"/>
                          <a:ea typeface="+mn-ea"/>
                        </a:rPr>
                        <a:t>歳代が低い状況にあります。</a:t>
                      </a:r>
                    </a:p>
                    <a:p>
                      <a:pPr marL="174625" indent="-174625">
                        <a:lnSpc>
                          <a:spcPct val="100000"/>
                        </a:lnSpc>
                      </a:pPr>
                      <a:endParaRPr kumimoji="1" lang="ja-JP" altLang="en-US" sz="12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生活習慣病や高齢者の介護の予防のためには、若い世代から日常生活の中で、無理なく身体活動・運動に取り組むことが重要です。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6" name="角丸四角形 15"/>
          <p:cNvSpPr/>
          <p:nvPr/>
        </p:nvSpPr>
        <p:spPr>
          <a:xfrm>
            <a:off x="357909" y="1863824"/>
            <a:ext cx="9144000" cy="3060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1" name="角丸四角形 20"/>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2" name="角丸四角形 21"/>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習慣的に運動に取り組む府民を増やします</a:t>
            </a:r>
          </a:p>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～日頃から運動やスポーツを楽しみましょう</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18</a:t>
            </a:fld>
            <a:endParaRPr kumimoji="1" lang="ja-JP" altLang="en-US"/>
          </a:p>
        </p:txBody>
      </p:sp>
    </p:spTree>
    <p:extLst>
      <p:ext uri="{BB962C8B-B14F-4D97-AF65-F5344CB8AC3E}">
        <p14:creationId xmlns:p14="http://schemas.microsoft.com/office/powerpoint/2010/main" val="18055154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mn-ea"/>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2499714166"/>
              </p:ext>
            </p:extLst>
          </p:nvPr>
        </p:nvGraphicFramePr>
        <p:xfrm>
          <a:off x="477311" y="434454"/>
          <a:ext cx="8928000" cy="601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384000">
                <a:tc>
                  <a:txBody>
                    <a:bodyPr/>
                    <a:lstStyle/>
                    <a:p>
                      <a:pPr>
                        <a:lnSpc>
                          <a:spcPct val="100000"/>
                        </a:lnSpc>
                      </a:pPr>
                      <a:r>
                        <a:rPr kumimoji="1" lang="ja-JP" altLang="en-US" sz="1600" b="0" baseline="0" dirty="0" smtClean="0">
                          <a:latin typeface="游ゴシック" panose="020B0400000000000000" pitchFamily="50" charset="-128"/>
                          <a:ea typeface="游ゴシック" panose="020B0400000000000000" pitchFamily="50" charset="-128"/>
                        </a:rPr>
                        <a:t>本年度の</a:t>
                      </a: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r>
                        <a:rPr kumimoji="1" lang="ja-JP" altLang="en-US" sz="1600" b="0" baseline="0" dirty="0" smtClean="0">
                          <a:latin typeface="游ゴシック" panose="020B0400000000000000" pitchFamily="50" charset="-128"/>
                          <a:ea typeface="游ゴシック" panose="020B0400000000000000" pitchFamily="50" charset="-128"/>
                        </a:rPr>
                        <a:t>取組</a:t>
                      </a: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ja-JP" altLang="en-US" sz="1600" b="0" baseline="0" dirty="0">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学校や大学、地域における運動・体力づくり</a:t>
                      </a: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■府内高等学校運動部活動顧問、部活動指導員を対象に「大阪府運動部活動の在り方に関する研修」を実施（２回、延べ</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372</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名参加）</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■大学と連携し、運動や体力づくりに関するセミナーを開催（「健康キャンパス・プロジェクト」近大</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大教大）</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若者から働く世代を中心に、主体的な健康意識の向上と実践を促す健康アプリ「アスマイル」を全市町村において展開し、歩数等に応じて電子マネー等と交換できるポイントを付与したほか、フィットネスジム等の民間企業と連携しておトクなクーポンを配信（「アスマイル」登録者</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万人）</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■府内トップスポーツチーム等と連携し、体力測定会・スポーツ体験会を商業施設で実施（「府民スポーツ・レクリエーション事業」体力測定会</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13</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回、スポーツ体験会</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7</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回）</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高齢者の運動機会の創出</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■働く世代からのフレイル予防のプログラムを開発し、特定健診と同時にフレイル測定・保健指導を行うモデル事業等を実施（「健康格差の解決プログラム（フレイル予防）」）</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100" b="0" baseline="0" dirty="0" err="1" smtClean="0">
                          <a:solidFill>
                            <a:schemeClr val="tx1"/>
                          </a:solidFill>
                          <a:latin typeface="游ゴシック" panose="020B0400000000000000" pitchFamily="50" charset="-128"/>
                          <a:ea typeface="游ゴシック" panose="020B0400000000000000" pitchFamily="50" charset="-128"/>
                        </a:rPr>
                        <a:t>ねんりん</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ピック（全国健康福祉祭）へ選手団を派遣（</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11/9</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11/12</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・和歌山県：</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140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名派遣）</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民間企業等と連携した普及啓発</a:t>
                      </a: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■協会けんぽと連携し、働く女性を主な対象として運動と食事をテーマにしたセミナーを開催（「女性のための健活セミナー」２回開催・約</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260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名参加）</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■保健所において、市町村、事業所と連携し、運動指導に関するセミナーを開催（１回）</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90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今後の</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取組予定</a:t>
                      </a:r>
                      <a:endParaRPr kumimoji="1" lang="ja-JP" altLang="en-US" b="0" baseline="0" dirty="0">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課題等</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■学校や地域における運動・体力づくりの推進　　　　　　　　■アスマイル登録者数（特に国保加入者）の増加</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■イベント開催や協力に向け、連携協定企業との連携強化　　　■高齢者等の運動不足の解消促進</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■イベント等の参加者数の増加</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次年度の主な取組</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■市町村や学校現場等での研修会の開催</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■アスマイルにおいて、参加者数</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万人達成に向けたさらなる取組み推進</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■働く世代からのフレイル予防に取組む市町村等の支援を実施</a:t>
                      </a:r>
                      <a:endParaRPr kumimoji="1" lang="en-US" altLang="ja-JP" sz="1100" b="0" baseline="0" dirty="0" smtClean="0">
                        <a:solidFill>
                          <a:srgbClr val="FF0000"/>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■高齢者の運動機会創出に向け、選手団派遣や老人クラブへの助成等を継続実施</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72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最終予算</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游ゴシック" panose="020B0400000000000000" pitchFamily="50" charset="-128"/>
                          <a:ea typeface="游ゴシック" panose="020B0400000000000000" pitchFamily="50" charset="-128"/>
                        </a:rPr>
                        <a:t>（主要事業）</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大阪府健康づくり支援プラットフォーム整備等事業（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544,911</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千円）、健康キャンパス・プロジェクト事業（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2,878</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府民スポレク分担金（</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6,072</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千円の内数）、健康格差の解決プログラム促進事業（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54,224</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千円の内数）、</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全国健康福祉祭派遣事業（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13,953</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千円）、女性のための健活セミナー事業（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2,330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ja-JP" altLang="en-US" sz="1100" b="0" baseline="0" dirty="0">
                        <a:solidFill>
                          <a:schemeClr val="tx1"/>
                        </a:solidFill>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5" name="グループ化 14"/>
          <p:cNvGrpSpPr/>
          <p:nvPr/>
        </p:nvGrpSpPr>
        <p:grpSpPr>
          <a:xfrm>
            <a:off x="586435" y="2582117"/>
            <a:ext cx="792000" cy="720000"/>
            <a:chOff x="-2122749" y="3293333"/>
            <a:chExt cx="792000" cy="720000"/>
          </a:xfrm>
        </p:grpSpPr>
        <p:sp>
          <p:nvSpPr>
            <p:cNvPr id="16" name="角丸四角形 15"/>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17" name="直線コネクタ 16"/>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19</a:t>
            </a:fld>
            <a:endParaRPr kumimoji="1" lang="ja-JP" altLang="en-US"/>
          </a:p>
        </p:txBody>
      </p:sp>
    </p:spTree>
    <p:extLst>
      <p:ext uri="{BB962C8B-B14F-4D97-AF65-F5344CB8AC3E}">
        <p14:creationId xmlns:p14="http://schemas.microsoft.com/office/powerpoint/2010/main" val="31148200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sp>
        <p:nvSpPr>
          <p:cNvPr id="12" name="テキスト ボックス 11"/>
          <p:cNvSpPr txBox="1"/>
          <p:nvPr/>
        </p:nvSpPr>
        <p:spPr>
          <a:xfrm>
            <a:off x="1227220" y="1081153"/>
            <a:ext cx="7560000" cy="4104000"/>
          </a:xfrm>
          <a:prstGeom prst="roundRect">
            <a:avLst>
              <a:gd name="adj" fmla="val 0"/>
            </a:avLst>
          </a:prstGeom>
          <a:noFill/>
          <a:ln w="12700">
            <a:noFill/>
          </a:ln>
        </p:spPr>
        <p:txBody>
          <a:bodyPr wrap="square" lIns="72000" tIns="72000" rIns="72000" bIns="72000" rtlCol="0" anchor="t">
            <a:noAutofit/>
          </a:bodyPr>
          <a:lstStyle/>
          <a:p>
            <a:pPr>
              <a:lnSpc>
                <a:spcPts val="1800"/>
              </a:lnSpc>
            </a:pPr>
            <a:r>
              <a:rPr lang="ja-JP" altLang="en-US" sz="1400" dirty="0" smtClean="0">
                <a:latin typeface="HG創英角ｺﾞｼｯｸUB" panose="020B0909000000000000" pitchFamily="49" charset="-128"/>
                <a:ea typeface="HG創英角ｺﾞｼｯｸUB" panose="020B0909000000000000" pitchFamily="49" charset="-128"/>
              </a:rPr>
              <a:t>＜ 目 次 ＞</a:t>
            </a:r>
            <a:endParaRPr lang="en-US" altLang="ja-JP" sz="1400" dirty="0" smtClean="0">
              <a:latin typeface="HG創英角ｺﾞｼｯｸUB" panose="020B0909000000000000" pitchFamily="49" charset="-128"/>
              <a:ea typeface="HG創英角ｺﾞｼｯｸUB" panose="020B0909000000000000" pitchFamily="49" charset="-128"/>
            </a:endParaRPr>
          </a:p>
          <a:p>
            <a:pPr>
              <a:lnSpc>
                <a:spcPts val="1800"/>
              </a:lnSpc>
            </a:pPr>
            <a:endParaRPr lang="en-US" altLang="ja-JP" sz="14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smtClean="0">
                <a:latin typeface="HG創英角ｺﾞｼｯｸUB" panose="020B0909000000000000" pitchFamily="49" charset="-128"/>
                <a:ea typeface="HG創英角ｺﾞｼｯｸUB" panose="020B0909000000000000" pitchFamily="49" charset="-128"/>
              </a:rPr>
              <a:t>▸ 年次</a:t>
            </a:r>
            <a:r>
              <a:rPr lang="ja-JP" altLang="en-US" sz="1400" dirty="0">
                <a:latin typeface="HG創英角ｺﾞｼｯｸUB" panose="020B0909000000000000" pitchFamily="49" charset="-128"/>
                <a:ea typeface="HG創英角ｺﾞｼｯｸUB" panose="020B0909000000000000" pitchFamily="49" charset="-128"/>
              </a:rPr>
              <a:t>報告に</a:t>
            </a:r>
            <a:r>
              <a:rPr lang="ja-JP" altLang="en-US" sz="1400" dirty="0" smtClean="0">
                <a:latin typeface="HG創英角ｺﾞｼｯｸUB" panose="020B0909000000000000" pitchFamily="49" charset="-128"/>
                <a:ea typeface="HG創英角ｺﾞｼｯｸUB" panose="020B0909000000000000" pitchFamily="49" charset="-128"/>
              </a:rPr>
              <a:t>ついて</a:t>
            </a:r>
            <a:r>
              <a:rPr lang="en-US" altLang="ja-JP" sz="1400" dirty="0" smtClean="0">
                <a:latin typeface="HG創英角ｺﾞｼｯｸUB" panose="020B0909000000000000" pitchFamily="49" charset="-128"/>
                <a:ea typeface="HG創英角ｺﾞｼｯｸUB" panose="020B0909000000000000" pitchFamily="49" charset="-128"/>
              </a:rPr>
              <a:t>											P.3</a:t>
            </a:r>
          </a:p>
          <a:p>
            <a:pPr>
              <a:lnSpc>
                <a:spcPts val="1800"/>
              </a:lnSpc>
            </a:pPr>
            <a:endParaRPr lang="en-US" altLang="ja-JP" sz="800" dirty="0" smtClean="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a:latin typeface="HG創英角ｺﾞｼｯｸUB" panose="020B0909000000000000" pitchFamily="49" charset="-128"/>
                <a:ea typeface="HG創英角ｺﾞｼｯｸUB" panose="020B0909000000000000" pitchFamily="49" charset="-128"/>
              </a:rPr>
              <a:t>▸ </a:t>
            </a:r>
            <a:r>
              <a:rPr lang="ja-JP" altLang="en-US" sz="1400" dirty="0" smtClean="0">
                <a:latin typeface="HG創英角ｺﾞｼｯｸUB" panose="020B0909000000000000" pitchFamily="49" charset="-128"/>
                <a:ea typeface="HG創英角ｺﾞｼｯｸUB" panose="020B0909000000000000" pitchFamily="49" charset="-128"/>
              </a:rPr>
              <a:t>令和元</a:t>
            </a:r>
            <a:r>
              <a:rPr lang="ja-JP" altLang="en-US" sz="1400" dirty="0">
                <a:latin typeface="HG創英角ｺﾞｼｯｸUB" panose="020B0909000000000000" pitchFamily="49" charset="-128"/>
                <a:ea typeface="HG創英角ｺﾞｼｯｸUB" panose="020B0909000000000000" pitchFamily="49" charset="-128"/>
              </a:rPr>
              <a:t>年度 </a:t>
            </a:r>
            <a:r>
              <a:rPr lang="ja-JP" altLang="en-US" sz="1400" dirty="0" smtClean="0">
                <a:latin typeface="HG創英角ｺﾞｼｯｸUB" panose="020B0909000000000000" pitchFamily="49" charset="-128"/>
                <a:ea typeface="HG創英角ｺﾞｼｯｸUB" panose="020B0909000000000000" pitchFamily="49" charset="-128"/>
              </a:rPr>
              <a:t>健康づくり事業に</a:t>
            </a:r>
            <a:r>
              <a:rPr lang="ja-JP" altLang="en-US" sz="1400" dirty="0">
                <a:latin typeface="HG創英角ｺﾞｼｯｸUB" panose="020B0909000000000000" pitchFamily="49" charset="-128"/>
                <a:ea typeface="HG創英角ｺﾞｼｯｸUB" panose="020B0909000000000000" pitchFamily="49" charset="-128"/>
              </a:rPr>
              <a:t>関する主な</a:t>
            </a:r>
            <a:r>
              <a:rPr lang="ja-JP" altLang="en-US" sz="1400" dirty="0" smtClean="0">
                <a:latin typeface="HG創英角ｺﾞｼｯｸUB" panose="020B0909000000000000" pitchFamily="49" charset="-128"/>
                <a:ea typeface="HG創英角ｺﾞｼｯｸUB" panose="020B0909000000000000" pitchFamily="49" charset="-128"/>
              </a:rPr>
              <a:t>トピックス</a:t>
            </a:r>
            <a:r>
              <a:rPr lang="en-US" altLang="ja-JP" sz="1400" dirty="0" smtClean="0">
                <a:latin typeface="HG創英角ｺﾞｼｯｸUB" panose="020B0909000000000000" pitchFamily="49" charset="-128"/>
                <a:ea typeface="HG創英角ｺﾞｼｯｸUB" panose="020B0909000000000000" pitchFamily="49" charset="-128"/>
              </a:rPr>
              <a:t>					P.4</a:t>
            </a:r>
          </a:p>
          <a:p>
            <a:pPr>
              <a:lnSpc>
                <a:spcPts val="1800"/>
              </a:lnSpc>
            </a:pPr>
            <a:endParaRPr lang="ja-JP" altLang="en-US" sz="8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smtClean="0">
                <a:latin typeface="HG創英角ｺﾞｼｯｸUB" panose="020B0909000000000000" pitchFamily="49" charset="-128"/>
                <a:ea typeface="HG創英角ｺﾞｼｯｸUB" panose="020B0909000000000000" pitchFamily="49" charset="-128"/>
              </a:rPr>
              <a:t>▸ 健康</a:t>
            </a:r>
            <a:r>
              <a:rPr lang="ja-JP" altLang="en-US" sz="1400" dirty="0">
                <a:latin typeface="HG創英角ｺﾞｼｯｸUB" panose="020B0909000000000000" pitchFamily="49" charset="-128"/>
                <a:ea typeface="HG創英角ｺﾞｼｯｸUB" panose="020B0909000000000000" pitchFamily="49" charset="-128"/>
              </a:rPr>
              <a:t>増進計画に</a:t>
            </a:r>
            <a:r>
              <a:rPr lang="ja-JP" altLang="en-US" sz="1400" dirty="0" smtClean="0">
                <a:latin typeface="HG創英角ｺﾞｼｯｸUB" panose="020B0909000000000000" pitchFamily="49" charset="-128"/>
                <a:ea typeface="HG創英角ｺﾞｼｯｸUB" panose="020B0909000000000000" pitchFamily="49" charset="-128"/>
              </a:rPr>
              <a:t>おける目標</a:t>
            </a:r>
            <a:r>
              <a:rPr lang="ja-JP" altLang="en-US" sz="1400" dirty="0">
                <a:latin typeface="HG創英角ｺﾞｼｯｸUB" panose="020B0909000000000000" pitchFamily="49" charset="-128"/>
                <a:ea typeface="HG創英角ｺﾞｼｯｸUB" panose="020B0909000000000000" pitchFamily="49" charset="-128"/>
              </a:rPr>
              <a:t>の達成状況及び施策の実施状況に</a:t>
            </a:r>
            <a:r>
              <a:rPr lang="ja-JP" altLang="en-US" sz="1400" dirty="0" smtClean="0">
                <a:latin typeface="HG創英角ｺﾞｼｯｸUB" panose="020B0909000000000000" pitchFamily="49" charset="-128"/>
                <a:ea typeface="HG創英角ｺﾞｼｯｸUB" panose="020B0909000000000000" pitchFamily="49" charset="-128"/>
              </a:rPr>
              <a:t>ついて</a:t>
            </a:r>
            <a:r>
              <a:rPr lang="en-US" altLang="ja-JP" sz="1400" dirty="0" smtClean="0">
                <a:latin typeface="HG創英角ｺﾞｼｯｸUB" panose="020B0909000000000000" pitchFamily="49" charset="-128"/>
                <a:ea typeface="HG創英角ｺﾞｼｯｸUB" panose="020B0909000000000000" pitchFamily="49" charset="-128"/>
              </a:rPr>
              <a:t>		P.5</a:t>
            </a:r>
          </a:p>
          <a:p>
            <a:pPr>
              <a:lnSpc>
                <a:spcPts val="1800"/>
              </a:lnSpc>
            </a:pPr>
            <a:r>
              <a:rPr lang="ja-JP" altLang="en-US" sz="1400" dirty="0" smtClean="0">
                <a:latin typeface="HG創英角ｺﾞｼｯｸUB" panose="020B0909000000000000" pitchFamily="49" charset="-128"/>
                <a:ea typeface="HG創英角ｺﾞｼｯｸUB" panose="020B0909000000000000" pitchFamily="49" charset="-128"/>
              </a:rPr>
              <a:t>　</a:t>
            </a:r>
            <a:r>
              <a:rPr lang="ja-JP" altLang="en-US" sz="1400" dirty="0">
                <a:latin typeface="HG創英角ｺﾞｼｯｸUB" panose="020B0909000000000000" pitchFamily="49" charset="-128"/>
                <a:ea typeface="HG創英角ｺﾞｼｯｸUB" panose="020B0909000000000000" pitchFamily="49" charset="-128"/>
              </a:rPr>
              <a:t>・</a:t>
            </a:r>
            <a:r>
              <a:rPr lang="ja-JP" altLang="en-US" sz="1400" dirty="0" smtClean="0">
                <a:latin typeface="HG創英角ｺﾞｼｯｸUB" panose="020B0909000000000000" pitchFamily="49" charset="-128"/>
                <a:ea typeface="HG創英角ｺﾞｼｯｸUB" panose="020B0909000000000000" pitchFamily="49" charset="-128"/>
              </a:rPr>
              <a:t>健康</a:t>
            </a:r>
            <a:r>
              <a:rPr lang="ja-JP" altLang="en-US" sz="1400" dirty="0">
                <a:latin typeface="HG創英角ｺﾞｼｯｸUB" panose="020B0909000000000000" pitchFamily="49" charset="-128"/>
                <a:ea typeface="HG創英角ｺﾞｼｯｸUB" panose="020B0909000000000000" pitchFamily="49" charset="-128"/>
              </a:rPr>
              <a:t>増進計画における目標の達成</a:t>
            </a:r>
            <a:r>
              <a:rPr lang="ja-JP" altLang="en-US" sz="1400" dirty="0" smtClean="0">
                <a:latin typeface="HG創英角ｺﾞｼｯｸUB" panose="020B0909000000000000" pitchFamily="49" charset="-128"/>
                <a:ea typeface="HG創英角ｺﾞｼｯｸUB" panose="020B0909000000000000" pitchFamily="49" charset="-128"/>
              </a:rPr>
              <a:t>状況</a:t>
            </a:r>
            <a:r>
              <a:rPr lang="en-US" altLang="ja-JP" sz="1400" dirty="0" smtClean="0">
                <a:latin typeface="HG創英角ｺﾞｼｯｸUB" panose="020B0909000000000000" pitchFamily="49" charset="-128"/>
                <a:ea typeface="HG創英角ｺﾞｼｯｸUB" panose="020B0909000000000000" pitchFamily="49" charset="-128"/>
              </a:rPr>
              <a:t>							P.6</a:t>
            </a:r>
          </a:p>
          <a:p>
            <a:pPr>
              <a:lnSpc>
                <a:spcPts val="1800"/>
              </a:lnSpc>
            </a:pPr>
            <a:r>
              <a:rPr lang="ja-JP" altLang="en-US" sz="1400" dirty="0" smtClean="0">
                <a:latin typeface="HG創英角ｺﾞｼｯｸUB" panose="020B0909000000000000" pitchFamily="49" charset="-128"/>
                <a:ea typeface="HG創英角ｺﾞｼｯｸUB" panose="020B0909000000000000" pitchFamily="49" charset="-128"/>
              </a:rPr>
              <a:t>　・健康</a:t>
            </a:r>
            <a:r>
              <a:rPr lang="ja-JP" altLang="en-US" sz="1400" dirty="0">
                <a:latin typeface="HG創英角ｺﾞｼｯｸUB" panose="020B0909000000000000" pitchFamily="49" charset="-128"/>
                <a:ea typeface="HG創英角ｺﾞｼｯｸUB" panose="020B0909000000000000" pitchFamily="49" charset="-128"/>
              </a:rPr>
              <a:t>増進計画における施策の実施</a:t>
            </a:r>
            <a:r>
              <a:rPr lang="ja-JP" altLang="en-US" sz="1400" dirty="0" smtClean="0">
                <a:latin typeface="HG創英角ｺﾞｼｯｸUB" panose="020B0909000000000000" pitchFamily="49" charset="-128"/>
                <a:ea typeface="HG創英角ｺﾞｼｯｸUB" panose="020B0909000000000000" pitchFamily="49" charset="-128"/>
              </a:rPr>
              <a:t>状況</a:t>
            </a:r>
            <a:r>
              <a:rPr lang="en-US" altLang="ja-JP" sz="1400" dirty="0" smtClean="0">
                <a:latin typeface="HG創英角ｺﾞｼｯｸUB" panose="020B0909000000000000" pitchFamily="49" charset="-128"/>
                <a:ea typeface="HG創英角ｺﾞｼｯｸUB" panose="020B0909000000000000" pitchFamily="49" charset="-128"/>
              </a:rPr>
              <a:t>							P.9</a:t>
            </a:r>
          </a:p>
          <a:p>
            <a:pPr>
              <a:lnSpc>
                <a:spcPts val="1800"/>
              </a:lnSpc>
            </a:pPr>
            <a:r>
              <a:rPr lang="ja-JP" altLang="en-US" sz="1400" dirty="0" smtClean="0">
                <a:latin typeface="HG創英角ｺﾞｼｯｸUB" panose="020B0909000000000000" pitchFamily="49" charset="-128"/>
                <a:ea typeface="HG創英角ｺﾞｼｯｸUB" panose="020B0909000000000000" pitchFamily="49" charset="-128"/>
              </a:rPr>
              <a:t>　・ＰＤＣＡ進捗管理票</a:t>
            </a:r>
            <a:r>
              <a:rPr lang="en-US" altLang="ja-JP" sz="1400" dirty="0" smtClean="0">
                <a:latin typeface="HG創英角ｺﾞｼｯｸUB" panose="020B0909000000000000" pitchFamily="49" charset="-128"/>
                <a:ea typeface="HG創英角ｺﾞｼｯｸUB" panose="020B0909000000000000" pitchFamily="49" charset="-128"/>
              </a:rPr>
              <a:t>										P.11</a:t>
            </a:r>
          </a:p>
          <a:p>
            <a:pPr>
              <a:lnSpc>
                <a:spcPts val="1800"/>
              </a:lnSpc>
            </a:pPr>
            <a:endParaRPr lang="ja-JP" altLang="en-US" sz="8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a:latin typeface="HG創英角ｺﾞｼｯｸUB" panose="020B0909000000000000" pitchFamily="49" charset="-128"/>
                <a:ea typeface="HG創英角ｺﾞｼｯｸUB" panose="020B0909000000000000" pitchFamily="49" charset="-128"/>
              </a:rPr>
              <a:t>▸ </a:t>
            </a:r>
            <a:r>
              <a:rPr lang="ja-JP" altLang="en-US" sz="1400" dirty="0" smtClean="0">
                <a:latin typeface="HG創英角ｺﾞｼｯｸUB" panose="020B0909000000000000" pitchFamily="49" charset="-128"/>
                <a:ea typeface="HG創英角ｺﾞｼｯｸUB" panose="020B0909000000000000" pitchFamily="49" charset="-128"/>
              </a:rPr>
              <a:t>歯科</a:t>
            </a:r>
            <a:r>
              <a:rPr lang="ja-JP" altLang="en-US" sz="1400" dirty="0">
                <a:latin typeface="HG創英角ｺﾞｼｯｸUB" panose="020B0909000000000000" pitchFamily="49" charset="-128"/>
                <a:ea typeface="HG創英角ｺﾞｼｯｸUB" panose="020B0909000000000000" pitchFamily="49" charset="-128"/>
              </a:rPr>
              <a:t>口腔保健計画における目標の達成状況及び施策の実施状況に</a:t>
            </a:r>
            <a:r>
              <a:rPr lang="ja-JP" altLang="en-US" sz="1400" dirty="0" smtClean="0">
                <a:latin typeface="HG創英角ｺﾞｼｯｸUB" panose="020B0909000000000000" pitchFamily="49" charset="-128"/>
                <a:ea typeface="HG創英角ｺﾞｼｯｸUB" panose="020B0909000000000000" pitchFamily="49" charset="-128"/>
              </a:rPr>
              <a:t>ついて</a:t>
            </a:r>
            <a:r>
              <a:rPr lang="en-US" altLang="ja-JP" sz="1400" dirty="0">
                <a:latin typeface="HG創英角ｺﾞｼｯｸUB" panose="020B0909000000000000" pitchFamily="49" charset="-128"/>
                <a:ea typeface="HG創英角ｺﾞｼｯｸUB" panose="020B0909000000000000" pitchFamily="49" charset="-128"/>
              </a:rPr>
              <a:t>	</a:t>
            </a:r>
            <a:r>
              <a:rPr lang="en-US" altLang="ja-JP" sz="1400" dirty="0" smtClean="0">
                <a:latin typeface="HG創英角ｺﾞｼｯｸUB" panose="020B0909000000000000" pitchFamily="49" charset="-128"/>
                <a:ea typeface="HG創英角ｺﾞｼｯｸUB" panose="020B0909000000000000" pitchFamily="49" charset="-128"/>
              </a:rPr>
              <a:t>	P.39</a:t>
            </a:r>
            <a:endParaRPr lang="ja-JP" altLang="en-US" sz="14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a:latin typeface="HG創英角ｺﾞｼｯｸUB" panose="020B0909000000000000" pitchFamily="49" charset="-128"/>
                <a:ea typeface="HG創英角ｺﾞｼｯｸUB" panose="020B0909000000000000" pitchFamily="49" charset="-128"/>
              </a:rPr>
              <a:t>　・歯科口腔保健</a:t>
            </a:r>
            <a:r>
              <a:rPr lang="ja-JP" altLang="en-US" sz="1400" dirty="0" smtClean="0">
                <a:latin typeface="HG創英角ｺﾞｼｯｸUB" panose="020B0909000000000000" pitchFamily="49" charset="-128"/>
                <a:ea typeface="HG創英角ｺﾞｼｯｸUB" panose="020B0909000000000000" pitchFamily="49" charset="-128"/>
              </a:rPr>
              <a:t>計画に</a:t>
            </a:r>
            <a:r>
              <a:rPr lang="ja-JP" altLang="en-US" sz="1400" dirty="0">
                <a:latin typeface="HG創英角ｺﾞｼｯｸUB" panose="020B0909000000000000" pitchFamily="49" charset="-128"/>
                <a:ea typeface="HG創英角ｺﾞｼｯｸUB" panose="020B0909000000000000" pitchFamily="49" charset="-128"/>
              </a:rPr>
              <a:t>おける目標の達成</a:t>
            </a:r>
            <a:r>
              <a:rPr lang="ja-JP" altLang="en-US" sz="1400" dirty="0" smtClean="0">
                <a:latin typeface="HG創英角ｺﾞｼｯｸUB" panose="020B0909000000000000" pitchFamily="49" charset="-128"/>
                <a:ea typeface="HG創英角ｺﾞｼｯｸUB" panose="020B0909000000000000" pitchFamily="49" charset="-128"/>
              </a:rPr>
              <a:t>状況</a:t>
            </a:r>
            <a:r>
              <a:rPr lang="en-US" altLang="ja-JP" sz="1400" dirty="0" smtClean="0">
                <a:latin typeface="HG創英角ｺﾞｼｯｸUB" panose="020B0909000000000000" pitchFamily="49" charset="-128"/>
                <a:ea typeface="HG創英角ｺﾞｼｯｸUB" panose="020B0909000000000000" pitchFamily="49" charset="-128"/>
              </a:rPr>
              <a:t>						P.40</a:t>
            </a:r>
            <a:endParaRPr lang="ja-JP" altLang="en-US" sz="14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a:latin typeface="HG創英角ｺﾞｼｯｸUB" panose="020B0909000000000000" pitchFamily="49" charset="-128"/>
                <a:ea typeface="HG創英角ｺﾞｼｯｸUB" panose="020B0909000000000000" pitchFamily="49" charset="-128"/>
              </a:rPr>
              <a:t>　・歯科口腔保健</a:t>
            </a:r>
            <a:r>
              <a:rPr lang="ja-JP" altLang="en-US" sz="1400" dirty="0" smtClean="0">
                <a:latin typeface="HG創英角ｺﾞｼｯｸUB" panose="020B0909000000000000" pitchFamily="49" charset="-128"/>
                <a:ea typeface="HG創英角ｺﾞｼｯｸUB" panose="020B0909000000000000" pitchFamily="49" charset="-128"/>
              </a:rPr>
              <a:t>計画に</a:t>
            </a:r>
            <a:r>
              <a:rPr lang="ja-JP" altLang="en-US" sz="1400" dirty="0">
                <a:latin typeface="HG創英角ｺﾞｼｯｸUB" panose="020B0909000000000000" pitchFamily="49" charset="-128"/>
                <a:ea typeface="HG創英角ｺﾞｼｯｸUB" panose="020B0909000000000000" pitchFamily="49" charset="-128"/>
              </a:rPr>
              <a:t>おける施策の実施</a:t>
            </a:r>
            <a:r>
              <a:rPr lang="ja-JP" altLang="en-US" sz="1400" dirty="0" smtClean="0">
                <a:latin typeface="HG創英角ｺﾞｼｯｸUB" panose="020B0909000000000000" pitchFamily="49" charset="-128"/>
                <a:ea typeface="HG創英角ｺﾞｼｯｸUB" panose="020B0909000000000000" pitchFamily="49" charset="-128"/>
              </a:rPr>
              <a:t>状況</a:t>
            </a:r>
            <a:r>
              <a:rPr lang="en-US" altLang="ja-JP" sz="1400" dirty="0" smtClean="0">
                <a:latin typeface="HG創英角ｺﾞｼｯｸUB" panose="020B0909000000000000" pitchFamily="49" charset="-128"/>
                <a:ea typeface="HG創英角ｺﾞｼｯｸUB" panose="020B0909000000000000" pitchFamily="49" charset="-128"/>
              </a:rPr>
              <a:t>						P.41</a:t>
            </a:r>
            <a:endParaRPr lang="ja-JP" altLang="en-US" sz="14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a:latin typeface="HG創英角ｺﾞｼｯｸUB" panose="020B0909000000000000" pitchFamily="49" charset="-128"/>
                <a:ea typeface="HG創英角ｺﾞｼｯｸUB" panose="020B0909000000000000" pitchFamily="49" charset="-128"/>
              </a:rPr>
              <a:t>　・ＰＤＣＡ進捗</a:t>
            </a:r>
            <a:r>
              <a:rPr lang="ja-JP" altLang="en-US" sz="1400" dirty="0" smtClean="0">
                <a:latin typeface="HG創英角ｺﾞｼｯｸUB" panose="020B0909000000000000" pitchFamily="49" charset="-128"/>
                <a:ea typeface="HG創英角ｺﾞｼｯｸUB" panose="020B0909000000000000" pitchFamily="49" charset="-128"/>
              </a:rPr>
              <a:t>管理票</a:t>
            </a:r>
            <a:r>
              <a:rPr lang="en-US" altLang="ja-JP" sz="1400" dirty="0" smtClean="0">
                <a:latin typeface="HG創英角ｺﾞｼｯｸUB" panose="020B0909000000000000" pitchFamily="49" charset="-128"/>
                <a:ea typeface="HG創英角ｺﾞｼｯｸUB" panose="020B0909000000000000" pitchFamily="49" charset="-128"/>
              </a:rPr>
              <a:t>										P.43</a:t>
            </a:r>
          </a:p>
          <a:p>
            <a:pPr>
              <a:lnSpc>
                <a:spcPts val="1800"/>
              </a:lnSpc>
            </a:pPr>
            <a:endParaRPr lang="ja-JP" altLang="en-US" sz="8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a:latin typeface="HG創英角ｺﾞｼｯｸUB" panose="020B0909000000000000" pitchFamily="49" charset="-128"/>
                <a:ea typeface="HG創英角ｺﾞｼｯｸUB" panose="020B0909000000000000" pitchFamily="49" charset="-128"/>
              </a:rPr>
              <a:t>▸ </a:t>
            </a:r>
            <a:r>
              <a:rPr lang="zh-TW" altLang="en-US" sz="1400" dirty="0" smtClean="0">
                <a:latin typeface="HG創英角ｺﾞｼｯｸUB" panose="020B0909000000000000" pitchFamily="49" charset="-128"/>
                <a:ea typeface="HG創英角ｺﾞｼｯｸUB" panose="020B0909000000000000" pitchFamily="49" charset="-128"/>
              </a:rPr>
              <a:t>食育</a:t>
            </a:r>
            <a:r>
              <a:rPr lang="zh-TW" altLang="en-US" sz="1400" dirty="0">
                <a:latin typeface="HG創英角ｺﾞｼｯｸUB" panose="020B0909000000000000" pitchFamily="49" charset="-128"/>
                <a:ea typeface="HG創英角ｺﾞｼｯｸUB" panose="020B0909000000000000" pitchFamily="49" charset="-128"/>
              </a:rPr>
              <a:t>推進計画</a:t>
            </a:r>
            <a:r>
              <a:rPr lang="ja-JP" altLang="en-US" sz="1400" dirty="0" smtClean="0">
                <a:latin typeface="HG創英角ｺﾞｼｯｸUB" panose="020B0909000000000000" pitchFamily="49" charset="-128"/>
                <a:ea typeface="HG創英角ｺﾞｼｯｸUB" panose="020B0909000000000000" pitchFamily="49" charset="-128"/>
              </a:rPr>
              <a:t>に</a:t>
            </a:r>
            <a:r>
              <a:rPr lang="ja-JP" altLang="en-US" sz="1400" dirty="0">
                <a:latin typeface="HG創英角ｺﾞｼｯｸUB" panose="020B0909000000000000" pitchFamily="49" charset="-128"/>
                <a:ea typeface="HG創英角ｺﾞｼｯｸUB" panose="020B0909000000000000" pitchFamily="49" charset="-128"/>
              </a:rPr>
              <a:t>おける目標の達成状況及び施策の実施状況に</a:t>
            </a:r>
            <a:r>
              <a:rPr lang="ja-JP" altLang="en-US" sz="1400" dirty="0" smtClean="0">
                <a:latin typeface="HG創英角ｺﾞｼｯｸUB" panose="020B0909000000000000" pitchFamily="49" charset="-128"/>
                <a:ea typeface="HG創英角ｺﾞｼｯｸUB" panose="020B0909000000000000" pitchFamily="49" charset="-128"/>
              </a:rPr>
              <a:t>ついて</a:t>
            </a:r>
            <a:r>
              <a:rPr lang="en-US" altLang="ja-JP" sz="1400" dirty="0" smtClean="0">
                <a:latin typeface="HG創英角ｺﾞｼｯｸUB" panose="020B0909000000000000" pitchFamily="49" charset="-128"/>
                <a:ea typeface="HG創英角ｺﾞｼｯｸUB" panose="020B0909000000000000" pitchFamily="49" charset="-128"/>
              </a:rPr>
              <a:t>		P.59</a:t>
            </a:r>
            <a:endParaRPr lang="ja-JP" altLang="en-US" sz="14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a:latin typeface="HG創英角ｺﾞｼｯｸUB" panose="020B0909000000000000" pitchFamily="49" charset="-128"/>
                <a:ea typeface="HG創英角ｺﾞｼｯｸUB" panose="020B0909000000000000" pitchFamily="49" charset="-128"/>
              </a:rPr>
              <a:t>　</a:t>
            </a:r>
            <a:r>
              <a:rPr lang="ja-JP" altLang="en-US" sz="1400" dirty="0" smtClean="0">
                <a:latin typeface="HG創英角ｺﾞｼｯｸUB" panose="020B0909000000000000" pitchFamily="49" charset="-128"/>
                <a:ea typeface="HG創英角ｺﾞｼｯｸUB" panose="020B0909000000000000" pitchFamily="49" charset="-128"/>
              </a:rPr>
              <a:t>・</a:t>
            </a:r>
            <a:r>
              <a:rPr lang="zh-TW" altLang="en-US" sz="1400" dirty="0" smtClean="0">
                <a:latin typeface="HG創英角ｺﾞｼｯｸUB" panose="020B0909000000000000" pitchFamily="49" charset="-128"/>
                <a:ea typeface="HG創英角ｺﾞｼｯｸUB" panose="020B0909000000000000" pitchFamily="49" charset="-128"/>
              </a:rPr>
              <a:t>食育</a:t>
            </a:r>
            <a:r>
              <a:rPr lang="zh-TW" altLang="en-US" sz="1400" dirty="0">
                <a:latin typeface="HG創英角ｺﾞｼｯｸUB" panose="020B0909000000000000" pitchFamily="49" charset="-128"/>
                <a:ea typeface="HG創英角ｺﾞｼｯｸUB" panose="020B0909000000000000" pitchFamily="49" charset="-128"/>
              </a:rPr>
              <a:t>推進計画</a:t>
            </a:r>
            <a:r>
              <a:rPr lang="ja-JP" altLang="en-US" sz="1400" dirty="0" smtClean="0">
                <a:latin typeface="HG創英角ｺﾞｼｯｸUB" panose="020B0909000000000000" pitchFamily="49" charset="-128"/>
                <a:ea typeface="HG創英角ｺﾞｼｯｸUB" panose="020B0909000000000000" pitchFamily="49" charset="-128"/>
              </a:rPr>
              <a:t>に</a:t>
            </a:r>
            <a:r>
              <a:rPr lang="ja-JP" altLang="en-US" sz="1400" dirty="0">
                <a:latin typeface="HG創英角ｺﾞｼｯｸUB" panose="020B0909000000000000" pitchFamily="49" charset="-128"/>
                <a:ea typeface="HG創英角ｺﾞｼｯｸUB" panose="020B0909000000000000" pitchFamily="49" charset="-128"/>
              </a:rPr>
              <a:t>おける目標の達成</a:t>
            </a:r>
            <a:r>
              <a:rPr lang="ja-JP" altLang="en-US" sz="1400" dirty="0" smtClean="0">
                <a:latin typeface="HG創英角ｺﾞｼｯｸUB" panose="020B0909000000000000" pitchFamily="49" charset="-128"/>
                <a:ea typeface="HG創英角ｺﾞｼｯｸUB" panose="020B0909000000000000" pitchFamily="49" charset="-128"/>
              </a:rPr>
              <a:t>状況</a:t>
            </a:r>
            <a:r>
              <a:rPr lang="en-US" altLang="ja-JP" sz="1400" dirty="0" smtClean="0">
                <a:latin typeface="HG創英角ｺﾞｼｯｸUB" panose="020B0909000000000000" pitchFamily="49" charset="-128"/>
                <a:ea typeface="HG創英角ｺﾞｼｯｸUB" panose="020B0909000000000000" pitchFamily="49" charset="-128"/>
              </a:rPr>
              <a:t>							P.60</a:t>
            </a:r>
            <a:endParaRPr lang="ja-JP" altLang="en-US" sz="14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a:latin typeface="HG創英角ｺﾞｼｯｸUB" panose="020B0909000000000000" pitchFamily="49" charset="-128"/>
                <a:ea typeface="HG創英角ｺﾞｼｯｸUB" panose="020B0909000000000000" pitchFamily="49" charset="-128"/>
              </a:rPr>
              <a:t>　</a:t>
            </a:r>
            <a:r>
              <a:rPr lang="ja-JP" altLang="en-US" sz="1400" dirty="0" smtClean="0">
                <a:latin typeface="HG創英角ｺﾞｼｯｸUB" panose="020B0909000000000000" pitchFamily="49" charset="-128"/>
                <a:ea typeface="HG創英角ｺﾞｼｯｸUB" panose="020B0909000000000000" pitchFamily="49" charset="-128"/>
              </a:rPr>
              <a:t>・</a:t>
            </a:r>
            <a:r>
              <a:rPr lang="zh-TW" altLang="en-US" sz="1400" dirty="0" smtClean="0">
                <a:latin typeface="HG創英角ｺﾞｼｯｸUB" panose="020B0909000000000000" pitchFamily="49" charset="-128"/>
                <a:ea typeface="HG創英角ｺﾞｼｯｸUB" panose="020B0909000000000000" pitchFamily="49" charset="-128"/>
              </a:rPr>
              <a:t>食育</a:t>
            </a:r>
            <a:r>
              <a:rPr lang="zh-TW" altLang="en-US" sz="1400" dirty="0">
                <a:latin typeface="HG創英角ｺﾞｼｯｸUB" panose="020B0909000000000000" pitchFamily="49" charset="-128"/>
                <a:ea typeface="HG創英角ｺﾞｼｯｸUB" panose="020B0909000000000000" pitchFamily="49" charset="-128"/>
              </a:rPr>
              <a:t>推進計画</a:t>
            </a:r>
            <a:r>
              <a:rPr lang="ja-JP" altLang="en-US" sz="1400" dirty="0" smtClean="0">
                <a:latin typeface="HG創英角ｺﾞｼｯｸUB" panose="020B0909000000000000" pitchFamily="49" charset="-128"/>
                <a:ea typeface="HG創英角ｺﾞｼｯｸUB" panose="020B0909000000000000" pitchFamily="49" charset="-128"/>
              </a:rPr>
              <a:t>に</a:t>
            </a:r>
            <a:r>
              <a:rPr lang="ja-JP" altLang="en-US" sz="1400" dirty="0">
                <a:latin typeface="HG創英角ｺﾞｼｯｸUB" panose="020B0909000000000000" pitchFamily="49" charset="-128"/>
                <a:ea typeface="HG創英角ｺﾞｼｯｸUB" panose="020B0909000000000000" pitchFamily="49" charset="-128"/>
              </a:rPr>
              <a:t>おける施策の実施</a:t>
            </a:r>
            <a:r>
              <a:rPr lang="ja-JP" altLang="en-US" sz="1400" dirty="0" smtClean="0">
                <a:latin typeface="HG創英角ｺﾞｼｯｸUB" panose="020B0909000000000000" pitchFamily="49" charset="-128"/>
                <a:ea typeface="HG創英角ｺﾞｼｯｸUB" panose="020B0909000000000000" pitchFamily="49" charset="-128"/>
              </a:rPr>
              <a:t>状況</a:t>
            </a:r>
            <a:r>
              <a:rPr lang="en-US" altLang="ja-JP" sz="1400" dirty="0" smtClean="0">
                <a:latin typeface="HG創英角ｺﾞｼｯｸUB" panose="020B0909000000000000" pitchFamily="49" charset="-128"/>
                <a:ea typeface="HG創英角ｺﾞｼｯｸUB" panose="020B0909000000000000" pitchFamily="49" charset="-128"/>
              </a:rPr>
              <a:t>							P.62</a:t>
            </a:r>
            <a:endParaRPr lang="ja-JP" altLang="en-US" sz="1400" dirty="0">
              <a:latin typeface="HG創英角ｺﾞｼｯｸUB" panose="020B0909000000000000" pitchFamily="49" charset="-128"/>
              <a:ea typeface="HG創英角ｺﾞｼｯｸUB" panose="020B0909000000000000" pitchFamily="49" charset="-128"/>
            </a:endParaRPr>
          </a:p>
          <a:p>
            <a:pPr>
              <a:lnSpc>
                <a:spcPts val="1800"/>
              </a:lnSpc>
            </a:pPr>
            <a:r>
              <a:rPr lang="ja-JP" altLang="en-US" sz="1400" dirty="0">
                <a:latin typeface="HG創英角ｺﾞｼｯｸUB" panose="020B0909000000000000" pitchFamily="49" charset="-128"/>
                <a:ea typeface="HG創英角ｺﾞｼｯｸUB" panose="020B0909000000000000" pitchFamily="49" charset="-128"/>
              </a:rPr>
              <a:t>　・ＰＤＣＡ進捗</a:t>
            </a:r>
            <a:r>
              <a:rPr lang="ja-JP" altLang="en-US" sz="1400" dirty="0" smtClean="0">
                <a:latin typeface="HG創英角ｺﾞｼｯｸUB" panose="020B0909000000000000" pitchFamily="49" charset="-128"/>
                <a:ea typeface="HG創英角ｺﾞｼｯｸUB" panose="020B0909000000000000" pitchFamily="49" charset="-128"/>
              </a:rPr>
              <a:t>管理票</a:t>
            </a:r>
            <a:r>
              <a:rPr lang="en-US" altLang="ja-JP" sz="1400" dirty="0" smtClean="0">
                <a:latin typeface="HG創英角ｺﾞｼｯｸUB" panose="020B0909000000000000" pitchFamily="49" charset="-128"/>
                <a:ea typeface="HG創英角ｺﾞｼｯｸUB" panose="020B0909000000000000" pitchFamily="49" charset="-128"/>
              </a:rPr>
              <a:t>										P.64</a:t>
            </a:r>
            <a:endParaRPr lang="ja-JP" altLang="en-US" sz="1400" dirty="0">
              <a:latin typeface="HG創英角ｺﾞｼｯｸUB" panose="020B0909000000000000" pitchFamily="49" charset="-128"/>
              <a:ea typeface="HG創英角ｺﾞｼｯｸUB" panose="020B0909000000000000" pitchFamily="49"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a:t>
            </a:fld>
            <a:endParaRPr kumimoji="1" lang="ja-JP" altLang="en-US" dirty="0"/>
          </a:p>
        </p:txBody>
      </p:sp>
      <p:sp>
        <p:nvSpPr>
          <p:cNvPr id="6" name="テキスト ボックス 5"/>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5615324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493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10146"/>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dirty="0">
                <a:solidFill>
                  <a:prstClr val="black"/>
                </a:solidFill>
                <a:latin typeface="游ゴシック" panose="020B0400000000000000" pitchFamily="50" charset="-128"/>
                <a:ea typeface="游ゴシック" panose="020B0400000000000000" pitchFamily="50" charset="-128"/>
              </a:rPr>
              <a:t> </a:t>
            </a: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　生活習慣病の予防（生活習慣の改善）</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90402"/>
            <a:ext cx="4608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（４）休養・睡眠</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P.53</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376521"/>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687616"/>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▽睡眠により十分休養を取ることができるよう、適切な睡眠のとり方を習得し、実践します</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24" name="正方形/長方形 23"/>
          <p:cNvSpPr/>
          <p:nvPr/>
        </p:nvSpPr>
        <p:spPr>
          <a:xfrm>
            <a:off x="363222" y="3279628"/>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293370498"/>
              </p:ext>
            </p:extLst>
          </p:nvPr>
        </p:nvGraphicFramePr>
        <p:xfrm>
          <a:off x="532234" y="3641791"/>
          <a:ext cx="8820000" cy="758018"/>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2403724082"/>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baseline="0" dirty="0" smtClean="0">
                          <a:effectLst/>
                          <a:latin typeface="游ゴシック" panose="020B0400000000000000" pitchFamily="50" charset="-128"/>
                          <a:ea typeface="游ゴシック" panose="020B0400000000000000" pitchFamily="50" charset="-128"/>
                        </a:rPr>
                        <a:t>項目</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策定時の取組状況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現在の取組状況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rPr>
                        <a:t>7</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睡眠による休養が十分とれている者の割合（☆）</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76.9%</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77.9%</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85%</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以上</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6" name="正方形/長方形 25"/>
          <p:cNvSpPr/>
          <p:nvPr/>
        </p:nvSpPr>
        <p:spPr>
          <a:xfrm>
            <a:off x="6046927" y="3344068"/>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867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4099811039"/>
              </p:ext>
            </p:extLst>
          </p:nvPr>
        </p:nvGraphicFramePr>
        <p:xfrm>
          <a:off x="477311" y="52080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府民の</a:t>
                      </a:r>
                      <a:r>
                        <a:rPr kumimoji="1" lang="en-US" altLang="ja-JP" sz="1200" b="0" baseline="0" dirty="0" smtClean="0">
                          <a:solidFill>
                            <a:schemeClr val="tx1"/>
                          </a:solidFill>
                          <a:latin typeface="+mn-ea"/>
                          <a:ea typeface="+mn-ea"/>
                        </a:rPr>
                        <a:t>1</a:t>
                      </a:r>
                      <a:r>
                        <a:rPr kumimoji="1" lang="ja-JP" altLang="en-US" sz="1200" b="0" baseline="0" dirty="0" smtClean="0">
                          <a:solidFill>
                            <a:schemeClr val="tx1"/>
                          </a:solidFill>
                          <a:latin typeface="+mn-ea"/>
                          <a:ea typeface="+mn-ea"/>
                        </a:rPr>
                        <a:t>日の平均睡眠時間は「</a:t>
                      </a:r>
                      <a:r>
                        <a:rPr kumimoji="1" lang="en-US" altLang="ja-JP" sz="1200" b="0" baseline="0" dirty="0" smtClean="0">
                          <a:solidFill>
                            <a:schemeClr val="tx1"/>
                          </a:solidFill>
                          <a:latin typeface="+mn-ea"/>
                          <a:ea typeface="+mn-ea"/>
                        </a:rPr>
                        <a:t>5</a:t>
                      </a:r>
                      <a:r>
                        <a:rPr kumimoji="1" lang="ja-JP" altLang="en-US" sz="1200" b="0" baseline="0" dirty="0" smtClean="0">
                          <a:solidFill>
                            <a:schemeClr val="tx1"/>
                          </a:solidFill>
                          <a:latin typeface="+mn-ea"/>
                          <a:ea typeface="+mn-ea"/>
                        </a:rPr>
                        <a:t>時間以上</a:t>
                      </a:r>
                      <a:r>
                        <a:rPr kumimoji="1" lang="en-US" altLang="ja-JP" sz="1200" b="0" baseline="0" dirty="0" smtClean="0">
                          <a:solidFill>
                            <a:schemeClr val="tx1"/>
                          </a:solidFill>
                          <a:latin typeface="+mn-ea"/>
                          <a:ea typeface="+mn-ea"/>
                        </a:rPr>
                        <a:t>6</a:t>
                      </a:r>
                      <a:r>
                        <a:rPr kumimoji="1" lang="ja-JP" altLang="en-US" sz="1200" b="0" baseline="0" dirty="0" smtClean="0">
                          <a:solidFill>
                            <a:schemeClr val="tx1"/>
                          </a:solidFill>
                          <a:latin typeface="+mn-ea"/>
                          <a:ea typeface="+mn-ea"/>
                        </a:rPr>
                        <a:t>時間未満」が最も多くなっています。また、睡眠で休養がとれていない府民が約</a:t>
                      </a:r>
                      <a:r>
                        <a:rPr kumimoji="1" lang="en-US" altLang="ja-JP" sz="1200" b="0" baseline="0" dirty="0" smtClean="0">
                          <a:solidFill>
                            <a:schemeClr val="tx1"/>
                          </a:solidFill>
                          <a:latin typeface="+mn-ea"/>
                          <a:ea typeface="+mn-ea"/>
                        </a:rPr>
                        <a:t>2</a:t>
                      </a:r>
                      <a:r>
                        <a:rPr kumimoji="1" lang="ja-JP" altLang="en-US" sz="1200" b="0" baseline="0" dirty="0" smtClean="0">
                          <a:solidFill>
                            <a:schemeClr val="tx1"/>
                          </a:solidFill>
                          <a:latin typeface="+mn-ea"/>
                          <a:ea typeface="+mn-ea"/>
                        </a:rPr>
                        <a:t>割を占め、年代別では</a:t>
                      </a:r>
                      <a:r>
                        <a:rPr kumimoji="1" lang="en-US" altLang="ja-JP" sz="1200" b="0" baseline="0" dirty="0" smtClean="0">
                          <a:solidFill>
                            <a:schemeClr val="tx1"/>
                          </a:solidFill>
                          <a:latin typeface="+mn-ea"/>
                          <a:ea typeface="+mn-ea"/>
                        </a:rPr>
                        <a:t>40</a:t>
                      </a:r>
                      <a:r>
                        <a:rPr kumimoji="1" lang="ja-JP" altLang="en-US" sz="1200" b="0" baseline="0" dirty="0" smtClean="0">
                          <a:solidFill>
                            <a:schemeClr val="tx1"/>
                          </a:solidFill>
                          <a:latin typeface="+mn-ea"/>
                          <a:ea typeface="+mn-ea"/>
                        </a:rPr>
                        <a:t>歳代・</a:t>
                      </a:r>
                      <a:r>
                        <a:rPr kumimoji="1" lang="en-US" altLang="ja-JP" sz="1200" b="0" baseline="0" dirty="0" smtClean="0">
                          <a:solidFill>
                            <a:schemeClr val="tx1"/>
                          </a:solidFill>
                          <a:latin typeface="+mn-ea"/>
                          <a:ea typeface="+mn-ea"/>
                        </a:rPr>
                        <a:t>50</a:t>
                      </a:r>
                      <a:r>
                        <a:rPr kumimoji="1" lang="ja-JP" altLang="en-US" sz="1200" b="0" baseline="0" dirty="0" smtClean="0">
                          <a:solidFill>
                            <a:schemeClr val="tx1"/>
                          </a:solidFill>
                          <a:latin typeface="+mn-ea"/>
                          <a:ea typeface="+mn-ea"/>
                        </a:rPr>
                        <a:t>歳代が</a:t>
                      </a:r>
                      <a:r>
                        <a:rPr kumimoji="1" lang="en-US" altLang="ja-JP" sz="1200" b="0" baseline="0" dirty="0" smtClean="0">
                          <a:solidFill>
                            <a:schemeClr val="tx1"/>
                          </a:solidFill>
                          <a:latin typeface="+mn-ea"/>
                          <a:ea typeface="+mn-ea"/>
                        </a:rPr>
                        <a:t>3</a:t>
                      </a:r>
                      <a:r>
                        <a:rPr kumimoji="1" lang="ja-JP" altLang="en-US" sz="1200" b="0" baseline="0" dirty="0" smtClean="0">
                          <a:solidFill>
                            <a:schemeClr val="tx1"/>
                          </a:solidFill>
                          <a:latin typeface="+mn-ea"/>
                          <a:ea typeface="+mn-ea"/>
                        </a:rPr>
                        <a:t>割を超えています。</a:t>
                      </a:r>
                    </a:p>
                    <a:p>
                      <a:pPr marL="174625" indent="-174625">
                        <a:lnSpc>
                          <a:spcPct val="100000"/>
                        </a:lnSpc>
                      </a:pPr>
                      <a:endParaRPr kumimoji="1" lang="ja-JP" altLang="en-US" sz="12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長期にわたる睡眠不足は、日中の心身の状態に支障をもたらす可能性が高いことから、十分な睡眠によりしっかりと休養を取ることが重要です。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76524"/>
            <a:ext cx="9144000" cy="2880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9" name="角丸四角形 18"/>
          <p:cNvSpPr/>
          <p:nvPr/>
        </p:nvSpPr>
        <p:spPr>
          <a:xfrm>
            <a:off x="357909" y="14445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0" name="角丸四角形 19"/>
          <p:cNvSpPr/>
          <p:nvPr/>
        </p:nvSpPr>
        <p:spPr>
          <a:xfrm>
            <a:off x="2445909" y="14445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睡眠による休養が十分とれている府民を増やします</a:t>
            </a:r>
          </a:p>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～ぐっすり眠って心身の疲れを癒しましょう～</a:t>
            </a: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20</a:t>
            </a:fld>
            <a:endParaRPr kumimoji="1" lang="ja-JP" altLang="en-US"/>
          </a:p>
        </p:txBody>
      </p:sp>
    </p:spTree>
    <p:extLst>
      <p:ext uri="{BB962C8B-B14F-4D97-AF65-F5344CB8AC3E}">
        <p14:creationId xmlns:p14="http://schemas.microsoft.com/office/powerpoint/2010/main" val="6831403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mn-ea"/>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62165905"/>
              </p:ext>
            </p:extLst>
          </p:nvPr>
        </p:nvGraphicFramePr>
        <p:xfrm>
          <a:off x="477311" y="434454"/>
          <a:ext cx="8928000" cy="406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2016000">
                <a:tc>
                  <a:txBody>
                    <a:bodyPr/>
                    <a:lstStyle/>
                    <a:p>
                      <a:pPr>
                        <a:lnSpc>
                          <a:spcPct val="100000"/>
                        </a:lnSpc>
                      </a:pPr>
                      <a:r>
                        <a:rPr kumimoji="1" lang="ja-JP" altLang="en-US" sz="1600" b="0" baseline="0" dirty="0" smtClean="0">
                          <a:latin typeface="游ゴシック" panose="020B0400000000000000" pitchFamily="50" charset="-128"/>
                          <a:ea typeface="游ゴシック" panose="020B0400000000000000" pitchFamily="50" charset="-128"/>
                        </a:rPr>
                        <a:t>本年度の</a:t>
                      </a: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r>
                        <a:rPr kumimoji="1" lang="ja-JP" altLang="en-US" sz="1600" b="0" baseline="0" dirty="0" smtClean="0">
                          <a:latin typeface="游ゴシック" panose="020B0400000000000000" pitchFamily="50" charset="-128"/>
                          <a:ea typeface="游ゴシック" panose="020B0400000000000000" pitchFamily="50" charset="-128"/>
                        </a:rPr>
                        <a:t>取組</a:t>
                      </a: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en-US" altLang="ja-JP" sz="1600" b="0" baseline="0" dirty="0" smtClean="0">
                        <a:latin typeface="游ゴシック" panose="020B0400000000000000" pitchFamily="50" charset="-128"/>
                        <a:ea typeface="游ゴシック" panose="020B0400000000000000" pitchFamily="50" charset="-128"/>
                      </a:endParaRPr>
                    </a:p>
                    <a:p>
                      <a:pPr>
                        <a:lnSpc>
                          <a:spcPct val="100000"/>
                        </a:lnSpc>
                      </a:pPr>
                      <a:endParaRPr kumimoji="1" lang="ja-JP" altLang="en-US" sz="1600" b="0" baseline="0" dirty="0">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ライフステージに応じた睡眠・休養の充実</a:t>
                      </a:r>
                      <a:r>
                        <a:rPr kumimoji="1" lang="en-US" altLang="ja-JP" sz="1200" b="0" u="none"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■大阪府立高等学校保健研究発表大会、大阪府小・中・高等学校保健主事合同研修会を開催し、健康教育（睡眠・休養）の充実を推進</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■協会けんぽと連携し、働く女性を主な対象として睡眠をテーマにしたセミナーを開催（「女性のための健活セミナー」１回開催・約</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140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名参加）</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■事業者と連携し、中小企業労働環境向上塾の実施（</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17</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回）、労働情報発信ステーションの実施（</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17</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回）、「働く人、雇う人のためのハンドブック」「働き方改革に向けたワーク・ライフ・バランス」等の啓発冊子の作成・配布等により普及啓発を実施</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51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今後の</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取組予定</a:t>
                      </a:r>
                      <a:endParaRPr kumimoji="1" lang="ja-JP" altLang="en-US" b="0" baseline="0" dirty="0">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課題等</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■睡眠・休養の充実に向けた普及啓発の推進</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■企業における労働環境等のニーズの把握</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次年度の主な取組</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■チーム学校として連携できるよう、研修会や発表会を開催</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■より企業等のニーズに沿ったテーマ設定によるセミナーを開催</a:t>
                      </a:r>
                      <a:endParaRPr kumimoji="1" lang="ja-JP" altLang="en-US" sz="1100" b="0" baseline="0" dirty="0">
                        <a:solidFill>
                          <a:schemeClr val="tx1"/>
                        </a:solidFill>
                        <a:latin typeface="游ゴシック" panose="020B0400000000000000" pitchFamily="50" charset="-128"/>
                        <a:ea typeface="游ゴシック" panose="020B0400000000000000" pitchFamily="50" charset="-128"/>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最終予算</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游ゴシック" panose="020B0400000000000000" pitchFamily="50" charset="-128"/>
                          <a:ea typeface="游ゴシック" panose="020B0400000000000000" pitchFamily="50" charset="-128"/>
                        </a:rPr>
                        <a:t>（主要事業）</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女性のための健活セミナー事業（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2,330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千円）、中小企業労働環境向上促進事業（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1,149</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労働事務所等運営費（</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91,520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ja-JP" altLang="en-US" sz="1100" b="0" baseline="0" dirty="0">
                        <a:solidFill>
                          <a:schemeClr val="tx1"/>
                        </a:solidFill>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6" name="グループ化 15"/>
          <p:cNvGrpSpPr/>
          <p:nvPr/>
        </p:nvGrpSpPr>
        <p:grpSpPr>
          <a:xfrm>
            <a:off x="586435" y="1551808"/>
            <a:ext cx="792000" cy="720000"/>
            <a:chOff x="-2122749" y="3293333"/>
            <a:chExt cx="792000" cy="720000"/>
          </a:xfrm>
        </p:grpSpPr>
        <p:sp>
          <p:nvSpPr>
            <p:cNvPr id="17" name="角丸四角形 16"/>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18" name="直線コネクタ 17"/>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21</a:t>
            </a:fld>
            <a:endParaRPr kumimoji="1" lang="ja-JP" altLang="en-US"/>
          </a:p>
        </p:txBody>
      </p:sp>
    </p:spTree>
    <p:extLst>
      <p:ext uri="{BB962C8B-B14F-4D97-AF65-F5344CB8AC3E}">
        <p14:creationId xmlns:p14="http://schemas.microsoft.com/office/powerpoint/2010/main" val="4166167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１　生活習慣病の予防（生活習慣の改善）</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（５）飲酒</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P.54-55</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290438"/>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601533"/>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▽年齢、性別、持病等によって、飲酒が及ぼす身体への影響が異なることを理解し、自分の状況に合った適量飲酒を実践します</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24" name="正方形/長方形 23"/>
          <p:cNvSpPr/>
          <p:nvPr/>
        </p:nvSpPr>
        <p:spPr>
          <a:xfrm>
            <a:off x="363222" y="3158638"/>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3169603170"/>
              </p:ext>
            </p:extLst>
          </p:nvPr>
        </p:nvGraphicFramePr>
        <p:xfrm>
          <a:off x="532234" y="3520801"/>
          <a:ext cx="8820000" cy="1046018"/>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2198991935"/>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baseline="0" dirty="0" smtClean="0">
                          <a:effectLst/>
                          <a:latin typeface="游ゴシック" panose="020B0400000000000000" pitchFamily="50" charset="-128"/>
                          <a:ea typeface="游ゴシック" panose="020B0400000000000000" pitchFamily="50" charset="-128"/>
                        </a:rPr>
                        <a:t>項目</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策定時の取組状況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現在の取組状況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rPr>
                        <a:t>8</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生活習慣病のリスクを高める量を飲酒している者の割合（男性</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女性）（☆）</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17.7%</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11.0%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14.5%</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14.9%</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13.0%/6.4%</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H33</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9</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妊婦の飲酒割合</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1.4%</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1.3%</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H29</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H33</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4451835"/>
                  </a:ext>
                </a:extLst>
              </a:tr>
            </a:tbl>
          </a:graphicData>
        </a:graphic>
      </p:graphicFrame>
      <p:sp>
        <p:nvSpPr>
          <p:cNvPr id="26" name="正方形/長方形 25"/>
          <p:cNvSpPr/>
          <p:nvPr/>
        </p:nvSpPr>
        <p:spPr>
          <a:xfrm>
            <a:off x="6046923" y="3223078"/>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856352966"/>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飲酒習慣のある者の割合をみると、女性は全国を上回っています。また、生活習慣病のリスクを高める量を飲酒している者の割合をみると、男女とも</a:t>
                      </a:r>
                      <a:r>
                        <a:rPr kumimoji="1" lang="en-US" altLang="ja-JP" sz="1200" b="0" baseline="0" dirty="0" smtClean="0">
                          <a:solidFill>
                            <a:schemeClr val="tx1"/>
                          </a:solidFill>
                          <a:latin typeface="+mn-ea"/>
                          <a:ea typeface="+mn-ea"/>
                        </a:rPr>
                        <a:t>50</a:t>
                      </a:r>
                      <a:r>
                        <a:rPr kumimoji="1" lang="ja-JP" altLang="en-US" sz="1200" b="0" baseline="0" dirty="0" smtClean="0">
                          <a:solidFill>
                            <a:schemeClr val="tx1"/>
                          </a:solidFill>
                          <a:latin typeface="+mn-ea"/>
                          <a:ea typeface="+mn-ea"/>
                        </a:rPr>
                        <a:t>歳代において最も高くなっています。</a:t>
                      </a:r>
                    </a:p>
                    <a:p>
                      <a:pPr marL="174625" indent="-174625">
                        <a:lnSpc>
                          <a:spcPct val="100000"/>
                        </a:lnSpc>
                      </a:pPr>
                      <a:endParaRPr kumimoji="1" lang="ja-JP" altLang="en-US" sz="12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多量飲酒による健康への影響やリスクの少ない飲酒方法の理解を促進し、飲酒する場合は、適量飲酒を実践することが必要です。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2952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生活習慣病のリスクを高める飲酒を減らします</a:t>
            </a:r>
          </a:p>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～適量飲酒を心がけましょう～</a:t>
            </a: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22</a:t>
            </a:fld>
            <a:endParaRPr kumimoji="1" lang="ja-JP" altLang="en-US"/>
          </a:p>
        </p:txBody>
      </p:sp>
    </p:spTree>
    <p:extLst>
      <p:ext uri="{BB962C8B-B14F-4D97-AF65-F5344CB8AC3E}">
        <p14:creationId xmlns:p14="http://schemas.microsoft.com/office/powerpoint/2010/main" val="21661681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1408242328"/>
              </p:ext>
            </p:extLst>
          </p:nvPr>
        </p:nvGraphicFramePr>
        <p:xfrm>
          <a:off x="477311" y="434454"/>
          <a:ext cx="8928000" cy="467472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2448000">
                <a:tc>
                  <a:txBody>
                    <a:bodyPr/>
                    <a:lstStyle/>
                    <a:p>
                      <a:pPr>
                        <a:lnSpc>
                          <a:spcPct val="100000"/>
                        </a:lnSpc>
                      </a:pPr>
                      <a:r>
                        <a:rPr kumimoji="1" lang="ja-JP" altLang="en-US" sz="1600" b="0" baseline="0" dirty="0" smtClean="0">
                          <a:latin typeface="+mn-ea"/>
                          <a:ea typeface="+mn-ea"/>
                        </a:rPr>
                        <a:t>本年度の</a:t>
                      </a:r>
                      <a:endParaRPr kumimoji="1" lang="en-US" altLang="ja-JP" sz="1600" b="0" baseline="0" dirty="0" smtClean="0">
                        <a:latin typeface="+mn-ea"/>
                        <a:ea typeface="+mn-ea"/>
                      </a:endParaRPr>
                    </a:p>
                    <a:p>
                      <a:pPr>
                        <a:lnSpc>
                          <a:spcPct val="1000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ja-JP" altLang="en-US" sz="1600"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適量飲酒の指導</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■保険者協議会保健活動部会にて、多量飲酒者への保健指導の必要性と難しさ等を意見交換し共有（次年度、アルコールに関する保健指導者向けの研修会を企画）</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■市町村国民健康保険、協会けんぽ加入者の特定健診受診者のデータから飲酒関連のデータを各保険者に提供し減酒指導の取組みを推進</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■府作成啓発媒体の提供と市町村の取組み共有を目的に、「市町村等アルコール</a:t>
                      </a:r>
                      <a:r>
                        <a:rPr kumimoji="1" lang="ja-JP" altLang="en-US" sz="1100" b="0" baseline="0" dirty="0" err="1" smtClean="0">
                          <a:solidFill>
                            <a:schemeClr val="tx1"/>
                          </a:solidFill>
                          <a:latin typeface="+mn-ea"/>
                          <a:ea typeface="+mn-ea"/>
                        </a:rPr>
                        <a:t>健康障がい</a:t>
                      </a:r>
                      <a:r>
                        <a:rPr kumimoji="1" lang="ja-JP" altLang="en-US" sz="1100" b="0" baseline="0" dirty="0" smtClean="0">
                          <a:solidFill>
                            <a:schemeClr val="tx1"/>
                          </a:solidFill>
                          <a:latin typeface="+mn-ea"/>
                          <a:ea typeface="+mn-ea"/>
                        </a:rPr>
                        <a:t>担当者会議」を実施（</a:t>
                      </a:r>
                      <a:r>
                        <a:rPr kumimoji="1" lang="en-US" altLang="ja-JP" sz="1100" b="0" baseline="0" dirty="0" smtClean="0">
                          <a:solidFill>
                            <a:schemeClr val="tx1"/>
                          </a:solidFill>
                          <a:latin typeface="+mn-ea"/>
                          <a:ea typeface="+mn-ea"/>
                        </a:rPr>
                        <a:t>10/24</a:t>
                      </a:r>
                      <a:r>
                        <a:rPr kumimoji="1" lang="ja-JP" altLang="en-US" sz="1100" b="0" baseline="0" dirty="0" smtClean="0">
                          <a:solidFill>
                            <a:schemeClr val="tx1"/>
                          </a:solidFill>
                          <a:latin typeface="+mn-ea"/>
                          <a:ea typeface="+mn-ea"/>
                        </a:rPr>
                        <a:t>）、アルコール関連問題啓発週間（</a:t>
                      </a:r>
                      <a:r>
                        <a:rPr kumimoji="1" lang="en-US" altLang="ja-JP" sz="1100" b="0" baseline="0" dirty="0" smtClean="0">
                          <a:solidFill>
                            <a:schemeClr val="tx1"/>
                          </a:solidFill>
                          <a:latin typeface="+mn-ea"/>
                          <a:ea typeface="+mn-ea"/>
                        </a:rPr>
                        <a:t>11/10</a:t>
                      </a:r>
                      <a:r>
                        <a:rPr kumimoji="1" lang="ja-JP" altLang="en-US" sz="1100" b="0" baseline="0" dirty="0" smtClean="0">
                          <a:solidFill>
                            <a:schemeClr val="tx1"/>
                          </a:solidFill>
                          <a:latin typeface="+mn-ea"/>
                          <a:ea typeface="+mn-ea"/>
                        </a:rPr>
                        <a:t>～</a:t>
                      </a:r>
                      <a:r>
                        <a:rPr kumimoji="1" lang="en-US" altLang="ja-JP" sz="1100" b="0" baseline="0" dirty="0" smtClean="0">
                          <a:solidFill>
                            <a:schemeClr val="tx1"/>
                          </a:solidFill>
                          <a:latin typeface="+mn-ea"/>
                          <a:ea typeface="+mn-ea"/>
                        </a:rPr>
                        <a:t>11/16</a:t>
                      </a:r>
                      <a:r>
                        <a:rPr kumimoji="1" lang="ja-JP" altLang="en-US" sz="1100" b="0" baseline="0" dirty="0" smtClean="0">
                          <a:solidFill>
                            <a:schemeClr val="tx1"/>
                          </a:solidFill>
                          <a:latin typeface="+mn-ea"/>
                          <a:ea typeface="+mn-ea"/>
                        </a:rPr>
                        <a:t>）にポスター配布と市町村取組みの情報共有を実施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■乳幼児健康診査を活用し、妊娠中の妊婦の飲酒率を把握（平成</a:t>
                      </a:r>
                      <a:r>
                        <a:rPr kumimoji="1" lang="en-US" altLang="ja-JP" sz="1100" b="0" baseline="0" dirty="0" smtClean="0">
                          <a:solidFill>
                            <a:schemeClr val="tx1"/>
                          </a:solidFill>
                          <a:latin typeface="+mn-ea"/>
                          <a:ea typeface="+mn-ea"/>
                        </a:rPr>
                        <a:t>30</a:t>
                      </a:r>
                      <a:r>
                        <a:rPr kumimoji="1" lang="ja-JP" altLang="en-US" sz="1100" b="0" baseline="0" dirty="0" smtClean="0">
                          <a:solidFill>
                            <a:schemeClr val="tx1"/>
                          </a:solidFill>
                          <a:latin typeface="+mn-ea"/>
                          <a:ea typeface="+mn-ea"/>
                        </a:rPr>
                        <a:t>年度：</a:t>
                      </a:r>
                      <a:r>
                        <a:rPr kumimoji="1" lang="en-US" altLang="ja-JP" sz="1100" b="0" baseline="0" dirty="0" smtClean="0">
                          <a:solidFill>
                            <a:schemeClr val="tx1"/>
                          </a:solidFill>
                          <a:latin typeface="+mn-ea"/>
                          <a:ea typeface="+mn-ea"/>
                        </a:rPr>
                        <a:t>2.2</a:t>
                      </a:r>
                      <a:r>
                        <a:rPr kumimoji="1" lang="ja-JP" altLang="en-US" sz="1100" b="0" baseline="0" dirty="0" smtClean="0">
                          <a:solidFill>
                            <a:schemeClr val="tx1"/>
                          </a:solidFill>
                          <a:latin typeface="+mn-ea"/>
                          <a:ea typeface="+mn-ea"/>
                        </a:rPr>
                        <a:t>％）</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飲酒と健康に関する啓発・相談</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■府立学校や市町村教育委員会に対して、不適切な飲酒の影響による心身の健康障害の予防に必要な注意を払うよう周知</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■保健所において、健診時の啓発やセミナーの開催、広報紙などにより飲酒に関する健康情報の提供を実施（「保健所圏域地域職域連携推進事業」等　５保健所）</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69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今後の</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取組予定</a:t>
                      </a:r>
                      <a:endParaRPr kumimoji="1" lang="ja-JP" altLang="en-US"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課題等</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■適量飲酒の実践に向けた普及啓発等の取組みの推進</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■市町村の取組みの一層の情報共有</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次年度の主な取組</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■妊娠中の飲酒防止に関する保健指導の注意喚起と併せ、市町村における指導充実に向け研修等で周知（継続）</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■保健所における地域の事業者や医療保険者等との連携による健康情報の発信を実施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■学校等を通じた普及啓発に取り組み、効果的な事例を発信（継続）</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46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最終予算</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mn-ea"/>
                          <a:ea typeface="+mn-ea"/>
                        </a:rPr>
                        <a:t>大阪がん循環器病予防センター事業費（</a:t>
                      </a:r>
                      <a:r>
                        <a:rPr kumimoji="1" lang="en-US" altLang="ja-JP" sz="1100" b="0" baseline="0" dirty="0" smtClean="0">
                          <a:solidFill>
                            <a:schemeClr val="tx1"/>
                          </a:solidFill>
                          <a:latin typeface="+mn-ea"/>
                          <a:ea typeface="+mn-ea"/>
                        </a:rPr>
                        <a:t>189,160</a:t>
                      </a:r>
                      <a:r>
                        <a:rPr kumimoji="1" lang="ja-JP" altLang="en-US" sz="1100" b="0" baseline="0" dirty="0" smtClean="0">
                          <a:solidFill>
                            <a:schemeClr val="tx1"/>
                          </a:solidFill>
                          <a:latin typeface="+mn-ea"/>
                          <a:ea typeface="+mn-ea"/>
                        </a:rPr>
                        <a:t>千円の内数）</a:t>
                      </a:r>
                      <a:endParaRPr kumimoji="1" lang="ja-JP" altLang="en-US" sz="1100" b="0" baseline="0" dirty="0">
                        <a:solidFill>
                          <a:srgbClr val="FF0000"/>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5" name="グループ化 14"/>
          <p:cNvGrpSpPr/>
          <p:nvPr/>
        </p:nvGrpSpPr>
        <p:grpSpPr>
          <a:xfrm>
            <a:off x="586435" y="1912420"/>
            <a:ext cx="792000" cy="720000"/>
            <a:chOff x="-2122749" y="3293333"/>
            <a:chExt cx="792000" cy="720000"/>
          </a:xfrm>
        </p:grpSpPr>
        <p:sp>
          <p:nvSpPr>
            <p:cNvPr id="17" name="角丸四角形 16"/>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18" name="直線コネクタ 17"/>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23</a:t>
            </a:fld>
            <a:endParaRPr kumimoji="1" lang="ja-JP" altLang="en-US"/>
          </a:p>
        </p:txBody>
      </p:sp>
    </p:spTree>
    <p:extLst>
      <p:ext uri="{BB962C8B-B14F-4D97-AF65-F5344CB8AC3E}">
        <p14:creationId xmlns:p14="http://schemas.microsoft.com/office/powerpoint/2010/main" val="12404369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dirty="0">
                <a:solidFill>
                  <a:prstClr val="black"/>
                </a:solidFill>
                <a:latin typeface="游ゴシック" panose="020B0400000000000000" pitchFamily="50" charset="-128"/>
                <a:ea typeface="游ゴシック" panose="020B0400000000000000" pitchFamily="50" charset="-128"/>
              </a:rPr>
              <a:t> </a:t>
            </a: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　生活習慣病の予防（生活習慣の改善）</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（６）喫煙</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P.55-56</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256002"/>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567097"/>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▽喫煙行動・受動喫煙が及ぼす健康への影響を正しく理解し、適切な行動に取り組みます。</a:t>
            </a:r>
          </a:p>
        </p:txBody>
      </p:sp>
      <p:sp>
        <p:nvSpPr>
          <p:cNvPr id="24" name="正方形/長方形 23"/>
          <p:cNvSpPr/>
          <p:nvPr/>
        </p:nvSpPr>
        <p:spPr>
          <a:xfrm>
            <a:off x="363222" y="3032970"/>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1794939058"/>
              </p:ext>
            </p:extLst>
          </p:nvPr>
        </p:nvGraphicFramePr>
        <p:xfrm>
          <a:off x="493597" y="3395133"/>
          <a:ext cx="8905637" cy="1620000"/>
        </p:xfrm>
        <a:graphic>
          <a:graphicData uri="http://schemas.openxmlformats.org/drawingml/2006/table">
            <a:tbl>
              <a:tblPr firstRow="1" firstCol="1" bandRow="1">
                <a:tableStyleId>{5C22544A-7EE6-4342-B048-85BDC9FD1C3A}</a:tableStyleId>
              </a:tblPr>
              <a:tblGrid>
                <a:gridCol w="363495">
                  <a:extLst>
                    <a:ext uri="{9D8B030D-6E8A-4147-A177-3AD203B41FA5}">
                      <a16:colId xmlns:a16="http://schemas.microsoft.com/office/drawing/2014/main" val="20000"/>
                    </a:ext>
                  </a:extLst>
                </a:gridCol>
                <a:gridCol w="3489556">
                  <a:extLst>
                    <a:ext uri="{9D8B030D-6E8A-4147-A177-3AD203B41FA5}">
                      <a16:colId xmlns:a16="http://schemas.microsoft.com/office/drawing/2014/main" val="20001"/>
                    </a:ext>
                  </a:extLst>
                </a:gridCol>
                <a:gridCol w="1672079">
                  <a:extLst>
                    <a:ext uri="{9D8B030D-6E8A-4147-A177-3AD203B41FA5}">
                      <a16:colId xmlns:a16="http://schemas.microsoft.com/office/drawing/2014/main" val="2333560460"/>
                    </a:ext>
                  </a:extLst>
                </a:gridCol>
                <a:gridCol w="2108273">
                  <a:extLst>
                    <a:ext uri="{9D8B030D-6E8A-4147-A177-3AD203B41FA5}">
                      <a16:colId xmlns:a16="http://schemas.microsoft.com/office/drawing/2014/main" val="20002"/>
                    </a:ext>
                  </a:extLst>
                </a:gridCol>
                <a:gridCol w="1272234">
                  <a:extLst>
                    <a:ext uri="{9D8B030D-6E8A-4147-A177-3AD203B41FA5}">
                      <a16:colId xmlns:a16="http://schemas.microsoft.com/office/drawing/2014/main" val="20003"/>
                    </a:ext>
                  </a:extLst>
                </a:gridCol>
              </a:tblGrid>
              <a:tr h="282310">
                <a:tc>
                  <a:txBody>
                    <a:bodyPr/>
                    <a:lstStyle/>
                    <a:p>
                      <a:pPr algn="ctr" fontAlgn="auto">
                        <a:lnSpc>
                          <a:spcPts val="1600"/>
                        </a:lnSpc>
                        <a:spcAft>
                          <a:spcPts val="0"/>
                        </a:spcAft>
                      </a:pP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游ゴシック" panose="020B0400000000000000" pitchFamily="50" charset="-128"/>
                          <a:ea typeface="游ゴシック" panose="020B0400000000000000" pitchFamily="50" charset="-128"/>
                        </a:rPr>
                        <a:t>項目</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游ゴシック" panose="020B0400000000000000" pitchFamily="50" charset="-128"/>
                          <a:ea typeface="游ゴシック" panose="020B0400000000000000" pitchFamily="50" charset="-128"/>
                        </a:rPr>
                        <a:t>策</a:t>
                      </a:r>
                      <a:r>
                        <a:rPr lang="ja-JP" altLang="en-US" sz="1200" baseline="0" dirty="0" smtClean="0">
                          <a:effectLst/>
                          <a:latin typeface="游ゴシック" panose="020B0400000000000000" pitchFamily="50" charset="-128"/>
                          <a:ea typeface="游ゴシック" panose="020B0400000000000000" pitchFamily="50" charset="-128"/>
                        </a:rPr>
                        <a:t>定時</a:t>
                      </a:r>
                      <a:r>
                        <a:rPr lang="ja-JP" altLang="en-US" sz="1200" dirty="0" smtClean="0">
                          <a:effectLst/>
                          <a:latin typeface="游ゴシック" panose="020B0400000000000000" pitchFamily="50" charset="-128"/>
                          <a:ea typeface="游ゴシック" panose="020B0400000000000000" pitchFamily="50" charset="-128"/>
                        </a:rPr>
                        <a:t>の取組状況</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游ゴシック" panose="020B0400000000000000" pitchFamily="50" charset="-128"/>
                          <a:ea typeface="游ゴシック" panose="020B0400000000000000" pitchFamily="50" charset="-128"/>
                        </a:rPr>
                        <a:t>現在の取組状況</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游ゴシック" panose="020B0400000000000000" pitchFamily="50" charset="-128"/>
                          <a:ea typeface="游ゴシック" panose="020B0400000000000000" pitchFamily="50" charset="-128"/>
                        </a:rPr>
                        <a:t>2023</a:t>
                      </a:r>
                      <a:r>
                        <a:rPr lang="ja-JP" sz="1200" dirty="0" smtClean="0">
                          <a:effectLst/>
                          <a:latin typeface="游ゴシック" panose="020B0400000000000000" pitchFamily="50" charset="-128"/>
                          <a:ea typeface="游ゴシック" panose="020B0400000000000000" pitchFamily="50" charset="-128"/>
                        </a:rPr>
                        <a:t>年度目標</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2310">
                <a:tc>
                  <a:txBody>
                    <a:bodyPr/>
                    <a:lstStyle/>
                    <a:p>
                      <a:pPr algn="ctr" fontAlgn="auto">
                        <a:lnSpc>
                          <a:spcPts val="1600"/>
                        </a:lnSpc>
                        <a:spcAft>
                          <a:spcPts val="0"/>
                        </a:spcAft>
                      </a:pPr>
                      <a:r>
                        <a:rPr lang="en-US" altLang="ja-JP" sz="1200" dirty="0" smtClean="0">
                          <a:solidFill>
                            <a:schemeClr val="bg1"/>
                          </a:solidFill>
                          <a:effectLst/>
                          <a:latin typeface="游ゴシック" panose="020B0400000000000000" pitchFamily="50" charset="-128"/>
                          <a:ea typeface="游ゴシック" panose="020B0400000000000000" pitchFamily="50" charset="-128"/>
                        </a:rPr>
                        <a:t>10</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游ゴシック" panose="020B0400000000000000" pitchFamily="50" charset="-128"/>
                          <a:ea typeface="游ゴシック" panose="020B0400000000000000" pitchFamily="50" charset="-128"/>
                        </a:rPr>
                        <a:t>成人の喫煙率（男性</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女性）（☆）</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游ゴシック" panose="020B0400000000000000" pitchFamily="50" charset="-128"/>
                          <a:ea typeface="游ゴシック" panose="020B0400000000000000" pitchFamily="50" charset="-128"/>
                        </a:rPr>
                        <a:t>30.4%</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a:t>
                      </a:r>
                      <a:r>
                        <a:rPr lang="en-US" sz="1200" b="1" dirty="0" smtClean="0">
                          <a:solidFill>
                            <a:schemeClr val="tx1"/>
                          </a:solidFill>
                          <a:effectLst/>
                          <a:latin typeface="游ゴシック" panose="020B0400000000000000" pitchFamily="50" charset="-128"/>
                          <a:ea typeface="游ゴシック" panose="020B0400000000000000" pitchFamily="50" charset="-128"/>
                        </a:rPr>
                        <a:t>10.7%</a:t>
                      </a:r>
                      <a:r>
                        <a:rPr lang="ja-JP" altLang="en-US" sz="1100" b="1" dirty="0" smtClean="0">
                          <a:solidFill>
                            <a:schemeClr val="tx1"/>
                          </a:solidFill>
                          <a:effectLst/>
                          <a:latin typeface="游ゴシック" panose="020B0400000000000000" pitchFamily="50" charset="-128"/>
                          <a:ea typeface="游ゴシック" panose="020B0400000000000000" pitchFamily="50" charset="-128"/>
                        </a:rPr>
                        <a:t>（</a:t>
                      </a:r>
                      <a:r>
                        <a:rPr lang="en-US" sz="1100" b="1"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100" b="1" dirty="0" smtClean="0">
                          <a:solidFill>
                            <a:schemeClr val="tx1"/>
                          </a:solidFill>
                          <a:effectLst/>
                          <a:latin typeface="游ゴシック" panose="020B0400000000000000" pitchFamily="50" charset="-128"/>
                          <a:ea typeface="游ゴシック" panose="020B0400000000000000" pitchFamily="50" charset="-128"/>
                        </a:rPr>
                        <a:t>）</a:t>
                      </a:r>
                      <a:endParaRPr lang="ja-JP" sz="11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游ゴシック" panose="020B0400000000000000" pitchFamily="50" charset="-128"/>
                          <a:ea typeface="游ゴシック" panose="020B0400000000000000" pitchFamily="50" charset="-128"/>
                        </a:rPr>
                        <a:t>30.4%</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a:t>
                      </a:r>
                      <a:r>
                        <a:rPr lang="en-US" sz="1200" b="1" dirty="0" smtClean="0">
                          <a:solidFill>
                            <a:schemeClr val="tx1"/>
                          </a:solidFill>
                          <a:effectLst/>
                          <a:latin typeface="游ゴシック" panose="020B0400000000000000" pitchFamily="50" charset="-128"/>
                          <a:ea typeface="游ゴシック" panose="020B0400000000000000" pitchFamily="50" charset="-128"/>
                        </a:rPr>
                        <a:t>10.7%</a:t>
                      </a:r>
                      <a:r>
                        <a:rPr lang="ja-JP" altLang="en-US" sz="1100" b="1" dirty="0" smtClean="0">
                          <a:solidFill>
                            <a:schemeClr val="tx1"/>
                          </a:solidFill>
                          <a:effectLst/>
                          <a:latin typeface="游ゴシック" panose="020B0400000000000000" pitchFamily="50" charset="-128"/>
                          <a:ea typeface="游ゴシック" panose="020B0400000000000000" pitchFamily="50" charset="-128"/>
                        </a:rPr>
                        <a:t>（</a:t>
                      </a:r>
                      <a:r>
                        <a:rPr lang="en-US" sz="1100" b="1"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100" b="1" dirty="0" smtClean="0">
                          <a:solidFill>
                            <a:schemeClr val="tx1"/>
                          </a:solidFill>
                          <a:effectLst/>
                          <a:latin typeface="游ゴシック" panose="020B0400000000000000" pitchFamily="50" charset="-128"/>
                          <a:ea typeface="游ゴシック" panose="020B0400000000000000" pitchFamily="50" charset="-128"/>
                        </a:rPr>
                        <a:t>）</a:t>
                      </a:r>
                      <a:endParaRPr lang="ja-JP" sz="11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15%/5%</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2310">
                <a:tc>
                  <a:txBody>
                    <a:bodyPr/>
                    <a:lstStyle/>
                    <a:p>
                      <a:pPr algn="ctr" fontAlgn="auto">
                        <a:lnSpc>
                          <a:spcPts val="1600"/>
                        </a:lnSpc>
                        <a:spcAft>
                          <a:spcPts val="0"/>
                        </a:spcAft>
                      </a:pPr>
                      <a:r>
                        <a:rPr lang="en-US" altLang="ja-JP" sz="1200" dirty="0" smtClean="0">
                          <a:solidFill>
                            <a:schemeClr val="bg1"/>
                          </a:solidFill>
                          <a:effectLst/>
                          <a:latin typeface="游ゴシック" panose="020B0400000000000000" pitchFamily="50" charset="-128"/>
                          <a:ea typeface="游ゴシック" panose="020B0400000000000000" pitchFamily="50" charset="-128"/>
                          <a:cs typeface="HG丸ｺﾞｼｯｸM-PRO"/>
                        </a:rPr>
                        <a:t>11</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敷地内禁煙</a:t>
                      </a:r>
                      <a:r>
                        <a:rPr lang="ja-JP" altLang="en-US" sz="1000" b="1" spc="-1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ja-JP" altLang="en-US" sz="12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の割合（病院</a:t>
                      </a:r>
                      <a:r>
                        <a:rPr lang="en-US" altLang="ja-JP" sz="12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ja-JP" altLang="en-US" sz="12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私立小中高等学校）</a:t>
                      </a:r>
                      <a:endParaRPr lang="ja-JP" sz="1200" b="1" spc="-50"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73.5%/51.9%</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80.1%</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H30</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/51.9%</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spc="-50"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100%</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4451835"/>
                  </a:ext>
                </a:extLst>
              </a:tr>
              <a:tr h="282310">
                <a:tc>
                  <a:txBody>
                    <a:bodyPr/>
                    <a:lstStyle/>
                    <a:p>
                      <a:pPr algn="ctr" fontAlgn="auto">
                        <a:lnSpc>
                          <a:spcPts val="1600"/>
                        </a:lnSpc>
                        <a:spcAft>
                          <a:spcPts val="0"/>
                        </a:spcAft>
                      </a:pPr>
                      <a:r>
                        <a:rPr lang="en-US" altLang="ja-JP" sz="1200" dirty="0" smtClean="0">
                          <a:solidFill>
                            <a:schemeClr val="bg1"/>
                          </a:solidFill>
                          <a:effectLst/>
                          <a:latin typeface="游ゴシック" panose="020B0400000000000000" pitchFamily="50" charset="-128"/>
                          <a:ea typeface="游ゴシック" panose="020B0400000000000000" pitchFamily="50" charset="-128"/>
                          <a:cs typeface="HG丸ｺﾞｼｯｸM-PRO"/>
                        </a:rPr>
                        <a:t>12</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建物内禁煙の割合（官公庁</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大学）</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91.9%/83.0%</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99.3%</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R1</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/83.0%</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spc="-50"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100%</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1281188"/>
                  </a:ext>
                </a:extLst>
              </a:tr>
              <a:tr h="490760">
                <a:tc>
                  <a:txBody>
                    <a:bodyPr/>
                    <a:lstStyle/>
                    <a:p>
                      <a:pPr algn="ctr" fontAlgn="auto">
                        <a:lnSpc>
                          <a:spcPts val="1600"/>
                        </a:lnSpc>
                        <a:spcAft>
                          <a:spcPts val="0"/>
                        </a:spcAft>
                      </a:pPr>
                      <a:r>
                        <a:rPr lang="en-US" altLang="ja-JP" sz="1200" dirty="0" smtClean="0">
                          <a:solidFill>
                            <a:schemeClr val="bg1"/>
                          </a:solidFill>
                          <a:effectLst/>
                          <a:latin typeface="游ゴシック" panose="020B0400000000000000" pitchFamily="50" charset="-128"/>
                          <a:ea typeface="游ゴシック" panose="020B0400000000000000" pitchFamily="50" charset="-128"/>
                          <a:cs typeface="HG丸ｺﾞｼｯｸM-PRO"/>
                        </a:rPr>
                        <a:t>13</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spc="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受動喫煙の機会を有する者の割合</a:t>
                      </a:r>
                      <a:endParaRPr lang="en-US" altLang="ja-JP" sz="1200" b="1" spc="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l" fontAlgn="auto">
                        <a:lnSpc>
                          <a:spcPts val="1600"/>
                        </a:lnSpc>
                        <a:spcAft>
                          <a:spcPts val="0"/>
                        </a:spcAft>
                      </a:pPr>
                      <a:r>
                        <a:rPr lang="ja-JP" altLang="en-US" sz="1200" b="1" spc="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（職場</a:t>
                      </a:r>
                      <a:r>
                        <a:rPr lang="en-US" altLang="ja-JP" sz="1200" b="1" spc="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ja-JP" altLang="en-US" sz="1200" b="1" spc="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飲食店）（☆）</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34.6%/54.4%</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H25</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37.1%/46.2%</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0%/15%</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557442"/>
                  </a:ext>
                </a:extLst>
              </a:tr>
            </a:tbl>
          </a:graphicData>
        </a:graphic>
      </p:graphicFrame>
      <p:sp>
        <p:nvSpPr>
          <p:cNvPr id="26" name="正方形/長方形 25"/>
          <p:cNvSpPr/>
          <p:nvPr/>
        </p:nvSpPr>
        <p:spPr>
          <a:xfrm>
            <a:off x="6053872" y="3097410"/>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566586853"/>
              </p:ext>
            </p:extLst>
          </p:nvPr>
        </p:nvGraphicFramePr>
        <p:xfrm>
          <a:off x="477311" y="5531953"/>
          <a:ext cx="8928000" cy="936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936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喫煙率は全国とほぼ同じ（約</a:t>
                      </a:r>
                      <a:r>
                        <a:rPr kumimoji="1" lang="en-US" altLang="ja-JP" sz="1200" b="0" baseline="0" dirty="0" smtClean="0">
                          <a:solidFill>
                            <a:schemeClr val="tx1"/>
                          </a:solidFill>
                          <a:latin typeface="+mn-ea"/>
                          <a:ea typeface="+mn-ea"/>
                        </a:rPr>
                        <a:t>2</a:t>
                      </a:r>
                      <a:r>
                        <a:rPr kumimoji="1" lang="ja-JP" altLang="en-US" sz="1200" b="0" baseline="0" dirty="0" smtClean="0">
                          <a:solidFill>
                            <a:schemeClr val="tx1"/>
                          </a:solidFill>
                          <a:latin typeface="+mn-ea"/>
                          <a:ea typeface="+mn-ea"/>
                        </a:rPr>
                        <a:t>割）ですが、女性の喫煙率は全国と比べて高くなっています。</a:t>
                      </a:r>
                    </a:p>
                    <a:p>
                      <a:pPr marL="174625" indent="-174625">
                        <a:lnSpc>
                          <a:spcPct val="100000"/>
                        </a:lnSpc>
                      </a:pPr>
                      <a:endParaRPr kumimoji="1" lang="ja-JP" altLang="en-US" sz="10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喫煙行動と受動喫煙が健康に与える影響を正しく理解し、禁煙等、適切な行動を促進するとともに、望まない受動喫煙の防止に向けた取組みが求められます。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75856"/>
            <a:ext cx="9144000" cy="3456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喫煙率を下げ、受動喫煙を減らします</a:t>
            </a:r>
          </a:p>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～たばこから自分と周囲の人を守りましょう～</a:t>
            </a:r>
          </a:p>
        </p:txBody>
      </p:sp>
      <p:sp>
        <p:nvSpPr>
          <p:cNvPr id="29" name="正方形/長方形 28"/>
          <p:cNvSpPr/>
          <p:nvPr/>
        </p:nvSpPr>
        <p:spPr>
          <a:xfrm>
            <a:off x="932711" y="4999005"/>
            <a:ext cx="3384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＊敷地内に喫煙場所がない状態をいう</a:t>
            </a:r>
            <a:endParaRPr kumimoji="0" lang="ja-JP" altLang="en-US" sz="105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24</a:t>
            </a:fld>
            <a:endParaRPr kumimoji="1" lang="ja-JP" altLang="en-US"/>
          </a:p>
        </p:txBody>
      </p:sp>
    </p:spTree>
    <p:extLst>
      <p:ext uri="{BB962C8B-B14F-4D97-AF65-F5344CB8AC3E}">
        <p14:creationId xmlns:p14="http://schemas.microsoft.com/office/powerpoint/2010/main" val="22183077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2430487238"/>
              </p:ext>
            </p:extLst>
          </p:nvPr>
        </p:nvGraphicFramePr>
        <p:xfrm>
          <a:off x="477311" y="434454"/>
          <a:ext cx="8928000" cy="601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744000">
                <a:tc>
                  <a:txBody>
                    <a:bodyPr/>
                    <a:lstStyle/>
                    <a:p>
                      <a:pPr>
                        <a:lnSpc>
                          <a:spcPct val="100000"/>
                        </a:lnSpc>
                      </a:pPr>
                      <a:r>
                        <a:rPr kumimoji="1" lang="ja-JP" altLang="en-US" sz="1600" b="0" baseline="0" dirty="0" smtClean="0">
                          <a:latin typeface="+mn-ea"/>
                          <a:ea typeface="+mn-ea"/>
                        </a:rPr>
                        <a:t>本年度の</a:t>
                      </a:r>
                      <a:endParaRPr kumimoji="1" lang="en-US" altLang="ja-JP" sz="1600" b="0" baseline="0" dirty="0" smtClean="0">
                        <a:latin typeface="+mn-ea"/>
                        <a:ea typeface="+mn-ea"/>
                      </a:endParaRPr>
                    </a:p>
                    <a:p>
                      <a:pPr>
                        <a:lnSpc>
                          <a:spcPct val="1000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ja-JP" altLang="en-US" sz="1600"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喫煙率の減少</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■府立学校及び市町村教育委員会に対して、児童・生徒を対象としたたばこの健康への影響に関する知識についての講習会等の実施及び学校における喫煙防止教育を一層推進するよう周知</a:t>
                      </a:r>
                    </a:p>
                    <a:p>
                      <a:pPr marL="174625" indent="-174625">
                        <a:lnSpc>
                          <a:spcPct val="100000"/>
                        </a:lnSpc>
                      </a:pPr>
                      <a:r>
                        <a:rPr kumimoji="1" lang="ja-JP" altLang="en-US" sz="1100" b="0" baseline="0" dirty="0" smtClean="0">
                          <a:solidFill>
                            <a:schemeClr val="tx1"/>
                          </a:solidFill>
                          <a:latin typeface="+mn-ea"/>
                          <a:ea typeface="+mn-ea"/>
                        </a:rPr>
                        <a:t>■学校・保健所で連携し、学校教育における喫煙防止教育の実施（全保健所）</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■大学と連携し、喫煙セミナーや体験イベント等を実施（「健康キャンパス・プロジェクト」阪大</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府大</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関西外大</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桃大、保健所での連携：</a:t>
                      </a:r>
                      <a:r>
                        <a:rPr kumimoji="1" lang="en-US" altLang="ja-JP" sz="1100" b="0" baseline="0" dirty="0" smtClean="0">
                          <a:solidFill>
                            <a:schemeClr val="tx1"/>
                          </a:solidFill>
                          <a:latin typeface="+mn-ea"/>
                          <a:ea typeface="+mn-ea"/>
                        </a:rPr>
                        <a:t>15</a:t>
                      </a:r>
                      <a:r>
                        <a:rPr kumimoji="1" lang="ja-JP" altLang="en-US" sz="1100" b="0" baseline="0" dirty="0" smtClean="0">
                          <a:solidFill>
                            <a:schemeClr val="tx1"/>
                          </a:solidFill>
                          <a:latin typeface="+mn-ea"/>
                          <a:ea typeface="+mn-ea"/>
                        </a:rPr>
                        <a:t>大学）</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■乳幼児健康診査を活用し、妊娠中の妊婦の喫煙率（平成</a:t>
                      </a:r>
                      <a:r>
                        <a:rPr kumimoji="1" lang="en-US" altLang="ja-JP" sz="1100" b="0" baseline="0" dirty="0" smtClean="0">
                          <a:solidFill>
                            <a:schemeClr val="tx1"/>
                          </a:solidFill>
                          <a:latin typeface="+mn-ea"/>
                          <a:ea typeface="+mn-ea"/>
                        </a:rPr>
                        <a:t>30</a:t>
                      </a:r>
                      <a:r>
                        <a:rPr kumimoji="1" lang="ja-JP" altLang="en-US" sz="1100" b="0" baseline="0" dirty="0" smtClean="0">
                          <a:solidFill>
                            <a:schemeClr val="tx1"/>
                          </a:solidFill>
                          <a:latin typeface="+mn-ea"/>
                          <a:ea typeface="+mn-ea"/>
                        </a:rPr>
                        <a:t>年度：</a:t>
                      </a:r>
                      <a:r>
                        <a:rPr kumimoji="1" lang="en-US" altLang="ja-JP" sz="1100" b="0" baseline="0" dirty="0" smtClean="0">
                          <a:solidFill>
                            <a:schemeClr val="tx1"/>
                          </a:solidFill>
                          <a:latin typeface="+mn-ea"/>
                          <a:ea typeface="+mn-ea"/>
                        </a:rPr>
                        <a:t>3.4</a:t>
                      </a:r>
                      <a:r>
                        <a:rPr kumimoji="1" lang="ja-JP" altLang="en-US" sz="1100" b="0" baseline="0" dirty="0" smtClean="0">
                          <a:solidFill>
                            <a:schemeClr val="tx1"/>
                          </a:solidFill>
                          <a:latin typeface="+mn-ea"/>
                          <a:ea typeface="+mn-ea"/>
                        </a:rPr>
                        <a:t>％）、育児期間中の両親の喫煙率（母親</a:t>
                      </a:r>
                      <a:r>
                        <a:rPr kumimoji="1" lang="en-US" altLang="ja-JP" sz="1100" b="0" baseline="0" dirty="0" smtClean="0">
                          <a:solidFill>
                            <a:schemeClr val="tx1"/>
                          </a:solidFill>
                          <a:latin typeface="+mn-ea"/>
                          <a:ea typeface="+mn-ea"/>
                        </a:rPr>
                        <a:t>6.9</a:t>
                      </a:r>
                      <a:r>
                        <a:rPr kumimoji="1" lang="ja-JP" altLang="en-US" sz="1100" b="0" baseline="0" dirty="0" smtClean="0">
                          <a:solidFill>
                            <a:schemeClr val="tx1"/>
                          </a:solidFill>
                          <a:latin typeface="+mn-ea"/>
                          <a:ea typeface="+mn-ea"/>
                        </a:rPr>
                        <a:t>％、父親</a:t>
                      </a:r>
                      <a:r>
                        <a:rPr kumimoji="1" lang="en-US" altLang="ja-JP" sz="1100" b="0" baseline="0" dirty="0" smtClean="0">
                          <a:solidFill>
                            <a:schemeClr val="tx1"/>
                          </a:solidFill>
                          <a:latin typeface="+mn-ea"/>
                          <a:ea typeface="+mn-ea"/>
                        </a:rPr>
                        <a:t>34.6</a:t>
                      </a:r>
                      <a:r>
                        <a:rPr kumimoji="1" lang="ja-JP" altLang="en-US" sz="1100" b="0" baseline="0" dirty="0" smtClean="0">
                          <a:solidFill>
                            <a:schemeClr val="tx1"/>
                          </a:solidFill>
                          <a:latin typeface="+mn-ea"/>
                          <a:ea typeface="+mn-ea"/>
                        </a:rPr>
                        <a:t>％）を把握し、乳児の受動喫煙等について周知</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■市町村、医療保険者等に対し、喫煙に関する医学知識の講座や取組みの好事例紹介等の研修会を実施し各保険者の取組み充実を促進（１回、</a:t>
                      </a:r>
                      <a:r>
                        <a:rPr kumimoji="1" lang="en-US" altLang="ja-JP" sz="1100" b="0" baseline="0" dirty="0" smtClean="0">
                          <a:solidFill>
                            <a:schemeClr val="tx1"/>
                          </a:solidFill>
                          <a:latin typeface="+mn-ea"/>
                          <a:ea typeface="+mn-ea"/>
                        </a:rPr>
                        <a:t>206</a:t>
                      </a:r>
                      <a:r>
                        <a:rPr kumimoji="1" lang="ja-JP" altLang="en-US" sz="1100" b="0" baseline="0" dirty="0" smtClean="0">
                          <a:solidFill>
                            <a:schemeClr val="tx1"/>
                          </a:solidFill>
                          <a:latin typeface="+mn-ea"/>
                          <a:ea typeface="+mn-ea"/>
                        </a:rPr>
                        <a:t>名）</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■府独自のインセンティブにおいて、市町村国保保険者による「汎用性の高い行動変容プログラム（禁煙支援）」の取組みを評価（</a:t>
                      </a:r>
                      <a:r>
                        <a:rPr kumimoji="1" lang="en-US" altLang="ja-JP" sz="1100" b="0" baseline="0" dirty="0" smtClean="0">
                          <a:solidFill>
                            <a:schemeClr val="tx1"/>
                          </a:solidFill>
                          <a:latin typeface="+mn-ea"/>
                          <a:ea typeface="+mn-ea"/>
                        </a:rPr>
                        <a:t>29</a:t>
                      </a:r>
                      <a:r>
                        <a:rPr kumimoji="1" lang="ja-JP" altLang="en-US" sz="1100" b="0" baseline="0" dirty="0" smtClean="0">
                          <a:solidFill>
                            <a:schemeClr val="tx1"/>
                          </a:solidFill>
                          <a:latin typeface="+mn-ea"/>
                          <a:ea typeface="+mn-ea"/>
                        </a:rPr>
                        <a:t>市町村が実施）</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望まない受動喫煙の防止</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■改正健康増進法、府受動喫煙防止条例について、リーフレット、動画、ポスター等により周知（一般向けリーフレット</a:t>
                      </a:r>
                      <a:r>
                        <a:rPr kumimoji="1" lang="en-US" altLang="ja-JP" sz="1100" b="0" baseline="0" dirty="0" smtClean="0">
                          <a:solidFill>
                            <a:schemeClr val="tx1"/>
                          </a:solidFill>
                          <a:latin typeface="+mn-ea"/>
                          <a:ea typeface="+mn-ea"/>
                        </a:rPr>
                        <a:t>25</a:t>
                      </a:r>
                      <a:r>
                        <a:rPr kumimoji="1" lang="ja-JP" altLang="en-US" sz="1100" b="0" baseline="0" dirty="0" smtClean="0">
                          <a:solidFill>
                            <a:schemeClr val="tx1"/>
                          </a:solidFill>
                          <a:latin typeface="+mn-ea"/>
                          <a:ea typeface="+mn-ea"/>
                        </a:rPr>
                        <a:t>万部、飲食店向けチラシ</a:t>
                      </a:r>
                      <a:r>
                        <a:rPr kumimoji="1" lang="en-US" altLang="ja-JP" sz="1100" b="0" baseline="0" dirty="0" smtClean="0">
                          <a:solidFill>
                            <a:schemeClr val="tx1"/>
                          </a:solidFill>
                          <a:latin typeface="+mn-ea"/>
                          <a:ea typeface="+mn-ea"/>
                        </a:rPr>
                        <a:t>15</a:t>
                      </a:r>
                      <a:r>
                        <a:rPr kumimoji="1" lang="ja-JP" altLang="en-US" sz="1100" b="0" baseline="0" dirty="0" smtClean="0">
                          <a:solidFill>
                            <a:schemeClr val="tx1"/>
                          </a:solidFill>
                          <a:latin typeface="+mn-ea"/>
                          <a:ea typeface="+mn-ea"/>
                        </a:rPr>
                        <a:t>万部、補助金制度周知チラシ</a:t>
                      </a:r>
                      <a:r>
                        <a:rPr kumimoji="1" lang="en-US" altLang="ja-JP" sz="1100" b="0" baseline="0" dirty="0" smtClean="0">
                          <a:solidFill>
                            <a:schemeClr val="tx1"/>
                          </a:solidFill>
                          <a:latin typeface="+mn-ea"/>
                          <a:ea typeface="+mn-ea"/>
                        </a:rPr>
                        <a:t>13</a:t>
                      </a:r>
                      <a:r>
                        <a:rPr kumimoji="1" lang="ja-JP" altLang="en-US" sz="1100" b="0" baseline="0" dirty="0" smtClean="0">
                          <a:solidFill>
                            <a:schemeClr val="tx1"/>
                          </a:solidFill>
                          <a:latin typeface="+mn-ea"/>
                          <a:ea typeface="+mn-ea"/>
                        </a:rPr>
                        <a:t>万部）</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■大阪府受動喫煙防止対策相談ダイヤルの設置（</a:t>
                      </a:r>
                      <a:r>
                        <a:rPr kumimoji="1" lang="en-US" altLang="ja-JP" sz="1100" b="0" baseline="0" dirty="0" smtClean="0">
                          <a:solidFill>
                            <a:schemeClr val="tx1"/>
                          </a:solidFill>
                          <a:latin typeface="+mn-ea"/>
                          <a:ea typeface="+mn-ea"/>
                        </a:rPr>
                        <a:t>6</a:t>
                      </a:r>
                      <a:r>
                        <a:rPr kumimoji="1" lang="ja-JP" altLang="en-US" sz="1100" b="0" baseline="0" dirty="0" smtClean="0">
                          <a:solidFill>
                            <a:schemeClr val="tx1"/>
                          </a:solidFill>
                          <a:latin typeface="+mn-ea"/>
                          <a:ea typeface="+mn-ea"/>
                        </a:rPr>
                        <a:t>月～随時）</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■府内の全飲食店に対し資料送付（約</a:t>
                      </a:r>
                      <a:r>
                        <a:rPr kumimoji="1" lang="en-US" altLang="ja-JP" sz="1100" b="0" baseline="0" dirty="0" smtClean="0">
                          <a:solidFill>
                            <a:schemeClr val="tx1"/>
                          </a:solidFill>
                          <a:latin typeface="+mn-ea"/>
                          <a:ea typeface="+mn-ea"/>
                        </a:rPr>
                        <a:t>10</a:t>
                      </a:r>
                      <a:r>
                        <a:rPr kumimoji="1" lang="ja-JP" altLang="en-US" sz="1100" b="0" baseline="0" dirty="0" smtClean="0">
                          <a:solidFill>
                            <a:schemeClr val="tx1"/>
                          </a:solidFill>
                          <a:latin typeface="+mn-ea"/>
                          <a:ea typeface="+mn-ea"/>
                        </a:rPr>
                        <a:t>万部）するとともに、事業者向け説明会を開催（</a:t>
                      </a:r>
                      <a:r>
                        <a:rPr kumimoji="1" lang="en-US" altLang="ja-JP" sz="1100" b="0" baseline="0" dirty="0" smtClean="0">
                          <a:solidFill>
                            <a:schemeClr val="tx1"/>
                          </a:solidFill>
                          <a:latin typeface="+mn-ea"/>
                          <a:ea typeface="+mn-ea"/>
                        </a:rPr>
                        <a:t>10</a:t>
                      </a:r>
                      <a:r>
                        <a:rPr kumimoji="1" lang="ja-JP" altLang="en-US" sz="1100" b="0" baseline="0" dirty="0" smtClean="0">
                          <a:solidFill>
                            <a:schemeClr val="tx1"/>
                          </a:solidFill>
                          <a:latin typeface="+mn-ea"/>
                          <a:ea typeface="+mn-ea"/>
                        </a:rPr>
                        <a:t>月～</a:t>
                      </a:r>
                      <a:r>
                        <a:rPr kumimoji="1" lang="en-US" altLang="ja-JP" sz="1100" b="0" baseline="0" dirty="0" smtClean="0">
                          <a:solidFill>
                            <a:schemeClr val="tx1"/>
                          </a:solidFill>
                          <a:latin typeface="+mn-ea"/>
                          <a:ea typeface="+mn-ea"/>
                        </a:rPr>
                        <a:t>2</a:t>
                      </a:r>
                      <a:r>
                        <a:rPr kumimoji="1" lang="ja-JP" altLang="en-US" sz="1100" b="0" baseline="0" dirty="0" smtClean="0">
                          <a:solidFill>
                            <a:schemeClr val="tx1"/>
                          </a:solidFill>
                          <a:latin typeface="+mn-ea"/>
                          <a:ea typeface="+mn-ea"/>
                        </a:rPr>
                        <a:t>月、全</a:t>
                      </a:r>
                      <a:r>
                        <a:rPr kumimoji="1" lang="en-US" altLang="ja-JP" sz="1100" b="0" baseline="0" dirty="0" smtClean="0">
                          <a:solidFill>
                            <a:schemeClr val="tx1"/>
                          </a:solidFill>
                          <a:latin typeface="+mn-ea"/>
                          <a:ea typeface="+mn-ea"/>
                        </a:rPr>
                        <a:t>21</a:t>
                      </a:r>
                      <a:r>
                        <a:rPr kumimoji="1" lang="ja-JP" altLang="en-US" sz="1100" b="0" baseline="0" dirty="0" smtClean="0">
                          <a:solidFill>
                            <a:schemeClr val="tx1"/>
                          </a:solidFill>
                          <a:latin typeface="+mn-ea"/>
                          <a:ea typeface="+mn-ea"/>
                        </a:rPr>
                        <a:t>回）</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■公共性の高い施設における全面禁煙を促進（随時）</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■周知啓発を兼ねた禁煙化状況調査を実施（医療機関、学校、薬局等）</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■大阪府子どもの受動喫煙防止条例を周知（リーフレット</a:t>
                      </a:r>
                      <a:r>
                        <a:rPr kumimoji="1" lang="en-US" altLang="ja-JP" sz="1100" b="0" baseline="0" dirty="0" smtClean="0">
                          <a:solidFill>
                            <a:schemeClr val="tx1"/>
                          </a:solidFill>
                          <a:latin typeface="+mn-ea"/>
                          <a:ea typeface="+mn-ea"/>
                        </a:rPr>
                        <a:t>22</a:t>
                      </a:r>
                      <a:r>
                        <a:rPr kumimoji="1" lang="ja-JP" altLang="en-US" sz="1100" b="0" baseline="0" dirty="0" smtClean="0">
                          <a:solidFill>
                            <a:schemeClr val="tx1"/>
                          </a:solidFill>
                          <a:latin typeface="+mn-ea"/>
                          <a:ea typeface="+mn-ea"/>
                        </a:rPr>
                        <a:t>万部）</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2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今後の</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取組予定</a:t>
                      </a:r>
                      <a:endParaRPr kumimoji="1" lang="ja-JP" altLang="en-US"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課題等</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■児童・生徒を対象とした喫煙防止教育等の充実　　　　■改正健康増進法、府条例のさらなる周知啓発</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■保健医療関係機関（医療機関・薬局等）が取り組む禁煙サポートの推進（取組機関の増加等）</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次年度の主な取組</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■学校等に対して講習会等を実施し、効果的な取組事例を発信（継続）</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■禁煙支援者育成のための</a:t>
                      </a:r>
                      <a:r>
                        <a:rPr kumimoji="1" lang="en-US" altLang="ja-JP" sz="1100" b="0" baseline="0" dirty="0" smtClean="0">
                          <a:solidFill>
                            <a:schemeClr val="tx1"/>
                          </a:solidFill>
                          <a:latin typeface="+mn-ea"/>
                          <a:ea typeface="+mn-ea"/>
                        </a:rPr>
                        <a:t>e-</a:t>
                      </a:r>
                      <a:r>
                        <a:rPr kumimoji="1" lang="ja-JP" altLang="en-US" sz="1100" b="0" baseline="0" dirty="0" smtClean="0">
                          <a:solidFill>
                            <a:schemeClr val="tx1"/>
                          </a:solidFill>
                          <a:latin typeface="+mn-ea"/>
                          <a:ea typeface="+mn-ea"/>
                        </a:rPr>
                        <a:t>ラーニングや健康サポート薬局にかかる技能型研修会の講演を継続実施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■健康増進法の全面施行に伴い、受動喫煙防止対策の周知と啓発を実施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a:t>
                      </a:r>
                      <a:r>
                        <a:rPr kumimoji="1" lang="en-US" altLang="ja-JP" sz="1100" b="0" baseline="0" dirty="0" smtClean="0">
                          <a:solidFill>
                            <a:schemeClr val="tx1"/>
                          </a:solidFill>
                          <a:latin typeface="+mn-ea"/>
                          <a:ea typeface="+mn-ea"/>
                        </a:rPr>
                        <a:t>2025</a:t>
                      </a:r>
                      <a:r>
                        <a:rPr kumimoji="1" lang="ja-JP" altLang="en-US" sz="1100" b="0" baseline="0" dirty="0" smtClean="0">
                          <a:solidFill>
                            <a:schemeClr val="tx1"/>
                          </a:solidFill>
                          <a:latin typeface="+mn-ea"/>
                          <a:ea typeface="+mn-ea"/>
                        </a:rPr>
                        <a:t>年の府条例全面施行に向け、規制の対象となる飲食店に対し条例の周知と啓発を実施</a:t>
                      </a:r>
                      <a:endParaRPr kumimoji="1" lang="ja-JP" altLang="en-US"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最終予算</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mn-ea"/>
                          <a:ea typeface="+mn-ea"/>
                        </a:rPr>
                        <a:t>たばこ対策推進事業（</a:t>
                      </a:r>
                      <a:r>
                        <a:rPr kumimoji="1" lang="en-US" altLang="ja-JP" sz="1100" b="0" baseline="0" dirty="0" smtClean="0">
                          <a:solidFill>
                            <a:schemeClr val="tx1"/>
                          </a:solidFill>
                          <a:latin typeface="+mn-ea"/>
                          <a:ea typeface="+mn-ea"/>
                        </a:rPr>
                        <a:t>20,143</a:t>
                      </a:r>
                      <a:r>
                        <a:rPr kumimoji="1" lang="ja-JP" altLang="en-US" sz="1100" b="0" baseline="0" dirty="0" smtClean="0">
                          <a:solidFill>
                            <a:schemeClr val="tx1"/>
                          </a:solidFill>
                          <a:latin typeface="+mn-ea"/>
                          <a:ea typeface="+mn-ea"/>
                        </a:rPr>
                        <a:t>千円）、健康キャンパス・プロジェクト事業（</a:t>
                      </a:r>
                      <a:r>
                        <a:rPr kumimoji="1" lang="en-US" altLang="ja-JP" sz="1100" b="0" baseline="0" dirty="0" smtClean="0">
                          <a:solidFill>
                            <a:schemeClr val="tx1"/>
                          </a:solidFill>
                          <a:latin typeface="+mn-ea"/>
                          <a:ea typeface="+mn-ea"/>
                        </a:rPr>
                        <a:t>2,878</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大阪がん循環器病予防センター事業費（</a:t>
                      </a:r>
                      <a:r>
                        <a:rPr kumimoji="1" lang="en-US" altLang="ja-JP" sz="1100" b="0" baseline="0" dirty="0" smtClean="0">
                          <a:solidFill>
                            <a:schemeClr val="tx1"/>
                          </a:solidFill>
                          <a:latin typeface="+mn-ea"/>
                          <a:ea typeface="+mn-ea"/>
                        </a:rPr>
                        <a:t>189,160</a:t>
                      </a:r>
                      <a:r>
                        <a:rPr kumimoji="1" lang="ja-JP" altLang="en-US" sz="1100" b="0" baseline="0" dirty="0" smtClean="0">
                          <a:solidFill>
                            <a:schemeClr val="tx1"/>
                          </a:solidFill>
                          <a:latin typeface="+mn-ea"/>
                          <a:ea typeface="+mn-ea"/>
                        </a:rPr>
                        <a:t>千円の内数）</a:t>
                      </a:r>
                      <a:endParaRPr kumimoji="1" lang="ja-JP" altLang="en-US" sz="1100" b="0" baseline="0" dirty="0">
                        <a:solidFill>
                          <a:srgbClr val="FF0000"/>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8" name="グループ化 7"/>
          <p:cNvGrpSpPr/>
          <p:nvPr/>
        </p:nvGrpSpPr>
        <p:grpSpPr>
          <a:xfrm>
            <a:off x="586435" y="2710902"/>
            <a:ext cx="792000" cy="720000"/>
            <a:chOff x="-2122749" y="3293333"/>
            <a:chExt cx="792000" cy="720000"/>
          </a:xfrm>
        </p:grpSpPr>
        <p:sp>
          <p:nvSpPr>
            <p:cNvPr id="10" name="角丸四角形 9"/>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11" name="直線コネクタ 10"/>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25</a:t>
            </a:fld>
            <a:endParaRPr kumimoji="1" lang="ja-JP" altLang="en-US"/>
          </a:p>
        </p:txBody>
      </p:sp>
    </p:spTree>
    <p:extLst>
      <p:ext uri="{BB962C8B-B14F-4D97-AF65-F5344CB8AC3E}">
        <p14:creationId xmlns:p14="http://schemas.microsoft.com/office/powerpoint/2010/main" val="34213289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dirty="0">
                <a:solidFill>
                  <a:prstClr val="black"/>
                </a:solidFill>
                <a:latin typeface="游ゴシック" panose="020B0400000000000000" pitchFamily="50" charset="-128"/>
                <a:ea typeface="游ゴシック" panose="020B0400000000000000" pitchFamily="50" charset="-128"/>
              </a:rPr>
              <a:t> </a:t>
            </a: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　生活習慣病の予防（生活習慣の改善）</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（７）歯と口の健康</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P.57-58</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229397"/>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540492"/>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▽歯と口の健康づくりに関する正しい知識を身につけ、定期的な歯科健診の受診を実践します。</a:t>
            </a:r>
          </a:p>
        </p:txBody>
      </p:sp>
      <p:sp>
        <p:nvSpPr>
          <p:cNvPr id="24" name="正方形/長方形 23"/>
          <p:cNvSpPr/>
          <p:nvPr/>
        </p:nvSpPr>
        <p:spPr>
          <a:xfrm>
            <a:off x="363222" y="3016058"/>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4143145545"/>
              </p:ext>
            </p:extLst>
          </p:nvPr>
        </p:nvGraphicFramePr>
        <p:xfrm>
          <a:off x="390564" y="3326705"/>
          <a:ext cx="9059830" cy="1440000"/>
        </p:xfrm>
        <a:graphic>
          <a:graphicData uri="http://schemas.openxmlformats.org/drawingml/2006/table">
            <a:tbl>
              <a:tblPr firstRow="1" firstCol="1" bandRow="1">
                <a:tableStyleId>{5C22544A-7EE6-4342-B048-85BDC9FD1C3A}</a:tableStyleId>
              </a:tblPr>
              <a:tblGrid>
                <a:gridCol w="368286">
                  <a:extLst>
                    <a:ext uri="{9D8B030D-6E8A-4147-A177-3AD203B41FA5}">
                      <a16:colId xmlns:a16="http://schemas.microsoft.com/office/drawing/2014/main" val="20000"/>
                    </a:ext>
                  </a:extLst>
                </a:gridCol>
                <a:gridCol w="3748756">
                  <a:extLst>
                    <a:ext uri="{9D8B030D-6E8A-4147-A177-3AD203B41FA5}">
                      <a16:colId xmlns:a16="http://schemas.microsoft.com/office/drawing/2014/main" val="20001"/>
                    </a:ext>
                  </a:extLst>
                </a:gridCol>
                <a:gridCol w="1738702">
                  <a:extLst>
                    <a:ext uri="{9D8B030D-6E8A-4147-A177-3AD203B41FA5}">
                      <a16:colId xmlns:a16="http://schemas.microsoft.com/office/drawing/2014/main" val="119978025"/>
                    </a:ext>
                  </a:extLst>
                </a:gridCol>
                <a:gridCol w="1657286">
                  <a:extLst>
                    <a:ext uri="{9D8B030D-6E8A-4147-A177-3AD203B41FA5}">
                      <a16:colId xmlns:a16="http://schemas.microsoft.com/office/drawing/2014/main" val="20002"/>
                    </a:ext>
                  </a:extLst>
                </a:gridCol>
                <a:gridCol w="15468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r>
                        <a:rPr lang="ja-JP" sz="1200" baseline="0" dirty="0">
                          <a:effectLst/>
                          <a:latin typeface="游ゴシック" panose="020B0400000000000000" pitchFamily="50" charset="-128"/>
                          <a:ea typeface="游ゴシック" panose="020B0400000000000000" pitchFamily="50" charset="-128"/>
                        </a:rPr>
                        <a:t>　</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baseline="0" dirty="0" smtClean="0">
                          <a:effectLst/>
                          <a:latin typeface="游ゴシック" panose="020B0400000000000000" pitchFamily="50" charset="-128"/>
                          <a:ea typeface="游ゴシック" panose="020B0400000000000000" pitchFamily="50" charset="-128"/>
                        </a:rPr>
                        <a:t>項目</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策定時の取組状況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現在の取組状況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rPr>
                        <a:t>14</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rPr>
                        <a:t>過去</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1</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rPr>
                        <a:t>年に歯科健診を受診した者の割合（</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20</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rPr>
                        <a:t>歳以上）（☆）</a:t>
                      </a:r>
                      <a:endParaRPr lang="ja-JP" sz="1100" b="1" spc="-50"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51.4%</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1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51.4%</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1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55%</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以上</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15</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歯磨き習慣のある者の割合</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56.6%</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56.6%</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増加</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4451835"/>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16</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咀嚼良好者の割合（</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60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歳以上）</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65.9%</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65.9%</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75%</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以上</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1281188"/>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17</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本以上の歯を有する人の割合（</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80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歳）</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42.1%</a:t>
                      </a:r>
                      <a:r>
                        <a:rPr lang="ja-JP" altLang="en-US" sz="105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H25-27</a:t>
                      </a:r>
                      <a:r>
                        <a:rPr lang="ja-JP" altLang="en-US" sz="105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平均）</a:t>
                      </a:r>
                      <a:endParaRPr lang="ja-JP" sz="105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39.6%</a:t>
                      </a:r>
                      <a:r>
                        <a:rPr lang="ja-JP" altLang="en-US" sz="105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H27-29</a:t>
                      </a:r>
                      <a:r>
                        <a:rPr lang="ja-JP" altLang="en-US" sz="105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平均）</a:t>
                      </a:r>
                      <a:endParaRPr lang="ja-JP" sz="105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以上</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557442"/>
                  </a:ext>
                </a:extLst>
              </a:tr>
            </a:tbl>
          </a:graphicData>
        </a:graphic>
      </p:graphicFrame>
      <p:sp>
        <p:nvSpPr>
          <p:cNvPr id="26" name="正方形/長方形 25"/>
          <p:cNvSpPr/>
          <p:nvPr/>
        </p:nvSpPr>
        <p:spPr>
          <a:xfrm>
            <a:off x="6053874" y="3080498"/>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1555224829"/>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歯周病の治療が必要な者の割合は年代が高くなるほど増えており、どの年代も約</a:t>
                      </a:r>
                      <a:r>
                        <a:rPr kumimoji="1" lang="en-US" altLang="ja-JP" sz="1200" b="0" baseline="0" dirty="0" smtClean="0">
                          <a:solidFill>
                            <a:schemeClr val="tx1"/>
                          </a:solidFill>
                          <a:latin typeface="+mn-ea"/>
                          <a:ea typeface="+mn-ea"/>
                        </a:rPr>
                        <a:t>2</a:t>
                      </a:r>
                      <a:r>
                        <a:rPr kumimoji="1" lang="ja-JP" altLang="en-US" sz="1200" b="0" baseline="0" dirty="0" smtClean="0">
                          <a:solidFill>
                            <a:schemeClr val="tx1"/>
                          </a:solidFill>
                          <a:latin typeface="+mn-ea"/>
                          <a:ea typeface="+mn-ea"/>
                        </a:rPr>
                        <a:t>人に</a:t>
                      </a:r>
                      <a:r>
                        <a:rPr kumimoji="1" lang="en-US" altLang="ja-JP" sz="1200" b="0" baseline="0" dirty="0" smtClean="0">
                          <a:solidFill>
                            <a:schemeClr val="tx1"/>
                          </a:solidFill>
                          <a:latin typeface="+mn-ea"/>
                          <a:ea typeface="+mn-ea"/>
                        </a:rPr>
                        <a:t>1</a:t>
                      </a:r>
                      <a:r>
                        <a:rPr kumimoji="1" lang="ja-JP" altLang="en-US" sz="1200" b="0" baseline="0" dirty="0" smtClean="0">
                          <a:solidFill>
                            <a:schemeClr val="tx1"/>
                          </a:solidFill>
                          <a:latin typeface="+mn-ea"/>
                          <a:ea typeface="+mn-ea"/>
                        </a:rPr>
                        <a:t>人が歯周病の治療が必要です。また、食後の歯磨き習慣が「ほとんどない」府民は約</a:t>
                      </a:r>
                      <a:r>
                        <a:rPr kumimoji="1" lang="en-US" altLang="ja-JP" sz="1200" b="0" baseline="0" dirty="0" smtClean="0">
                          <a:solidFill>
                            <a:schemeClr val="tx1"/>
                          </a:solidFill>
                          <a:latin typeface="+mn-ea"/>
                          <a:ea typeface="+mn-ea"/>
                        </a:rPr>
                        <a:t>2</a:t>
                      </a:r>
                      <a:r>
                        <a:rPr kumimoji="1" lang="ja-JP" altLang="en-US" sz="1200" b="0" baseline="0" dirty="0" smtClean="0">
                          <a:solidFill>
                            <a:schemeClr val="tx1"/>
                          </a:solidFill>
                          <a:latin typeface="+mn-ea"/>
                          <a:ea typeface="+mn-ea"/>
                        </a:rPr>
                        <a:t>割となっており、歯磨き習慣が定着していない状況がうかがえます。</a:t>
                      </a:r>
                    </a:p>
                    <a:p>
                      <a:pPr marL="174625" indent="-174625">
                        <a:lnSpc>
                          <a:spcPct val="100000"/>
                        </a:lnSpc>
                      </a:pPr>
                      <a:endParaRPr kumimoji="1" lang="ja-JP" altLang="en-US" sz="12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歯科健診受診率をみると、</a:t>
                      </a:r>
                      <a:r>
                        <a:rPr kumimoji="1" lang="en-US" altLang="ja-JP" sz="1200" b="0" baseline="0" dirty="0" smtClean="0">
                          <a:solidFill>
                            <a:schemeClr val="tx1"/>
                          </a:solidFill>
                          <a:latin typeface="+mn-ea"/>
                          <a:ea typeface="+mn-ea"/>
                        </a:rPr>
                        <a:t>20</a:t>
                      </a:r>
                      <a:r>
                        <a:rPr kumimoji="1" lang="ja-JP" altLang="en-US" sz="1200" b="0" baseline="0" dirty="0" smtClean="0">
                          <a:solidFill>
                            <a:schemeClr val="tx1"/>
                          </a:solidFill>
                          <a:latin typeface="+mn-ea"/>
                          <a:ea typeface="+mn-ea"/>
                        </a:rPr>
                        <a:t>～</a:t>
                      </a:r>
                      <a:r>
                        <a:rPr kumimoji="1" lang="en-US" altLang="ja-JP" sz="1200" b="0" baseline="0" dirty="0" smtClean="0">
                          <a:solidFill>
                            <a:schemeClr val="tx1"/>
                          </a:solidFill>
                          <a:latin typeface="+mn-ea"/>
                          <a:ea typeface="+mn-ea"/>
                        </a:rPr>
                        <a:t>30</a:t>
                      </a:r>
                      <a:r>
                        <a:rPr kumimoji="1" lang="ja-JP" altLang="en-US" sz="1200" b="0" baseline="0" dirty="0" smtClean="0">
                          <a:solidFill>
                            <a:schemeClr val="tx1"/>
                          </a:solidFill>
                          <a:latin typeface="+mn-ea"/>
                          <a:ea typeface="+mn-ea"/>
                        </a:rPr>
                        <a:t>歳代が低く、若い世代から健診受診の必要性を働きかけることが重要です。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3096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定期的に歯科健診を受ける府民の割合を増やします</a:t>
            </a:r>
          </a:p>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～歯と口の健康を大切にしましょう～</a:t>
            </a: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26</a:t>
            </a:fld>
            <a:endParaRPr kumimoji="1" lang="ja-JP" altLang="en-US"/>
          </a:p>
        </p:txBody>
      </p:sp>
    </p:spTree>
    <p:extLst>
      <p:ext uri="{BB962C8B-B14F-4D97-AF65-F5344CB8AC3E}">
        <p14:creationId xmlns:p14="http://schemas.microsoft.com/office/powerpoint/2010/main" val="1680250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646049188"/>
              </p:ext>
            </p:extLst>
          </p:nvPr>
        </p:nvGraphicFramePr>
        <p:xfrm>
          <a:off x="477311" y="434454"/>
          <a:ext cx="8928000" cy="5940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096000">
                <a:tc>
                  <a:txBody>
                    <a:bodyPr/>
                    <a:lstStyle/>
                    <a:p>
                      <a:pPr>
                        <a:lnSpc>
                          <a:spcPct val="100000"/>
                        </a:lnSpc>
                      </a:pPr>
                      <a:r>
                        <a:rPr kumimoji="1" lang="ja-JP" altLang="en-US" sz="1600" b="0" baseline="0" dirty="0" smtClean="0">
                          <a:latin typeface="+mn-ea"/>
                          <a:ea typeface="+mn-ea"/>
                        </a:rPr>
                        <a:t>本年度の</a:t>
                      </a:r>
                      <a:endParaRPr kumimoji="1" lang="en-US" altLang="ja-JP" sz="1600" b="0" baseline="0" dirty="0" smtClean="0">
                        <a:latin typeface="+mn-ea"/>
                        <a:ea typeface="+mn-ea"/>
                      </a:endParaRPr>
                    </a:p>
                    <a:p>
                      <a:pPr>
                        <a:lnSpc>
                          <a:spcPct val="1000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ja-JP" altLang="en-US" sz="1600"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歯磨き習慣の促進</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■「大阪府よい歯・口を守る学校・園表彰」「大阪府歯・口の健康啓発標語コンクール」等、各種団体の主催事業に協力（学校歯科保健活動の推進）</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■教職員を対象とする学校保健に関する研修会を通じて、学校保健活動の充実を図るよう働きかけを実施</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歯と口の健康に係る普及啓発</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■府独自のインセンティブにおいて、市町村国保保険者による歯周疾患検診の実施を評価（</a:t>
                      </a:r>
                      <a:r>
                        <a:rPr kumimoji="1" lang="en-US" altLang="ja-JP" sz="1100" b="0" baseline="0" dirty="0" smtClean="0">
                          <a:solidFill>
                            <a:schemeClr val="tx1"/>
                          </a:solidFill>
                          <a:latin typeface="+mn-ea"/>
                          <a:ea typeface="+mn-ea"/>
                        </a:rPr>
                        <a:t>43</a:t>
                      </a:r>
                      <a:r>
                        <a:rPr kumimoji="1" lang="ja-JP" altLang="en-US" sz="1100" b="0" baseline="0" dirty="0" smtClean="0">
                          <a:solidFill>
                            <a:schemeClr val="tx1"/>
                          </a:solidFill>
                          <a:latin typeface="+mn-ea"/>
                          <a:ea typeface="+mn-ea"/>
                        </a:rPr>
                        <a:t>市町村が実施）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■府ホームページ、啓発冊子等を活用した普及啓発</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■大学と連携し、歯科医師によるお口の健康セミナー及びお口の健康チェック等を実施（「健康キャンパス・プロジェクト」近畿大学、立命館大学）</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■高齢者等への取組みとして、摂食嚥下障害等に対応可能な歯科医師と歯科衛生士からなるチームを育成（「在宅療養者経口摂取支援チーム育成事業」</a:t>
                      </a:r>
                      <a:r>
                        <a:rPr kumimoji="1" lang="en-US" altLang="ja-JP" sz="1100" b="0" baseline="0" dirty="0" smtClean="0">
                          <a:solidFill>
                            <a:schemeClr val="tx1"/>
                          </a:solidFill>
                          <a:latin typeface="+mn-ea"/>
                          <a:ea typeface="+mn-ea"/>
                        </a:rPr>
                        <a:t>24</a:t>
                      </a:r>
                      <a:r>
                        <a:rPr kumimoji="1" lang="ja-JP" altLang="en-US" sz="1100" b="0" baseline="0" dirty="0" smtClean="0">
                          <a:solidFill>
                            <a:schemeClr val="tx1"/>
                          </a:solidFill>
                          <a:latin typeface="+mn-ea"/>
                          <a:ea typeface="+mn-ea"/>
                        </a:rPr>
                        <a:t>チーム</a:t>
                      </a:r>
                      <a:r>
                        <a:rPr kumimoji="1" lang="en-US" altLang="ja-JP" sz="1100" b="0" baseline="0" dirty="0" smtClean="0">
                          <a:solidFill>
                            <a:schemeClr val="tx1"/>
                          </a:solidFill>
                          <a:latin typeface="+mn-ea"/>
                          <a:ea typeface="+mn-ea"/>
                        </a:rPr>
                        <a:t>48</a:t>
                      </a:r>
                      <a:r>
                        <a:rPr kumimoji="1" lang="ja-JP" altLang="en-US" sz="1100" b="0" baseline="0" dirty="0" smtClean="0">
                          <a:solidFill>
                            <a:schemeClr val="tx1"/>
                          </a:solidFill>
                          <a:latin typeface="+mn-ea"/>
                          <a:ea typeface="+mn-ea"/>
                        </a:rPr>
                        <a:t>人）したほか、「要介護者のための口腔保健指導ガイドブック」を活用し、デイサービス施設職員向け講習を実施（「要介護者口腔保健指導推進事業」</a:t>
                      </a:r>
                      <a:r>
                        <a:rPr kumimoji="1" lang="en-US" altLang="ja-JP" sz="1100" b="0" baseline="0" dirty="0" smtClean="0">
                          <a:solidFill>
                            <a:schemeClr val="tx1"/>
                          </a:solidFill>
                          <a:latin typeface="+mn-ea"/>
                          <a:ea typeface="+mn-ea"/>
                        </a:rPr>
                        <a:t>19</a:t>
                      </a:r>
                      <a:r>
                        <a:rPr kumimoji="1" lang="ja-JP" altLang="en-US" sz="1100" b="0" baseline="0" dirty="0" smtClean="0">
                          <a:solidFill>
                            <a:schemeClr val="tx1"/>
                          </a:solidFill>
                          <a:latin typeface="+mn-ea"/>
                          <a:ea typeface="+mn-ea"/>
                        </a:rPr>
                        <a:t>地域で研修実施）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市町村に対し、「口腔保健支援センター」による支援のほか、市町村職員の歯科コーチングスキル向上事業を実施（健康教育を行う市町村職員のためのテキストやスライド集等を作成し、研修会を４回実施）</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■公民連携の枠組みを活用した普及啓発（ポスター等の作成、企業広報ツールの活用、健康啓発にかかるイベント等での連携）</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6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今後の</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取組予定</a:t>
                      </a:r>
                      <a:endParaRPr kumimoji="1" lang="ja-JP" altLang="en-US"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課題等</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■歯磨き習慣の定着促進（事業への不参加校・園の減少）　　　■ホームページを閲覧しない府民に対する働きかけ</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■歯科専門職の職員がいない市町村への支援</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次年度の主な取組</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■各種研修等を通じて、学校保健関係教職員への周知及び学校歯科保健の充実等を推進（継続）</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■市町村に対し、口腔保健支援センターでの専門職による個別具体的な相談、情報提供</a:t>
                      </a:r>
                      <a:endParaRPr kumimoji="1" lang="en-US" altLang="ja-JP" sz="1100" b="0" strike="sngStrike"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■「アスマイル」、府の広報媒体、公民連携の枠組みを活用し、幅広い世代の府民に啓発を実施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■市町村職員の歯科コーチングスキル向上事業での市町村職員への技術的支援</a:t>
                      </a:r>
                      <a:endParaRPr kumimoji="1" lang="ja-JP" altLang="en-US"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08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最終予算</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mn-ea"/>
                          <a:ea typeface="+mn-ea"/>
                        </a:rPr>
                        <a:t>健康キャンパス・プロジェクト事業（</a:t>
                      </a:r>
                      <a:r>
                        <a:rPr kumimoji="1" lang="en-US" altLang="ja-JP" sz="1100" b="0" baseline="0" dirty="0" smtClean="0">
                          <a:solidFill>
                            <a:schemeClr val="tx1"/>
                          </a:solidFill>
                          <a:latin typeface="+mn-ea"/>
                          <a:ea typeface="+mn-ea"/>
                        </a:rPr>
                        <a:t>2,878</a:t>
                      </a:r>
                      <a:r>
                        <a:rPr kumimoji="1" lang="ja-JP" altLang="en-US" sz="1100" b="0" baseline="0" dirty="0" smtClean="0">
                          <a:solidFill>
                            <a:schemeClr val="tx1"/>
                          </a:solidFill>
                          <a:latin typeface="+mn-ea"/>
                          <a:ea typeface="+mn-ea"/>
                        </a:rPr>
                        <a:t>千円）、生涯歯科保健推進事業（</a:t>
                      </a:r>
                      <a:r>
                        <a:rPr kumimoji="1" lang="en-US" altLang="ja-JP" sz="1100" b="0" baseline="0" dirty="0" smtClean="0">
                          <a:solidFill>
                            <a:schemeClr val="tx1"/>
                          </a:solidFill>
                          <a:latin typeface="+mn-ea"/>
                          <a:ea typeface="+mn-ea"/>
                        </a:rPr>
                        <a:t>1,775</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大阪府歯科口腔保健計画推進事業（</a:t>
                      </a:r>
                      <a:r>
                        <a:rPr kumimoji="1" lang="en-US" altLang="ja-JP" sz="1100" b="0" baseline="0" dirty="0" smtClean="0">
                          <a:solidFill>
                            <a:schemeClr val="tx1"/>
                          </a:solidFill>
                          <a:latin typeface="+mn-ea"/>
                          <a:ea typeface="+mn-ea"/>
                        </a:rPr>
                        <a:t>3,989</a:t>
                      </a:r>
                      <a:r>
                        <a:rPr kumimoji="1" lang="ja-JP" altLang="en-US" sz="1100" b="0" baseline="0" dirty="0" smtClean="0">
                          <a:solidFill>
                            <a:schemeClr val="tx1"/>
                          </a:solidFill>
                          <a:latin typeface="+mn-ea"/>
                          <a:ea typeface="+mn-ea"/>
                        </a:rPr>
                        <a:t>千円）、８０２０運動推進特別事業（</a:t>
                      </a:r>
                      <a:r>
                        <a:rPr kumimoji="1" lang="en-US" altLang="ja-JP" sz="1100" b="0" baseline="0" dirty="0" smtClean="0">
                          <a:solidFill>
                            <a:schemeClr val="tx1"/>
                          </a:solidFill>
                          <a:latin typeface="+mn-ea"/>
                          <a:ea typeface="+mn-ea"/>
                        </a:rPr>
                        <a:t>2,039</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在宅療養者経口摂取支援チーム育成事業（</a:t>
                      </a:r>
                      <a:r>
                        <a:rPr kumimoji="1" lang="en-US" altLang="ja-JP" sz="1100" b="0" baseline="0" dirty="0" smtClean="0">
                          <a:solidFill>
                            <a:schemeClr val="tx1"/>
                          </a:solidFill>
                          <a:latin typeface="+mn-ea"/>
                          <a:ea typeface="+mn-ea"/>
                        </a:rPr>
                        <a:t>3,890</a:t>
                      </a:r>
                      <a:r>
                        <a:rPr kumimoji="1" lang="ja-JP" altLang="en-US" sz="1100" b="0" baseline="0" dirty="0" smtClean="0">
                          <a:solidFill>
                            <a:schemeClr val="tx1"/>
                          </a:solidFill>
                          <a:latin typeface="+mn-ea"/>
                          <a:ea typeface="+mn-ea"/>
                        </a:rPr>
                        <a:t>千円）、要介護者口腔保健指導推進事業（</a:t>
                      </a:r>
                      <a:r>
                        <a:rPr kumimoji="1" lang="en-US" altLang="ja-JP" sz="1100" b="0" baseline="0" dirty="0" smtClean="0">
                          <a:solidFill>
                            <a:schemeClr val="tx1"/>
                          </a:solidFill>
                          <a:latin typeface="+mn-ea"/>
                          <a:ea typeface="+mn-ea"/>
                        </a:rPr>
                        <a:t>6,058</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err="1" smtClean="0">
                          <a:solidFill>
                            <a:schemeClr val="tx1"/>
                          </a:solidFill>
                          <a:latin typeface="+mn-ea"/>
                          <a:ea typeface="+mn-ea"/>
                        </a:rPr>
                        <a:t>障がい</a:t>
                      </a:r>
                      <a:r>
                        <a:rPr kumimoji="1" lang="ja-JP" altLang="en-US" sz="1100" b="0" baseline="0" dirty="0" smtClean="0">
                          <a:solidFill>
                            <a:schemeClr val="tx1"/>
                          </a:solidFill>
                          <a:latin typeface="+mn-ea"/>
                          <a:ea typeface="+mn-ea"/>
                        </a:rPr>
                        <a:t>者歯科診療センター運営委託事業（</a:t>
                      </a:r>
                      <a:r>
                        <a:rPr kumimoji="1" lang="en-US" altLang="ja-JP" sz="1100" b="0" baseline="0" dirty="0" smtClean="0">
                          <a:solidFill>
                            <a:schemeClr val="tx1"/>
                          </a:solidFill>
                          <a:latin typeface="+mn-ea"/>
                          <a:ea typeface="+mn-ea"/>
                        </a:rPr>
                        <a:t>23,968</a:t>
                      </a:r>
                      <a:r>
                        <a:rPr kumimoji="1" lang="ja-JP" altLang="en-US" sz="1100" b="0" baseline="0" dirty="0" smtClean="0">
                          <a:solidFill>
                            <a:schemeClr val="tx1"/>
                          </a:solidFill>
                          <a:latin typeface="+mn-ea"/>
                          <a:ea typeface="+mn-ea"/>
                        </a:rPr>
                        <a:t>千円）、障がい者施設歯科口腔保健推進事業（</a:t>
                      </a:r>
                      <a:r>
                        <a:rPr kumimoji="1" lang="en-US" altLang="ja-JP" sz="1100" b="0" baseline="0" dirty="0" smtClean="0">
                          <a:solidFill>
                            <a:schemeClr val="tx1"/>
                          </a:solidFill>
                          <a:latin typeface="+mn-ea"/>
                          <a:ea typeface="+mn-ea"/>
                        </a:rPr>
                        <a:t>2,138</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健康格差の解決プログラム促進事業（特定健診）（</a:t>
                      </a:r>
                      <a:r>
                        <a:rPr kumimoji="1" lang="en-US" altLang="ja-JP" sz="1100" b="0" baseline="0" dirty="0" smtClean="0">
                          <a:solidFill>
                            <a:schemeClr val="tx1"/>
                          </a:solidFill>
                          <a:latin typeface="+mn-ea"/>
                          <a:ea typeface="+mn-ea"/>
                        </a:rPr>
                        <a:t>1,850</a:t>
                      </a:r>
                      <a:r>
                        <a:rPr kumimoji="1" lang="ja-JP" altLang="en-US" sz="1100" b="0" baseline="0" dirty="0" smtClean="0">
                          <a:solidFill>
                            <a:schemeClr val="tx1"/>
                          </a:solidFill>
                          <a:latin typeface="+mn-ea"/>
                          <a:ea typeface="+mn-ea"/>
                        </a:rPr>
                        <a:t>千円）</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6" name="グループ化 15"/>
          <p:cNvGrpSpPr/>
          <p:nvPr/>
        </p:nvGrpSpPr>
        <p:grpSpPr>
          <a:xfrm>
            <a:off x="586435" y="2310268"/>
            <a:ext cx="792000" cy="720000"/>
            <a:chOff x="-2122749" y="3293333"/>
            <a:chExt cx="792000" cy="720000"/>
          </a:xfrm>
        </p:grpSpPr>
        <p:sp>
          <p:nvSpPr>
            <p:cNvPr id="17" name="角丸四角形 16"/>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18" name="直線コネクタ 17"/>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27</a:t>
            </a:fld>
            <a:endParaRPr kumimoji="1" lang="ja-JP" altLang="en-US"/>
          </a:p>
        </p:txBody>
      </p:sp>
    </p:spTree>
    <p:extLst>
      <p:ext uri="{BB962C8B-B14F-4D97-AF65-F5344CB8AC3E}">
        <p14:creationId xmlns:p14="http://schemas.microsoft.com/office/powerpoint/2010/main" val="37894505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１　生活習慣病の予防（生活習慣の改善）</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（８）こころの健康</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P.58-59</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280374"/>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578590"/>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▽ストレスへの対処法に関する正しい知識を持ち、日常生活で実践するとともに、必要に応じて医療機関を受診するなど、</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専門</a:t>
            </a:r>
            <a:endParaRPr kumimoji="0" lang="en-US" altLang="ja-JP"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的</a:t>
            </a: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な支援を受けます</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24" name="正方形/長方形 23"/>
          <p:cNvSpPr/>
          <p:nvPr/>
        </p:nvSpPr>
        <p:spPr>
          <a:xfrm>
            <a:off x="363222" y="3256108"/>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2890115012"/>
              </p:ext>
            </p:extLst>
          </p:nvPr>
        </p:nvGraphicFramePr>
        <p:xfrm>
          <a:off x="532234" y="3618271"/>
          <a:ext cx="8820000" cy="1046018"/>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600000">
                  <a:extLst>
                    <a:ext uri="{9D8B030D-6E8A-4147-A177-3AD203B41FA5}">
                      <a16:colId xmlns:a16="http://schemas.microsoft.com/office/drawing/2014/main" val="20001"/>
                    </a:ext>
                  </a:extLst>
                </a:gridCol>
                <a:gridCol w="1689625">
                  <a:extLst>
                    <a:ext uri="{9D8B030D-6E8A-4147-A177-3AD203B41FA5}">
                      <a16:colId xmlns:a16="http://schemas.microsoft.com/office/drawing/2014/main" val="2424026701"/>
                    </a:ext>
                  </a:extLst>
                </a:gridCol>
                <a:gridCol w="1550375">
                  <a:extLst>
                    <a:ext uri="{9D8B030D-6E8A-4147-A177-3AD203B41FA5}">
                      <a16:colId xmlns:a16="http://schemas.microsoft.com/office/drawing/2014/main" val="20002"/>
                    </a:ext>
                  </a:extLst>
                </a:gridCol>
                <a:gridCol w="1620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baseline="0" dirty="0" smtClean="0">
                          <a:effectLst/>
                          <a:latin typeface="游ゴシック" panose="020B0400000000000000" pitchFamily="50" charset="-128"/>
                          <a:ea typeface="游ゴシック" panose="020B0400000000000000" pitchFamily="50" charset="-128"/>
                        </a:rPr>
                        <a:t>項目</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策定時の取組状況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現在の取組状況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rPr>
                        <a:t>18</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err="1" smtClean="0">
                          <a:solidFill>
                            <a:schemeClr val="tx1"/>
                          </a:solidFill>
                          <a:effectLst/>
                          <a:latin typeface="游ゴシック" panose="020B0400000000000000" pitchFamily="50" charset="-128"/>
                          <a:ea typeface="游ゴシック" panose="020B0400000000000000" pitchFamily="50" charset="-128"/>
                        </a:rPr>
                        <a:t>気分障がい</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ja-JP" altLang="en-US" sz="1200" b="1" baseline="0" dirty="0" err="1" smtClean="0">
                          <a:solidFill>
                            <a:schemeClr val="tx1"/>
                          </a:solidFill>
                          <a:effectLst/>
                          <a:latin typeface="游ゴシック" panose="020B0400000000000000" pitchFamily="50" charset="-128"/>
                          <a:ea typeface="游ゴシック" panose="020B0400000000000000" pitchFamily="50" charset="-128"/>
                        </a:rPr>
                        <a:t>不安障がいに相</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応する心理的苦痛を感じている者の割合（</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20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歳以上）（☆）</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10.6%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baseline="0" dirty="0" smtClean="0">
                          <a:solidFill>
                            <a:schemeClr val="tx1"/>
                          </a:solidFill>
                          <a:effectLst/>
                          <a:latin typeface="游ゴシック" panose="020B0400000000000000" pitchFamily="50" charset="-128"/>
                          <a:ea typeface="游ゴシック" panose="020B0400000000000000" pitchFamily="50" charset="-128"/>
                        </a:rPr>
                        <a:t>10.6%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10%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以下</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19</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地域の集まりやグループに参加する者の割合</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24.1%</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24.1%</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増加</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3447809"/>
                  </a:ext>
                </a:extLst>
              </a:tr>
            </a:tbl>
          </a:graphicData>
        </a:graphic>
      </p:graphicFrame>
      <p:sp>
        <p:nvSpPr>
          <p:cNvPr id="26" name="正方形/長方形 25"/>
          <p:cNvSpPr/>
          <p:nvPr/>
        </p:nvSpPr>
        <p:spPr>
          <a:xfrm>
            <a:off x="6046918" y="3320548"/>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1682905586"/>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府民の約</a:t>
                      </a:r>
                      <a:r>
                        <a:rPr kumimoji="1" lang="en-US" altLang="ja-JP" sz="1200" b="0" baseline="0" dirty="0" smtClean="0">
                          <a:solidFill>
                            <a:schemeClr val="tx1"/>
                          </a:solidFill>
                          <a:latin typeface="+mn-ea"/>
                          <a:ea typeface="+mn-ea"/>
                        </a:rPr>
                        <a:t>5</a:t>
                      </a:r>
                      <a:r>
                        <a:rPr kumimoji="1" lang="ja-JP" altLang="en-US" sz="1200" b="0" baseline="0" dirty="0" smtClean="0">
                          <a:solidFill>
                            <a:schemeClr val="tx1"/>
                          </a:solidFill>
                          <a:latin typeface="+mn-ea"/>
                          <a:ea typeface="+mn-ea"/>
                        </a:rPr>
                        <a:t>％が、日常生活に影響がある疾患に「こころの病気」を挙げています。</a:t>
                      </a:r>
                    </a:p>
                    <a:p>
                      <a:pPr marL="174625" indent="-174625">
                        <a:lnSpc>
                          <a:spcPct val="100000"/>
                        </a:lnSpc>
                      </a:pPr>
                      <a:endParaRPr kumimoji="1" lang="ja-JP" altLang="en-US" sz="12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府の自殺者数は減少しているものの、年代別では、</a:t>
                      </a:r>
                      <a:r>
                        <a:rPr kumimoji="1" lang="en-US" altLang="ja-JP" sz="1200" b="0" baseline="0" dirty="0" smtClean="0">
                          <a:solidFill>
                            <a:schemeClr val="tx1"/>
                          </a:solidFill>
                          <a:latin typeface="+mn-ea"/>
                          <a:ea typeface="+mn-ea"/>
                        </a:rPr>
                        <a:t>40</a:t>
                      </a:r>
                      <a:r>
                        <a:rPr kumimoji="1" lang="ja-JP" altLang="en-US" sz="1200" b="0" baseline="0" dirty="0" smtClean="0">
                          <a:solidFill>
                            <a:schemeClr val="tx1"/>
                          </a:solidFill>
                          <a:latin typeface="+mn-ea"/>
                          <a:ea typeface="+mn-ea"/>
                        </a:rPr>
                        <a:t>歳代、</a:t>
                      </a:r>
                      <a:r>
                        <a:rPr kumimoji="1" lang="en-US" altLang="ja-JP" sz="1200" b="0" baseline="0" dirty="0" smtClean="0">
                          <a:solidFill>
                            <a:schemeClr val="tx1"/>
                          </a:solidFill>
                          <a:latin typeface="+mn-ea"/>
                          <a:ea typeface="+mn-ea"/>
                        </a:rPr>
                        <a:t>60</a:t>
                      </a:r>
                      <a:r>
                        <a:rPr kumimoji="1" lang="ja-JP" altLang="en-US" sz="1200" b="0" baseline="0" dirty="0" smtClean="0">
                          <a:solidFill>
                            <a:schemeClr val="tx1"/>
                          </a:solidFill>
                          <a:latin typeface="+mn-ea"/>
                          <a:ea typeface="+mn-ea"/>
                        </a:rPr>
                        <a:t>歳代が多い状況にあります。さらに、職業別（全国）でみると、</a:t>
                      </a:r>
                      <a:r>
                        <a:rPr kumimoji="1" lang="en-US" altLang="ja-JP" sz="1200" b="0" baseline="0" dirty="0" smtClean="0">
                          <a:solidFill>
                            <a:schemeClr val="tx1"/>
                          </a:solidFill>
                          <a:latin typeface="+mn-ea"/>
                          <a:ea typeface="+mn-ea"/>
                        </a:rPr>
                        <a:t>50</a:t>
                      </a:r>
                      <a:r>
                        <a:rPr kumimoji="1" lang="ja-JP" altLang="en-US" sz="1200" b="0" baseline="0" dirty="0" smtClean="0">
                          <a:solidFill>
                            <a:schemeClr val="tx1"/>
                          </a:solidFill>
                          <a:latin typeface="+mn-ea"/>
                          <a:ea typeface="+mn-ea"/>
                        </a:rPr>
                        <a:t>歳未満の場合、「被雇用者・勤め人」が</a:t>
                      </a:r>
                      <a:r>
                        <a:rPr kumimoji="1" lang="en-US" altLang="ja-JP" sz="1200" b="0" baseline="0" dirty="0" smtClean="0">
                          <a:solidFill>
                            <a:schemeClr val="tx1"/>
                          </a:solidFill>
                          <a:latin typeface="+mn-ea"/>
                          <a:ea typeface="+mn-ea"/>
                        </a:rPr>
                        <a:t>4</a:t>
                      </a:r>
                      <a:r>
                        <a:rPr kumimoji="1" lang="ja-JP" altLang="en-US" sz="1200" b="0" baseline="0" dirty="0" smtClean="0">
                          <a:solidFill>
                            <a:schemeClr val="tx1"/>
                          </a:solidFill>
                          <a:latin typeface="+mn-ea"/>
                          <a:ea typeface="+mn-ea"/>
                        </a:rPr>
                        <a:t>割以上を占めており、職場におけるこころの健康づくりの充実・強化が求められます。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3024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過度のストレスを抱える府民の割合を減らします</a:t>
            </a:r>
          </a:p>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～ストレスとうまく付き合いましょう～</a:t>
            </a: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28</a:t>
            </a:fld>
            <a:endParaRPr kumimoji="1" lang="ja-JP" altLang="en-US"/>
          </a:p>
        </p:txBody>
      </p:sp>
    </p:spTree>
    <p:extLst>
      <p:ext uri="{BB962C8B-B14F-4D97-AF65-F5344CB8AC3E}">
        <p14:creationId xmlns:p14="http://schemas.microsoft.com/office/powerpoint/2010/main" val="42785046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280993916"/>
              </p:ext>
            </p:extLst>
          </p:nvPr>
        </p:nvGraphicFramePr>
        <p:xfrm>
          <a:off x="477311" y="434454"/>
          <a:ext cx="8928000" cy="5976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312000">
                <a:tc>
                  <a:txBody>
                    <a:bodyPr/>
                    <a:lstStyle/>
                    <a:p>
                      <a:pPr>
                        <a:lnSpc>
                          <a:spcPct val="100000"/>
                        </a:lnSpc>
                      </a:pPr>
                      <a:r>
                        <a:rPr kumimoji="1" lang="ja-JP" altLang="en-US" sz="1600" b="0" baseline="0" dirty="0" smtClean="0">
                          <a:latin typeface="+mn-ea"/>
                          <a:ea typeface="+mn-ea"/>
                        </a:rPr>
                        <a:t>本年度の</a:t>
                      </a:r>
                      <a:endParaRPr kumimoji="1" lang="en-US" altLang="ja-JP" sz="1600" b="0" baseline="0" dirty="0" smtClean="0">
                        <a:latin typeface="+mn-ea"/>
                        <a:ea typeface="+mn-ea"/>
                      </a:endParaRPr>
                    </a:p>
                    <a:p>
                      <a:pPr>
                        <a:lnSpc>
                          <a:spcPct val="1000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ja-JP" altLang="en-US" sz="1600"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職域等におけるこころの健康サポート</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■中小企業の人事担当者、労働者等の「こころの健康」に関する相談等を実施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　（職場のメンタルヘルス専門相談：第</a:t>
                      </a:r>
                      <a:r>
                        <a:rPr kumimoji="1" lang="en-US" altLang="ja-JP" sz="1100" b="0" baseline="0" dirty="0" smtClean="0">
                          <a:solidFill>
                            <a:schemeClr val="tx1"/>
                          </a:solidFill>
                          <a:latin typeface="+mn-ea"/>
                          <a:ea typeface="+mn-ea"/>
                        </a:rPr>
                        <a:t>1</a:t>
                      </a:r>
                      <a:r>
                        <a:rPr kumimoji="1" lang="ja-JP" altLang="en-US" sz="1100" b="0" baseline="0" dirty="0" smtClean="0">
                          <a:solidFill>
                            <a:schemeClr val="tx1"/>
                          </a:solidFill>
                          <a:latin typeface="+mn-ea"/>
                          <a:ea typeface="+mn-ea"/>
                        </a:rPr>
                        <a:t>・</a:t>
                      </a:r>
                      <a:r>
                        <a:rPr kumimoji="1" lang="en-US" altLang="ja-JP" sz="1100" b="0" baseline="0" dirty="0" smtClean="0">
                          <a:solidFill>
                            <a:schemeClr val="tx1"/>
                          </a:solidFill>
                          <a:latin typeface="+mn-ea"/>
                          <a:ea typeface="+mn-ea"/>
                        </a:rPr>
                        <a:t>2</a:t>
                      </a:r>
                      <a:r>
                        <a:rPr kumimoji="1" lang="ja-JP" altLang="en-US" sz="1100" b="0" baseline="0" dirty="0" smtClean="0">
                          <a:solidFill>
                            <a:schemeClr val="tx1"/>
                          </a:solidFill>
                          <a:latin typeface="+mn-ea"/>
                          <a:ea typeface="+mn-ea"/>
                        </a:rPr>
                        <a:t>・</a:t>
                      </a:r>
                      <a:r>
                        <a:rPr kumimoji="1" lang="en-US" altLang="ja-JP" sz="1100" b="0" baseline="0" dirty="0" smtClean="0">
                          <a:solidFill>
                            <a:schemeClr val="tx1"/>
                          </a:solidFill>
                          <a:latin typeface="+mn-ea"/>
                          <a:ea typeface="+mn-ea"/>
                        </a:rPr>
                        <a:t>3</a:t>
                      </a:r>
                      <a:r>
                        <a:rPr kumimoji="1" lang="ja-JP" altLang="en-US" sz="1100" b="0" baseline="0" dirty="0" smtClean="0">
                          <a:solidFill>
                            <a:schemeClr val="tx1"/>
                          </a:solidFill>
                          <a:latin typeface="+mn-ea"/>
                          <a:ea typeface="+mn-ea"/>
                        </a:rPr>
                        <a:t>・</a:t>
                      </a:r>
                      <a:r>
                        <a:rPr kumimoji="1" lang="en-US" altLang="ja-JP" sz="1100" b="0" baseline="0" dirty="0" smtClean="0">
                          <a:solidFill>
                            <a:schemeClr val="tx1"/>
                          </a:solidFill>
                          <a:latin typeface="+mn-ea"/>
                          <a:ea typeface="+mn-ea"/>
                        </a:rPr>
                        <a:t>4</a:t>
                      </a:r>
                      <a:r>
                        <a:rPr kumimoji="1" lang="ja-JP" altLang="en-US" sz="1100" b="0" baseline="0" dirty="0" smtClean="0">
                          <a:solidFill>
                            <a:schemeClr val="tx1"/>
                          </a:solidFill>
                          <a:latin typeface="+mn-ea"/>
                          <a:ea typeface="+mn-ea"/>
                        </a:rPr>
                        <a:t>火曜日、第</a:t>
                      </a:r>
                      <a:r>
                        <a:rPr kumimoji="1" lang="en-US" altLang="ja-JP" sz="1100" b="0" baseline="0" dirty="0" smtClean="0">
                          <a:solidFill>
                            <a:schemeClr val="tx1"/>
                          </a:solidFill>
                          <a:latin typeface="+mn-ea"/>
                          <a:ea typeface="+mn-ea"/>
                        </a:rPr>
                        <a:t>1</a:t>
                      </a:r>
                      <a:r>
                        <a:rPr kumimoji="1" lang="ja-JP" altLang="en-US" sz="1100" b="0" baseline="0" dirty="0" smtClean="0">
                          <a:solidFill>
                            <a:schemeClr val="tx1"/>
                          </a:solidFill>
                          <a:latin typeface="+mn-ea"/>
                          <a:ea typeface="+mn-ea"/>
                        </a:rPr>
                        <a:t>水曜日実施、</a:t>
                      </a:r>
                      <a:r>
                        <a:rPr kumimoji="1" lang="en-US" altLang="ja-JP" sz="1100" b="0" baseline="0" dirty="0" smtClean="0">
                          <a:solidFill>
                            <a:schemeClr val="tx1"/>
                          </a:solidFill>
                          <a:latin typeface="+mn-ea"/>
                          <a:ea typeface="+mn-ea"/>
                        </a:rPr>
                        <a:t>30</a:t>
                      </a:r>
                      <a:r>
                        <a:rPr kumimoji="1" lang="ja-JP" altLang="en-US" sz="1100" b="0" baseline="0" dirty="0" smtClean="0">
                          <a:solidFill>
                            <a:schemeClr val="tx1"/>
                          </a:solidFill>
                          <a:latin typeface="+mn-ea"/>
                          <a:ea typeface="+mn-ea"/>
                        </a:rPr>
                        <a:t>名 ／ 職場のメンタルヘルス推進担当者養成研修会：</a:t>
                      </a:r>
                      <a:r>
                        <a:rPr kumimoji="1" lang="en-US" altLang="ja-JP" sz="1100" b="0" baseline="0" dirty="0" smtClean="0">
                          <a:solidFill>
                            <a:schemeClr val="tx1"/>
                          </a:solidFill>
                          <a:latin typeface="+mn-ea"/>
                          <a:ea typeface="+mn-ea"/>
                        </a:rPr>
                        <a:t>11/26</a:t>
                      </a:r>
                      <a:r>
                        <a:rPr kumimoji="1" lang="ja-JP" altLang="en-US" sz="1100" b="0" baseline="0" dirty="0" smtClean="0">
                          <a:solidFill>
                            <a:schemeClr val="tx1"/>
                          </a:solidFill>
                          <a:latin typeface="+mn-ea"/>
                          <a:ea typeface="+mn-ea"/>
                        </a:rPr>
                        <a:t>実施、</a:t>
                      </a:r>
                      <a:r>
                        <a:rPr kumimoji="1" lang="en-US" altLang="ja-JP" sz="1100" b="0" baseline="0" dirty="0" smtClean="0">
                          <a:solidFill>
                            <a:schemeClr val="tx1"/>
                          </a:solidFill>
                          <a:latin typeface="+mn-ea"/>
                          <a:ea typeface="+mn-ea"/>
                        </a:rPr>
                        <a:t>139</a:t>
                      </a:r>
                      <a:r>
                        <a:rPr kumimoji="1" lang="ja-JP" altLang="en-US" sz="1100" b="0" baseline="0" dirty="0" smtClean="0">
                          <a:solidFill>
                            <a:schemeClr val="tx1"/>
                          </a:solidFill>
                          <a:latin typeface="+mn-ea"/>
                          <a:ea typeface="+mn-ea"/>
                        </a:rPr>
                        <a:t>名参加 ／ メンタルヘルスに関するセミナー：</a:t>
                      </a:r>
                      <a:r>
                        <a:rPr kumimoji="1" lang="en-US" altLang="ja-JP" sz="1100" b="0" baseline="0" dirty="0" smtClean="0">
                          <a:solidFill>
                            <a:schemeClr val="tx1"/>
                          </a:solidFill>
                          <a:latin typeface="+mn-ea"/>
                          <a:ea typeface="+mn-ea"/>
                        </a:rPr>
                        <a:t>3</a:t>
                      </a:r>
                      <a:r>
                        <a:rPr kumimoji="1" lang="ja-JP" altLang="en-US" sz="1100" b="0" baseline="0" dirty="0" smtClean="0">
                          <a:solidFill>
                            <a:schemeClr val="tx1"/>
                          </a:solidFill>
                          <a:latin typeface="+mn-ea"/>
                          <a:ea typeface="+mn-ea"/>
                        </a:rPr>
                        <a:t>回、</a:t>
                      </a:r>
                      <a:r>
                        <a:rPr kumimoji="1" lang="en-US" altLang="ja-JP" sz="1100" b="0" baseline="0" dirty="0" smtClean="0">
                          <a:solidFill>
                            <a:schemeClr val="tx1"/>
                          </a:solidFill>
                          <a:latin typeface="+mn-ea"/>
                          <a:ea typeface="+mn-ea"/>
                        </a:rPr>
                        <a:t>253</a:t>
                      </a:r>
                      <a:r>
                        <a:rPr kumimoji="1" lang="ja-JP" altLang="en-US" sz="1100" b="0" baseline="0" dirty="0" smtClean="0">
                          <a:solidFill>
                            <a:schemeClr val="tx1"/>
                          </a:solidFill>
                          <a:latin typeface="+mn-ea"/>
                          <a:ea typeface="+mn-ea"/>
                        </a:rPr>
                        <a:t>名参加）</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■中小企業の抱える健康課題・ニーズに対応したセミナーとして「職場でのメンタルヘルス」をテーマとした項目を設定（「健康経営セミナー」</a:t>
                      </a:r>
                      <a:r>
                        <a:rPr kumimoji="1" lang="en-US" altLang="ja-JP" sz="1100" b="0" baseline="0" dirty="0" smtClean="0">
                          <a:solidFill>
                            <a:schemeClr val="tx1"/>
                          </a:solidFill>
                          <a:latin typeface="+mn-ea"/>
                          <a:ea typeface="+mn-ea"/>
                        </a:rPr>
                        <a:t>3/4</a:t>
                      </a:r>
                      <a:r>
                        <a:rPr kumimoji="1" lang="ja-JP" altLang="en-US" sz="1100" b="0" baseline="0" dirty="0" err="1" smtClean="0">
                          <a:solidFill>
                            <a:schemeClr val="tx1"/>
                          </a:solidFill>
                          <a:latin typeface="+mn-ea"/>
                          <a:ea typeface="+mn-ea"/>
                        </a:rPr>
                        <a:t>、</a:t>
                      </a:r>
                      <a:r>
                        <a:rPr kumimoji="1" lang="ja-JP" altLang="en-US" sz="1100" b="0" baseline="0" dirty="0" smtClean="0">
                          <a:solidFill>
                            <a:schemeClr val="tx1"/>
                          </a:solidFill>
                          <a:latin typeface="+mn-ea"/>
                          <a:ea typeface="+mn-ea"/>
                        </a:rPr>
                        <a:t>申込者</a:t>
                      </a:r>
                      <a:r>
                        <a:rPr kumimoji="1" lang="en-US" altLang="ja-JP" sz="1100" b="0" baseline="0" dirty="0" smtClean="0">
                          <a:solidFill>
                            <a:schemeClr val="tx1"/>
                          </a:solidFill>
                          <a:latin typeface="+mn-ea"/>
                          <a:ea typeface="+mn-ea"/>
                        </a:rPr>
                        <a:t>205</a:t>
                      </a:r>
                      <a:r>
                        <a:rPr kumimoji="1" lang="ja-JP" altLang="en-US" sz="1100" b="0" baseline="0" dirty="0" smtClean="0">
                          <a:solidFill>
                            <a:schemeClr val="tx1"/>
                          </a:solidFill>
                          <a:latin typeface="+mn-ea"/>
                          <a:ea typeface="+mn-ea"/>
                        </a:rPr>
                        <a:t>名　</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新型コロナウイルス感染拡大防止のため中止）</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■大阪産業保健総合支援センターにおいて一般産業保健研修を計</a:t>
                      </a:r>
                      <a:r>
                        <a:rPr kumimoji="1" lang="en-US" altLang="ja-JP" sz="1100" b="0" baseline="0" dirty="0" smtClean="0">
                          <a:solidFill>
                            <a:schemeClr val="tx1"/>
                          </a:solidFill>
                          <a:latin typeface="+mn-ea"/>
                          <a:ea typeface="+mn-ea"/>
                        </a:rPr>
                        <a:t>3</a:t>
                      </a:r>
                      <a:r>
                        <a:rPr kumimoji="1" lang="ja-JP" altLang="en-US" sz="1100" b="0" baseline="0" dirty="0" smtClean="0">
                          <a:solidFill>
                            <a:schemeClr val="tx1"/>
                          </a:solidFill>
                          <a:latin typeface="+mn-ea"/>
                          <a:ea typeface="+mn-ea"/>
                        </a:rPr>
                        <a:t>回実施（計</a:t>
                      </a:r>
                      <a:r>
                        <a:rPr kumimoji="1" lang="en-US" altLang="ja-JP" sz="1100" b="0" baseline="0" dirty="0" smtClean="0">
                          <a:solidFill>
                            <a:schemeClr val="tx1"/>
                          </a:solidFill>
                          <a:latin typeface="+mn-ea"/>
                          <a:ea typeface="+mn-ea"/>
                        </a:rPr>
                        <a:t>93</a:t>
                      </a:r>
                      <a:r>
                        <a:rPr kumimoji="1" lang="ja-JP" altLang="en-US" sz="1100" b="0" baseline="0" dirty="0" smtClean="0">
                          <a:solidFill>
                            <a:schemeClr val="tx1"/>
                          </a:solidFill>
                          <a:latin typeface="+mn-ea"/>
                          <a:ea typeface="+mn-ea"/>
                        </a:rPr>
                        <a:t>名参加）</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■保健所において商工会議所と連携し、メンタルヘルスをテーマにセミナーを開催（１回）</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地域におけるこころの健康づくり</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■学校等との連携により研修会等を開催（府立学校保健研究発表大会、小・中・高等学校保健主事合同研修会等）</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■保健所において、こころの健康の保持増進についての啓発を目的に、講演会の開催、ロビー展示、市町村の健康まつり等での啓発の協力を実施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市町村を通じて、市町村社会福祉協議会における取組みに対して地域福祉・高齢者福祉交付金による財政支援を行うとともに、市町村地域福祉担当課長会議の場を活用し、市町村の実施状況、課題、対応策等の情報提供を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相談支援の実施</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■保健所において電話・訪問・来所等によるこころの健康相談を実施、必要に応じて嘱託医師相談も実施</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20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今後の</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取組予定</a:t>
                      </a:r>
                      <a:endParaRPr kumimoji="1" lang="ja-JP" altLang="en-US"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課題等</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■中小企業等におけるメンタルヘルス対策の推進　　　　　　■メンタルヘルス対策に取り組む支援人材の資質向上</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■子どものこころの健やかな成長を育む健康教育の充実　　　■地域におけるこころの健康づくりの推進</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次年度の主な取組</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■職場のメンタルヘルス専門相談等、各種取組みのさらなる</a:t>
                      </a:r>
                      <a:r>
                        <a:rPr kumimoji="1" lang="en-US" altLang="ja-JP" sz="1100" b="0" baseline="0" dirty="0" smtClean="0">
                          <a:solidFill>
                            <a:schemeClr val="tx1"/>
                          </a:solidFill>
                          <a:latin typeface="+mn-ea"/>
                          <a:ea typeface="+mn-ea"/>
                        </a:rPr>
                        <a:t>PR</a:t>
                      </a:r>
                      <a:r>
                        <a:rPr kumimoji="1" lang="ja-JP" altLang="en-US" sz="1100" b="0" baseline="0" dirty="0" smtClean="0">
                          <a:solidFill>
                            <a:schemeClr val="tx1"/>
                          </a:solidFill>
                          <a:latin typeface="+mn-ea"/>
                          <a:ea typeface="+mn-ea"/>
                        </a:rPr>
                        <a:t>・周知を実施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■支援人材の資質向上を図る研修会を開催（ゲートキーパー養成講座</a:t>
                      </a:r>
                      <a:r>
                        <a:rPr kumimoji="1" lang="en-US" altLang="ja-JP" sz="1100" b="0" baseline="0" dirty="0" smtClean="0">
                          <a:solidFill>
                            <a:schemeClr val="tx1"/>
                          </a:solidFill>
                          <a:latin typeface="+mn-ea"/>
                          <a:ea typeface="+mn-ea"/>
                        </a:rPr>
                        <a:t>2</a:t>
                      </a:r>
                      <a:r>
                        <a:rPr kumimoji="1" lang="ja-JP" altLang="en-US" sz="1100" b="0" baseline="0" dirty="0" smtClean="0">
                          <a:solidFill>
                            <a:schemeClr val="tx1"/>
                          </a:solidFill>
                          <a:latin typeface="+mn-ea"/>
                          <a:ea typeface="+mn-ea"/>
                        </a:rPr>
                        <a:t>回のうち</a:t>
                      </a:r>
                      <a:r>
                        <a:rPr kumimoji="1" lang="en-US" altLang="ja-JP" sz="1100" b="0" baseline="0" dirty="0" smtClean="0">
                          <a:solidFill>
                            <a:schemeClr val="tx1"/>
                          </a:solidFill>
                          <a:latin typeface="+mn-ea"/>
                          <a:ea typeface="+mn-ea"/>
                        </a:rPr>
                        <a:t>1</a:t>
                      </a:r>
                      <a:r>
                        <a:rPr kumimoji="1" lang="ja-JP" altLang="en-US" sz="1100" b="0" baseline="0" dirty="0" smtClean="0">
                          <a:solidFill>
                            <a:schemeClr val="tx1"/>
                          </a:solidFill>
                          <a:latin typeface="+mn-ea"/>
                          <a:ea typeface="+mn-ea"/>
                        </a:rPr>
                        <a:t>回をギャンブル等依存症に関する内容に替えて実施することを検討）</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■地域福祉・高齢者福祉交付金による財政支援を行うとともに、市町村地域福祉担当課長会議等を通じて先進事例の情報等を提供（継続）</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■相談事業を実施（継続）</a:t>
                      </a:r>
                      <a:endParaRPr kumimoji="1" lang="ja-JP" altLang="en-US"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57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最終予算</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mn-ea"/>
                          <a:ea typeface="+mn-ea"/>
                        </a:rPr>
                        <a:t>地域自殺対策強化運営費（</a:t>
                      </a:r>
                      <a:r>
                        <a:rPr kumimoji="1" lang="en-US" altLang="ja-JP" sz="1100" b="0" baseline="0" dirty="0" smtClean="0">
                          <a:solidFill>
                            <a:schemeClr val="tx1"/>
                          </a:solidFill>
                          <a:latin typeface="+mn-ea"/>
                          <a:ea typeface="+mn-ea"/>
                        </a:rPr>
                        <a:t>2,780</a:t>
                      </a:r>
                      <a:r>
                        <a:rPr kumimoji="1" lang="ja-JP" altLang="en-US" sz="1100" b="0" baseline="0" dirty="0" smtClean="0">
                          <a:solidFill>
                            <a:schemeClr val="tx1"/>
                          </a:solidFill>
                          <a:latin typeface="+mn-ea"/>
                          <a:ea typeface="+mn-ea"/>
                        </a:rPr>
                        <a:t>千円）、中小企業の健康づくり推進事業（</a:t>
                      </a:r>
                      <a:r>
                        <a:rPr kumimoji="1" lang="en-US" altLang="ja-JP" sz="1100" b="0" baseline="0" dirty="0" smtClean="0">
                          <a:solidFill>
                            <a:schemeClr val="tx1"/>
                          </a:solidFill>
                          <a:latin typeface="+mn-ea"/>
                          <a:ea typeface="+mn-ea"/>
                        </a:rPr>
                        <a:t>20,787</a:t>
                      </a:r>
                      <a:r>
                        <a:rPr kumimoji="1" lang="ja-JP" altLang="en-US" sz="1100" b="0" baseline="0" dirty="0" smtClean="0">
                          <a:solidFill>
                            <a:schemeClr val="tx1"/>
                          </a:solidFill>
                          <a:latin typeface="+mn-ea"/>
                          <a:ea typeface="+mn-ea"/>
                        </a:rPr>
                        <a:t>千円）、精神保健福祉関係運営費</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a:t>
                      </a:r>
                      <a:r>
                        <a:rPr kumimoji="1" lang="en-US" altLang="ja-JP" sz="1100" b="0" baseline="0" dirty="0" smtClean="0">
                          <a:solidFill>
                            <a:schemeClr val="tx1"/>
                          </a:solidFill>
                          <a:latin typeface="+mn-ea"/>
                          <a:ea typeface="+mn-ea"/>
                        </a:rPr>
                        <a:t>2,437</a:t>
                      </a:r>
                      <a:r>
                        <a:rPr kumimoji="1" lang="ja-JP" altLang="en-US" sz="1100" b="0" baseline="0" dirty="0" smtClean="0">
                          <a:solidFill>
                            <a:schemeClr val="tx1"/>
                          </a:solidFill>
                          <a:latin typeface="+mn-ea"/>
                          <a:ea typeface="+mn-ea"/>
                        </a:rPr>
                        <a:t>千円）、大阪府地域福祉・高齢者福祉交付金（</a:t>
                      </a:r>
                      <a:r>
                        <a:rPr kumimoji="1" lang="en-US" altLang="ja-JP" sz="1100" b="0" baseline="0" dirty="0" smtClean="0">
                          <a:solidFill>
                            <a:schemeClr val="tx1"/>
                          </a:solidFill>
                          <a:latin typeface="+mn-ea"/>
                          <a:ea typeface="+mn-ea"/>
                        </a:rPr>
                        <a:t>957,627</a:t>
                      </a:r>
                      <a:r>
                        <a:rPr kumimoji="1" lang="ja-JP" altLang="en-US" sz="1100" b="0" baseline="0" dirty="0" smtClean="0">
                          <a:solidFill>
                            <a:schemeClr val="tx1"/>
                          </a:solidFill>
                          <a:latin typeface="+mn-ea"/>
                          <a:ea typeface="+mn-ea"/>
                        </a:rPr>
                        <a:t>千円）、心の健康相談事業（</a:t>
                      </a:r>
                      <a:r>
                        <a:rPr kumimoji="1" lang="en-US" altLang="ja-JP" sz="1100" b="0" baseline="0" dirty="0" smtClean="0">
                          <a:solidFill>
                            <a:schemeClr val="tx1"/>
                          </a:solidFill>
                          <a:latin typeface="+mn-ea"/>
                          <a:ea typeface="+mn-ea"/>
                        </a:rPr>
                        <a:t>26,803</a:t>
                      </a:r>
                      <a:r>
                        <a:rPr kumimoji="1" lang="ja-JP" altLang="en-US" sz="1100" b="0" baseline="0" dirty="0" smtClean="0">
                          <a:solidFill>
                            <a:schemeClr val="tx1"/>
                          </a:solidFill>
                          <a:latin typeface="+mn-ea"/>
                          <a:ea typeface="+mn-ea"/>
                        </a:rPr>
                        <a:t>千円）</a:t>
                      </a:r>
                      <a:endParaRPr kumimoji="1" lang="ja-JP" altLang="en-US" sz="1100" b="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6" name="グループ化 15"/>
          <p:cNvGrpSpPr/>
          <p:nvPr/>
        </p:nvGrpSpPr>
        <p:grpSpPr>
          <a:xfrm>
            <a:off x="586435" y="2543478"/>
            <a:ext cx="792000" cy="720000"/>
            <a:chOff x="-2122749" y="3293333"/>
            <a:chExt cx="792000" cy="720000"/>
          </a:xfrm>
        </p:grpSpPr>
        <p:sp>
          <p:nvSpPr>
            <p:cNvPr id="17" name="角丸四角形 16"/>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18" name="直線コネクタ 17"/>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29</a:t>
            </a:fld>
            <a:endParaRPr kumimoji="1" lang="ja-JP" altLang="en-US"/>
          </a:p>
        </p:txBody>
      </p:sp>
    </p:spTree>
    <p:extLst>
      <p:ext uri="{BB962C8B-B14F-4D97-AF65-F5344CB8AC3E}">
        <p14:creationId xmlns:p14="http://schemas.microsoft.com/office/powerpoint/2010/main" val="2764913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395777" y="2196012"/>
            <a:ext cx="9000000" cy="1476000"/>
          </a:xfrm>
          <a:prstGeom prst="roundRect">
            <a:avLst>
              <a:gd name="adj" fmla="val 3204"/>
            </a:avLst>
          </a:prstGeom>
          <a:noFill/>
          <a:ln w="6350">
            <a:solidFill>
              <a:srgbClr val="00CC99"/>
            </a:solidFill>
          </a:ln>
        </p:spPr>
        <p:txBody>
          <a:bodyPr wrap="square" lIns="72000" tIns="54000" rIns="72000" bIns="54000" rtlCol="0" anchor="t">
            <a:noAutofit/>
          </a:bodyPr>
          <a:lstStyle/>
          <a:p>
            <a:r>
              <a:rPr lang="ja-JP" altLang="en-US" sz="1050" b="1" dirty="0" smtClean="0">
                <a:latin typeface="游ゴシック" panose="020B0400000000000000" pitchFamily="50" charset="-128"/>
                <a:ea typeface="游ゴシック" panose="020B0400000000000000" pitchFamily="50" charset="-128"/>
              </a:rPr>
              <a:t>大阪府健康づくり推進条例</a:t>
            </a:r>
            <a:r>
              <a:rPr lang="ja-JP" altLang="en-US" sz="1050" dirty="0" smtClean="0">
                <a:latin typeface="游ゴシック" panose="020B0400000000000000" pitchFamily="50" charset="-128"/>
                <a:ea typeface="游ゴシック" panose="020B0400000000000000" pitchFamily="50" charset="-128"/>
              </a:rPr>
              <a:t>（抄）</a:t>
            </a:r>
            <a:endParaRPr lang="ja-JP" altLang="en-US" sz="1050" dirty="0">
              <a:latin typeface="游ゴシック" panose="020B0400000000000000" pitchFamily="50" charset="-128"/>
              <a:ea typeface="游ゴシック" panose="020B0400000000000000" pitchFamily="50" charset="-128"/>
            </a:endParaRPr>
          </a:p>
        </p:txBody>
      </p:sp>
      <p:sp>
        <p:nvSpPr>
          <p:cNvPr id="5" name="テキスト ボックス 4"/>
          <p:cNvSpPr txBox="1"/>
          <p:nvPr/>
        </p:nvSpPr>
        <p:spPr>
          <a:xfrm>
            <a:off x="437404" y="2442049"/>
            <a:ext cx="4464000" cy="1224000"/>
          </a:xfrm>
          <a:prstGeom prst="rect">
            <a:avLst/>
          </a:prstGeom>
          <a:noFill/>
        </p:spPr>
        <p:txBody>
          <a:bodyPr wrap="square" lIns="72000" tIns="72000" rIns="72000" bIns="72000" rtlCol="0" anchor="t">
            <a:noAutofit/>
          </a:bodyPr>
          <a:lstStyle/>
          <a:p>
            <a:r>
              <a:rPr lang="ja-JP" altLang="en-US" sz="1000" dirty="0">
                <a:latin typeface="游ゴシック" panose="020B0400000000000000" pitchFamily="50" charset="-128"/>
                <a:ea typeface="游ゴシック" panose="020B0400000000000000" pitchFamily="50" charset="-128"/>
              </a:rPr>
              <a:t>（府の責務）</a:t>
            </a:r>
          </a:p>
          <a:p>
            <a:r>
              <a:rPr lang="ja-JP" altLang="en-US" sz="1000" dirty="0">
                <a:latin typeface="游ゴシック" panose="020B0400000000000000" pitchFamily="50" charset="-128"/>
                <a:ea typeface="游ゴシック" panose="020B0400000000000000" pitchFamily="50" charset="-128"/>
              </a:rPr>
              <a:t>第四条　府は、前条に定める基本</a:t>
            </a:r>
            <a:r>
              <a:rPr lang="ja-JP" altLang="en-US" sz="1000" dirty="0" smtClean="0">
                <a:latin typeface="游ゴシック" panose="020B0400000000000000" pitchFamily="50" charset="-128"/>
                <a:ea typeface="游ゴシック" panose="020B0400000000000000" pitchFamily="50" charset="-128"/>
              </a:rPr>
              <a:t>理念に</a:t>
            </a:r>
            <a:r>
              <a:rPr lang="ja-JP" altLang="en-US" sz="1000" dirty="0">
                <a:latin typeface="游ゴシック" panose="020B0400000000000000" pitchFamily="50" charset="-128"/>
                <a:ea typeface="游ゴシック" panose="020B0400000000000000" pitchFamily="50" charset="-128"/>
              </a:rPr>
              <a:t>のっとり、府が定め、</a:t>
            </a:r>
            <a:r>
              <a:rPr lang="ja-JP" altLang="en-US" sz="1000" dirty="0" smtClean="0">
                <a:latin typeface="游ゴシック" panose="020B0400000000000000" pitchFamily="50" charset="-128"/>
                <a:ea typeface="游ゴシック" panose="020B0400000000000000" pitchFamily="50" charset="-128"/>
              </a:rPr>
              <a:t>及び作成する</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健康</a:t>
            </a:r>
            <a:r>
              <a:rPr lang="ja-JP" altLang="en-US" sz="1000" dirty="0">
                <a:latin typeface="游ゴシック" panose="020B0400000000000000" pitchFamily="50" charset="-128"/>
                <a:ea typeface="游ゴシック" panose="020B0400000000000000" pitchFamily="50" charset="-128"/>
              </a:rPr>
              <a:t>増進法第八条第一項の</a:t>
            </a:r>
            <a:r>
              <a:rPr lang="ja-JP" altLang="en-US" sz="1000" dirty="0" smtClean="0">
                <a:latin typeface="游ゴシック" panose="020B0400000000000000" pitchFamily="50" charset="-128"/>
                <a:ea typeface="游ゴシック" panose="020B0400000000000000" pitchFamily="50" charset="-128"/>
              </a:rPr>
              <a:t>計画</a:t>
            </a:r>
            <a:r>
              <a:rPr lang="ja-JP" altLang="en-US" sz="1000" dirty="0">
                <a:latin typeface="游ゴシック" panose="020B0400000000000000" pitchFamily="50" charset="-128"/>
                <a:ea typeface="游ゴシック" panose="020B0400000000000000" pitchFamily="50" charset="-128"/>
              </a:rPr>
              <a:t>、歯科口腔保健の推進</a:t>
            </a:r>
            <a:r>
              <a:rPr lang="ja-JP" altLang="en-US" sz="1000" dirty="0" smtClean="0">
                <a:latin typeface="游ゴシック" panose="020B0400000000000000" pitchFamily="50" charset="-128"/>
                <a:ea typeface="游ゴシック" panose="020B0400000000000000" pitchFamily="50" charset="-128"/>
              </a:rPr>
              <a:t>に関する法律</a:t>
            </a:r>
            <a:r>
              <a:rPr lang="ja-JP" altLang="en-US" sz="1000" dirty="0">
                <a:latin typeface="游ゴシック" panose="020B0400000000000000" pitchFamily="50" charset="-128"/>
                <a:ea typeface="游ゴシック" panose="020B0400000000000000" pitchFamily="50" charset="-128"/>
              </a:rPr>
              <a:t>（</a:t>
            </a:r>
            <a:r>
              <a:rPr lang="ja-JP" altLang="en-US" sz="1000" dirty="0" smtClean="0">
                <a:latin typeface="游ゴシック" panose="020B0400000000000000" pitchFamily="50" charset="-128"/>
                <a:ea typeface="游ゴシック" panose="020B0400000000000000" pitchFamily="50" charset="-128"/>
              </a:rPr>
              <a:t>平成</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二十三年</a:t>
            </a:r>
            <a:r>
              <a:rPr lang="ja-JP" altLang="en-US" sz="1000" dirty="0">
                <a:latin typeface="游ゴシック" panose="020B0400000000000000" pitchFamily="50" charset="-128"/>
                <a:ea typeface="游ゴシック" panose="020B0400000000000000" pitchFamily="50" charset="-128"/>
              </a:rPr>
              <a:t>法律</a:t>
            </a:r>
            <a:r>
              <a:rPr lang="ja-JP" altLang="en-US" sz="1000" dirty="0" smtClean="0">
                <a:latin typeface="游ゴシック" panose="020B0400000000000000" pitchFamily="50" charset="-128"/>
                <a:ea typeface="游ゴシック" panose="020B0400000000000000" pitchFamily="50" charset="-128"/>
              </a:rPr>
              <a:t>第九十五号</a:t>
            </a:r>
            <a:r>
              <a:rPr lang="ja-JP" altLang="en-US" sz="1000" dirty="0">
                <a:latin typeface="游ゴシック" panose="020B0400000000000000" pitchFamily="50" charset="-128"/>
                <a:ea typeface="游ゴシック" panose="020B0400000000000000" pitchFamily="50" charset="-128"/>
              </a:rPr>
              <a:t>）第十三条第一項の</a:t>
            </a:r>
            <a:r>
              <a:rPr lang="ja-JP" altLang="en-US" sz="1000" dirty="0" smtClean="0">
                <a:latin typeface="游ゴシック" panose="020B0400000000000000" pitchFamily="50" charset="-128"/>
                <a:ea typeface="游ゴシック" panose="020B0400000000000000" pitchFamily="50" charset="-128"/>
              </a:rPr>
              <a:t>基本的事項及び食育基本法</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a:t>
            </a:r>
            <a:r>
              <a:rPr lang="ja-JP" altLang="en-US" sz="1000" dirty="0">
                <a:latin typeface="游ゴシック" panose="020B0400000000000000" pitchFamily="50" charset="-128"/>
                <a:ea typeface="游ゴシック" panose="020B0400000000000000" pitchFamily="50" charset="-128"/>
              </a:rPr>
              <a:t>平成十七年</a:t>
            </a:r>
            <a:r>
              <a:rPr lang="ja-JP" altLang="en-US" sz="1000" dirty="0" smtClean="0">
                <a:latin typeface="游ゴシック" panose="020B0400000000000000" pitchFamily="50" charset="-128"/>
                <a:ea typeface="游ゴシック" panose="020B0400000000000000" pitchFamily="50" charset="-128"/>
              </a:rPr>
              <a:t>法律第六十三号</a:t>
            </a:r>
            <a:r>
              <a:rPr lang="ja-JP" altLang="en-US" sz="1000" dirty="0">
                <a:latin typeface="游ゴシック" panose="020B0400000000000000" pitchFamily="50" charset="-128"/>
                <a:ea typeface="游ゴシック" panose="020B0400000000000000" pitchFamily="50" charset="-128"/>
              </a:rPr>
              <a:t>）</a:t>
            </a:r>
            <a:r>
              <a:rPr lang="ja-JP" altLang="en-US" sz="1000" dirty="0" smtClean="0">
                <a:latin typeface="游ゴシック" panose="020B0400000000000000" pitchFamily="50" charset="-128"/>
                <a:ea typeface="游ゴシック" panose="020B0400000000000000" pitchFamily="50" charset="-128"/>
              </a:rPr>
              <a:t>第十七条第一項の計画</a:t>
            </a:r>
            <a:r>
              <a:rPr lang="ja-JP" altLang="en-US" sz="1000" dirty="0">
                <a:latin typeface="游ゴシック" panose="020B0400000000000000" pitchFamily="50" charset="-128"/>
                <a:ea typeface="游ゴシック" panose="020B0400000000000000" pitchFamily="50" charset="-128"/>
              </a:rPr>
              <a:t>に</a:t>
            </a:r>
            <a:r>
              <a:rPr lang="ja-JP" altLang="en-US" sz="1000" dirty="0" smtClean="0">
                <a:latin typeface="游ゴシック" panose="020B0400000000000000" pitchFamily="50" charset="-128"/>
                <a:ea typeface="游ゴシック" panose="020B0400000000000000" pitchFamily="50" charset="-128"/>
              </a:rPr>
              <a:t>おいて健康づくり</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の</a:t>
            </a:r>
            <a:r>
              <a:rPr lang="ja-JP" altLang="en-US" sz="1000" dirty="0">
                <a:latin typeface="游ゴシック" panose="020B0400000000000000" pitchFamily="50" charset="-128"/>
                <a:ea typeface="游ゴシック" panose="020B0400000000000000" pitchFamily="50" charset="-128"/>
              </a:rPr>
              <a:t>推進に</a:t>
            </a:r>
            <a:r>
              <a:rPr lang="ja-JP" altLang="en-US" sz="1000" dirty="0" smtClean="0">
                <a:latin typeface="游ゴシック" panose="020B0400000000000000" pitchFamily="50" charset="-128"/>
                <a:ea typeface="游ゴシック" panose="020B0400000000000000" pitchFamily="50" charset="-128"/>
              </a:rPr>
              <a:t>関する</a:t>
            </a:r>
            <a:r>
              <a:rPr lang="ja-JP" altLang="en-US" sz="1000" dirty="0">
                <a:latin typeface="游ゴシック" panose="020B0400000000000000" pitchFamily="50" charset="-128"/>
                <a:ea typeface="游ゴシック" panose="020B0400000000000000" pitchFamily="50" charset="-128"/>
              </a:rPr>
              <a:t>目標を設定し</a:t>
            </a:r>
            <a:r>
              <a:rPr lang="ja-JP" altLang="en-US" sz="1000" dirty="0" smtClean="0">
                <a:latin typeface="游ゴシック" panose="020B0400000000000000" pitchFamily="50" charset="-128"/>
                <a:ea typeface="游ゴシック" panose="020B0400000000000000" pitchFamily="50" charset="-128"/>
              </a:rPr>
              <a:t>、健康づくりに</a:t>
            </a:r>
            <a:r>
              <a:rPr lang="ja-JP" altLang="en-US" sz="1000" dirty="0">
                <a:latin typeface="游ゴシック" panose="020B0400000000000000" pitchFamily="50" charset="-128"/>
                <a:ea typeface="游ゴシック" panose="020B0400000000000000" pitchFamily="50" charset="-128"/>
              </a:rPr>
              <a:t>関する</a:t>
            </a:r>
            <a:r>
              <a:rPr lang="ja-JP" altLang="en-US" sz="1000" dirty="0" smtClean="0">
                <a:latin typeface="游ゴシック" panose="020B0400000000000000" pitchFamily="50" charset="-128"/>
                <a:ea typeface="游ゴシック" panose="020B0400000000000000" pitchFamily="50" charset="-128"/>
              </a:rPr>
              <a:t>施策</a:t>
            </a:r>
            <a:r>
              <a:rPr lang="ja-JP" altLang="en-US" sz="1000" dirty="0">
                <a:latin typeface="游ゴシック" panose="020B0400000000000000" pitchFamily="50" charset="-128"/>
                <a:ea typeface="游ゴシック" panose="020B0400000000000000" pitchFamily="50" charset="-128"/>
              </a:rPr>
              <a:t>の総合的な</a:t>
            </a:r>
            <a:r>
              <a:rPr lang="ja-JP" altLang="en-US" sz="1000" dirty="0" smtClean="0">
                <a:latin typeface="游ゴシック" panose="020B0400000000000000" pitchFamily="50" charset="-128"/>
                <a:ea typeface="游ゴシック" panose="020B0400000000000000" pitchFamily="50" charset="-128"/>
              </a:rPr>
              <a:t>策定及</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dirty="0" err="1" smtClean="0">
                <a:latin typeface="游ゴシック" panose="020B0400000000000000" pitchFamily="50" charset="-128"/>
                <a:ea typeface="游ゴシック" panose="020B0400000000000000" pitchFamily="50" charset="-128"/>
              </a:rPr>
              <a:t>び</a:t>
            </a:r>
            <a:r>
              <a:rPr lang="ja-JP" altLang="en-US" sz="1000" dirty="0" smtClean="0">
                <a:latin typeface="游ゴシック" panose="020B0400000000000000" pitchFamily="50" charset="-128"/>
                <a:ea typeface="游ゴシック" panose="020B0400000000000000" pitchFamily="50" charset="-128"/>
              </a:rPr>
              <a:t>実施</a:t>
            </a:r>
            <a:r>
              <a:rPr lang="ja-JP" altLang="en-US" sz="1000" dirty="0">
                <a:latin typeface="游ゴシック" panose="020B0400000000000000" pitchFamily="50" charset="-128"/>
                <a:ea typeface="游ゴシック" panose="020B0400000000000000" pitchFamily="50" charset="-128"/>
              </a:rPr>
              <a:t>に努めるものとする</a:t>
            </a:r>
            <a:r>
              <a:rPr lang="ja-JP" altLang="en-US" sz="1000" dirty="0" smtClean="0">
                <a:latin typeface="游ゴシック" panose="020B0400000000000000" pitchFamily="50" charset="-128"/>
                <a:ea typeface="游ゴシック" panose="020B0400000000000000" pitchFamily="50" charset="-128"/>
              </a:rPr>
              <a:t>。</a:t>
            </a:r>
            <a:endParaRPr lang="ja-JP" altLang="en-US" sz="1000" dirty="0">
              <a:latin typeface="游ゴシック" panose="020B0400000000000000" pitchFamily="50" charset="-128"/>
              <a:ea typeface="游ゴシック" panose="020B0400000000000000" pitchFamily="50" charset="-128"/>
            </a:endParaRPr>
          </a:p>
        </p:txBody>
      </p:sp>
      <p:sp>
        <p:nvSpPr>
          <p:cNvPr id="6" name="テキスト ボックス 5"/>
          <p:cNvSpPr txBox="1"/>
          <p:nvPr/>
        </p:nvSpPr>
        <p:spPr>
          <a:xfrm>
            <a:off x="4983940" y="2442049"/>
            <a:ext cx="4392000" cy="1224000"/>
          </a:xfrm>
          <a:prstGeom prst="rect">
            <a:avLst/>
          </a:prstGeom>
          <a:noFill/>
        </p:spPr>
        <p:txBody>
          <a:bodyPr wrap="square" lIns="72000" tIns="72000" rIns="72000" bIns="72000" rtlCol="0" anchor="t">
            <a:noAutofit/>
          </a:bodyPr>
          <a:lstStyle/>
          <a:p>
            <a:r>
              <a:rPr lang="ja-JP" altLang="en-US" sz="1000" dirty="0">
                <a:latin typeface="游ゴシック" panose="020B0400000000000000" pitchFamily="50" charset="-128"/>
                <a:ea typeface="游ゴシック" panose="020B0400000000000000" pitchFamily="50" charset="-128"/>
              </a:rPr>
              <a:t>（年次報告等）</a:t>
            </a:r>
          </a:p>
          <a:p>
            <a:r>
              <a:rPr lang="ja-JP" altLang="en-US" sz="1000" dirty="0">
                <a:latin typeface="游ゴシック" panose="020B0400000000000000" pitchFamily="50" charset="-128"/>
                <a:ea typeface="游ゴシック" panose="020B0400000000000000" pitchFamily="50" charset="-128"/>
              </a:rPr>
              <a:t>第十九条　知事は、毎年、第四条第一項の</a:t>
            </a:r>
            <a:r>
              <a:rPr lang="ja-JP" altLang="en-US" sz="1000" b="1" u="sng" dirty="0">
                <a:latin typeface="游ゴシック" panose="020B0400000000000000" pitchFamily="50" charset="-128"/>
                <a:ea typeface="游ゴシック" panose="020B0400000000000000" pitchFamily="50" charset="-128"/>
              </a:rPr>
              <a:t>目標の達成状況及び施策</a:t>
            </a:r>
            <a:r>
              <a:rPr lang="ja-JP" altLang="en-US" sz="1000" b="1" u="sng" dirty="0" smtClean="0">
                <a:latin typeface="游ゴシック" panose="020B0400000000000000" pitchFamily="50" charset="-128"/>
                <a:ea typeface="游ゴシック" panose="020B0400000000000000" pitchFamily="50" charset="-128"/>
              </a:rPr>
              <a:t>の実施</a:t>
            </a:r>
            <a:endParaRPr lang="en-US" altLang="ja-JP" sz="1000" b="1" u="sng"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b="1" u="sng" dirty="0" smtClean="0">
                <a:latin typeface="游ゴシック" panose="020B0400000000000000" pitchFamily="50" charset="-128"/>
                <a:ea typeface="游ゴシック" panose="020B0400000000000000" pitchFamily="50" charset="-128"/>
              </a:rPr>
              <a:t>状況</a:t>
            </a:r>
            <a:r>
              <a:rPr lang="ja-JP" altLang="en-US" sz="1000" b="1" u="sng" dirty="0">
                <a:latin typeface="游ゴシック" panose="020B0400000000000000" pitchFamily="50" charset="-128"/>
                <a:ea typeface="游ゴシック" panose="020B0400000000000000" pitchFamily="50" charset="-128"/>
              </a:rPr>
              <a:t>について、報告書を作成し、及び公表する</a:t>
            </a:r>
            <a:r>
              <a:rPr lang="ja-JP" altLang="en-US" sz="1000" dirty="0">
                <a:latin typeface="游ゴシック" panose="020B0400000000000000" pitchFamily="50" charset="-128"/>
                <a:ea typeface="游ゴシック" panose="020B0400000000000000" pitchFamily="50" charset="-128"/>
              </a:rPr>
              <a:t>ものとする。</a:t>
            </a:r>
          </a:p>
          <a:p>
            <a:r>
              <a:rPr lang="ja-JP" altLang="en-US" sz="1000" dirty="0">
                <a:latin typeface="游ゴシック" panose="020B0400000000000000" pitchFamily="50" charset="-128"/>
                <a:ea typeface="游ゴシック" panose="020B0400000000000000" pitchFamily="50" charset="-128"/>
              </a:rPr>
              <a:t>２　知事は、前項の報告書の作成に当たっては、同項の目標の</a:t>
            </a:r>
            <a:r>
              <a:rPr lang="ja-JP" altLang="en-US" sz="1000" dirty="0" smtClean="0">
                <a:latin typeface="游ゴシック" panose="020B0400000000000000" pitchFamily="50" charset="-128"/>
                <a:ea typeface="游ゴシック" panose="020B0400000000000000" pitchFamily="50" charset="-128"/>
              </a:rPr>
              <a:t>達成状況及</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dirty="0" err="1" smtClean="0">
                <a:latin typeface="游ゴシック" panose="020B0400000000000000" pitchFamily="50" charset="-128"/>
                <a:ea typeface="游ゴシック" panose="020B0400000000000000" pitchFamily="50" charset="-128"/>
              </a:rPr>
              <a:t>び</a:t>
            </a:r>
            <a:r>
              <a:rPr lang="ja-JP" altLang="en-US" sz="1000" dirty="0">
                <a:latin typeface="游ゴシック" panose="020B0400000000000000" pitchFamily="50" charset="-128"/>
                <a:ea typeface="游ゴシック" panose="020B0400000000000000" pitchFamily="50" charset="-128"/>
              </a:rPr>
              <a:t>施策の実施状況について、大阪府食育推進計画評価審議会</a:t>
            </a:r>
            <a:r>
              <a:rPr lang="ja-JP" altLang="en-US" sz="1000" dirty="0" smtClean="0">
                <a:latin typeface="游ゴシック" panose="020B0400000000000000" pitchFamily="50" charset="-128"/>
                <a:ea typeface="游ゴシック" panose="020B0400000000000000" pitchFamily="50" charset="-128"/>
              </a:rPr>
              <a:t>、大阪府地</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域</a:t>
            </a:r>
            <a:r>
              <a:rPr lang="ja-JP" altLang="en-US" sz="1000" dirty="0">
                <a:latin typeface="游ゴシック" panose="020B0400000000000000" pitchFamily="50" charset="-128"/>
                <a:ea typeface="游ゴシック" panose="020B0400000000000000" pitchFamily="50" charset="-128"/>
              </a:rPr>
              <a:t>職域連携推進協議会及び大阪府生涯歯科保健推進審</a:t>
            </a:r>
            <a:r>
              <a:rPr lang="ja-JP" altLang="en-US" sz="1000" dirty="0" smtClean="0">
                <a:latin typeface="游ゴシック" panose="020B0400000000000000" pitchFamily="50" charset="-128"/>
                <a:ea typeface="游ゴシック" panose="020B0400000000000000" pitchFamily="50" charset="-128"/>
              </a:rPr>
              <a:t>議会の意見を聴く</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もの</a:t>
            </a:r>
            <a:r>
              <a:rPr lang="ja-JP" altLang="en-US" sz="1000" dirty="0">
                <a:latin typeface="游ゴシック" panose="020B0400000000000000" pitchFamily="50" charset="-128"/>
                <a:ea typeface="游ゴシック" panose="020B0400000000000000" pitchFamily="50" charset="-128"/>
              </a:rPr>
              <a:t>とする。</a:t>
            </a:r>
          </a:p>
        </p:txBody>
      </p:sp>
      <p:pic>
        <p:nvPicPr>
          <p:cNvPr id="8" name="図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9" name="直線コネクタ 8"/>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210214" y="324516"/>
            <a:ext cx="6383507" cy="432000"/>
          </a:xfrm>
          <a:prstGeom prst="rect">
            <a:avLst/>
          </a:prstGeom>
          <a:noFill/>
        </p:spPr>
        <p:txBody>
          <a:bodyPr wrap="square" lIns="72000" tIns="72000" rIns="72000" bIns="72000" rtlCol="0" anchor="t">
            <a:noAutofit/>
          </a:bodyPr>
          <a:lstStyle/>
          <a:p>
            <a:r>
              <a:rPr lang="ja-JP" altLang="en-US" b="1" dirty="0" smtClean="0">
                <a:latin typeface="游ゴシック" panose="020B0400000000000000" pitchFamily="50" charset="-128"/>
                <a:ea typeface="游ゴシック" panose="020B0400000000000000" pitchFamily="50" charset="-128"/>
              </a:rPr>
              <a:t>年次報告について</a:t>
            </a:r>
            <a:endParaRPr lang="ja-JP" altLang="en-US" b="1" dirty="0">
              <a:latin typeface="游ゴシック" panose="020B0400000000000000" pitchFamily="50" charset="-128"/>
              <a:ea typeface="游ゴシック" panose="020B0400000000000000" pitchFamily="50" charset="-128"/>
            </a:endParaRPr>
          </a:p>
        </p:txBody>
      </p:sp>
      <p:sp>
        <p:nvSpPr>
          <p:cNvPr id="12" name="テキスト ボックス 11"/>
          <p:cNvSpPr txBox="1"/>
          <p:nvPr/>
        </p:nvSpPr>
        <p:spPr>
          <a:xfrm>
            <a:off x="265198" y="915414"/>
            <a:ext cx="9360000" cy="1152000"/>
          </a:xfrm>
          <a:prstGeom prst="roundRect">
            <a:avLst>
              <a:gd name="adj" fmla="val 0"/>
            </a:avLst>
          </a:prstGeom>
          <a:noFill/>
          <a:ln w="12700">
            <a:noFill/>
          </a:ln>
        </p:spPr>
        <p:txBody>
          <a:bodyPr wrap="square" lIns="72000" tIns="72000" rIns="72000" bIns="72000" rtlCol="0" anchor="t">
            <a:noAutofit/>
          </a:bodyPr>
          <a:lstStyle/>
          <a:p>
            <a:r>
              <a:rPr lang="ja-JP" altLang="en-US" sz="1200" dirty="0" smtClean="0">
                <a:latin typeface="游ゴシック" panose="020B0400000000000000" pitchFamily="50" charset="-128"/>
                <a:ea typeface="游ゴシック" panose="020B0400000000000000" pitchFamily="50" charset="-128"/>
              </a:rPr>
              <a:t>　平成</a:t>
            </a:r>
            <a:r>
              <a:rPr lang="en-US" altLang="ja-JP" sz="1200" dirty="0" smtClean="0">
                <a:latin typeface="游ゴシック" panose="020B0400000000000000" pitchFamily="50" charset="-128"/>
                <a:ea typeface="游ゴシック" panose="020B0400000000000000" pitchFamily="50" charset="-128"/>
              </a:rPr>
              <a:t>30</a:t>
            </a:r>
            <a:r>
              <a:rPr lang="ja-JP" altLang="en-US" sz="1200" dirty="0" smtClean="0">
                <a:latin typeface="游ゴシック" panose="020B0400000000000000" pitchFamily="50" charset="-128"/>
                <a:ea typeface="游ゴシック" panose="020B0400000000000000" pitchFamily="50" charset="-128"/>
              </a:rPr>
              <a:t>年</a:t>
            </a:r>
            <a:r>
              <a:rPr lang="en-US" altLang="ja-JP" sz="1200" dirty="0" smtClean="0">
                <a:latin typeface="游ゴシック" panose="020B0400000000000000" pitchFamily="50" charset="-128"/>
                <a:ea typeface="游ゴシック" panose="020B0400000000000000" pitchFamily="50" charset="-128"/>
              </a:rPr>
              <a:t>10</a:t>
            </a:r>
            <a:r>
              <a:rPr lang="ja-JP" altLang="en-US" sz="1200" dirty="0" smtClean="0">
                <a:latin typeface="游ゴシック" panose="020B0400000000000000" pitchFamily="50" charset="-128"/>
                <a:ea typeface="游ゴシック" panose="020B0400000000000000" pitchFamily="50" charset="-128"/>
              </a:rPr>
              <a:t>月に制定した「大阪府健康づくり推進条例」では、第</a:t>
            </a:r>
            <a:r>
              <a:rPr lang="en-US" altLang="ja-JP" sz="1200" dirty="0" smtClean="0">
                <a:latin typeface="游ゴシック" panose="020B0400000000000000" pitchFamily="50" charset="-128"/>
                <a:ea typeface="游ゴシック" panose="020B0400000000000000" pitchFamily="50" charset="-128"/>
              </a:rPr>
              <a:t>4</a:t>
            </a:r>
            <a:r>
              <a:rPr lang="ja-JP" altLang="en-US" sz="1200" dirty="0" smtClean="0">
                <a:latin typeface="游ゴシック" panose="020B0400000000000000" pitchFamily="50" charset="-128"/>
                <a:ea typeface="游ゴシック" panose="020B0400000000000000" pitchFamily="50" charset="-128"/>
              </a:rPr>
              <a:t>条において大阪府は健康増進法に係る計画、歯科口腔保健の推進に関する法律に係る計画（基本的事項）及び食育基本法に係る計画において、健康づくりの推進に関する目標を設定し、健康づくりに関する施策の策定及び実施に努めることが規定されています。</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　また、条例第</a:t>
            </a:r>
            <a:r>
              <a:rPr lang="en-US" altLang="ja-JP" sz="1200" dirty="0" smtClean="0">
                <a:latin typeface="游ゴシック" panose="020B0400000000000000" pitchFamily="50" charset="-128"/>
                <a:ea typeface="游ゴシック" panose="020B0400000000000000" pitchFamily="50" charset="-128"/>
              </a:rPr>
              <a:t>19</a:t>
            </a:r>
            <a:r>
              <a:rPr lang="ja-JP" altLang="en-US" sz="1200" dirty="0" smtClean="0">
                <a:latin typeface="游ゴシック" panose="020B0400000000000000" pitchFamily="50" charset="-128"/>
                <a:ea typeface="游ゴシック" panose="020B0400000000000000" pitchFamily="50" charset="-128"/>
              </a:rPr>
              <a:t>条</a:t>
            </a:r>
            <a:r>
              <a:rPr lang="ja-JP" altLang="en-US" sz="1200" smtClean="0">
                <a:latin typeface="游ゴシック" panose="020B0400000000000000" pitchFamily="50" charset="-128"/>
                <a:ea typeface="游ゴシック" panose="020B0400000000000000" pitchFamily="50" charset="-128"/>
              </a:rPr>
              <a:t>では、設定</a:t>
            </a:r>
            <a:r>
              <a:rPr lang="ja-JP" altLang="en-US" sz="1200" dirty="0" smtClean="0">
                <a:latin typeface="游ゴシック" panose="020B0400000000000000" pitchFamily="50" charset="-128"/>
                <a:ea typeface="游ゴシック" panose="020B0400000000000000" pitchFamily="50" charset="-128"/>
              </a:rPr>
              <a:t>した目標の達成状況及び策定した施策の実施状況について、大阪府地域職域連携推進協議会等の意見を聴いたうえで毎年、報告書を作成し公表するものとしています。</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　本報告書は、上記の規定に基づき、当該年度における大阪府の健康づくりの取組みについてとりまとめたものです。</a:t>
            </a:r>
            <a:endParaRPr lang="ja-JP" altLang="en-US" sz="1200" dirty="0">
              <a:latin typeface="游ゴシック" panose="020B0400000000000000" pitchFamily="50" charset="-128"/>
              <a:ea typeface="游ゴシック" panose="020B0400000000000000" pitchFamily="50" charset="-128"/>
            </a:endParaRPr>
          </a:p>
        </p:txBody>
      </p:sp>
      <p:sp>
        <p:nvSpPr>
          <p:cNvPr id="13" name="テキスト ボックス 12"/>
          <p:cNvSpPr txBox="1"/>
          <p:nvPr/>
        </p:nvSpPr>
        <p:spPr>
          <a:xfrm>
            <a:off x="593968" y="4466966"/>
            <a:ext cx="2808000" cy="972000"/>
          </a:xfrm>
          <a:prstGeom prst="roundRect">
            <a:avLst>
              <a:gd name="adj" fmla="val 8526"/>
            </a:avLst>
          </a:prstGeom>
          <a:gradFill flip="none" rotWithShape="1">
            <a:gsLst>
              <a:gs pos="0">
                <a:srgbClr val="DDFFEC"/>
              </a:gs>
              <a:gs pos="50000">
                <a:srgbClr val="89FFBE"/>
              </a:gs>
              <a:gs pos="100000">
                <a:srgbClr val="DDFFEC"/>
              </a:gs>
            </a:gsLst>
            <a:lin ang="13500000" scaled="1"/>
            <a:tileRect/>
          </a:gradFill>
          <a:ln w="6350">
            <a:noFill/>
          </a:ln>
        </p:spPr>
        <p:txBody>
          <a:bodyPr wrap="none" lIns="36000" tIns="18000" rIns="18000" bIns="0" rtlCol="0" anchor="t">
            <a:noAutofit/>
          </a:bodyPr>
          <a:lstStyle/>
          <a:p>
            <a:pPr algn="ctr"/>
            <a:r>
              <a:rPr lang="en-US" altLang="ja-JP" sz="1100" b="1" dirty="0" smtClean="0">
                <a:latin typeface="游ゴシック" panose="020B0400000000000000" pitchFamily="50" charset="-128"/>
                <a:ea typeface="游ゴシック" panose="020B0400000000000000" pitchFamily="50" charset="-128"/>
              </a:rPr>
              <a:t>- </a:t>
            </a:r>
            <a:r>
              <a:rPr lang="ja-JP" altLang="en-US" sz="1100" b="1" dirty="0" smtClean="0">
                <a:latin typeface="游ゴシック" panose="020B0400000000000000" pitchFamily="50" charset="-128"/>
                <a:ea typeface="游ゴシック" panose="020B0400000000000000" pitchFamily="50" charset="-128"/>
              </a:rPr>
              <a:t>第３次大阪府健康増進計画 </a:t>
            </a:r>
            <a:r>
              <a:rPr lang="en-US" altLang="ja-JP" sz="1100" b="1" dirty="0" smtClean="0">
                <a:latin typeface="游ゴシック" panose="020B0400000000000000" pitchFamily="50" charset="-128"/>
                <a:ea typeface="游ゴシック" panose="020B0400000000000000" pitchFamily="50" charset="-128"/>
              </a:rPr>
              <a:t>-</a:t>
            </a:r>
            <a:endParaRPr lang="en-US" altLang="ja-JP" sz="1100" b="1" dirty="0">
              <a:latin typeface="游ゴシック" panose="020B0400000000000000" pitchFamily="50" charset="-128"/>
              <a:ea typeface="游ゴシック" panose="020B0400000000000000" pitchFamily="50" charset="-128"/>
            </a:endParaRPr>
          </a:p>
          <a:p>
            <a:endParaRPr lang="en-US" altLang="ja-JP" sz="300" dirty="0" smtClean="0">
              <a:latin typeface="游ゴシック" panose="020B0400000000000000" pitchFamily="50" charset="-128"/>
              <a:ea typeface="游ゴシック" panose="020B0400000000000000" pitchFamily="50" charset="-128"/>
            </a:endParaRPr>
          </a:p>
          <a:p>
            <a:r>
              <a:rPr lang="ja-JP" altLang="en-US" sz="1000" dirty="0" smtClean="0">
                <a:latin typeface="游ゴシック" panose="020B0400000000000000" pitchFamily="50" charset="-128"/>
                <a:ea typeface="游ゴシック" panose="020B0400000000000000" pitchFamily="50" charset="-128"/>
              </a:rPr>
              <a:t>計画</a:t>
            </a:r>
            <a:r>
              <a:rPr lang="ja-JP" altLang="en-US" sz="1000" dirty="0">
                <a:latin typeface="游ゴシック" panose="020B0400000000000000" pitchFamily="50" charset="-128"/>
                <a:ea typeface="游ゴシック" panose="020B0400000000000000" pitchFamily="50" charset="-128"/>
              </a:rPr>
              <a:t>期間：平成</a:t>
            </a:r>
            <a:r>
              <a:rPr lang="en-US" altLang="ja-JP" sz="1000" dirty="0">
                <a:latin typeface="游ゴシック" panose="020B0400000000000000" pitchFamily="50" charset="-128"/>
                <a:ea typeface="游ゴシック" panose="020B0400000000000000" pitchFamily="50" charset="-128"/>
              </a:rPr>
              <a:t>30</a:t>
            </a:r>
            <a:r>
              <a:rPr lang="ja-JP" altLang="en-US" sz="1000" dirty="0" smtClean="0">
                <a:latin typeface="游ゴシック" panose="020B0400000000000000" pitchFamily="50" charset="-128"/>
                <a:ea typeface="游ゴシック" panose="020B0400000000000000" pitchFamily="50" charset="-128"/>
              </a:rPr>
              <a:t>年度～令和</a:t>
            </a:r>
            <a:r>
              <a:rPr lang="en-US" altLang="ja-JP" sz="1000" dirty="0">
                <a:latin typeface="游ゴシック" panose="020B0400000000000000" pitchFamily="50" charset="-128"/>
                <a:ea typeface="游ゴシック" panose="020B0400000000000000" pitchFamily="50" charset="-128"/>
              </a:rPr>
              <a:t>5</a:t>
            </a:r>
            <a:r>
              <a:rPr lang="ja-JP" altLang="en-US" sz="1000" dirty="0">
                <a:latin typeface="游ゴシック" panose="020B0400000000000000" pitchFamily="50" charset="-128"/>
                <a:ea typeface="游ゴシック" panose="020B0400000000000000" pitchFamily="50" charset="-128"/>
              </a:rPr>
              <a:t>年度（</a:t>
            </a:r>
            <a:r>
              <a:rPr lang="en-US" altLang="ja-JP" sz="1000" dirty="0">
                <a:latin typeface="游ゴシック" panose="020B0400000000000000" pitchFamily="50" charset="-128"/>
                <a:ea typeface="游ゴシック" panose="020B0400000000000000" pitchFamily="50" charset="-128"/>
              </a:rPr>
              <a:t>6</a:t>
            </a:r>
            <a:r>
              <a:rPr lang="ja-JP" altLang="en-US" sz="1000" dirty="0">
                <a:latin typeface="游ゴシック" panose="020B0400000000000000" pitchFamily="50" charset="-128"/>
                <a:ea typeface="游ゴシック" panose="020B0400000000000000" pitchFamily="50" charset="-128"/>
              </a:rPr>
              <a:t>年間）</a:t>
            </a:r>
          </a:p>
          <a:p>
            <a:r>
              <a:rPr lang="ja-JP" altLang="en-US" sz="1000" dirty="0">
                <a:latin typeface="游ゴシック" panose="020B0400000000000000" pitchFamily="50" charset="-128"/>
                <a:ea typeface="游ゴシック" panose="020B0400000000000000" pitchFamily="50" charset="-128"/>
              </a:rPr>
              <a:t>位置づけ：健康増進法第</a:t>
            </a:r>
            <a:r>
              <a:rPr lang="en-US" altLang="ja-JP" sz="1000" dirty="0">
                <a:latin typeface="游ゴシック" panose="020B0400000000000000" pitchFamily="50" charset="-128"/>
                <a:ea typeface="游ゴシック" panose="020B0400000000000000" pitchFamily="50" charset="-128"/>
              </a:rPr>
              <a:t>8</a:t>
            </a:r>
            <a:r>
              <a:rPr lang="ja-JP" altLang="en-US" sz="1000" dirty="0">
                <a:latin typeface="游ゴシック" panose="020B0400000000000000" pitchFamily="50" charset="-128"/>
                <a:ea typeface="游ゴシック" panose="020B0400000000000000" pitchFamily="50" charset="-128"/>
              </a:rPr>
              <a:t>条第</a:t>
            </a:r>
            <a:r>
              <a:rPr lang="en-US" altLang="ja-JP" sz="1000" dirty="0">
                <a:latin typeface="游ゴシック" panose="020B0400000000000000" pitchFamily="50" charset="-128"/>
                <a:ea typeface="游ゴシック" panose="020B0400000000000000" pitchFamily="50" charset="-128"/>
              </a:rPr>
              <a:t>1</a:t>
            </a:r>
            <a:r>
              <a:rPr lang="ja-JP" altLang="en-US" sz="1000" dirty="0">
                <a:latin typeface="游ゴシック" panose="020B0400000000000000" pitchFamily="50" charset="-128"/>
                <a:ea typeface="游ゴシック" panose="020B0400000000000000" pitchFamily="50" charset="-128"/>
              </a:rPr>
              <a:t>項に</a:t>
            </a:r>
            <a:r>
              <a:rPr lang="ja-JP" altLang="en-US" sz="1000" dirty="0" smtClean="0">
                <a:latin typeface="游ゴシック" panose="020B0400000000000000" pitchFamily="50" charset="-128"/>
                <a:ea typeface="游ゴシック" panose="020B0400000000000000" pitchFamily="50" charset="-128"/>
              </a:rPr>
              <a:t>基づく</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　　　　都道府県計画</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smtClean="0">
                <a:latin typeface="游ゴシック" panose="020B0400000000000000" pitchFamily="50" charset="-128"/>
                <a:ea typeface="游ゴシック" panose="020B0400000000000000" pitchFamily="50" charset="-128"/>
              </a:rPr>
              <a:t>審 </a:t>
            </a:r>
            <a:r>
              <a:rPr lang="ja-JP" altLang="en-US" sz="1000" dirty="0">
                <a:latin typeface="游ゴシック" panose="020B0400000000000000" pitchFamily="50" charset="-128"/>
                <a:ea typeface="游ゴシック" panose="020B0400000000000000" pitchFamily="50" charset="-128"/>
              </a:rPr>
              <a:t>議 会：大阪府地域職域連携推進協</a:t>
            </a:r>
            <a:r>
              <a:rPr lang="ja-JP" altLang="en-US" sz="1000" dirty="0" smtClean="0">
                <a:latin typeface="游ゴシック" panose="020B0400000000000000" pitchFamily="50" charset="-128"/>
                <a:ea typeface="游ゴシック" panose="020B0400000000000000" pitchFamily="50" charset="-128"/>
              </a:rPr>
              <a:t>議会</a:t>
            </a:r>
            <a:endParaRPr lang="ja-JP" altLang="en-US" sz="1000" dirty="0">
              <a:latin typeface="游ゴシック" panose="020B0400000000000000" pitchFamily="50" charset="-128"/>
              <a:ea typeface="游ゴシック" panose="020B0400000000000000" pitchFamily="50" charset="-128"/>
            </a:endParaRPr>
          </a:p>
        </p:txBody>
      </p:sp>
      <p:sp>
        <p:nvSpPr>
          <p:cNvPr id="14" name="テキスト ボックス 13"/>
          <p:cNvSpPr txBox="1"/>
          <p:nvPr/>
        </p:nvSpPr>
        <p:spPr>
          <a:xfrm>
            <a:off x="3508556" y="4466966"/>
            <a:ext cx="2808000" cy="972000"/>
          </a:xfrm>
          <a:prstGeom prst="roundRect">
            <a:avLst>
              <a:gd name="adj" fmla="val 8526"/>
            </a:avLst>
          </a:prstGeom>
          <a:gradFill flip="none" rotWithShape="1">
            <a:gsLst>
              <a:gs pos="0">
                <a:srgbClr val="E1F2FF"/>
              </a:gs>
              <a:gs pos="50000">
                <a:srgbClr val="89CCFF"/>
              </a:gs>
              <a:gs pos="100000">
                <a:srgbClr val="E1F2FF"/>
              </a:gs>
            </a:gsLst>
            <a:lin ang="13500000" scaled="1"/>
            <a:tileRect/>
          </a:gradFill>
          <a:ln w="6350">
            <a:noFill/>
          </a:ln>
        </p:spPr>
        <p:txBody>
          <a:bodyPr wrap="none" lIns="36000" tIns="18000" rIns="18000" bIns="0" rtlCol="0" anchor="t">
            <a:noAutofit/>
          </a:bodyPr>
          <a:lstStyle/>
          <a:p>
            <a:pPr algn="ctr"/>
            <a:r>
              <a:rPr lang="en-US" altLang="ja-JP" sz="1100" b="1" dirty="0" smtClean="0">
                <a:latin typeface="游ゴシック" panose="020B0400000000000000" pitchFamily="50" charset="-128"/>
                <a:ea typeface="游ゴシック" panose="020B0400000000000000" pitchFamily="50" charset="-128"/>
              </a:rPr>
              <a:t>- </a:t>
            </a:r>
            <a:r>
              <a:rPr lang="ja-JP" altLang="en-US" sz="1100" b="1" dirty="0" smtClean="0">
                <a:latin typeface="游ゴシック" panose="020B0400000000000000" pitchFamily="50" charset="-128"/>
                <a:ea typeface="游ゴシック" panose="020B0400000000000000" pitchFamily="50" charset="-128"/>
              </a:rPr>
              <a:t>第２次大阪府歯科口腔保健計画 </a:t>
            </a:r>
            <a:r>
              <a:rPr lang="en-US" altLang="ja-JP" sz="1100" b="1" dirty="0" smtClean="0">
                <a:latin typeface="游ゴシック" panose="020B0400000000000000" pitchFamily="50" charset="-128"/>
                <a:ea typeface="游ゴシック" panose="020B0400000000000000" pitchFamily="50" charset="-128"/>
              </a:rPr>
              <a:t>-</a:t>
            </a:r>
            <a:endParaRPr lang="en-US" altLang="ja-JP" sz="1050" dirty="0">
              <a:latin typeface="游ゴシック" panose="020B0400000000000000" pitchFamily="50" charset="-128"/>
              <a:ea typeface="游ゴシック" panose="020B0400000000000000" pitchFamily="50" charset="-128"/>
            </a:endParaRPr>
          </a:p>
          <a:p>
            <a:endParaRPr lang="en-US" altLang="ja-JP" sz="300" dirty="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計画期間：平成</a:t>
            </a:r>
            <a:r>
              <a:rPr lang="en-US" altLang="ja-JP" sz="1000" dirty="0">
                <a:latin typeface="游ゴシック" panose="020B0400000000000000" pitchFamily="50" charset="-128"/>
                <a:ea typeface="游ゴシック" panose="020B0400000000000000" pitchFamily="50" charset="-128"/>
              </a:rPr>
              <a:t>30</a:t>
            </a:r>
            <a:r>
              <a:rPr lang="ja-JP" altLang="en-US" sz="1000" dirty="0" smtClean="0">
                <a:latin typeface="游ゴシック" panose="020B0400000000000000" pitchFamily="50" charset="-128"/>
                <a:ea typeface="游ゴシック" panose="020B0400000000000000" pitchFamily="50" charset="-128"/>
              </a:rPr>
              <a:t>年度～令和</a:t>
            </a:r>
            <a:r>
              <a:rPr lang="en-US" altLang="ja-JP" sz="1000" dirty="0">
                <a:latin typeface="游ゴシック" panose="020B0400000000000000" pitchFamily="50" charset="-128"/>
                <a:ea typeface="游ゴシック" panose="020B0400000000000000" pitchFamily="50" charset="-128"/>
              </a:rPr>
              <a:t>5</a:t>
            </a:r>
            <a:r>
              <a:rPr lang="ja-JP" altLang="en-US" sz="1000" dirty="0">
                <a:latin typeface="游ゴシック" panose="020B0400000000000000" pitchFamily="50" charset="-128"/>
                <a:ea typeface="游ゴシック" panose="020B0400000000000000" pitchFamily="50" charset="-128"/>
              </a:rPr>
              <a:t>年度（</a:t>
            </a:r>
            <a:r>
              <a:rPr lang="en-US" altLang="ja-JP" sz="1000" dirty="0">
                <a:latin typeface="游ゴシック" panose="020B0400000000000000" pitchFamily="50" charset="-128"/>
                <a:ea typeface="游ゴシック" panose="020B0400000000000000" pitchFamily="50" charset="-128"/>
              </a:rPr>
              <a:t>6</a:t>
            </a:r>
            <a:r>
              <a:rPr lang="ja-JP" altLang="en-US" sz="1000" dirty="0">
                <a:latin typeface="游ゴシック" panose="020B0400000000000000" pitchFamily="50" charset="-128"/>
                <a:ea typeface="游ゴシック" panose="020B0400000000000000" pitchFamily="50" charset="-128"/>
              </a:rPr>
              <a:t>年間）</a:t>
            </a:r>
          </a:p>
          <a:p>
            <a:r>
              <a:rPr lang="ja-JP" altLang="en-US" sz="1000" dirty="0">
                <a:latin typeface="游ゴシック" panose="020B0400000000000000" pitchFamily="50" charset="-128"/>
                <a:ea typeface="游ゴシック" panose="020B0400000000000000" pitchFamily="50" charset="-128"/>
              </a:rPr>
              <a:t>位置づけ：歯科口腔保健の推進に関する法律</a:t>
            </a:r>
          </a:p>
          <a:p>
            <a:r>
              <a:rPr lang="ja-JP" altLang="en-US" sz="1000" dirty="0">
                <a:latin typeface="游ゴシック" panose="020B0400000000000000" pitchFamily="50" charset="-128"/>
                <a:ea typeface="游ゴシック" panose="020B0400000000000000" pitchFamily="50" charset="-128"/>
              </a:rPr>
              <a:t>　　　　　第</a:t>
            </a:r>
            <a:r>
              <a:rPr lang="en-US" altLang="ja-JP" sz="1000" dirty="0">
                <a:latin typeface="游ゴシック" panose="020B0400000000000000" pitchFamily="50" charset="-128"/>
                <a:ea typeface="游ゴシック" panose="020B0400000000000000" pitchFamily="50" charset="-128"/>
              </a:rPr>
              <a:t>13</a:t>
            </a:r>
            <a:r>
              <a:rPr lang="ja-JP" altLang="en-US" sz="1000" dirty="0">
                <a:latin typeface="游ゴシック" panose="020B0400000000000000" pitchFamily="50" charset="-128"/>
                <a:ea typeface="游ゴシック" panose="020B0400000000000000" pitchFamily="50" charset="-128"/>
              </a:rPr>
              <a:t>条第</a:t>
            </a:r>
            <a:r>
              <a:rPr lang="en-US" altLang="ja-JP" sz="1000" dirty="0">
                <a:latin typeface="游ゴシック" panose="020B0400000000000000" pitchFamily="50" charset="-128"/>
                <a:ea typeface="游ゴシック" panose="020B0400000000000000" pitchFamily="50" charset="-128"/>
              </a:rPr>
              <a:t>1</a:t>
            </a:r>
            <a:r>
              <a:rPr lang="ja-JP" altLang="en-US" sz="1000" dirty="0">
                <a:latin typeface="游ゴシック" panose="020B0400000000000000" pitchFamily="50" charset="-128"/>
                <a:ea typeface="游ゴシック" panose="020B0400000000000000" pitchFamily="50" charset="-128"/>
              </a:rPr>
              <a:t>項に基づく都道府県計画</a:t>
            </a:r>
          </a:p>
          <a:p>
            <a:r>
              <a:rPr lang="ja-JP" altLang="en-US" sz="1000" dirty="0">
                <a:latin typeface="游ゴシック" panose="020B0400000000000000" pitchFamily="50" charset="-128"/>
                <a:ea typeface="游ゴシック" panose="020B0400000000000000" pitchFamily="50" charset="-128"/>
              </a:rPr>
              <a:t>審 議 会：大阪府生涯歯科保健推進審</a:t>
            </a:r>
            <a:r>
              <a:rPr lang="ja-JP" altLang="en-US" sz="1000" dirty="0" smtClean="0">
                <a:latin typeface="游ゴシック" panose="020B0400000000000000" pitchFamily="50" charset="-128"/>
                <a:ea typeface="游ゴシック" panose="020B0400000000000000" pitchFamily="50" charset="-128"/>
              </a:rPr>
              <a:t>議会</a:t>
            </a:r>
            <a:endParaRPr lang="ja-JP" altLang="en-US" sz="1000" dirty="0">
              <a:latin typeface="游ゴシック" panose="020B0400000000000000" pitchFamily="50" charset="-128"/>
              <a:ea typeface="游ゴシック" panose="020B0400000000000000" pitchFamily="50" charset="-128"/>
            </a:endParaRPr>
          </a:p>
        </p:txBody>
      </p:sp>
      <p:sp>
        <p:nvSpPr>
          <p:cNvPr id="15" name="テキスト ボックス 14"/>
          <p:cNvSpPr txBox="1"/>
          <p:nvPr/>
        </p:nvSpPr>
        <p:spPr>
          <a:xfrm>
            <a:off x="6423144" y="4466966"/>
            <a:ext cx="2808000" cy="972000"/>
          </a:xfrm>
          <a:prstGeom prst="roundRect">
            <a:avLst>
              <a:gd name="adj" fmla="val 7508"/>
            </a:avLst>
          </a:prstGeom>
          <a:gradFill flip="none" rotWithShape="1">
            <a:gsLst>
              <a:gs pos="0">
                <a:srgbClr val="FFE7E7"/>
              </a:gs>
              <a:gs pos="50000">
                <a:srgbClr val="FFC5C5"/>
              </a:gs>
              <a:gs pos="100000">
                <a:srgbClr val="FFE7E7"/>
              </a:gs>
            </a:gsLst>
            <a:lin ang="13500000" scaled="1"/>
            <a:tileRect/>
          </a:gradFill>
          <a:ln w="6350">
            <a:noFill/>
          </a:ln>
        </p:spPr>
        <p:txBody>
          <a:bodyPr wrap="none" lIns="36000" tIns="18000" rIns="18000" bIns="0" rtlCol="0" anchor="t">
            <a:noAutofit/>
          </a:bodyPr>
          <a:lstStyle/>
          <a:p>
            <a:pPr algn="ctr"/>
            <a:r>
              <a:rPr lang="en-US" altLang="ja-JP" sz="1100" b="1" dirty="0" smtClean="0">
                <a:latin typeface="游ゴシック" panose="020B0400000000000000" pitchFamily="50" charset="-128"/>
                <a:ea typeface="游ゴシック" panose="020B0400000000000000" pitchFamily="50" charset="-128"/>
              </a:rPr>
              <a:t>- </a:t>
            </a:r>
            <a:r>
              <a:rPr lang="ja-JP" altLang="en-US" sz="1100" b="1" dirty="0" smtClean="0">
                <a:latin typeface="游ゴシック" panose="020B0400000000000000" pitchFamily="50" charset="-128"/>
                <a:ea typeface="游ゴシック" panose="020B0400000000000000" pitchFamily="50" charset="-128"/>
              </a:rPr>
              <a:t>第３次大阪府食育推進計画 </a:t>
            </a:r>
            <a:r>
              <a:rPr lang="en-US" altLang="ja-JP" sz="1100" b="1" dirty="0" smtClean="0">
                <a:latin typeface="游ゴシック" panose="020B0400000000000000" pitchFamily="50" charset="-128"/>
                <a:ea typeface="游ゴシック" panose="020B0400000000000000" pitchFamily="50" charset="-128"/>
              </a:rPr>
              <a:t>-</a:t>
            </a:r>
          </a:p>
          <a:p>
            <a:endParaRPr lang="en-US" altLang="ja-JP" sz="300" dirty="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計画期間：平成</a:t>
            </a:r>
            <a:r>
              <a:rPr lang="en-US" altLang="ja-JP" sz="1000" dirty="0">
                <a:latin typeface="游ゴシック" panose="020B0400000000000000" pitchFamily="50" charset="-128"/>
                <a:ea typeface="游ゴシック" panose="020B0400000000000000" pitchFamily="50" charset="-128"/>
              </a:rPr>
              <a:t>30</a:t>
            </a:r>
            <a:r>
              <a:rPr lang="ja-JP" altLang="en-US" sz="1000" dirty="0" smtClean="0">
                <a:latin typeface="游ゴシック" panose="020B0400000000000000" pitchFamily="50" charset="-128"/>
                <a:ea typeface="游ゴシック" panose="020B0400000000000000" pitchFamily="50" charset="-128"/>
              </a:rPr>
              <a:t>年度～令和</a:t>
            </a:r>
            <a:r>
              <a:rPr lang="en-US" altLang="ja-JP" sz="1000" dirty="0">
                <a:latin typeface="游ゴシック" panose="020B0400000000000000" pitchFamily="50" charset="-128"/>
                <a:ea typeface="游ゴシック" panose="020B0400000000000000" pitchFamily="50" charset="-128"/>
              </a:rPr>
              <a:t>5</a:t>
            </a:r>
            <a:r>
              <a:rPr lang="ja-JP" altLang="en-US" sz="1000" dirty="0">
                <a:latin typeface="游ゴシック" panose="020B0400000000000000" pitchFamily="50" charset="-128"/>
                <a:ea typeface="游ゴシック" panose="020B0400000000000000" pitchFamily="50" charset="-128"/>
              </a:rPr>
              <a:t>年度（</a:t>
            </a:r>
            <a:r>
              <a:rPr lang="en-US" altLang="ja-JP" sz="1000" dirty="0">
                <a:latin typeface="游ゴシック" panose="020B0400000000000000" pitchFamily="50" charset="-128"/>
                <a:ea typeface="游ゴシック" panose="020B0400000000000000" pitchFamily="50" charset="-128"/>
              </a:rPr>
              <a:t>6</a:t>
            </a:r>
            <a:r>
              <a:rPr lang="ja-JP" altLang="en-US" sz="1000" dirty="0">
                <a:latin typeface="游ゴシック" panose="020B0400000000000000" pitchFamily="50" charset="-128"/>
                <a:ea typeface="游ゴシック" panose="020B0400000000000000" pitchFamily="50" charset="-128"/>
              </a:rPr>
              <a:t>年間）</a:t>
            </a:r>
          </a:p>
          <a:p>
            <a:r>
              <a:rPr lang="ja-JP" altLang="en-US" sz="1000" dirty="0">
                <a:latin typeface="游ゴシック" panose="020B0400000000000000" pitchFamily="50" charset="-128"/>
                <a:ea typeface="游ゴシック" panose="020B0400000000000000" pitchFamily="50" charset="-128"/>
              </a:rPr>
              <a:t>位置づけ：食育基本法第</a:t>
            </a:r>
            <a:r>
              <a:rPr lang="en-US" altLang="ja-JP" sz="1000" dirty="0">
                <a:latin typeface="游ゴシック" panose="020B0400000000000000" pitchFamily="50" charset="-128"/>
                <a:ea typeface="游ゴシック" panose="020B0400000000000000" pitchFamily="50" charset="-128"/>
              </a:rPr>
              <a:t>17</a:t>
            </a:r>
            <a:r>
              <a:rPr lang="ja-JP" altLang="en-US" sz="1000" dirty="0">
                <a:latin typeface="游ゴシック" panose="020B0400000000000000" pitchFamily="50" charset="-128"/>
                <a:ea typeface="游ゴシック" panose="020B0400000000000000" pitchFamily="50" charset="-128"/>
              </a:rPr>
              <a:t>条第</a:t>
            </a:r>
            <a:r>
              <a:rPr lang="en-US" altLang="ja-JP" sz="1000" dirty="0">
                <a:latin typeface="游ゴシック" panose="020B0400000000000000" pitchFamily="50" charset="-128"/>
                <a:ea typeface="游ゴシック" panose="020B0400000000000000" pitchFamily="50" charset="-128"/>
              </a:rPr>
              <a:t>1</a:t>
            </a:r>
            <a:r>
              <a:rPr lang="ja-JP" altLang="en-US" sz="1000" dirty="0">
                <a:latin typeface="游ゴシック" panose="020B0400000000000000" pitchFamily="50" charset="-128"/>
                <a:ea typeface="游ゴシック" panose="020B0400000000000000" pitchFamily="50" charset="-128"/>
              </a:rPr>
              <a:t>項に基づく</a:t>
            </a:r>
          </a:p>
          <a:p>
            <a:r>
              <a:rPr lang="ja-JP" altLang="en-US" sz="1000" dirty="0">
                <a:latin typeface="游ゴシック" panose="020B0400000000000000" pitchFamily="50" charset="-128"/>
                <a:ea typeface="游ゴシック" panose="020B0400000000000000" pitchFamily="50" charset="-128"/>
              </a:rPr>
              <a:t>　　　　　都道府県計画</a:t>
            </a:r>
          </a:p>
          <a:p>
            <a:r>
              <a:rPr lang="ja-JP" altLang="en-US" sz="1000" dirty="0">
                <a:latin typeface="游ゴシック" panose="020B0400000000000000" pitchFamily="50" charset="-128"/>
                <a:ea typeface="游ゴシック" panose="020B0400000000000000" pitchFamily="50" charset="-128"/>
              </a:rPr>
              <a:t>審 議 会：大阪府食育推進計画評価審</a:t>
            </a:r>
            <a:r>
              <a:rPr lang="ja-JP" altLang="en-US" sz="1000" dirty="0" smtClean="0">
                <a:latin typeface="游ゴシック" panose="020B0400000000000000" pitchFamily="50" charset="-128"/>
                <a:ea typeface="游ゴシック" panose="020B0400000000000000" pitchFamily="50" charset="-128"/>
              </a:rPr>
              <a:t>議会</a:t>
            </a:r>
            <a:endParaRPr lang="ja-JP" altLang="en-US" sz="1000" dirty="0">
              <a:latin typeface="游ゴシック" panose="020B0400000000000000" pitchFamily="50" charset="-128"/>
              <a:ea typeface="游ゴシック" panose="020B0400000000000000" pitchFamily="50" charset="-128"/>
            </a:endParaRPr>
          </a:p>
        </p:txBody>
      </p:sp>
      <p:sp>
        <p:nvSpPr>
          <p:cNvPr id="17" name="テキスト ボックス 16"/>
          <p:cNvSpPr txBox="1"/>
          <p:nvPr/>
        </p:nvSpPr>
        <p:spPr>
          <a:xfrm>
            <a:off x="2750067" y="6275998"/>
            <a:ext cx="4320000" cy="288000"/>
          </a:xfrm>
          <a:prstGeom prst="roundRect">
            <a:avLst>
              <a:gd name="adj" fmla="val 50000"/>
            </a:avLst>
          </a:prstGeom>
          <a:noFill/>
          <a:ln w="25400" cmpd="dbl">
            <a:solidFill>
              <a:srgbClr val="00CC99"/>
            </a:solidFill>
          </a:ln>
        </p:spPr>
        <p:txBody>
          <a:bodyPr wrap="square" lIns="36000" tIns="36000" rIns="36000" bIns="36000" rtlCol="0" anchor="ctr">
            <a:noAutofit/>
          </a:bodyPr>
          <a:lstStyle/>
          <a:p>
            <a:pPr algn="ctr"/>
            <a:r>
              <a:rPr lang="ja-JP" altLang="en-US" sz="1100" b="1" dirty="0" smtClean="0">
                <a:latin typeface="游ゴシック" panose="020B0400000000000000" pitchFamily="50" charset="-128"/>
                <a:ea typeface="游ゴシック" panose="020B0400000000000000" pitchFamily="50" charset="-128"/>
              </a:rPr>
              <a:t>大阪府健康づくり推進条例第</a:t>
            </a:r>
            <a:r>
              <a:rPr lang="en-US" altLang="ja-JP" sz="1100" b="1" dirty="0" smtClean="0">
                <a:latin typeface="游ゴシック" panose="020B0400000000000000" pitchFamily="50" charset="-128"/>
                <a:ea typeface="游ゴシック" panose="020B0400000000000000" pitchFamily="50" charset="-128"/>
              </a:rPr>
              <a:t>19</a:t>
            </a:r>
            <a:r>
              <a:rPr lang="ja-JP" altLang="en-US" sz="1100" b="1" dirty="0" smtClean="0">
                <a:latin typeface="游ゴシック" panose="020B0400000000000000" pitchFamily="50" charset="-128"/>
                <a:ea typeface="游ゴシック" panose="020B0400000000000000" pitchFamily="50" charset="-128"/>
              </a:rPr>
              <a:t>条に基づく年次報告（本報告書）</a:t>
            </a:r>
            <a:endParaRPr lang="ja-JP" altLang="en-US" sz="1100" dirty="0">
              <a:latin typeface="游ゴシック" panose="020B0400000000000000" pitchFamily="50" charset="-128"/>
              <a:ea typeface="游ゴシック" panose="020B0400000000000000" pitchFamily="50" charset="-128"/>
            </a:endParaRPr>
          </a:p>
        </p:txBody>
      </p:sp>
      <p:sp>
        <p:nvSpPr>
          <p:cNvPr id="21" name="テキスト ボックス 20"/>
          <p:cNvSpPr txBox="1"/>
          <p:nvPr/>
        </p:nvSpPr>
        <p:spPr>
          <a:xfrm>
            <a:off x="874850" y="5542564"/>
            <a:ext cx="2232000" cy="432000"/>
          </a:xfrm>
          <a:prstGeom prst="roundRect">
            <a:avLst>
              <a:gd name="adj" fmla="val 0"/>
            </a:avLst>
          </a:prstGeom>
          <a:noFill/>
          <a:ln w="6350">
            <a:noFill/>
          </a:ln>
        </p:spPr>
        <p:txBody>
          <a:bodyPr wrap="none" lIns="18000" tIns="0" rIns="18000" bIns="18000" rtlCol="0" anchor="t">
            <a:noAutofit/>
          </a:bodyPr>
          <a:lstStyle/>
          <a:p>
            <a:r>
              <a:rPr lang="ja-JP" altLang="en-US" sz="1000" dirty="0" smtClean="0">
                <a:latin typeface="游ゴシック" panose="020B0400000000000000" pitchFamily="50" charset="-128"/>
                <a:ea typeface="游ゴシック" panose="020B0400000000000000" pitchFamily="50" charset="-128"/>
              </a:rPr>
              <a:t>健康づくりに関する</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目標の達成状況及び施策の</a:t>
            </a:r>
            <a:r>
              <a:rPr lang="ja-JP" altLang="en-US" sz="1000" dirty="0" smtClean="0">
                <a:latin typeface="游ゴシック" panose="020B0400000000000000" pitchFamily="50" charset="-128"/>
                <a:ea typeface="游ゴシック" panose="020B0400000000000000" pitchFamily="50" charset="-128"/>
              </a:rPr>
              <a:t>実施状況</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smtClean="0">
                <a:latin typeface="游ゴシック" panose="020B0400000000000000" pitchFamily="50" charset="-128"/>
                <a:ea typeface="游ゴシック" panose="020B0400000000000000" pitchFamily="50" charset="-128"/>
              </a:rPr>
              <a:t>（</a:t>
            </a:r>
            <a:r>
              <a:rPr lang="en-US" altLang="ja-JP" sz="1000" dirty="0" smtClean="0">
                <a:latin typeface="游ゴシック" panose="020B0400000000000000" pitchFamily="50" charset="-128"/>
                <a:ea typeface="游ゴシック" panose="020B0400000000000000" pitchFamily="50" charset="-128"/>
              </a:rPr>
              <a:t>PDCA</a:t>
            </a:r>
            <a:r>
              <a:rPr lang="ja-JP" altLang="en-US" sz="1000" dirty="0" smtClean="0">
                <a:latin typeface="游ゴシック" panose="020B0400000000000000" pitchFamily="50" charset="-128"/>
                <a:ea typeface="游ゴシック" panose="020B0400000000000000" pitchFamily="50" charset="-128"/>
              </a:rPr>
              <a:t>進捗管理票）</a:t>
            </a:r>
            <a:endParaRPr lang="ja-JP" altLang="en-US" sz="1000" dirty="0">
              <a:latin typeface="游ゴシック" panose="020B0400000000000000" pitchFamily="50" charset="-128"/>
              <a:ea typeface="游ゴシック" panose="020B0400000000000000" pitchFamily="50" charset="-128"/>
            </a:endParaRPr>
          </a:p>
        </p:txBody>
      </p:sp>
      <p:sp>
        <p:nvSpPr>
          <p:cNvPr id="22" name="テキスト ボックス 21"/>
          <p:cNvSpPr txBox="1"/>
          <p:nvPr/>
        </p:nvSpPr>
        <p:spPr>
          <a:xfrm>
            <a:off x="3790546" y="5542564"/>
            <a:ext cx="2232000" cy="432000"/>
          </a:xfrm>
          <a:prstGeom prst="roundRect">
            <a:avLst>
              <a:gd name="adj" fmla="val 0"/>
            </a:avLst>
          </a:prstGeom>
          <a:noFill/>
          <a:ln w="6350">
            <a:noFill/>
          </a:ln>
        </p:spPr>
        <p:txBody>
          <a:bodyPr wrap="none" lIns="18000" tIns="0" rIns="18000" bIns="18000" rtlCol="0" anchor="t">
            <a:noAutofit/>
          </a:bodyPr>
          <a:lstStyle/>
          <a:p>
            <a:r>
              <a:rPr lang="ja-JP" altLang="en-US" sz="1000" dirty="0" smtClean="0">
                <a:latin typeface="游ゴシック" panose="020B0400000000000000" pitchFamily="50" charset="-128"/>
                <a:ea typeface="游ゴシック" panose="020B0400000000000000" pitchFamily="50" charset="-128"/>
              </a:rPr>
              <a:t>歯科</a:t>
            </a:r>
            <a:r>
              <a:rPr lang="ja-JP" altLang="en-US" sz="1000" dirty="0">
                <a:latin typeface="游ゴシック" panose="020B0400000000000000" pitchFamily="50" charset="-128"/>
                <a:ea typeface="游ゴシック" panose="020B0400000000000000" pitchFamily="50" charset="-128"/>
              </a:rPr>
              <a:t>口腔</a:t>
            </a:r>
            <a:r>
              <a:rPr lang="ja-JP" altLang="en-US" sz="1000" dirty="0" smtClean="0">
                <a:latin typeface="游ゴシック" panose="020B0400000000000000" pitchFamily="50" charset="-128"/>
                <a:ea typeface="游ゴシック" panose="020B0400000000000000" pitchFamily="50" charset="-128"/>
              </a:rPr>
              <a:t>保健に関する</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目標の達成状況及び施策の</a:t>
            </a:r>
            <a:r>
              <a:rPr lang="ja-JP" altLang="en-US" sz="1000" dirty="0" smtClean="0">
                <a:latin typeface="游ゴシック" panose="020B0400000000000000" pitchFamily="50" charset="-128"/>
                <a:ea typeface="游ゴシック" panose="020B0400000000000000" pitchFamily="50" charset="-128"/>
              </a:rPr>
              <a:t>実施状況</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smtClean="0">
                <a:latin typeface="游ゴシック" panose="020B0400000000000000" pitchFamily="50" charset="-128"/>
                <a:ea typeface="游ゴシック" panose="020B0400000000000000" pitchFamily="50" charset="-128"/>
              </a:rPr>
              <a:t>（</a:t>
            </a:r>
            <a:r>
              <a:rPr lang="en-US" altLang="ja-JP" sz="1000" dirty="0" smtClean="0">
                <a:latin typeface="游ゴシック" panose="020B0400000000000000" pitchFamily="50" charset="-128"/>
                <a:ea typeface="游ゴシック" panose="020B0400000000000000" pitchFamily="50" charset="-128"/>
              </a:rPr>
              <a:t>PDCA</a:t>
            </a:r>
            <a:r>
              <a:rPr lang="ja-JP" altLang="en-US" sz="1000" dirty="0" smtClean="0">
                <a:latin typeface="游ゴシック" panose="020B0400000000000000" pitchFamily="50" charset="-128"/>
                <a:ea typeface="游ゴシック" panose="020B0400000000000000" pitchFamily="50" charset="-128"/>
              </a:rPr>
              <a:t>進捗管理票）</a:t>
            </a:r>
            <a:endParaRPr lang="ja-JP" altLang="en-US" sz="1000" dirty="0">
              <a:latin typeface="游ゴシック" panose="020B0400000000000000" pitchFamily="50" charset="-128"/>
              <a:ea typeface="游ゴシック" panose="020B0400000000000000" pitchFamily="50" charset="-128"/>
            </a:endParaRPr>
          </a:p>
        </p:txBody>
      </p:sp>
      <p:sp>
        <p:nvSpPr>
          <p:cNvPr id="23" name="テキスト ボックス 22"/>
          <p:cNvSpPr txBox="1"/>
          <p:nvPr/>
        </p:nvSpPr>
        <p:spPr>
          <a:xfrm>
            <a:off x="6705134" y="5542564"/>
            <a:ext cx="2232000" cy="432000"/>
          </a:xfrm>
          <a:prstGeom prst="roundRect">
            <a:avLst>
              <a:gd name="adj" fmla="val 0"/>
            </a:avLst>
          </a:prstGeom>
          <a:noFill/>
          <a:ln w="6350">
            <a:noFill/>
          </a:ln>
        </p:spPr>
        <p:txBody>
          <a:bodyPr wrap="none" lIns="18000" tIns="0" rIns="18000" bIns="18000" rtlCol="0" anchor="t">
            <a:noAutofit/>
          </a:bodyPr>
          <a:lstStyle/>
          <a:p>
            <a:r>
              <a:rPr lang="ja-JP" altLang="en-US" sz="1000" dirty="0" smtClean="0">
                <a:latin typeface="游ゴシック" panose="020B0400000000000000" pitchFamily="50" charset="-128"/>
                <a:ea typeface="游ゴシック" panose="020B0400000000000000" pitchFamily="50" charset="-128"/>
              </a:rPr>
              <a:t>食育に関する</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a:latin typeface="游ゴシック" panose="020B0400000000000000" pitchFamily="50" charset="-128"/>
                <a:ea typeface="游ゴシック" panose="020B0400000000000000" pitchFamily="50" charset="-128"/>
              </a:rPr>
              <a:t>目標の達成状況及び施策の</a:t>
            </a:r>
            <a:r>
              <a:rPr lang="ja-JP" altLang="en-US" sz="1000" dirty="0" smtClean="0">
                <a:latin typeface="游ゴシック" panose="020B0400000000000000" pitchFamily="50" charset="-128"/>
                <a:ea typeface="游ゴシック" panose="020B0400000000000000" pitchFamily="50" charset="-128"/>
              </a:rPr>
              <a:t>実施状況</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smtClean="0">
                <a:latin typeface="游ゴシック" panose="020B0400000000000000" pitchFamily="50" charset="-128"/>
                <a:ea typeface="游ゴシック" panose="020B0400000000000000" pitchFamily="50" charset="-128"/>
              </a:rPr>
              <a:t>（</a:t>
            </a:r>
            <a:r>
              <a:rPr lang="en-US" altLang="ja-JP" sz="1000" dirty="0" smtClean="0">
                <a:latin typeface="游ゴシック" panose="020B0400000000000000" pitchFamily="50" charset="-128"/>
                <a:ea typeface="游ゴシック" panose="020B0400000000000000" pitchFamily="50" charset="-128"/>
              </a:rPr>
              <a:t>PDCA</a:t>
            </a:r>
            <a:r>
              <a:rPr lang="ja-JP" altLang="en-US" sz="1000" dirty="0" smtClean="0">
                <a:latin typeface="游ゴシック" panose="020B0400000000000000" pitchFamily="50" charset="-128"/>
                <a:ea typeface="游ゴシック" panose="020B0400000000000000" pitchFamily="50" charset="-128"/>
              </a:rPr>
              <a:t>進捗管理票）</a:t>
            </a:r>
            <a:endParaRPr lang="en-US" altLang="ja-JP" sz="1000" dirty="0" smtClean="0">
              <a:latin typeface="游ゴシック" panose="020B0400000000000000" pitchFamily="50" charset="-128"/>
              <a:ea typeface="游ゴシック" panose="020B0400000000000000" pitchFamily="50" charset="-128"/>
            </a:endParaRPr>
          </a:p>
        </p:txBody>
      </p:sp>
      <p:sp>
        <p:nvSpPr>
          <p:cNvPr id="24" name="下矢印 23"/>
          <p:cNvSpPr/>
          <p:nvPr/>
        </p:nvSpPr>
        <p:spPr>
          <a:xfrm>
            <a:off x="1560979" y="5394567"/>
            <a:ext cx="864000" cy="108000"/>
          </a:xfrm>
          <a:prstGeom prst="downArrow">
            <a:avLst>
              <a:gd name="adj1" fmla="val 100000"/>
              <a:gd name="adj2" fmla="val 1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5" name="下矢印 24"/>
          <p:cNvSpPr/>
          <p:nvPr/>
        </p:nvSpPr>
        <p:spPr>
          <a:xfrm>
            <a:off x="4482723" y="5394567"/>
            <a:ext cx="864000" cy="108000"/>
          </a:xfrm>
          <a:prstGeom prst="downArrow">
            <a:avLst>
              <a:gd name="adj1" fmla="val 100000"/>
              <a:gd name="adj2" fmla="val 1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6" name="下矢印 25"/>
          <p:cNvSpPr/>
          <p:nvPr/>
        </p:nvSpPr>
        <p:spPr>
          <a:xfrm>
            <a:off x="7395332" y="5394567"/>
            <a:ext cx="864000" cy="108000"/>
          </a:xfrm>
          <a:prstGeom prst="downArrow">
            <a:avLst>
              <a:gd name="adj1" fmla="val 100000"/>
              <a:gd name="adj2" fmla="val 1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 name="曲折矢印 2"/>
          <p:cNvSpPr/>
          <p:nvPr/>
        </p:nvSpPr>
        <p:spPr>
          <a:xfrm rot="10800000">
            <a:off x="7096849" y="6053149"/>
            <a:ext cx="720000" cy="468000"/>
          </a:xfrm>
          <a:prstGeom prst="bentArrow">
            <a:avLst>
              <a:gd name="adj1" fmla="val 23530"/>
              <a:gd name="adj2" fmla="val 25000"/>
              <a:gd name="adj3" fmla="val 25000"/>
              <a:gd name="adj4" fmla="val 34457"/>
            </a:avLst>
          </a:prstGeom>
          <a:solidFill>
            <a:srgbClr val="00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游ゴシック" panose="020B0400000000000000" pitchFamily="50" charset="-128"/>
              <a:ea typeface="游ゴシック" panose="020B0400000000000000" pitchFamily="50" charset="-128"/>
            </a:endParaRPr>
          </a:p>
        </p:txBody>
      </p:sp>
      <p:sp>
        <p:nvSpPr>
          <p:cNvPr id="27" name="曲折矢印 26"/>
          <p:cNvSpPr/>
          <p:nvPr/>
        </p:nvSpPr>
        <p:spPr>
          <a:xfrm rot="10800000" flipH="1">
            <a:off x="2010499" y="6053149"/>
            <a:ext cx="720000" cy="468000"/>
          </a:xfrm>
          <a:prstGeom prst="bentArrow">
            <a:avLst>
              <a:gd name="adj1" fmla="val 23530"/>
              <a:gd name="adj2" fmla="val 25000"/>
              <a:gd name="adj3" fmla="val 25000"/>
              <a:gd name="adj4" fmla="val 34457"/>
            </a:avLst>
          </a:prstGeom>
          <a:solidFill>
            <a:srgbClr val="00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游ゴシック" panose="020B0400000000000000" pitchFamily="50" charset="-128"/>
              <a:ea typeface="游ゴシック" panose="020B0400000000000000" pitchFamily="50" charset="-128"/>
            </a:endParaRPr>
          </a:p>
        </p:txBody>
      </p:sp>
      <p:sp>
        <p:nvSpPr>
          <p:cNvPr id="29" name="下矢印 28"/>
          <p:cNvSpPr/>
          <p:nvPr/>
        </p:nvSpPr>
        <p:spPr>
          <a:xfrm flipH="1">
            <a:off x="4763115" y="6053149"/>
            <a:ext cx="288000" cy="216000"/>
          </a:xfrm>
          <a:prstGeom prst="downArrow">
            <a:avLst>
              <a:gd name="adj1" fmla="val 36771"/>
              <a:gd name="adj2" fmla="val 50000"/>
            </a:avLst>
          </a:prstGeom>
          <a:solidFill>
            <a:srgbClr val="00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游ゴシック" panose="020B0400000000000000" pitchFamily="50" charset="-128"/>
              <a:ea typeface="游ゴシック" panose="020B0400000000000000" pitchFamily="50" charset="-128"/>
            </a:endParaRPr>
          </a:p>
        </p:txBody>
      </p:sp>
      <p:sp>
        <p:nvSpPr>
          <p:cNvPr id="28" name="テキスト ボックス 27"/>
          <p:cNvSpPr txBox="1"/>
          <p:nvPr/>
        </p:nvSpPr>
        <p:spPr>
          <a:xfrm>
            <a:off x="265198" y="3834650"/>
            <a:ext cx="9360000" cy="504000"/>
          </a:xfrm>
          <a:prstGeom prst="roundRect">
            <a:avLst>
              <a:gd name="adj" fmla="val 0"/>
            </a:avLst>
          </a:prstGeom>
          <a:noFill/>
          <a:ln w="12700">
            <a:noFill/>
          </a:ln>
        </p:spPr>
        <p:txBody>
          <a:bodyPr wrap="square" lIns="72000" tIns="72000" rIns="72000" bIns="72000" rtlCol="0" anchor="t">
            <a:noAutofit/>
          </a:bodyPr>
          <a:lstStyle/>
          <a:p>
            <a:r>
              <a:rPr lang="ja-JP" altLang="en-US" sz="1200" dirty="0" smtClean="0">
                <a:latin typeface="游ゴシック" panose="020B0400000000000000" pitchFamily="50" charset="-128"/>
                <a:ea typeface="游ゴシック" panose="020B0400000000000000" pitchFamily="50" charset="-128"/>
              </a:rPr>
              <a:t>　本報告書の掲載内容は、３つの計画のそれぞれの審議会において審議・承認された、健康づくりに関する目標の達成状況及び施策の実施状況（令和元年度 </a:t>
            </a:r>
            <a:r>
              <a:rPr lang="en-US" altLang="ja-JP" sz="1200" dirty="0" smtClean="0">
                <a:latin typeface="游ゴシック" panose="020B0400000000000000" pitchFamily="50" charset="-128"/>
                <a:ea typeface="游ゴシック" panose="020B0400000000000000" pitchFamily="50" charset="-128"/>
              </a:rPr>
              <a:t>PDCA</a:t>
            </a:r>
            <a:r>
              <a:rPr lang="ja-JP" altLang="en-US" sz="1200" dirty="0" smtClean="0">
                <a:latin typeface="游ゴシック" panose="020B0400000000000000" pitchFamily="50" charset="-128"/>
                <a:ea typeface="游ゴシック" panose="020B0400000000000000" pitchFamily="50" charset="-128"/>
              </a:rPr>
              <a:t>進捗管理票）で構成されています。</a:t>
            </a:r>
            <a:endParaRPr lang="ja-JP" altLang="en-US" sz="1200" dirty="0">
              <a:latin typeface="游ゴシック" panose="020B0400000000000000" pitchFamily="50" charset="-128"/>
              <a:ea typeface="游ゴシック" panose="020B0400000000000000" pitchFamily="50" charset="-128"/>
            </a:endParaRPr>
          </a:p>
        </p:txBody>
      </p:sp>
      <p:sp>
        <p:nvSpPr>
          <p:cNvPr id="30" name="テキスト ボックス 29"/>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a:t>
            </a:fld>
            <a:endParaRPr kumimoji="1" lang="ja-JP" altLang="en-US"/>
          </a:p>
        </p:txBody>
      </p:sp>
    </p:spTree>
    <p:extLst>
      <p:ext uri="{BB962C8B-B14F-4D97-AF65-F5344CB8AC3E}">
        <p14:creationId xmlns:p14="http://schemas.microsoft.com/office/powerpoint/2010/main" val="5860436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２　生活習慣病の早期発見・重症化予防</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77702"/>
            <a:ext cx="5400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（１）けんしん</a:t>
            </a:r>
            <a:r>
              <a:rPr kumimoji="1" lang="ja-JP" altLang="en-US" sz="18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（健診・がん検診）</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P.60-61</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274205"/>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585300"/>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▽定期的に「けんしん（健診・がん検診）」を受診することにより、自らの健康状態を正しく把握し、疾患の早期発見に</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つなげ</a:t>
            </a:r>
            <a:endParaRPr kumimoji="0" lang="en-US" altLang="ja-JP"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ます</a:t>
            </a: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p>
        </p:txBody>
      </p:sp>
      <p:sp>
        <p:nvSpPr>
          <p:cNvPr id="24" name="正方形/長方形 23"/>
          <p:cNvSpPr/>
          <p:nvPr/>
        </p:nvSpPr>
        <p:spPr>
          <a:xfrm>
            <a:off x="363222" y="3251236"/>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196954866"/>
              </p:ext>
            </p:extLst>
          </p:nvPr>
        </p:nvGraphicFramePr>
        <p:xfrm>
          <a:off x="532234" y="3613399"/>
          <a:ext cx="8856000" cy="1228036"/>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1584000">
                  <a:extLst>
                    <a:ext uri="{9D8B030D-6E8A-4147-A177-3AD203B41FA5}">
                      <a16:colId xmlns:a16="http://schemas.microsoft.com/office/drawing/2014/main" val="20001"/>
                    </a:ext>
                  </a:extLst>
                </a:gridCol>
                <a:gridCol w="2376000">
                  <a:extLst>
                    <a:ext uri="{9D8B030D-6E8A-4147-A177-3AD203B41FA5}">
                      <a16:colId xmlns:a16="http://schemas.microsoft.com/office/drawing/2014/main" val="954267069"/>
                    </a:ext>
                  </a:extLst>
                </a:gridCol>
                <a:gridCol w="2376000">
                  <a:extLst>
                    <a:ext uri="{9D8B030D-6E8A-4147-A177-3AD203B41FA5}">
                      <a16:colId xmlns:a16="http://schemas.microsoft.com/office/drawing/2014/main" val="20002"/>
                    </a:ext>
                  </a:extLst>
                </a:gridCol>
                <a:gridCol w="2160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游ゴシック" panose="020B0400000000000000" pitchFamily="50" charset="-128"/>
                          <a:ea typeface="游ゴシック" panose="020B0400000000000000" pitchFamily="50" charset="-128"/>
                        </a:rPr>
                        <a:t>項目</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游ゴシック" panose="020B0400000000000000" pitchFamily="50" charset="-128"/>
                          <a:ea typeface="游ゴシック" panose="020B0400000000000000" pitchFamily="50" charset="-128"/>
                        </a:rPr>
                        <a:t>策定時の取組状況</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游ゴシック" panose="020B0400000000000000" pitchFamily="50" charset="-128"/>
                          <a:ea typeface="游ゴシック" panose="020B0400000000000000" pitchFamily="50" charset="-128"/>
                        </a:rPr>
                        <a:t>現在の取組状況</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游ゴシック" panose="020B0400000000000000" pitchFamily="50" charset="-128"/>
                          <a:ea typeface="游ゴシック" panose="020B0400000000000000" pitchFamily="50" charset="-128"/>
                        </a:rPr>
                        <a:t>2023</a:t>
                      </a:r>
                      <a:r>
                        <a:rPr lang="ja-JP" sz="1200" dirty="0" smtClean="0">
                          <a:effectLst/>
                          <a:latin typeface="游ゴシック" panose="020B0400000000000000" pitchFamily="50" charset="-128"/>
                          <a:ea typeface="游ゴシック" panose="020B0400000000000000" pitchFamily="50" charset="-128"/>
                        </a:rPr>
                        <a:t>年度目標</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游ゴシック" panose="020B0400000000000000" pitchFamily="50" charset="-128"/>
                          <a:ea typeface="游ゴシック" panose="020B0400000000000000" pitchFamily="50" charset="-128"/>
                          <a:cs typeface="+mn-cs"/>
                        </a:rPr>
                        <a:t>20</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游ゴシック" panose="020B0400000000000000" pitchFamily="50" charset="-128"/>
                          <a:ea typeface="游ゴシック" panose="020B0400000000000000" pitchFamily="50" charset="-128"/>
                        </a:rPr>
                        <a:t>特定健診の受診率（☆）</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45.6%</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rPr>
                        <a:t>市町村国保</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29.9%, </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rPr>
                        <a:t>協会けんぽ</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33.4%]</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48.4%</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H29</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rPr>
                        <a:t>市町村国保</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30.3%, </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rPr>
                        <a:t>協会けんぽ</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38.3%]</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70%</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以上</a:t>
                      </a:r>
                    </a:p>
                    <a:p>
                      <a:pPr algn="ctr" fontAlgn="auto">
                        <a:lnSpc>
                          <a:spcPts val="1600"/>
                        </a:lnSpc>
                        <a:spcAft>
                          <a:spcPts val="0"/>
                        </a:spcAft>
                      </a:pP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rPr>
                        <a:t>市町村国保</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60%, </a:t>
                      </a:r>
                      <a:r>
                        <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rPr>
                        <a:t>協会けんぽ</a:t>
                      </a:r>
                      <a:r>
                        <a:rPr lang="en-US" altLang="ja-JP" sz="1100" b="1" spc="-50" baseline="0" dirty="0" smtClean="0">
                          <a:solidFill>
                            <a:schemeClr val="tx1"/>
                          </a:solidFill>
                          <a:effectLst/>
                          <a:latin typeface="游ゴシック" panose="020B0400000000000000" pitchFamily="50" charset="-128"/>
                          <a:ea typeface="游ゴシック" panose="020B0400000000000000" pitchFamily="50" charset="-128"/>
                        </a:rPr>
                        <a:t>65%]</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游ゴシック" panose="020B0400000000000000" pitchFamily="50" charset="-128"/>
                          <a:ea typeface="游ゴシック" panose="020B0400000000000000" pitchFamily="50" charset="-128"/>
                          <a:cs typeface="HG丸ｺﾞｼｯｸM-PRO"/>
                        </a:rPr>
                        <a:t>21</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がん検診の受診率（☆）</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胃</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33.7%,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大腸</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34.4%,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肺</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36.4%, </a:t>
                      </a:r>
                    </a:p>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乳</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39.0%,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子宮</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38.5%</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胃</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33.7%,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大腸</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34.4%,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肺</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36.4%, </a:t>
                      </a:r>
                    </a:p>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乳</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39.0%,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子宮</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38.5%</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胃</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40%,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大腸</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40%,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肺</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p>
                    <a:p>
                      <a:pPr algn="ctr" fontAlgn="auto">
                        <a:lnSpc>
                          <a:spcPts val="1600"/>
                        </a:lnSpc>
                        <a:spcAft>
                          <a:spcPts val="0"/>
                        </a:spcAft>
                      </a:pP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乳</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45%,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子宮</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bl>
          </a:graphicData>
        </a:graphic>
      </p:graphicFrame>
      <p:sp>
        <p:nvSpPr>
          <p:cNvPr id="26" name="正方形/長方形 25"/>
          <p:cNvSpPr/>
          <p:nvPr/>
        </p:nvSpPr>
        <p:spPr>
          <a:xfrm>
            <a:off x="6046915" y="3315676"/>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4072680297"/>
              </p:ext>
            </p:extLst>
          </p:nvPr>
        </p:nvGraphicFramePr>
        <p:xfrm>
          <a:off x="477311" y="5303345"/>
          <a:ext cx="8928000" cy="100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008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特定健診及びがん検診受診率は向上していますが、全国比較では低位にあります。</a:t>
                      </a:r>
                    </a:p>
                    <a:p>
                      <a:pPr marL="174625" indent="-174625">
                        <a:lnSpc>
                          <a:spcPct val="100000"/>
                        </a:lnSpc>
                      </a:pPr>
                      <a:endParaRPr kumimoji="1" lang="ja-JP" altLang="en-US" sz="12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a:t>
                      </a:r>
                      <a:r>
                        <a:rPr kumimoji="1" lang="ja-JP" altLang="en-US" sz="1200" b="0" baseline="0" dirty="0" err="1" smtClean="0">
                          <a:solidFill>
                            <a:schemeClr val="tx1"/>
                          </a:solidFill>
                          <a:latin typeface="+mn-ea"/>
                          <a:ea typeface="+mn-ea"/>
                        </a:rPr>
                        <a:t>けん</a:t>
                      </a:r>
                      <a:r>
                        <a:rPr kumimoji="1" lang="ja-JP" altLang="en-US" sz="1200" b="0" baseline="0" dirty="0" smtClean="0">
                          <a:solidFill>
                            <a:schemeClr val="tx1"/>
                          </a:solidFill>
                          <a:latin typeface="+mn-ea"/>
                          <a:ea typeface="+mn-ea"/>
                        </a:rPr>
                        <a:t>しんの実施主体である医療保険者とともに、受診率向上に向けた取組みを強化し、生活習慣病の早期発見・早期治療へつなげていくことが必要です。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3168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けんしん（健診・がん検診）の受診率を上げます</a:t>
            </a:r>
          </a:p>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r>
              <a:rPr kumimoji="1" lang="ja-JP" altLang="en-US" sz="1600" b="1" i="0" u="none" strike="noStrike" kern="1200" cap="none" spc="0" normalizeH="0" baseline="0" noProof="0" dirty="0" err="1">
                <a:ln>
                  <a:noFill/>
                </a:ln>
                <a:solidFill>
                  <a:prstClr val="black"/>
                </a:solidFill>
                <a:effectLst/>
                <a:uLnTx/>
                <a:uFillTx/>
                <a:latin typeface="游ゴシック" panose="020B0400000000000000" pitchFamily="50" charset="-128"/>
                <a:ea typeface="游ゴシック" panose="020B0400000000000000" pitchFamily="50" charset="-128"/>
              </a:rPr>
              <a:t>けん</a:t>
            </a: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しんで健康管理に努めましょう～</a:t>
            </a: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30</a:t>
            </a:fld>
            <a:endParaRPr kumimoji="1" lang="ja-JP" altLang="en-US"/>
          </a:p>
        </p:txBody>
      </p:sp>
    </p:spTree>
    <p:extLst>
      <p:ext uri="{BB962C8B-B14F-4D97-AF65-F5344CB8AC3E}">
        <p14:creationId xmlns:p14="http://schemas.microsoft.com/office/powerpoint/2010/main" val="33946733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mn-ea"/>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2946034439"/>
              </p:ext>
            </p:extLst>
          </p:nvPr>
        </p:nvGraphicFramePr>
        <p:xfrm>
          <a:off x="477311" y="434454"/>
          <a:ext cx="8928000" cy="5544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5544000">
                <a:tc>
                  <a:txBody>
                    <a:bodyPr/>
                    <a:lstStyle/>
                    <a:p>
                      <a:pPr>
                        <a:lnSpc>
                          <a:spcPct val="100000"/>
                        </a:lnSpc>
                      </a:pPr>
                      <a:r>
                        <a:rPr kumimoji="1" lang="ja-JP" altLang="en-US" sz="1600" b="0" baseline="0" dirty="0" smtClean="0">
                          <a:latin typeface="+mn-ea"/>
                          <a:ea typeface="+mn-ea"/>
                        </a:rPr>
                        <a:t>本年度の</a:t>
                      </a:r>
                      <a:endParaRPr kumimoji="1" lang="en-US" altLang="ja-JP" sz="1600" b="0" baseline="0" dirty="0" smtClean="0">
                        <a:latin typeface="+mn-ea"/>
                        <a:ea typeface="+mn-ea"/>
                      </a:endParaRPr>
                    </a:p>
                    <a:p>
                      <a:pPr>
                        <a:lnSpc>
                          <a:spcPct val="1000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ja-JP" altLang="en-US" sz="1600"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受診率向上に向けた市町村支援</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■若者から働く世代を中心に、主体的な健康意識の向上と実践を促す健康アプリ「アスマイル」を全市町村において展開し、</a:t>
                      </a:r>
                      <a:r>
                        <a:rPr kumimoji="1" lang="ja-JP" altLang="en-US" sz="1100" b="0" baseline="0" dirty="0" err="1" smtClean="0">
                          <a:solidFill>
                            <a:schemeClr val="tx1"/>
                          </a:solidFill>
                          <a:latin typeface="+mn-ea"/>
                          <a:ea typeface="+mn-ea"/>
                        </a:rPr>
                        <a:t>けん</a:t>
                      </a:r>
                      <a:r>
                        <a:rPr kumimoji="1" lang="ja-JP" altLang="en-US" sz="1100" b="0" baseline="0" dirty="0" smtClean="0">
                          <a:solidFill>
                            <a:schemeClr val="tx1"/>
                          </a:solidFill>
                          <a:latin typeface="+mn-ea"/>
                          <a:ea typeface="+mn-ea"/>
                        </a:rPr>
                        <a:t>しん受診等に応じて電子マネー等と交換できるポイントを付与（「アスマイル」登録者</a:t>
                      </a:r>
                      <a:r>
                        <a:rPr kumimoji="1" lang="en-US" altLang="ja-JP" sz="1100" b="0" baseline="0" dirty="0" smtClean="0">
                          <a:solidFill>
                            <a:schemeClr val="tx1"/>
                          </a:solidFill>
                          <a:latin typeface="+mn-ea"/>
                          <a:ea typeface="+mn-ea"/>
                        </a:rPr>
                        <a:t>10</a:t>
                      </a:r>
                      <a:r>
                        <a:rPr kumimoji="1" lang="ja-JP" altLang="en-US" sz="1100" b="0" baseline="0" dirty="0" smtClean="0">
                          <a:solidFill>
                            <a:schemeClr val="tx1"/>
                          </a:solidFill>
                          <a:latin typeface="+mn-ea"/>
                          <a:ea typeface="+mn-ea"/>
                        </a:rPr>
                        <a:t>万人）</a:t>
                      </a:r>
                    </a:p>
                    <a:p>
                      <a:pPr marL="174625" indent="-174625">
                        <a:lnSpc>
                          <a:spcPct val="100000"/>
                        </a:lnSpc>
                      </a:pPr>
                      <a:r>
                        <a:rPr kumimoji="1" lang="ja-JP" altLang="en-US" sz="1100" b="0" baseline="0" dirty="0" smtClean="0">
                          <a:solidFill>
                            <a:schemeClr val="tx1"/>
                          </a:solidFill>
                          <a:latin typeface="+mn-ea"/>
                          <a:ea typeface="+mn-ea"/>
                        </a:rPr>
                        <a:t>■「がん検診の精度管理センター事業」として、各市町村の状況に応じた啓発資材の作成支援（７市）、個別受診勧奨の効果検証のためのデータ分析（３市）等を実施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■府独自のインセンティブにおいて、市町村国保保険者による特定健診に係る受診勧奨の取組みを評価（</a:t>
                      </a:r>
                      <a:r>
                        <a:rPr kumimoji="1" lang="en-US" altLang="ja-JP" sz="1100" b="0" baseline="0" dirty="0" smtClean="0">
                          <a:solidFill>
                            <a:schemeClr val="tx1"/>
                          </a:solidFill>
                          <a:latin typeface="+mn-ea"/>
                          <a:ea typeface="+mn-ea"/>
                        </a:rPr>
                        <a:t>41</a:t>
                      </a:r>
                      <a:r>
                        <a:rPr kumimoji="1" lang="ja-JP" altLang="en-US" sz="1100" b="0" baseline="0" dirty="0" smtClean="0">
                          <a:solidFill>
                            <a:schemeClr val="tx1"/>
                          </a:solidFill>
                          <a:latin typeface="+mn-ea"/>
                          <a:ea typeface="+mn-ea"/>
                        </a:rPr>
                        <a:t>市町村が実施）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■健診結果やレセプトのデータ分析結果を市町村や協会けんぽへ提供（医療保険者との連携によるデータ分析の実施）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■市の保健事業に課題のある市を選定し、有識者を派遣し課題解決に向けての検討会を実施（「市町村保健事業介入支援事業」５市町村）</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■Ｈ</a:t>
                      </a:r>
                      <a:r>
                        <a:rPr kumimoji="1" lang="en-US" altLang="ja-JP" sz="1100" b="0" baseline="0" dirty="0" smtClean="0">
                          <a:solidFill>
                            <a:schemeClr val="tx1"/>
                          </a:solidFill>
                          <a:latin typeface="+mn-ea"/>
                          <a:ea typeface="+mn-ea"/>
                        </a:rPr>
                        <a:t>30</a:t>
                      </a:r>
                      <a:r>
                        <a:rPr kumimoji="1" lang="ja-JP" altLang="en-US" sz="1100" b="0" baseline="0" dirty="0" smtClean="0">
                          <a:solidFill>
                            <a:schemeClr val="tx1"/>
                          </a:solidFill>
                          <a:latin typeface="+mn-ea"/>
                          <a:ea typeface="+mn-ea"/>
                        </a:rPr>
                        <a:t>年度に作成した対象者抽出ツール・地域差見える化ツールの活用促進を図るため、市町村、保健所職員を対象に利活用セミナーを実施（１回目講演＋操作説明 </a:t>
                      </a:r>
                      <a:r>
                        <a:rPr kumimoji="1" lang="en-US" altLang="ja-JP" sz="1100" b="0" baseline="0" dirty="0" smtClean="0">
                          <a:solidFill>
                            <a:schemeClr val="tx1"/>
                          </a:solidFill>
                          <a:latin typeface="+mn-ea"/>
                          <a:ea typeface="+mn-ea"/>
                        </a:rPr>
                        <a:t>125</a:t>
                      </a:r>
                      <a:r>
                        <a:rPr kumimoji="1" lang="ja-JP" altLang="en-US" sz="1100" b="0" baseline="0" dirty="0" smtClean="0">
                          <a:solidFill>
                            <a:schemeClr val="tx1"/>
                          </a:solidFill>
                          <a:latin typeface="+mn-ea"/>
                          <a:ea typeface="+mn-ea"/>
                        </a:rPr>
                        <a:t>名 </a:t>
                      </a:r>
                      <a:r>
                        <a:rPr kumimoji="1" lang="en-US" altLang="ja-JP" sz="1100" b="0" baseline="0" dirty="0" smtClean="0">
                          <a:solidFill>
                            <a:schemeClr val="tx1"/>
                          </a:solidFill>
                          <a:latin typeface="+mn-ea"/>
                          <a:ea typeface="+mn-ea"/>
                        </a:rPr>
                        <a:t>/ </a:t>
                      </a:r>
                      <a:r>
                        <a:rPr kumimoji="1" lang="ja-JP" altLang="en-US" sz="1100" b="0" baseline="0" dirty="0" smtClean="0">
                          <a:solidFill>
                            <a:schemeClr val="tx1"/>
                          </a:solidFill>
                          <a:latin typeface="+mn-ea"/>
                          <a:ea typeface="+mn-ea"/>
                        </a:rPr>
                        <a:t>２回目活用事例紹介＋演習 </a:t>
                      </a:r>
                      <a:r>
                        <a:rPr kumimoji="1" lang="en-US" altLang="ja-JP" sz="1100" b="0" baseline="0" dirty="0" smtClean="0">
                          <a:solidFill>
                            <a:schemeClr val="tx1"/>
                          </a:solidFill>
                          <a:latin typeface="+mn-ea"/>
                          <a:ea typeface="+mn-ea"/>
                        </a:rPr>
                        <a:t>63</a:t>
                      </a:r>
                      <a:r>
                        <a:rPr kumimoji="1" lang="ja-JP" altLang="en-US" sz="1100" b="0" baseline="0" dirty="0" smtClean="0">
                          <a:solidFill>
                            <a:schemeClr val="tx1"/>
                          </a:solidFill>
                          <a:latin typeface="+mn-ea"/>
                          <a:ea typeface="+mn-ea"/>
                        </a:rPr>
                        <a:t>名）</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職域等における受診促進</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■中小企業の抱える健康課題・ニーズに対応したセミナーを開催（「健康経営セミナー」３回開催　</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新型コロナウイルス感染拡大防止のため２回中止）</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■民間企業等（生保会社等）との連携により、がん検診受診推進員を養成し、がん検診の受診を推進（養成企業数</a:t>
                      </a:r>
                      <a:r>
                        <a:rPr kumimoji="1" lang="en-US" altLang="ja-JP" sz="1100" b="0" baseline="0" dirty="0" smtClean="0">
                          <a:solidFill>
                            <a:schemeClr val="tx1"/>
                          </a:solidFill>
                          <a:latin typeface="+mn-ea"/>
                          <a:ea typeface="+mn-ea"/>
                        </a:rPr>
                        <a:t>10</a:t>
                      </a:r>
                      <a:r>
                        <a:rPr kumimoji="1" lang="ja-JP" altLang="en-US" sz="1100" b="0" baseline="0" dirty="0" smtClean="0">
                          <a:solidFill>
                            <a:schemeClr val="tx1"/>
                          </a:solidFill>
                          <a:latin typeface="+mn-ea"/>
                          <a:ea typeface="+mn-ea"/>
                        </a:rPr>
                        <a:t>社）</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■保険者協議会において、研修会や</a:t>
                      </a:r>
                      <a:r>
                        <a:rPr kumimoji="1" lang="en-US" altLang="ja-JP" sz="1100" b="0" baseline="0" dirty="0" smtClean="0">
                          <a:solidFill>
                            <a:schemeClr val="tx1"/>
                          </a:solidFill>
                          <a:latin typeface="+mn-ea"/>
                          <a:ea typeface="+mn-ea"/>
                        </a:rPr>
                        <a:t>HP</a:t>
                      </a:r>
                      <a:r>
                        <a:rPr kumimoji="1" lang="ja-JP" altLang="en-US" sz="1100" b="0" baseline="0" dirty="0" smtClean="0">
                          <a:solidFill>
                            <a:schemeClr val="tx1"/>
                          </a:solidFill>
                          <a:latin typeface="+mn-ea"/>
                          <a:ea typeface="+mn-ea"/>
                        </a:rPr>
                        <a:t>を通じて</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健活</a:t>
                      </a:r>
                      <a:r>
                        <a:rPr kumimoji="1" lang="en-US" altLang="ja-JP" sz="1100" b="0" baseline="0" dirty="0" smtClean="0">
                          <a:solidFill>
                            <a:schemeClr val="tx1"/>
                          </a:solidFill>
                          <a:latin typeface="+mn-ea"/>
                          <a:ea typeface="+mn-ea"/>
                        </a:rPr>
                        <a:t>10』</a:t>
                      </a:r>
                      <a:r>
                        <a:rPr kumimoji="1" lang="ja-JP" altLang="en-US" sz="1100" b="0" baseline="0" dirty="0" smtClean="0">
                          <a:solidFill>
                            <a:schemeClr val="tx1"/>
                          </a:solidFill>
                          <a:latin typeface="+mn-ea"/>
                          <a:ea typeface="+mn-ea"/>
                        </a:rPr>
                        <a:t>の周知・</a:t>
                      </a:r>
                      <a:r>
                        <a:rPr kumimoji="1" lang="en-US" altLang="ja-JP" sz="1100" b="0" baseline="0" dirty="0" smtClean="0">
                          <a:solidFill>
                            <a:schemeClr val="tx1"/>
                          </a:solidFill>
                          <a:latin typeface="+mn-ea"/>
                          <a:ea typeface="+mn-ea"/>
                        </a:rPr>
                        <a:t>PR</a:t>
                      </a:r>
                      <a:r>
                        <a:rPr kumimoji="1" lang="ja-JP" altLang="en-US" sz="1100" b="0" baseline="0" dirty="0" smtClean="0">
                          <a:solidFill>
                            <a:schemeClr val="tx1"/>
                          </a:solidFill>
                          <a:latin typeface="+mn-ea"/>
                          <a:ea typeface="+mn-ea"/>
                        </a:rPr>
                        <a:t>を実施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i="0" u="sng" baseline="0" dirty="0" smtClean="0">
                          <a:solidFill>
                            <a:schemeClr val="tx1"/>
                          </a:solidFill>
                          <a:latin typeface="+mn-ea"/>
                          <a:ea typeface="+mn-ea"/>
                        </a:rPr>
                        <a:t>医療保険者等における受診促進</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■府の健康づくり施策と医療保険者の取組みとの連携を図るため、国民健康保険団体連合会との共同により、大阪府保険者協議会の事務局を運営</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■保健指導のスキルアップのための研修会実施（２回、延べ</a:t>
                      </a:r>
                      <a:r>
                        <a:rPr kumimoji="1" lang="en-US" altLang="ja-JP" sz="1100" b="0" baseline="0" dirty="0" smtClean="0">
                          <a:solidFill>
                            <a:schemeClr val="tx1"/>
                          </a:solidFill>
                          <a:latin typeface="+mn-ea"/>
                          <a:ea typeface="+mn-ea"/>
                        </a:rPr>
                        <a:t>425</a:t>
                      </a:r>
                      <a:r>
                        <a:rPr kumimoji="1" lang="ja-JP" altLang="en-US" sz="1100" b="0" baseline="0" dirty="0" smtClean="0">
                          <a:solidFill>
                            <a:schemeClr val="tx1"/>
                          </a:solidFill>
                          <a:latin typeface="+mn-ea"/>
                          <a:ea typeface="+mn-ea"/>
                        </a:rPr>
                        <a:t>名）のほか、保健事業の企画力の強化、保健指導プログラムの検討等ワークショップ実施（</a:t>
                      </a:r>
                      <a:r>
                        <a:rPr kumimoji="1" lang="en-US" altLang="ja-JP" sz="1100" b="0" baseline="0" dirty="0" smtClean="0">
                          <a:solidFill>
                            <a:schemeClr val="tx1"/>
                          </a:solidFill>
                          <a:latin typeface="+mn-ea"/>
                          <a:ea typeface="+mn-ea"/>
                        </a:rPr>
                        <a:t>13</a:t>
                      </a:r>
                      <a:r>
                        <a:rPr kumimoji="1" lang="ja-JP" altLang="en-US" sz="1100" b="0" baseline="0" dirty="0" smtClean="0">
                          <a:solidFill>
                            <a:schemeClr val="tx1"/>
                          </a:solidFill>
                          <a:latin typeface="+mn-ea"/>
                          <a:ea typeface="+mn-ea"/>
                        </a:rPr>
                        <a:t>市町村参加）（「健康格差の解決プログラム促進事業」）</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■がん検診と特定健診の同時受診等、身近に受診できる機会を創出（実施市町村数</a:t>
                      </a:r>
                      <a:r>
                        <a:rPr kumimoji="1" lang="en-US" altLang="ja-JP" sz="1100" b="0" baseline="0" dirty="0" smtClean="0">
                          <a:solidFill>
                            <a:schemeClr val="tx1"/>
                          </a:solidFill>
                          <a:latin typeface="+mn-ea"/>
                          <a:ea typeface="+mn-ea"/>
                        </a:rPr>
                        <a:t>34</a:t>
                      </a:r>
                      <a:r>
                        <a:rPr kumimoji="1" lang="ja-JP" altLang="en-US" sz="1100" b="0" baseline="0" dirty="0" smtClean="0">
                          <a:solidFill>
                            <a:schemeClr val="tx1"/>
                          </a:solidFill>
                          <a:latin typeface="+mn-ea"/>
                          <a:ea typeface="+mn-ea"/>
                        </a:rPr>
                        <a:t>市）</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■大型商業施設へ乳がん検診車を派遣し、近隣自治体の住民を対象に無料検診を実施（「乳がん検診受診率向上モデル事業」２回　イオンモール日根野、イオンモールりんくう泉南　</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新型コロナウイルス感染拡大防止のため３回目は中止）</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ライフステージに応じた普及啓発</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■市町村における乳幼児健診や学校等を活用した保健指導等の普及啓発を実施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■協会けんぽと連携し、働く女性を主な対象に女性特有の健康課題（乳がん、子宮頸がん）をテーマとしたセミナーを開催（「女性のための健活セミナー」</a:t>
                      </a:r>
                      <a:r>
                        <a:rPr kumimoji="1" lang="en-US" altLang="ja-JP" sz="1100" b="0" baseline="0" dirty="0" smtClean="0">
                          <a:solidFill>
                            <a:schemeClr val="tx1"/>
                          </a:solidFill>
                          <a:latin typeface="+mn-ea"/>
                          <a:ea typeface="+mn-ea"/>
                        </a:rPr>
                        <a:t>3</a:t>
                      </a:r>
                      <a:r>
                        <a:rPr kumimoji="1" lang="ja-JP" altLang="en-US" sz="1100" b="0" baseline="0" dirty="0" smtClean="0">
                          <a:solidFill>
                            <a:schemeClr val="tx1"/>
                          </a:solidFill>
                          <a:latin typeface="+mn-ea"/>
                          <a:ea typeface="+mn-ea"/>
                        </a:rPr>
                        <a:t>回開催・約</a:t>
                      </a:r>
                      <a:r>
                        <a:rPr kumimoji="1" lang="en-US" altLang="ja-JP" sz="1100" b="0" baseline="0" dirty="0" smtClean="0">
                          <a:solidFill>
                            <a:schemeClr val="tx1"/>
                          </a:solidFill>
                          <a:latin typeface="+mn-ea"/>
                          <a:ea typeface="+mn-ea"/>
                        </a:rPr>
                        <a:t>400</a:t>
                      </a:r>
                      <a:r>
                        <a:rPr kumimoji="1" lang="ja-JP" altLang="en-US" sz="1100" b="0" baseline="0" dirty="0" smtClean="0">
                          <a:solidFill>
                            <a:schemeClr val="tx1"/>
                          </a:solidFill>
                          <a:latin typeface="+mn-ea"/>
                          <a:ea typeface="+mn-ea"/>
                        </a:rPr>
                        <a:t>名参加）</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pSp>
        <p:nvGrpSpPr>
          <p:cNvPr id="22" name="グループ化 21"/>
          <p:cNvGrpSpPr/>
          <p:nvPr/>
        </p:nvGrpSpPr>
        <p:grpSpPr>
          <a:xfrm>
            <a:off x="586435" y="3535158"/>
            <a:ext cx="792000" cy="720000"/>
            <a:chOff x="-2122749" y="3293333"/>
            <a:chExt cx="792000" cy="720000"/>
          </a:xfrm>
        </p:grpSpPr>
        <p:sp>
          <p:nvSpPr>
            <p:cNvPr id="23" name="角丸四角形 22"/>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24" name="直線コネクタ 23"/>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31</a:t>
            </a:fld>
            <a:endParaRPr kumimoji="1" lang="ja-JP" altLang="en-US"/>
          </a:p>
        </p:txBody>
      </p:sp>
    </p:spTree>
    <p:extLst>
      <p:ext uri="{BB962C8B-B14F-4D97-AF65-F5344CB8AC3E}">
        <p14:creationId xmlns:p14="http://schemas.microsoft.com/office/powerpoint/2010/main" val="964328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mn-ea"/>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2609798371"/>
              </p:ext>
            </p:extLst>
          </p:nvPr>
        </p:nvGraphicFramePr>
        <p:xfrm>
          <a:off x="477311" y="434454"/>
          <a:ext cx="8928000" cy="316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94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今後の</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取組予定</a:t>
                      </a:r>
                      <a:endParaRPr kumimoji="1" lang="ja-JP" altLang="en-US" b="0" baseline="0" dirty="0">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課題等</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■アスマイル登録者数（特に国保加入者）の増加　　　■特定健診受診率の向上</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■保健指導従事者のスキルアップ・企画力の強化　　　■民間企業等との連携による職域等におけるがん検診の受診促進</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baseline="0" dirty="0" smtClean="0">
                          <a:solidFill>
                            <a:schemeClr val="tx1"/>
                          </a:solidFill>
                          <a:latin typeface="游ゴシック" panose="020B0400000000000000" pitchFamily="50" charset="-128"/>
                          <a:ea typeface="游ゴシック" panose="020B0400000000000000" pitchFamily="50" charset="-128"/>
                        </a:rPr>
                        <a:t>次年度の主な取組</a:t>
                      </a:r>
                      <a:r>
                        <a:rPr kumimoji="1" lang="en-US" altLang="ja-JP" sz="1200" b="0" baseline="0" dirty="0" smtClean="0">
                          <a:solidFill>
                            <a:schemeClr val="tx1"/>
                          </a:solidFill>
                          <a:latin typeface="游ゴシック" panose="020B0400000000000000" pitchFamily="50" charset="-128"/>
                          <a:ea typeface="游ゴシック" panose="020B0400000000000000" pitchFamily="50" charset="-128"/>
                        </a:rPr>
                        <a:t>》</a:t>
                      </a: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■アスマイルにおいて、参加者数</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万人達成に向けたさらなる取組み推進</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■保険者協議会において、研修会の実施や好事例の共有等を実施（継続）</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■保健指導のスキルアップのための研修会等を実施（継続）</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■中小企業の健康経営セミナーや女性のための健活セミナー等を通じて受診の啓発を実施（継続）</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marL="174625" indent="-174625">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■民間企業等と連携したがん検診受診推進員養成のほか、企業向けセミナー等を開催（継続）</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22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游ゴシック" panose="020B0400000000000000" pitchFamily="50" charset="-128"/>
                          <a:ea typeface="游ゴシック" panose="020B0400000000000000" pitchFamily="50" charset="-128"/>
                        </a:rPr>
                        <a:t>最終予算</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游ゴシック" panose="020B0400000000000000" pitchFamily="50" charset="-128"/>
                          <a:ea typeface="游ゴシック" panose="020B0400000000000000" pitchFamily="50" charset="-128"/>
                        </a:rPr>
                        <a:t>（主要事業）</a:t>
                      </a:r>
                      <a:endParaRPr kumimoji="1" lang="en-US" altLang="ja-JP" sz="1600" b="0" baseline="0" dirty="0" smtClean="0">
                        <a:solidFill>
                          <a:schemeClr val="bg1"/>
                        </a:solidFill>
                        <a:latin typeface="游ゴシック" panose="020B0400000000000000" pitchFamily="50" charset="-128"/>
                        <a:ea typeface="游ゴシック" panose="020B0400000000000000" pitchFamily="50" charset="-128"/>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がん検診普及事業（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1,704</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千円）、がん検診精度管理委託事業（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57,933</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千円）、組織型検診体制推進事業（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12,484</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がん検診受診率向上事業（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12,314</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千円）、国保ヘルスアップ支援事業［データを活用した保健事業の推進事業（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906</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市町村保健事業への介入支援事業（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8,026</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千円）］、大阪がん循環器病予防センター事業費（</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189,160</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千円の内数）、</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大阪府健康づくり支援プラットフォーム整備等事業（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544,911</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健康格差の解決プログラム促進事業（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54,224</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千円の内数）、中小企業の健康づくり推進事業（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20,787</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endParaRPr kumimoji="1" lang="en-US" altLang="ja-JP" sz="1100" b="0" baseline="0" dirty="0" smtClean="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女性の健康づくり推進事業（</a:t>
                      </a:r>
                      <a:r>
                        <a:rPr kumimoji="1" lang="en-US" altLang="ja-JP" sz="1100" b="0" baseline="0" dirty="0" smtClean="0">
                          <a:solidFill>
                            <a:schemeClr val="tx1"/>
                          </a:solidFill>
                          <a:latin typeface="游ゴシック" panose="020B0400000000000000" pitchFamily="50" charset="-128"/>
                          <a:ea typeface="游ゴシック" panose="020B0400000000000000" pitchFamily="50" charset="-128"/>
                        </a:rPr>
                        <a:t>4,692</a:t>
                      </a:r>
                      <a:r>
                        <a:rPr kumimoji="1" lang="ja-JP" altLang="en-US" sz="1100" b="0" baseline="0" dirty="0" smtClean="0">
                          <a:solidFill>
                            <a:schemeClr val="tx1"/>
                          </a:solidFill>
                          <a:latin typeface="游ゴシック" panose="020B0400000000000000" pitchFamily="50" charset="-128"/>
                          <a:ea typeface="游ゴシック" panose="020B0400000000000000" pitchFamily="50" charset="-128"/>
                        </a:rPr>
                        <a:t>千円）</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32</a:t>
            </a:fld>
            <a:endParaRPr kumimoji="1" lang="ja-JP" altLang="en-US"/>
          </a:p>
        </p:txBody>
      </p:sp>
    </p:spTree>
    <p:extLst>
      <p:ext uri="{BB962C8B-B14F-4D97-AF65-F5344CB8AC3E}">
        <p14:creationId xmlns:p14="http://schemas.microsoft.com/office/powerpoint/2010/main" val="21610045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dirty="0">
                <a:solidFill>
                  <a:prstClr val="black"/>
                </a:solidFill>
                <a:latin typeface="游ゴシック" panose="020B0400000000000000" pitchFamily="50" charset="-128"/>
                <a:ea typeface="游ゴシック" panose="020B0400000000000000" pitchFamily="50" charset="-128"/>
              </a:rPr>
              <a:t> </a:t>
            </a: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２　生活習慣病の早期発見・重症化予防</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77702"/>
            <a:ext cx="5400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（２）重症化予防</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P.62-63</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248447"/>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559542"/>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200" i="0" u="none" strike="noStrike" kern="1200" cap="none" spc="0" normalizeH="0" baseline="0" noProof="0" dirty="0" err="1">
                <a:ln>
                  <a:noFill/>
                </a:ln>
                <a:solidFill>
                  <a:prstClr val="black"/>
                </a:solidFill>
                <a:effectLst/>
                <a:uLnTx/>
                <a:uFillTx/>
                <a:latin typeface="游ゴシック" panose="020B0400000000000000" pitchFamily="50" charset="-128"/>
                <a:ea typeface="游ゴシック" panose="020B0400000000000000" pitchFamily="50" charset="-128"/>
              </a:rPr>
              <a:t>けん</a:t>
            </a: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しんの結果、疾患（高血圧・メタボリックシンドローム、糖尿病・脂質異常症等）が見つかった場合、速やかに医療</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機関</a:t>
            </a:r>
            <a:endParaRPr kumimoji="0" lang="en-US" altLang="ja-JP"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を</a:t>
            </a: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受診するとともに、疾患に応じて継続的な治療を受けます。</a:t>
            </a:r>
          </a:p>
        </p:txBody>
      </p:sp>
      <p:sp>
        <p:nvSpPr>
          <p:cNvPr id="24" name="正方形/長方形 23"/>
          <p:cNvSpPr/>
          <p:nvPr/>
        </p:nvSpPr>
        <p:spPr>
          <a:xfrm>
            <a:off x="363222" y="3223513"/>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4063928618"/>
              </p:ext>
            </p:extLst>
          </p:nvPr>
        </p:nvGraphicFramePr>
        <p:xfrm>
          <a:off x="532234" y="3585676"/>
          <a:ext cx="8820000" cy="1249218"/>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060000">
                  <a:extLst>
                    <a:ext uri="{9D8B030D-6E8A-4147-A177-3AD203B41FA5}">
                      <a16:colId xmlns:a16="http://schemas.microsoft.com/office/drawing/2014/main" val="20001"/>
                    </a:ext>
                  </a:extLst>
                </a:gridCol>
                <a:gridCol w="1980000">
                  <a:extLst>
                    <a:ext uri="{9D8B030D-6E8A-4147-A177-3AD203B41FA5}">
                      <a16:colId xmlns:a16="http://schemas.microsoft.com/office/drawing/2014/main" val="1104546935"/>
                    </a:ext>
                  </a:extLst>
                </a:gridCol>
                <a:gridCol w="198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baseline="0" dirty="0" smtClean="0">
                          <a:effectLst/>
                          <a:latin typeface="游ゴシック" panose="020B0400000000000000" pitchFamily="50" charset="-128"/>
                          <a:ea typeface="游ゴシック" panose="020B0400000000000000" pitchFamily="50" charset="-128"/>
                        </a:rPr>
                        <a:t>項目</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策定時の取組状況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現在の取組状況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mn-cs"/>
                        </a:rPr>
                        <a:t>22</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生活習慣による疾患（高血圧・糖尿病等）に係る未治療者の割合（☆）</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高血圧</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38.0%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baseline="0" dirty="0" smtClean="0">
                        <a:solidFill>
                          <a:schemeClr val="tx1"/>
                        </a:solidFill>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糖尿病</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36.0%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baseline="0" dirty="0" smtClean="0">
                        <a:solidFill>
                          <a:schemeClr val="tx1"/>
                        </a:solidFill>
                        <a:effectLst/>
                        <a:latin typeface="游ゴシック" panose="020B0400000000000000" pitchFamily="50" charset="-128"/>
                        <a:ea typeface="游ゴシック" panose="020B0400000000000000" pitchFamily="50" charset="-128"/>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脂質異常症</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78.2%</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baseline="0" dirty="0" smtClean="0">
                        <a:solidFill>
                          <a:schemeClr val="tx1"/>
                        </a:solidFill>
                        <a:effectLst/>
                        <a:latin typeface="游ゴシック" panose="020B0400000000000000" pitchFamily="50" charset="-128"/>
                        <a:ea typeface="游ゴシック" panose="020B0400000000000000" pitchFamily="50" charset="-128"/>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高血圧</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39.6%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baseline="0" dirty="0" smtClean="0">
                        <a:solidFill>
                          <a:schemeClr val="tx1"/>
                        </a:solidFill>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糖尿病</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36.8%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baseline="0" dirty="0" smtClean="0">
                        <a:solidFill>
                          <a:schemeClr val="tx1"/>
                        </a:solidFill>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減少</a:t>
                      </a:r>
                      <a:endParaRPr lang="en-US" altLang="ja-JP" sz="1100" b="1" baseline="0" dirty="0" smtClean="0">
                        <a:solidFill>
                          <a:schemeClr val="tx1"/>
                        </a:solidFill>
                        <a:effectLst/>
                        <a:latin typeface="游ゴシック" panose="020B0400000000000000" pitchFamily="50" charset="-128"/>
                        <a:ea typeface="游ゴシック" panose="020B0400000000000000" pitchFamily="50" charset="-128"/>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23</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特定保健指導の実施率</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zh-TW"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13.1%</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H27</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zh-TW"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zh-TW"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16.7%</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H29</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zh-TW"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zh-TW"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bl>
          </a:graphicData>
        </a:graphic>
      </p:graphicFrame>
      <p:sp>
        <p:nvSpPr>
          <p:cNvPr id="26" name="正方形/長方形 25"/>
          <p:cNvSpPr/>
          <p:nvPr/>
        </p:nvSpPr>
        <p:spPr>
          <a:xfrm>
            <a:off x="6046918" y="3287953"/>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340124768"/>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糖尿病や高血圧、脂質異常症などは未治療者が多い状況にあり、疾患に対する正しい理解促進と重症化予防に向けた継続的な治療等の取組み強化が重要です。</a:t>
                      </a:r>
                    </a:p>
                    <a:p>
                      <a:pPr marL="174625" indent="-174625">
                        <a:lnSpc>
                          <a:spcPct val="100000"/>
                        </a:lnSpc>
                      </a:pPr>
                      <a:endParaRPr kumimoji="1" lang="ja-JP" altLang="en-US" sz="12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また、メタボリックシンドロームや肥満・やせは、生活習慣病の発症リスクが高くなることから、若い世代からの生活習慣の改善や保健指導を通じた必要な治療継続等の取組みが必要です。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3132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生活習慣による疾患</a:t>
            </a: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（高血圧、糖尿病等）</a:t>
            </a: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の未治療者の割合を減らします</a:t>
            </a:r>
          </a:p>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～疾患に応じて早期治療と継続受診を行いましょう～</a:t>
            </a: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33</a:t>
            </a:fld>
            <a:endParaRPr kumimoji="1" lang="ja-JP" altLang="en-US"/>
          </a:p>
        </p:txBody>
      </p:sp>
    </p:spTree>
    <p:extLst>
      <p:ext uri="{BB962C8B-B14F-4D97-AF65-F5344CB8AC3E}">
        <p14:creationId xmlns:p14="http://schemas.microsoft.com/office/powerpoint/2010/main" val="25465326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192856751"/>
              </p:ext>
            </p:extLst>
          </p:nvPr>
        </p:nvGraphicFramePr>
        <p:xfrm>
          <a:off x="477311" y="434454"/>
          <a:ext cx="8928000" cy="5040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5040000">
                <a:tc>
                  <a:txBody>
                    <a:bodyPr/>
                    <a:lstStyle/>
                    <a:p>
                      <a:pPr>
                        <a:lnSpc>
                          <a:spcPct val="100000"/>
                        </a:lnSpc>
                      </a:pPr>
                      <a:r>
                        <a:rPr kumimoji="1" lang="ja-JP" altLang="en-US" sz="1600" b="0" baseline="0" dirty="0" smtClean="0">
                          <a:latin typeface="+mn-ea"/>
                          <a:ea typeface="+mn-ea"/>
                        </a:rPr>
                        <a:t>本年度の</a:t>
                      </a:r>
                      <a:endParaRPr kumimoji="1" lang="en-US" altLang="ja-JP" sz="1600" b="0" baseline="0" dirty="0" smtClean="0">
                        <a:latin typeface="+mn-ea"/>
                        <a:ea typeface="+mn-ea"/>
                      </a:endParaRPr>
                    </a:p>
                    <a:p>
                      <a:pPr>
                        <a:lnSpc>
                          <a:spcPct val="1000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ja-JP" altLang="en-US" sz="1600"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特定保健指導の促進</a:t>
                      </a:r>
                      <a:r>
                        <a:rPr kumimoji="1" lang="en-US" altLang="ja-JP" sz="1200" b="0" u="none"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■保健指導のスキルアップのための研修会実施（２回、延べ</a:t>
                      </a:r>
                      <a:r>
                        <a:rPr kumimoji="1" lang="en-US" altLang="ja-JP" sz="1100" b="0" baseline="0" dirty="0" smtClean="0">
                          <a:solidFill>
                            <a:schemeClr val="tx1"/>
                          </a:solidFill>
                          <a:latin typeface="+mn-ea"/>
                          <a:ea typeface="+mn-ea"/>
                        </a:rPr>
                        <a:t>157</a:t>
                      </a:r>
                      <a:r>
                        <a:rPr kumimoji="1" lang="ja-JP" altLang="en-US" sz="1100" b="0" baseline="0" dirty="0" smtClean="0">
                          <a:solidFill>
                            <a:schemeClr val="tx1"/>
                          </a:solidFill>
                          <a:latin typeface="+mn-ea"/>
                          <a:ea typeface="+mn-ea"/>
                        </a:rPr>
                        <a:t>名）のほか、保健事業の企画力の強化、保健指導プログラムの検討等ワークショップ実施（</a:t>
                      </a:r>
                      <a:r>
                        <a:rPr kumimoji="1" lang="en-US" altLang="ja-JP" sz="1100" b="0" baseline="0" dirty="0" smtClean="0">
                          <a:solidFill>
                            <a:schemeClr val="tx1"/>
                          </a:solidFill>
                          <a:latin typeface="+mn-ea"/>
                          <a:ea typeface="+mn-ea"/>
                        </a:rPr>
                        <a:t>13</a:t>
                      </a:r>
                      <a:r>
                        <a:rPr kumimoji="1" lang="ja-JP" altLang="en-US" sz="1100" b="0" baseline="0" dirty="0" smtClean="0">
                          <a:solidFill>
                            <a:schemeClr val="tx1"/>
                          </a:solidFill>
                          <a:latin typeface="+mn-ea"/>
                          <a:ea typeface="+mn-ea"/>
                        </a:rPr>
                        <a:t>市町村参加）（「健康格差の解決プログラム」）</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■府独自のインセンティブにおいて、市町村国保保険者による特定保健指導の実施率向上の取組みを評価（</a:t>
                      </a:r>
                      <a:r>
                        <a:rPr kumimoji="1" lang="en-US" altLang="ja-JP" sz="1100" b="0" baseline="0" dirty="0" smtClean="0">
                          <a:solidFill>
                            <a:schemeClr val="tx1"/>
                          </a:solidFill>
                          <a:latin typeface="+mn-ea"/>
                          <a:ea typeface="+mn-ea"/>
                        </a:rPr>
                        <a:t>39</a:t>
                      </a:r>
                      <a:r>
                        <a:rPr kumimoji="1" lang="ja-JP" altLang="en-US" sz="1100" b="0" baseline="0" dirty="0" smtClean="0">
                          <a:solidFill>
                            <a:schemeClr val="tx1"/>
                          </a:solidFill>
                          <a:latin typeface="+mn-ea"/>
                          <a:ea typeface="+mn-ea"/>
                        </a:rPr>
                        <a:t>市町村が実施）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■研修会において特定健診・がん検診の同時実施に係る事例等を紹介し、情報共有</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未治療者や治療中断者に対する医療機関への受診勧奨の促進</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■府独自のインセンティブにおいて、市町村国保保険者による特定健診に係る受診勧奨の取組みを評価（</a:t>
                      </a:r>
                      <a:r>
                        <a:rPr kumimoji="1" lang="en-US" altLang="ja-JP" sz="1100" b="0" baseline="0" dirty="0" smtClean="0">
                          <a:solidFill>
                            <a:schemeClr val="tx1"/>
                          </a:solidFill>
                          <a:latin typeface="+mn-ea"/>
                          <a:ea typeface="+mn-ea"/>
                        </a:rPr>
                        <a:t>41</a:t>
                      </a:r>
                      <a:r>
                        <a:rPr kumimoji="1" lang="ja-JP" altLang="en-US" sz="1100" b="0" baseline="0" dirty="0" smtClean="0">
                          <a:solidFill>
                            <a:schemeClr val="tx1"/>
                          </a:solidFill>
                          <a:latin typeface="+mn-ea"/>
                          <a:ea typeface="+mn-ea"/>
                        </a:rPr>
                        <a:t>市町村が実施）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■Ｈ</a:t>
                      </a:r>
                      <a:r>
                        <a:rPr kumimoji="1" lang="en-US" altLang="ja-JP" sz="1100" b="0" baseline="0" dirty="0" smtClean="0">
                          <a:solidFill>
                            <a:schemeClr val="tx1"/>
                          </a:solidFill>
                          <a:latin typeface="+mn-ea"/>
                          <a:ea typeface="+mn-ea"/>
                        </a:rPr>
                        <a:t>30</a:t>
                      </a:r>
                      <a:r>
                        <a:rPr kumimoji="1" lang="ja-JP" altLang="en-US" sz="1100" b="0" baseline="0" dirty="0" smtClean="0">
                          <a:solidFill>
                            <a:schemeClr val="tx1"/>
                          </a:solidFill>
                          <a:latin typeface="+mn-ea"/>
                          <a:ea typeface="+mn-ea"/>
                        </a:rPr>
                        <a:t>年度に作成した対象者抽出ツールの活用促進を図るため、市町村、保健所職員を対象に利活用セミナーを実施（１回目講演＋操作説明 </a:t>
                      </a:r>
                      <a:r>
                        <a:rPr kumimoji="1" lang="en-US" altLang="ja-JP" sz="1100" b="0" baseline="0" dirty="0" smtClean="0">
                          <a:solidFill>
                            <a:schemeClr val="tx1"/>
                          </a:solidFill>
                          <a:latin typeface="+mn-ea"/>
                          <a:ea typeface="+mn-ea"/>
                        </a:rPr>
                        <a:t>125</a:t>
                      </a:r>
                      <a:r>
                        <a:rPr kumimoji="1" lang="ja-JP" altLang="en-US" sz="1100" b="0" baseline="0" dirty="0" smtClean="0">
                          <a:solidFill>
                            <a:schemeClr val="tx1"/>
                          </a:solidFill>
                          <a:latin typeface="+mn-ea"/>
                          <a:ea typeface="+mn-ea"/>
                        </a:rPr>
                        <a:t>名 </a:t>
                      </a:r>
                      <a:r>
                        <a:rPr kumimoji="1" lang="en-US" altLang="ja-JP" sz="1100" b="0" baseline="0" dirty="0" smtClean="0">
                          <a:solidFill>
                            <a:schemeClr val="tx1"/>
                          </a:solidFill>
                          <a:latin typeface="+mn-ea"/>
                          <a:ea typeface="+mn-ea"/>
                        </a:rPr>
                        <a:t>/ </a:t>
                      </a:r>
                      <a:r>
                        <a:rPr kumimoji="1" lang="ja-JP" altLang="en-US" sz="1100" b="0" baseline="0" dirty="0" smtClean="0">
                          <a:solidFill>
                            <a:schemeClr val="tx1"/>
                          </a:solidFill>
                          <a:latin typeface="+mn-ea"/>
                          <a:ea typeface="+mn-ea"/>
                        </a:rPr>
                        <a:t>２回目活用事例紹介＋演習 </a:t>
                      </a:r>
                      <a:r>
                        <a:rPr kumimoji="1" lang="en-US" altLang="ja-JP" sz="1100" b="0" baseline="0" dirty="0" smtClean="0">
                          <a:solidFill>
                            <a:schemeClr val="tx1"/>
                          </a:solidFill>
                          <a:latin typeface="+mn-ea"/>
                          <a:ea typeface="+mn-ea"/>
                        </a:rPr>
                        <a:t>63</a:t>
                      </a:r>
                      <a:r>
                        <a:rPr kumimoji="1" lang="ja-JP" altLang="en-US" sz="1100" b="0" baseline="0" dirty="0" smtClean="0">
                          <a:solidFill>
                            <a:schemeClr val="tx1"/>
                          </a:solidFill>
                          <a:latin typeface="+mn-ea"/>
                          <a:ea typeface="+mn-ea"/>
                        </a:rPr>
                        <a:t>名）</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医療データを活用した受診促進策の推進</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■市町村に対し、保健指導のスキルアップ研修会や、保健事業企画ワークショップ等で保健事業への</a:t>
                      </a:r>
                      <a:r>
                        <a:rPr kumimoji="1" lang="en-US" altLang="ja-JP" sz="1100" b="0" baseline="0" dirty="0" smtClean="0">
                          <a:solidFill>
                            <a:schemeClr val="tx1"/>
                          </a:solidFill>
                          <a:latin typeface="+mn-ea"/>
                          <a:ea typeface="+mn-ea"/>
                        </a:rPr>
                        <a:t>KDB</a:t>
                      </a:r>
                      <a:r>
                        <a:rPr kumimoji="1" lang="ja-JP" altLang="en-US" sz="1100" b="0" baseline="0" dirty="0" smtClean="0">
                          <a:solidFill>
                            <a:schemeClr val="tx1"/>
                          </a:solidFill>
                          <a:latin typeface="+mn-ea"/>
                          <a:ea typeface="+mn-ea"/>
                        </a:rPr>
                        <a:t>データの活用についてアドバイスを実施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■効率的・効果的な保健指導プログラムの開発（「健康格差解決プログラム（特定保健指導）」）</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糖尿病の重症化予防</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■糖尿病性腎症重症化予防事業を実施していない市町村を中心に、専門医等のアドバイザーを派遣し事業実施に向けて支援（「糖尿病性腎症重症化予防アドバイザー事業」５地域９市町村に実施）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■市町村国保における糖尿病性腎症重症化予防対策の取組み状況についてアンケート調査を実施、大阪糖尿病対策推進会議へ結果を報告し助言を受けるとともに、市町村、保健所に提供</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■地域で診療に携わる医療従事者間で医療連携の状況を共有する会議を開催し、地域の実情に応じて連携体制の充実を促進</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早期治療・重症化予防に係る普及啓発</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■府独自のインセンティブにおいて、市町村国保保険者による糖尿病性腎症重症化予防の取組みを評価（</a:t>
                      </a:r>
                      <a:r>
                        <a:rPr kumimoji="1" lang="en-US" altLang="ja-JP" sz="1100" b="0" baseline="0" dirty="0" smtClean="0">
                          <a:solidFill>
                            <a:schemeClr val="tx1"/>
                          </a:solidFill>
                          <a:latin typeface="+mn-ea"/>
                          <a:ea typeface="+mn-ea"/>
                        </a:rPr>
                        <a:t>41</a:t>
                      </a:r>
                      <a:r>
                        <a:rPr kumimoji="1" lang="ja-JP" altLang="en-US" sz="1100" b="0" baseline="0" dirty="0" smtClean="0">
                          <a:solidFill>
                            <a:schemeClr val="tx1"/>
                          </a:solidFill>
                          <a:latin typeface="+mn-ea"/>
                          <a:ea typeface="+mn-ea"/>
                        </a:rPr>
                        <a:t>市町村が実施）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■医療保険者等と連携して、市町村・健康保険の保健事業従事者等に対し、糖尿病性腎症重症化予防に関する医学知識の講座や好事例の紹介等の研修会を実施（２回、延べ</a:t>
                      </a:r>
                      <a:r>
                        <a:rPr kumimoji="1" lang="en-US" altLang="ja-JP" sz="1100" b="0" baseline="0" dirty="0" smtClean="0">
                          <a:solidFill>
                            <a:schemeClr val="tx1"/>
                          </a:solidFill>
                          <a:latin typeface="+mn-ea"/>
                          <a:ea typeface="+mn-ea"/>
                        </a:rPr>
                        <a:t>425</a:t>
                      </a:r>
                      <a:r>
                        <a:rPr kumimoji="1" lang="ja-JP" altLang="en-US" sz="1100" b="0" baseline="0" dirty="0" smtClean="0">
                          <a:solidFill>
                            <a:schemeClr val="tx1"/>
                          </a:solidFill>
                          <a:latin typeface="+mn-ea"/>
                          <a:ea typeface="+mn-ea"/>
                        </a:rPr>
                        <a:t>名）</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pSp>
        <p:nvGrpSpPr>
          <p:cNvPr id="19" name="グループ化 18"/>
          <p:cNvGrpSpPr/>
          <p:nvPr/>
        </p:nvGrpSpPr>
        <p:grpSpPr>
          <a:xfrm>
            <a:off x="586435" y="3535158"/>
            <a:ext cx="792000" cy="720000"/>
            <a:chOff x="-2122749" y="3293333"/>
            <a:chExt cx="792000" cy="720000"/>
          </a:xfrm>
        </p:grpSpPr>
        <p:sp>
          <p:nvSpPr>
            <p:cNvPr id="20" name="角丸四角形 19"/>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21" name="直線コネクタ 20"/>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34</a:t>
            </a:fld>
            <a:endParaRPr kumimoji="1" lang="ja-JP" altLang="en-US"/>
          </a:p>
        </p:txBody>
      </p:sp>
    </p:spTree>
    <p:extLst>
      <p:ext uri="{BB962C8B-B14F-4D97-AF65-F5344CB8AC3E}">
        <p14:creationId xmlns:p14="http://schemas.microsoft.com/office/powerpoint/2010/main" val="32012539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1813531104"/>
              </p:ext>
            </p:extLst>
          </p:nvPr>
        </p:nvGraphicFramePr>
        <p:xfrm>
          <a:off x="477311" y="434454"/>
          <a:ext cx="8928000" cy="280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20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今後の</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取組予定</a:t>
                      </a:r>
                      <a:endParaRPr kumimoji="1" lang="ja-JP" altLang="en-US"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課題等</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■保健指導従事者のスキルアップ・企画力の強化等　　　■保健指導の実施率向上</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■未受診者、治療中断者の減少　　　　　　　　　　　　■医療データを活用した保健指導の受診促進策の検討</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a:t>
                      </a:r>
                      <a:r>
                        <a:rPr kumimoji="1" lang="en-US" altLang="ja-JP" sz="1100" b="0" baseline="0" dirty="0" smtClean="0">
                          <a:solidFill>
                            <a:schemeClr val="tx1"/>
                          </a:solidFill>
                          <a:latin typeface="+mn-ea"/>
                          <a:ea typeface="+mn-ea"/>
                        </a:rPr>
                        <a:t>KDB</a:t>
                      </a:r>
                      <a:r>
                        <a:rPr kumimoji="1" lang="ja-JP" altLang="en-US" sz="1100" b="0" baseline="0" dirty="0" smtClean="0">
                          <a:solidFill>
                            <a:schemeClr val="tx1"/>
                          </a:solidFill>
                          <a:latin typeface="+mn-ea"/>
                          <a:ea typeface="+mn-ea"/>
                        </a:rPr>
                        <a:t>等を活用した保健事業の推進　　　　　　　　　   ■医療保険者における糖尿病重症化予防事業の質の向上</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■医療機関連携体制の充実</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次年度の主な取組</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■保健指導のスキルアップのための研修会等を実施（継続）</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■保健指導プログラムを十分利用できるよう、保健指導の技術力向上、標準化・均一化を図るための研修会を実施</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■市町村において、対象者抽出ツールを有効活用できるよう研修会等を開催</a:t>
                      </a:r>
                    </a:p>
                    <a:p>
                      <a:pPr marL="174625" indent="-174625">
                        <a:lnSpc>
                          <a:spcPct val="100000"/>
                        </a:lnSpc>
                      </a:pPr>
                      <a:r>
                        <a:rPr kumimoji="1" lang="ja-JP" altLang="en-US" sz="1100" b="0" baseline="0" dirty="0" smtClean="0">
                          <a:solidFill>
                            <a:schemeClr val="tx1"/>
                          </a:solidFill>
                          <a:latin typeface="+mn-ea"/>
                          <a:ea typeface="+mn-ea"/>
                        </a:rPr>
                        <a:t>■市町村保健事業介入支援事業、糖尿病性腎症重症化予防アドバイザー事業を実施</a:t>
                      </a:r>
                      <a:endParaRPr kumimoji="1" lang="ja-JP" altLang="en-US"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72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最終予算</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mn-ea"/>
                          <a:ea typeface="+mn-ea"/>
                        </a:rPr>
                        <a:t>健康格差の解決プログラム促進事業（</a:t>
                      </a:r>
                      <a:r>
                        <a:rPr kumimoji="1" lang="en-US" altLang="ja-JP" sz="1100" b="0" baseline="0" dirty="0" smtClean="0">
                          <a:solidFill>
                            <a:schemeClr val="tx1"/>
                          </a:solidFill>
                          <a:latin typeface="+mn-ea"/>
                          <a:ea typeface="+mn-ea"/>
                        </a:rPr>
                        <a:t>54,224</a:t>
                      </a:r>
                      <a:r>
                        <a:rPr kumimoji="1" lang="ja-JP" altLang="en-US" sz="1100" b="0" baseline="0" dirty="0" smtClean="0">
                          <a:solidFill>
                            <a:schemeClr val="tx1"/>
                          </a:solidFill>
                          <a:latin typeface="+mn-ea"/>
                          <a:ea typeface="+mn-ea"/>
                        </a:rPr>
                        <a:t>千円の内数）、大阪がん循環器病予防センター事業費（</a:t>
                      </a:r>
                      <a:r>
                        <a:rPr kumimoji="1" lang="en-US" altLang="ja-JP" sz="1100" b="0" baseline="0" dirty="0" smtClean="0">
                          <a:solidFill>
                            <a:schemeClr val="tx1"/>
                          </a:solidFill>
                          <a:latin typeface="+mn-ea"/>
                          <a:ea typeface="+mn-ea"/>
                        </a:rPr>
                        <a:t>189,160</a:t>
                      </a:r>
                      <a:r>
                        <a:rPr kumimoji="1" lang="ja-JP" altLang="en-US" sz="1100" b="0" baseline="0" dirty="0" smtClean="0">
                          <a:solidFill>
                            <a:schemeClr val="tx1"/>
                          </a:solidFill>
                          <a:latin typeface="+mn-ea"/>
                          <a:ea typeface="+mn-ea"/>
                        </a:rPr>
                        <a:t>千円の内数）、</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国保ヘルスアップ支援事業［データを活用した保健事業の推進事業（</a:t>
                      </a:r>
                      <a:r>
                        <a:rPr kumimoji="1" lang="en-US" altLang="ja-JP" sz="1100" b="0" baseline="0" dirty="0" smtClean="0">
                          <a:solidFill>
                            <a:schemeClr val="tx1"/>
                          </a:solidFill>
                          <a:latin typeface="+mn-ea"/>
                          <a:ea typeface="+mn-ea"/>
                        </a:rPr>
                        <a:t>906</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市町村保健事業への介入支援事業（</a:t>
                      </a:r>
                      <a:r>
                        <a:rPr kumimoji="1" lang="en-US" altLang="ja-JP" sz="1100" b="0" baseline="0" dirty="0" smtClean="0">
                          <a:solidFill>
                            <a:schemeClr val="tx1"/>
                          </a:solidFill>
                          <a:latin typeface="+mn-ea"/>
                          <a:ea typeface="+mn-ea"/>
                        </a:rPr>
                        <a:t>8,026</a:t>
                      </a:r>
                      <a:r>
                        <a:rPr kumimoji="1" lang="ja-JP" altLang="en-US" sz="1100" b="0" baseline="0" dirty="0" smtClean="0">
                          <a:solidFill>
                            <a:schemeClr val="tx1"/>
                          </a:solidFill>
                          <a:latin typeface="+mn-ea"/>
                          <a:ea typeface="+mn-ea"/>
                        </a:rPr>
                        <a:t>千円）、糖尿病性腎症重症化予防アドバイザー事業（</a:t>
                      </a:r>
                      <a:r>
                        <a:rPr kumimoji="1" lang="en-US" altLang="ja-JP" sz="1100" b="0" baseline="0" dirty="0" smtClean="0">
                          <a:solidFill>
                            <a:schemeClr val="tx1"/>
                          </a:solidFill>
                          <a:latin typeface="+mn-ea"/>
                          <a:ea typeface="+mn-ea"/>
                        </a:rPr>
                        <a:t>6,851</a:t>
                      </a:r>
                      <a:r>
                        <a:rPr kumimoji="1" lang="ja-JP" altLang="en-US" sz="1100" b="0" baseline="0" dirty="0" smtClean="0">
                          <a:solidFill>
                            <a:schemeClr val="tx1"/>
                          </a:solidFill>
                          <a:latin typeface="+mn-ea"/>
                          <a:ea typeface="+mn-ea"/>
                        </a:rPr>
                        <a:t>千円）］</a:t>
                      </a:r>
                      <a:endParaRPr kumimoji="1" lang="ja-JP" altLang="en-US" sz="1100" b="0" baseline="0" dirty="0">
                        <a:solidFill>
                          <a:srgbClr val="FF0000"/>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35</a:t>
            </a:fld>
            <a:endParaRPr kumimoji="1" lang="ja-JP" altLang="en-US"/>
          </a:p>
        </p:txBody>
      </p:sp>
    </p:spTree>
    <p:extLst>
      <p:ext uri="{BB962C8B-B14F-4D97-AF65-F5344CB8AC3E}">
        <p14:creationId xmlns:p14="http://schemas.microsoft.com/office/powerpoint/2010/main" val="9249903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200" b="1" noProof="0" dirty="0" smtClean="0">
                <a:solidFill>
                  <a:prstClr val="black"/>
                </a:solidFill>
                <a:latin typeface="游ゴシック" panose="020B0400000000000000" pitchFamily="50" charset="-128"/>
                <a:ea typeface="游ゴシック" panose="020B0400000000000000" pitchFamily="50" charset="-128"/>
              </a:rPr>
              <a:t> </a:t>
            </a:r>
            <a:r>
              <a:rPr kumimoji="1" lang="ja-JP" altLang="en-US" sz="22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３　府民の健康づくりを支える社会環境整備</a:t>
            </a:r>
            <a:endParaRPr kumimoji="1" lang="ja-JP" altLang="en-US" sz="2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129324" y="777702"/>
            <a:ext cx="1728000"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 </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P.64-66</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正方形/長方形 16"/>
          <p:cNvSpPr/>
          <p:nvPr/>
        </p:nvSpPr>
        <p:spPr>
          <a:xfrm>
            <a:off x="363222" y="2145260"/>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正方形/長方形 17"/>
          <p:cNvSpPr/>
          <p:nvPr/>
        </p:nvSpPr>
        <p:spPr>
          <a:xfrm>
            <a:off x="511296" y="2443476"/>
            <a:ext cx="8856000" cy="504000"/>
          </a:xfrm>
          <a:prstGeom prst="rect">
            <a:avLst/>
          </a:prstGeom>
        </p:spPr>
        <p:txBody>
          <a:bodyPr wrap="square" lIns="36000" tIns="72000" rIns="36000" bIns="3600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▽学校・職域・地域等における健康づくりの取組みや活動に積極的に参加するとともに、地域社会の一員として、健康な</a:t>
            </a:r>
            <a:r>
              <a:rPr kumimoji="0" lang="ja-JP" altLang="en-US" sz="1200" i="0" u="none" strike="noStrike" kern="1200" cap="none" spc="0" normalizeH="0" baseline="0" noProof="0" dirty="0" err="1" smtClean="0">
                <a:ln>
                  <a:noFill/>
                </a:ln>
                <a:solidFill>
                  <a:prstClr val="black"/>
                </a:solidFill>
                <a:effectLst/>
                <a:uLnTx/>
                <a:uFillTx/>
                <a:latin typeface="游ゴシック" panose="020B0400000000000000" pitchFamily="50" charset="-128"/>
                <a:ea typeface="游ゴシック" panose="020B0400000000000000" pitchFamily="50" charset="-128"/>
              </a:rPr>
              <a:t>まちづ</a:t>
            </a:r>
            <a:endParaRPr kumimoji="0" lang="en-US" altLang="ja-JP"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くり</a:t>
            </a: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に参画・協力します。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▽Ｉ</a:t>
            </a:r>
            <a:r>
              <a:rPr kumimoji="0" lang="en-US" altLang="ja-JP"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C</a:t>
            </a: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Ｔ等を活用し、自分にあった健康情報等を取得するとともに、必要に応じて健康教育の機会や健康相談を利用するなど</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en-US" altLang="ja-JP"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0" lang="ja-JP" altLang="en-US" sz="120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自主的</a:t>
            </a:r>
            <a:r>
              <a:rPr kumimoji="0" lang="ja-JP" altLang="en-US" sz="120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な健康づくりに取り組みます。</a:t>
            </a:r>
          </a:p>
        </p:txBody>
      </p:sp>
      <p:sp>
        <p:nvSpPr>
          <p:cNvPr id="24" name="正方形/長方形 23"/>
          <p:cNvSpPr/>
          <p:nvPr/>
        </p:nvSpPr>
        <p:spPr>
          <a:xfrm>
            <a:off x="363222" y="3402806"/>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行政等が取り組む数値目標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3609770916"/>
              </p:ext>
            </p:extLst>
          </p:nvPr>
        </p:nvGraphicFramePr>
        <p:xfrm>
          <a:off x="438674" y="3741232"/>
          <a:ext cx="8820000" cy="11520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4464000">
                  <a:extLst>
                    <a:ext uri="{9D8B030D-6E8A-4147-A177-3AD203B41FA5}">
                      <a16:colId xmlns:a16="http://schemas.microsoft.com/office/drawing/2014/main" val="20001"/>
                    </a:ext>
                  </a:extLst>
                </a:gridCol>
                <a:gridCol w="1404000">
                  <a:extLst>
                    <a:ext uri="{9D8B030D-6E8A-4147-A177-3AD203B41FA5}">
                      <a16:colId xmlns:a16="http://schemas.microsoft.com/office/drawing/2014/main" val="993675360"/>
                    </a:ext>
                  </a:extLst>
                </a:gridCol>
                <a:gridCol w="1404000">
                  <a:extLst>
                    <a:ext uri="{9D8B030D-6E8A-4147-A177-3AD203B41FA5}">
                      <a16:colId xmlns:a16="http://schemas.microsoft.com/office/drawing/2014/main" val="20002"/>
                    </a:ext>
                  </a:extLst>
                </a:gridCol>
                <a:gridCol w="1188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baseline="0" dirty="0" smtClean="0">
                          <a:effectLst/>
                          <a:latin typeface="游ゴシック" panose="020B0400000000000000" pitchFamily="50" charset="-128"/>
                          <a:ea typeface="游ゴシック" panose="020B0400000000000000" pitchFamily="50" charset="-128"/>
                        </a:rPr>
                        <a:t>項目</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策定時の取組状況</a:t>
                      </a:r>
                      <a:endParaRPr lang="en-US" altLang="ja-JP" sz="1200" baseline="0" dirty="0" smtClean="0">
                        <a:effectLst/>
                        <a:latin typeface="游ゴシック" panose="020B0400000000000000" pitchFamily="50" charset="-128"/>
                        <a:ea typeface="游ゴシック" panose="020B0400000000000000" pitchFamily="50" charset="-128"/>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現在の取組状況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rPr>
                        <a:t>24</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健康づくりを進める住民の自主組織の数（☆）</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715</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団体</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1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715</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団体</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100" b="1"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増加</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25</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ボランティア活動の参加者数</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20.6%</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20.6%</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増加</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r h="288000">
                <a:tc>
                  <a:txBody>
                    <a:bodyPr/>
                    <a:lstStyle/>
                    <a:p>
                      <a:pPr algn="ctr" fontAlgn="auto">
                        <a:lnSpc>
                          <a:spcPts val="1600"/>
                        </a:lnSpc>
                        <a:spcAft>
                          <a:spcPts val="0"/>
                        </a:spcAft>
                      </a:pPr>
                      <a:r>
                        <a:rPr lang="en-US" altLang="ja-JP"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26</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“健康経営”に取り組む中小企業数</a:t>
                      </a:r>
                      <a:r>
                        <a:rPr lang="ja-JP" altLang="en-US" sz="105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（「健康宣言企業」数  協会けんぽ）</a:t>
                      </a:r>
                      <a:endParaRPr lang="ja-JP" altLang="en-US" sz="1100" b="1" spc="-5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142</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企業</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H30.3</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1,096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企業</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R2.2</a:t>
                      </a:r>
                      <a:r>
                        <a:rPr lang="ja-JP" altLang="en-US" sz="11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1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2,000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企業</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7347628"/>
                  </a:ext>
                </a:extLst>
              </a:tr>
            </a:tbl>
          </a:graphicData>
        </a:graphic>
      </p:graphicFrame>
      <p:sp>
        <p:nvSpPr>
          <p:cNvPr id="26" name="正方形/長方形 25"/>
          <p:cNvSpPr/>
          <p:nvPr/>
        </p:nvSpPr>
        <p:spPr>
          <a:xfrm>
            <a:off x="6046925" y="3467246"/>
            <a:ext cx="3384000" cy="288000"/>
          </a:xfrm>
          <a:prstGeom prst="rect">
            <a:avLst/>
          </a:prstGeom>
        </p:spPr>
        <p:txBody>
          <a:bodyPr wrap="square" lIns="36000" tIns="72000" rIns="36000" bIns="36000" anchor="ctr">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（☆は「府民・行政等みんなでめざす目標」</a:t>
            </a:r>
            <a:r>
              <a:rPr kumimoji="0"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576568278"/>
              </p:ext>
            </p:extLst>
          </p:nvPr>
        </p:nvGraphicFramePr>
        <p:xfrm>
          <a:off x="477311" y="5275555"/>
          <a:ext cx="8928000" cy="118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88000">
                <a:tc>
                  <a:txBody>
                    <a:bodyPr/>
                    <a:lstStyle/>
                    <a:p>
                      <a:pPr>
                        <a:lnSpc>
                          <a:spcPct val="100000"/>
                        </a:lnSpc>
                      </a:pPr>
                      <a:r>
                        <a:rPr kumimoji="1" lang="ja-JP" altLang="en-US" sz="1600" b="0" baseline="0" dirty="0" smtClean="0">
                          <a:latin typeface="+mn-ea"/>
                          <a:ea typeface="+mn-ea"/>
                        </a:rPr>
                        <a:t>現状･課題</a:t>
                      </a:r>
                      <a:endParaRPr kumimoji="1" lang="en-US" altLang="ja-JP" sz="1600" b="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0" baseline="0" dirty="0" smtClean="0">
                          <a:solidFill>
                            <a:schemeClr val="tx1"/>
                          </a:solidFill>
                          <a:latin typeface="+mn-ea"/>
                          <a:ea typeface="+mn-ea"/>
                        </a:rPr>
                        <a:t>◆ スポーツ関係等のグループや自治会等の自主活動やボランティアに参加している府民の割合は少ない状況にあることから、主体的に社会参加できる健康な地域コミュニティの形成が求められています。</a:t>
                      </a:r>
                    </a:p>
                    <a:p>
                      <a:pPr marL="174625" indent="-174625">
                        <a:lnSpc>
                          <a:spcPct val="100000"/>
                        </a:lnSpc>
                      </a:pPr>
                      <a:endParaRPr kumimoji="1" lang="ja-JP" altLang="en-US" sz="800" b="0" baseline="0" dirty="0" smtClean="0">
                        <a:solidFill>
                          <a:schemeClr val="tx1"/>
                        </a:solidFill>
                        <a:latin typeface="+mn-ea"/>
                        <a:ea typeface="+mn-ea"/>
                      </a:endParaRPr>
                    </a:p>
                    <a:p>
                      <a:pPr marL="174625" indent="-174625">
                        <a:lnSpc>
                          <a:spcPct val="100000"/>
                        </a:lnSpc>
                      </a:pPr>
                      <a:r>
                        <a:rPr kumimoji="1" lang="ja-JP" altLang="en-US" sz="1200" b="0" baseline="0" dirty="0" smtClean="0">
                          <a:solidFill>
                            <a:schemeClr val="tx1"/>
                          </a:solidFill>
                          <a:latin typeface="+mn-ea"/>
                          <a:ea typeface="+mn-ea"/>
                        </a:rPr>
                        <a:t>◆ 市町村における健康ポイント等のインセンティブの導入や、事業者等における「健康経営」の普及促進をはじめ、地域の活動団体等による健康づくりへの取組みなど、公民の多様な主体の連携・協働により、府民の健康づくりを社会全体で支える環境整備に取り組んでいくことが必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783613"/>
            <a:ext cx="9144000" cy="3371821"/>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9" name="角丸四角形 18"/>
          <p:cNvSpPr/>
          <p:nvPr/>
        </p:nvSpPr>
        <p:spPr>
          <a:xfrm>
            <a:off x="357909" y="135161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みんな</a:t>
            </a:r>
            <a:r>
              <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でめざす</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目標</a:t>
            </a:r>
            <a:endParaRPr kumimoji="1" lang="ja-JP" altLang="en-US"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0" name="角丸四角形 19"/>
          <p:cNvSpPr/>
          <p:nvPr/>
        </p:nvSpPr>
        <p:spPr>
          <a:xfrm>
            <a:off x="2445909" y="135161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地域や職場における健康づくりへの参加を増やします</a:t>
            </a:r>
          </a:p>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～みんなで健康づくりを楽しみましょう～</a:t>
            </a: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36</a:t>
            </a:fld>
            <a:endParaRPr kumimoji="1" lang="ja-JP" altLang="en-US"/>
          </a:p>
        </p:txBody>
      </p:sp>
    </p:spTree>
    <p:extLst>
      <p:ext uri="{BB962C8B-B14F-4D97-AF65-F5344CB8AC3E}">
        <p14:creationId xmlns:p14="http://schemas.microsoft.com/office/powerpoint/2010/main" val="293155330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4140978467"/>
              </p:ext>
            </p:extLst>
          </p:nvPr>
        </p:nvGraphicFramePr>
        <p:xfrm>
          <a:off x="477311" y="434454"/>
          <a:ext cx="8928000" cy="5040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5040000">
                <a:tc>
                  <a:txBody>
                    <a:bodyPr/>
                    <a:lstStyle/>
                    <a:p>
                      <a:pPr>
                        <a:lnSpc>
                          <a:spcPct val="100000"/>
                        </a:lnSpc>
                      </a:pPr>
                      <a:r>
                        <a:rPr kumimoji="1" lang="ja-JP" altLang="en-US" sz="1600" b="0" baseline="0" dirty="0" smtClean="0">
                          <a:latin typeface="+mn-ea"/>
                          <a:ea typeface="+mn-ea"/>
                        </a:rPr>
                        <a:t>本年度の</a:t>
                      </a:r>
                      <a:endParaRPr kumimoji="1" lang="en-US" altLang="ja-JP" sz="1600" b="0" baseline="0" dirty="0" smtClean="0">
                        <a:latin typeface="+mn-ea"/>
                        <a:ea typeface="+mn-ea"/>
                      </a:endParaRPr>
                    </a:p>
                    <a:p>
                      <a:pPr>
                        <a:lnSpc>
                          <a:spcPct val="1000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ja-JP" altLang="en-US" sz="1600"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市町村における健康なまちづくり</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■健康アプリ「アスマイル」において、民間企業と連携したウォーキングイベントを開催（アスマイルパークウォーキング</a:t>
                      </a:r>
                      <a:r>
                        <a:rPr kumimoji="1" lang="en-US" altLang="ja-JP" sz="1100" b="0" baseline="0" dirty="0" smtClean="0">
                          <a:solidFill>
                            <a:schemeClr val="tx1"/>
                          </a:solidFill>
                          <a:latin typeface="+mn-ea"/>
                          <a:ea typeface="+mn-ea"/>
                        </a:rPr>
                        <a:t>in</a:t>
                      </a:r>
                      <a:r>
                        <a:rPr kumimoji="1" lang="ja-JP" altLang="en-US" sz="1100" b="0" baseline="0" dirty="0" smtClean="0">
                          <a:solidFill>
                            <a:schemeClr val="tx1"/>
                          </a:solidFill>
                          <a:latin typeface="+mn-ea"/>
                          <a:ea typeface="+mn-ea"/>
                        </a:rPr>
                        <a:t>万博記念公園）</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■交付金を活用した都市公園の整備（</a:t>
                      </a:r>
                      <a:r>
                        <a:rPr kumimoji="1" lang="en-US" altLang="ja-JP" sz="1100" b="0" baseline="0" dirty="0" smtClean="0">
                          <a:solidFill>
                            <a:schemeClr val="tx1"/>
                          </a:solidFill>
                          <a:latin typeface="+mn-ea"/>
                          <a:ea typeface="+mn-ea"/>
                        </a:rPr>
                        <a:t>16</a:t>
                      </a:r>
                      <a:r>
                        <a:rPr kumimoji="1" lang="ja-JP" altLang="en-US" sz="1100" b="0" baseline="0" dirty="0" smtClean="0">
                          <a:solidFill>
                            <a:schemeClr val="tx1"/>
                          </a:solidFill>
                          <a:latin typeface="+mn-ea"/>
                          <a:ea typeface="+mn-ea"/>
                        </a:rPr>
                        <a:t>市町村）</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総合型クラブ及び市町村を訪問し、クラブと行政間の調整及び育成支援等に関する指導助言を実施（「総合型地域スポーツクラブ活動促進事業」訪問市：８市訪問、今年度創立クラブ：３、設立準備クラブ：３）</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■府・堺市等で構成する泉北ニュータウン再生府市等連携協議会において、土地利用構想等の方針やまちづくりテーマ案を検討（「ニュータウン再生」）</a:t>
                      </a:r>
                    </a:p>
                    <a:p>
                      <a:pPr marL="174625" indent="-174625">
                        <a:lnSpc>
                          <a:spcPct val="100000"/>
                        </a:lnSpc>
                      </a:pPr>
                      <a:r>
                        <a:rPr kumimoji="1" lang="ja-JP" altLang="en-US" sz="1100" b="0" baseline="0" dirty="0" smtClean="0">
                          <a:solidFill>
                            <a:schemeClr val="tx1"/>
                          </a:solidFill>
                          <a:latin typeface="+mn-ea"/>
                          <a:ea typeface="+mn-ea"/>
                        </a:rPr>
                        <a:t>■うめきた</a:t>
                      </a:r>
                      <a:r>
                        <a:rPr kumimoji="1" lang="en-US" altLang="ja-JP" sz="1100" b="0" baseline="0" dirty="0" smtClean="0">
                          <a:solidFill>
                            <a:schemeClr val="tx1"/>
                          </a:solidFill>
                          <a:latin typeface="+mn-ea"/>
                          <a:ea typeface="+mn-ea"/>
                        </a:rPr>
                        <a:t>2</a:t>
                      </a:r>
                      <a:r>
                        <a:rPr kumimoji="1" lang="ja-JP" altLang="en-US" sz="1100" b="0" baseline="0" dirty="0" smtClean="0">
                          <a:solidFill>
                            <a:schemeClr val="tx1"/>
                          </a:solidFill>
                          <a:latin typeface="+mn-ea"/>
                          <a:ea typeface="+mn-ea"/>
                        </a:rPr>
                        <a:t>期区域における、都市公園整備にかかる基本設計の作成（大阪市へ補助「うめきたまちづくりの推進」）</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市町村の健康格差の縮小</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■Ｈ</a:t>
                      </a:r>
                      <a:r>
                        <a:rPr kumimoji="1" lang="en-US" altLang="ja-JP" sz="1100" b="0" baseline="0" dirty="0" smtClean="0">
                          <a:solidFill>
                            <a:schemeClr val="tx1"/>
                          </a:solidFill>
                          <a:latin typeface="+mn-ea"/>
                          <a:ea typeface="+mn-ea"/>
                        </a:rPr>
                        <a:t>30</a:t>
                      </a:r>
                      <a:r>
                        <a:rPr kumimoji="1" lang="ja-JP" altLang="en-US" sz="1100" b="0" baseline="0" dirty="0" smtClean="0">
                          <a:solidFill>
                            <a:schemeClr val="tx1"/>
                          </a:solidFill>
                          <a:latin typeface="+mn-ea"/>
                          <a:ea typeface="+mn-ea"/>
                        </a:rPr>
                        <a:t>年度に作成した対象者抽出ツール・地域差見える化ツールの活用促進を図るため、市町村、保健所職員を対象に利活用セミナーを実施（１回目講演＋操作説明 </a:t>
                      </a:r>
                      <a:r>
                        <a:rPr kumimoji="1" lang="en-US" altLang="ja-JP" sz="1100" b="0" baseline="0" dirty="0" smtClean="0">
                          <a:solidFill>
                            <a:schemeClr val="tx1"/>
                          </a:solidFill>
                          <a:latin typeface="+mn-ea"/>
                          <a:ea typeface="+mn-ea"/>
                        </a:rPr>
                        <a:t>125</a:t>
                      </a:r>
                      <a:r>
                        <a:rPr kumimoji="1" lang="ja-JP" altLang="en-US" sz="1100" b="0" baseline="0" dirty="0" smtClean="0">
                          <a:solidFill>
                            <a:schemeClr val="tx1"/>
                          </a:solidFill>
                          <a:latin typeface="+mn-ea"/>
                          <a:ea typeface="+mn-ea"/>
                        </a:rPr>
                        <a:t>名 </a:t>
                      </a:r>
                      <a:r>
                        <a:rPr kumimoji="1" lang="en-US" altLang="ja-JP" sz="1100" b="0" baseline="0" dirty="0" smtClean="0">
                          <a:solidFill>
                            <a:schemeClr val="tx1"/>
                          </a:solidFill>
                          <a:latin typeface="+mn-ea"/>
                          <a:ea typeface="+mn-ea"/>
                        </a:rPr>
                        <a:t>/ </a:t>
                      </a:r>
                      <a:r>
                        <a:rPr kumimoji="1" lang="ja-JP" altLang="en-US" sz="1100" b="0" baseline="0" dirty="0" smtClean="0">
                          <a:solidFill>
                            <a:schemeClr val="tx1"/>
                          </a:solidFill>
                          <a:latin typeface="+mn-ea"/>
                          <a:ea typeface="+mn-ea"/>
                        </a:rPr>
                        <a:t>２回目活用事例紹介＋演習 </a:t>
                      </a:r>
                      <a:r>
                        <a:rPr kumimoji="1" lang="en-US" altLang="ja-JP" sz="1100" b="0" baseline="0" dirty="0" smtClean="0">
                          <a:solidFill>
                            <a:schemeClr val="tx1"/>
                          </a:solidFill>
                          <a:latin typeface="+mn-ea"/>
                          <a:ea typeface="+mn-ea"/>
                        </a:rPr>
                        <a:t>63</a:t>
                      </a:r>
                      <a:r>
                        <a:rPr kumimoji="1" lang="ja-JP" altLang="en-US" sz="1100" b="0" baseline="0" dirty="0" smtClean="0">
                          <a:solidFill>
                            <a:schemeClr val="tx1"/>
                          </a:solidFill>
                          <a:latin typeface="+mn-ea"/>
                          <a:ea typeface="+mn-ea"/>
                        </a:rPr>
                        <a:t>名）</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■「健活</a:t>
                      </a:r>
                      <a:r>
                        <a:rPr kumimoji="1" lang="en-US" altLang="ja-JP" sz="1100" b="0" baseline="0" dirty="0" smtClean="0">
                          <a:solidFill>
                            <a:schemeClr val="tx1"/>
                          </a:solidFill>
                          <a:latin typeface="+mn-ea"/>
                          <a:ea typeface="+mn-ea"/>
                        </a:rPr>
                        <a:t>10</a:t>
                      </a:r>
                      <a:r>
                        <a:rPr kumimoji="1" lang="ja-JP" altLang="en-US" sz="1100" b="0" baseline="0" dirty="0" smtClean="0">
                          <a:solidFill>
                            <a:schemeClr val="tx1"/>
                          </a:solidFill>
                          <a:latin typeface="+mn-ea"/>
                          <a:ea typeface="+mn-ea"/>
                        </a:rPr>
                        <a:t>」のホームページで市町村別の健康寿命やけんしん受診率等のデータを掲載し、健康指標を見える化</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■「特定健診受診」「保健指導」「フレイル予防」の３分野でプログラムの展開やツールを開発（「健康格差の解決プログラム」）</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Ｉ</a:t>
                      </a:r>
                      <a:r>
                        <a:rPr kumimoji="1" lang="en-US" altLang="ja-JP" sz="1200" b="0" u="sng" baseline="0" dirty="0" smtClean="0">
                          <a:solidFill>
                            <a:schemeClr val="tx1"/>
                          </a:solidFill>
                          <a:latin typeface="+mn-ea"/>
                          <a:ea typeface="+mn-ea"/>
                        </a:rPr>
                        <a:t>C</a:t>
                      </a:r>
                      <a:r>
                        <a:rPr kumimoji="1" lang="ja-JP" altLang="en-US" sz="1200" b="0" u="sng" baseline="0" dirty="0" smtClean="0">
                          <a:solidFill>
                            <a:schemeClr val="tx1"/>
                          </a:solidFill>
                          <a:latin typeface="+mn-ea"/>
                          <a:ea typeface="+mn-ea"/>
                        </a:rPr>
                        <a:t>Ｔ等を活用した健康情報等に係る基盤づくり</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■若者から働く世代を中心に、主体的な健康意識の向上と実践を促す健康アプリ「アスマイル」を全市町村において展開（「アスマイル」登録者</a:t>
                      </a:r>
                      <a:r>
                        <a:rPr kumimoji="1" lang="en-US" altLang="ja-JP" sz="1100" b="0" baseline="0" dirty="0" smtClean="0">
                          <a:solidFill>
                            <a:schemeClr val="tx1"/>
                          </a:solidFill>
                          <a:latin typeface="+mn-ea"/>
                          <a:ea typeface="+mn-ea"/>
                        </a:rPr>
                        <a:t>10</a:t>
                      </a:r>
                      <a:r>
                        <a:rPr kumimoji="1" lang="ja-JP" altLang="en-US" sz="1100" b="0" baseline="0" dirty="0" smtClean="0">
                          <a:solidFill>
                            <a:schemeClr val="tx1"/>
                          </a:solidFill>
                          <a:latin typeface="+mn-ea"/>
                          <a:ea typeface="+mn-ea"/>
                        </a:rPr>
                        <a:t>万人）</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職場における健康づくり</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■中小企業（製造業等）に対し、健康経営に精通した専門家を派遣（「健康経営ナビゲーター派遣」</a:t>
                      </a:r>
                      <a:r>
                        <a:rPr kumimoji="1" lang="en-US" altLang="ja-JP" sz="1100" b="0" baseline="0" dirty="0" smtClean="0">
                          <a:solidFill>
                            <a:schemeClr val="tx1"/>
                          </a:solidFill>
                          <a:latin typeface="+mn-ea"/>
                          <a:ea typeface="+mn-ea"/>
                        </a:rPr>
                        <a:t>11</a:t>
                      </a:r>
                      <a:r>
                        <a:rPr kumimoji="1" lang="ja-JP" altLang="en-US" sz="1100" b="0" baseline="0" dirty="0" smtClean="0">
                          <a:solidFill>
                            <a:schemeClr val="tx1"/>
                          </a:solidFill>
                          <a:latin typeface="+mn-ea"/>
                          <a:ea typeface="+mn-ea"/>
                        </a:rPr>
                        <a:t>社派遣）</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■中小企業の抱える健康課題・ニーズに対応したセミナーを開催（「健康経営セミナー」３回開催　</a:t>
                      </a:r>
                      <a:r>
                        <a:rPr kumimoji="1" lang="en-US" altLang="ja-JP" sz="1100" b="0" baseline="0" dirty="0" smtClean="0">
                          <a:solidFill>
                            <a:schemeClr val="tx1"/>
                          </a:solidFill>
                          <a:latin typeface="+mn-ea"/>
                          <a:ea typeface="+mn-ea"/>
                        </a:rPr>
                        <a:t>※</a:t>
                      </a:r>
                      <a:r>
                        <a:rPr kumimoji="1" lang="ja-JP" altLang="en-US" sz="1100" b="0" baseline="0" dirty="0" smtClean="0">
                          <a:solidFill>
                            <a:schemeClr val="tx1"/>
                          </a:solidFill>
                          <a:latin typeface="+mn-ea"/>
                          <a:ea typeface="+mn-ea"/>
                        </a:rPr>
                        <a:t>新型コロナウイルス感染拡大防止のため２回中止）</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■保健所において市町村、労働事務所・事業所等と連携し、健康経営セミナーを開催（３回）</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■保健所における事業所健康づくり支援として、事業所健康づくり出前講座や講演会を実施（４回）、商工会会報誌や健診時に健康情報の提供を実施（６保健所）</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pSp>
        <p:nvGrpSpPr>
          <p:cNvPr id="22" name="グループ化 21"/>
          <p:cNvGrpSpPr/>
          <p:nvPr/>
        </p:nvGrpSpPr>
        <p:grpSpPr>
          <a:xfrm>
            <a:off x="586435" y="2954454"/>
            <a:ext cx="792000" cy="720000"/>
            <a:chOff x="-2122749" y="3293333"/>
            <a:chExt cx="792000" cy="720000"/>
          </a:xfrm>
        </p:grpSpPr>
        <p:sp>
          <p:nvSpPr>
            <p:cNvPr id="32" name="角丸四角形 31"/>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cxnSp>
          <p:nvCxnSpPr>
            <p:cNvPr id="33" name="直線コネクタ 32"/>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37</a:t>
            </a:fld>
            <a:endParaRPr kumimoji="1" lang="ja-JP" altLang="en-US"/>
          </a:p>
        </p:txBody>
      </p:sp>
    </p:spTree>
    <p:extLst>
      <p:ext uri="{BB962C8B-B14F-4D97-AF65-F5344CB8AC3E}">
        <p14:creationId xmlns:p14="http://schemas.microsoft.com/office/powerpoint/2010/main" val="197660744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2989916362"/>
              </p:ext>
            </p:extLst>
          </p:nvPr>
        </p:nvGraphicFramePr>
        <p:xfrm>
          <a:off x="477311" y="434454"/>
          <a:ext cx="8928000" cy="5220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980000">
                <a:tc>
                  <a:txBody>
                    <a:bodyPr/>
                    <a:lstStyle/>
                    <a:p>
                      <a:pPr>
                        <a:lnSpc>
                          <a:spcPct val="100000"/>
                        </a:lnSpc>
                      </a:pPr>
                      <a:r>
                        <a:rPr kumimoji="1" lang="ja-JP" altLang="en-US" sz="1600" b="0" baseline="0" dirty="0" smtClean="0">
                          <a:latin typeface="+mn-ea"/>
                          <a:ea typeface="+mn-ea"/>
                        </a:rPr>
                        <a:t>本年度の</a:t>
                      </a:r>
                      <a:endParaRPr kumimoji="1" lang="en-US" altLang="ja-JP" sz="1600" b="0" baseline="0" dirty="0" smtClean="0">
                        <a:latin typeface="+mn-ea"/>
                        <a:ea typeface="+mn-ea"/>
                      </a:endParaRPr>
                    </a:p>
                    <a:p>
                      <a:pPr>
                        <a:lnSpc>
                          <a:spcPct val="1000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地域等における健康づくり</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■大学生のヘルスリテラシー向上を目的に、大学と連携して健康セミナー等を実施（「健康キャンパス・プロジェクト」）</a:t>
                      </a:r>
                    </a:p>
                    <a:p>
                      <a:pPr marL="174625" indent="-174625">
                        <a:lnSpc>
                          <a:spcPct val="100000"/>
                        </a:lnSpc>
                      </a:pPr>
                      <a:r>
                        <a:rPr kumimoji="1" lang="ja-JP" altLang="en-US" sz="1100" b="0" baseline="0" dirty="0" smtClean="0">
                          <a:solidFill>
                            <a:schemeClr val="tx1"/>
                          </a:solidFill>
                          <a:latin typeface="+mn-ea"/>
                          <a:ea typeface="+mn-ea"/>
                        </a:rPr>
                        <a:t>■各薬局における栄養相談や健康状態のチェックなど、効果的な取組み事例を収集し、啓発資料を保健所や大阪府薬剤師会等に配布（健康サポート薬局の活用）</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■団地集会所等を活用し、府住宅供給公社・社会医療法人生長会・帝塚山学院大学等と連携して健康講話や健康測定、健康相談会などを行う「まちかど保健室」を年３回開催</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多様な主体の連携・協働</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■健康づくり推進条例に基づきオール大阪での健康づくりの支援に向け「健活おおさか推進府民会議」を設置し、９月にキックオフ会議を日本健康会議との共催で開催（全国最多の約</a:t>
                      </a:r>
                      <a:r>
                        <a:rPr kumimoji="1" lang="en-US" altLang="ja-JP" sz="1100" b="0" baseline="0" dirty="0" smtClean="0">
                          <a:solidFill>
                            <a:schemeClr val="tx1"/>
                          </a:solidFill>
                          <a:latin typeface="+mn-ea"/>
                          <a:ea typeface="+mn-ea"/>
                        </a:rPr>
                        <a:t>800</a:t>
                      </a:r>
                      <a:r>
                        <a:rPr kumimoji="1" lang="ja-JP" altLang="en-US" sz="1100" b="0" baseline="0" dirty="0" smtClean="0">
                          <a:solidFill>
                            <a:schemeClr val="tx1"/>
                          </a:solidFill>
                          <a:latin typeface="+mn-ea"/>
                          <a:ea typeface="+mn-ea"/>
                        </a:rPr>
                        <a:t>名が来場）</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212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今後の</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取組予定</a:t>
                      </a:r>
                      <a:endParaRPr kumimoji="1" lang="ja-JP" altLang="en-US"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課題等</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■アスマイル登録者数（特に国保加入者）の増加　　　■地域における職域との連携による健康づくりの推進</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■市町村の健康格差の縮小</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次年度の主な取組</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■アスマイルにおいて、参加者数</a:t>
                      </a:r>
                      <a:r>
                        <a:rPr kumimoji="1" lang="en-US" altLang="ja-JP" sz="1100" b="0" baseline="0" dirty="0" smtClean="0">
                          <a:solidFill>
                            <a:schemeClr val="tx1"/>
                          </a:solidFill>
                          <a:latin typeface="+mn-ea"/>
                          <a:ea typeface="+mn-ea"/>
                        </a:rPr>
                        <a:t>20</a:t>
                      </a:r>
                      <a:r>
                        <a:rPr kumimoji="1" lang="ja-JP" altLang="en-US" sz="1100" b="0" baseline="0" dirty="0" smtClean="0">
                          <a:solidFill>
                            <a:schemeClr val="tx1"/>
                          </a:solidFill>
                          <a:latin typeface="+mn-ea"/>
                          <a:ea typeface="+mn-ea"/>
                        </a:rPr>
                        <a:t>万人達成に向けたさらなる取組み推進</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■総合型クラブやニュータウン再生など、健康なまちづくりに向けた取組み推進（継続）</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■「特定健診受診」「保健指導」「フレイル予防」の３分野でプログラムの展開や市町村支援を実施（「健康格差の解決プログラム」）</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■各圏域の課題に応じて地域保健・職域保健の連携事業の企画等を行い、職域保健を支援</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■「健活おおさか推進府民会議」を通じ、団体間の交流や連携を促進</a:t>
                      </a:r>
                      <a:endParaRPr kumimoji="1" lang="ja-JP" altLang="en-US"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11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最終予算</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mn-ea"/>
                          <a:ea typeface="+mn-ea"/>
                        </a:rPr>
                        <a:t>大阪府健康づくり支援プラットフォーム整備等事業（</a:t>
                      </a:r>
                      <a:r>
                        <a:rPr kumimoji="1" lang="en-US" altLang="ja-JP" sz="1100" b="0" baseline="0" dirty="0" smtClean="0">
                          <a:solidFill>
                            <a:schemeClr val="tx1"/>
                          </a:solidFill>
                          <a:latin typeface="+mn-ea"/>
                          <a:ea typeface="+mn-ea"/>
                        </a:rPr>
                        <a:t>544,911</a:t>
                      </a:r>
                      <a:r>
                        <a:rPr kumimoji="1" lang="ja-JP" altLang="en-US" sz="1100" b="0" baseline="0" dirty="0" smtClean="0">
                          <a:solidFill>
                            <a:schemeClr val="tx1"/>
                          </a:solidFill>
                          <a:latin typeface="+mn-ea"/>
                          <a:ea typeface="+mn-ea"/>
                        </a:rPr>
                        <a:t>千円）、ニュータウン再生事業（</a:t>
                      </a:r>
                      <a:r>
                        <a:rPr kumimoji="1" lang="en-US" altLang="ja-JP" sz="1100" b="0" baseline="0" dirty="0" smtClean="0">
                          <a:solidFill>
                            <a:schemeClr val="tx1"/>
                          </a:solidFill>
                          <a:latin typeface="+mn-ea"/>
                          <a:ea typeface="+mn-ea"/>
                        </a:rPr>
                        <a:t>635</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en-US" altLang="ja-JP" sz="1100" b="0" baseline="0" dirty="0" smtClean="0">
                          <a:solidFill>
                            <a:schemeClr val="tx1"/>
                          </a:solidFill>
                          <a:latin typeface="+mn-ea"/>
                          <a:ea typeface="+mn-ea"/>
                        </a:rPr>
                        <a:t>GD</a:t>
                      </a:r>
                      <a:r>
                        <a:rPr kumimoji="1" lang="ja-JP" altLang="en-US" sz="1100" b="0" baseline="0" dirty="0" smtClean="0">
                          <a:solidFill>
                            <a:schemeClr val="tx1"/>
                          </a:solidFill>
                          <a:latin typeface="+mn-ea"/>
                          <a:ea typeface="+mn-ea"/>
                        </a:rPr>
                        <a:t>大阪都市圏推進事業（</a:t>
                      </a:r>
                      <a:r>
                        <a:rPr kumimoji="1" lang="en-US" altLang="ja-JP" sz="1100" b="0" baseline="0" dirty="0" smtClean="0">
                          <a:solidFill>
                            <a:schemeClr val="tx1"/>
                          </a:solidFill>
                          <a:latin typeface="+mn-ea"/>
                          <a:ea typeface="+mn-ea"/>
                        </a:rPr>
                        <a:t>2,800</a:t>
                      </a:r>
                      <a:r>
                        <a:rPr kumimoji="1" lang="ja-JP" altLang="en-US" sz="1100" b="0" baseline="0" dirty="0" smtClean="0">
                          <a:solidFill>
                            <a:schemeClr val="tx1"/>
                          </a:solidFill>
                          <a:latin typeface="+mn-ea"/>
                          <a:ea typeface="+mn-ea"/>
                        </a:rPr>
                        <a:t>千円）、うめきたまちづくり推進費（</a:t>
                      </a:r>
                      <a:r>
                        <a:rPr kumimoji="1" lang="en-US" altLang="ja-JP" sz="1100" b="0" baseline="0" dirty="0" smtClean="0">
                          <a:solidFill>
                            <a:schemeClr val="tx1"/>
                          </a:solidFill>
                          <a:latin typeface="+mn-ea"/>
                          <a:ea typeface="+mn-ea"/>
                        </a:rPr>
                        <a:t>177,419</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健康格差の解決プログラム促進事業（</a:t>
                      </a:r>
                      <a:r>
                        <a:rPr kumimoji="1" lang="en-US" altLang="ja-JP" sz="1100" b="0" baseline="0" dirty="0" smtClean="0">
                          <a:solidFill>
                            <a:schemeClr val="tx1"/>
                          </a:solidFill>
                          <a:latin typeface="+mn-ea"/>
                          <a:ea typeface="+mn-ea"/>
                        </a:rPr>
                        <a:t>54,224</a:t>
                      </a:r>
                      <a:r>
                        <a:rPr kumimoji="1" lang="ja-JP" altLang="en-US" sz="1100" b="0" baseline="0" dirty="0" smtClean="0">
                          <a:solidFill>
                            <a:schemeClr val="tx1"/>
                          </a:solidFill>
                          <a:latin typeface="+mn-ea"/>
                          <a:ea typeface="+mn-ea"/>
                        </a:rPr>
                        <a:t>千円の内数）、中小企業の健康づくり推進事業（</a:t>
                      </a:r>
                      <a:r>
                        <a:rPr kumimoji="1" lang="en-US" altLang="ja-JP" sz="1100" b="0" baseline="0" dirty="0" smtClean="0">
                          <a:solidFill>
                            <a:schemeClr val="tx1"/>
                          </a:solidFill>
                          <a:latin typeface="+mn-ea"/>
                          <a:ea typeface="+mn-ea"/>
                        </a:rPr>
                        <a:t>20,787</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健康キャンパス・プロジェクト事業（</a:t>
                      </a:r>
                      <a:r>
                        <a:rPr kumimoji="1" lang="en-US" altLang="ja-JP" sz="1100" b="0" baseline="0" dirty="0" smtClean="0">
                          <a:solidFill>
                            <a:schemeClr val="tx1"/>
                          </a:solidFill>
                          <a:latin typeface="+mn-ea"/>
                          <a:ea typeface="+mn-ea"/>
                        </a:rPr>
                        <a:t>2,878</a:t>
                      </a:r>
                      <a:r>
                        <a:rPr kumimoji="1" lang="ja-JP" altLang="en-US" sz="1100" b="0" baseline="0" dirty="0" smtClean="0">
                          <a:solidFill>
                            <a:schemeClr val="tx1"/>
                          </a:solidFill>
                          <a:latin typeface="+mn-ea"/>
                          <a:ea typeface="+mn-ea"/>
                        </a:rPr>
                        <a:t>千円）、府民の健康づくり気運醸成事業（</a:t>
                      </a:r>
                      <a:r>
                        <a:rPr kumimoji="1" lang="en-US" altLang="ja-JP" sz="1100" b="0" baseline="0" dirty="0" smtClean="0">
                          <a:solidFill>
                            <a:schemeClr val="tx1"/>
                          </a:solidFill>
                          <a:latin typeface="+mn-ea"/>
                          <a:ea typeface="+mn-ea"/>
                        </a:rPr>
                        <a:t>4,971</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大阪府地域福祉・高齢者福祉交付金（</a:t>
                      </a:r>
                      <a:r>
                        <a:rPr kumimoji="1" lang="en-US" altLang="ja-JP" sz="1100" b="0" baseline="0" dirty="0" smtClean="0">
                          <a:solidFill>
                            <a:schemeClr val="tx1"/>
                          </a:solidFill>
                          <a:latin typeface="+mn-ea"/>
                          <a:ea typeface="+mn-ea"/>
                        </a:rPr>
                        <a:t>957,627</a:t>
                      </a:r>
                      <a:r>
                        <a:rPr kumimoji="1" lang="ja-JP" altLang="en-US" sz="1100" b="0" baseline="0" dirty="0" smtClean="0">
                          <a:solidFill>
                            <a:schemeClr val="tx1"/>
                          </a:solidFill>
                          <a:latin typeface="+mn-ea"/>
                          <a:ea typeface="+mn-ea"/>
                        </a:rPr>
                        <a:t>千円）、健活おおさか推進府民会議関連事業（</a:t>
                      </a:r>
                      <a:r>
                        <a:rPr kumimoji="1" lang="en-US" altLang="ja-JP" sz="1100" b="0" baseline="0" dirty="0" smtClean="0">
                          <a:solidFill>
                            <a:schemeClr val="tx1"/>
                          </a:solidFill>
                          <a:latin typeface="+mn-ea"/>
                          <a:ea typeface="+mn-ea"/>
                        </a:rPr>
                        <a:t>1,857</a:t>
                      </a:r>
                      <a:r>
                        <a:rPr kumimoji="1" lang="ja-JP" altLang="en-US" sz="1100" b="0" baseline="0" dirty="0" smtClean="0">
                          <a:solidFill>
                            <a:schemeClr val="tx1"/>
                          </a:solidFill>
                          <a:latin typeface="+mn-ea"/>
                          <a:ea typeface="+mn-ea"/>
                        </a:rPr>
                        <a:t>千円）</a:t>
                      </a:r>
                      <a:endParaRPr kumimoji="1" lang="ja-JP" altLang="en-US" sz="1100" b="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38</a:t>
            </a:fld>
            <a:endParaRPr kumimoji="1" lang="ja-JP" altLang="en-US"/>
          </a:p>
        </p:txBody>
      </p:sp>
    </p:spTree>
    <p:extLst>
      <p:ext uri="{BB962C8B-B14F-4D97-AF65-F5344CB8AC3E}">
        <p14:creationId xmlns:p14="http://schemas.microsoft.com/office/powerpoint/2010/main" val="39631149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971584" y="2901300"/>
            <a:ext cx="7200000" cy="432000"/>
          </a:xfrm>
          <a:prstGeom prst="rect">
            <a:avLst/>
          </a:prstGeom>
          <a:noFill/>
        </p:spPr>
        <p:txBody>
          <a:bodyPr wrap="square" lIns="72000" tIns="72000" rIns="72000" bIns="72000" rtlCol="0" anchor="t">
            <a:noAutofit/>
          </a:bodyPr>
          <a:lstStyle/>
          <a:p>
            <a:pPr>
              <a:lnSpc>
                <a:spcPts val="3200"/>
              </a:lnSpc>
            </a:pPr>
            <a:r>
              <a:rPr lang="ja-JP" altLang="en-US" sz="2400" dirty="0" smtClean="0">
                <a:latin typeface="HG創英角ｺﾞｼｯｸUB" panose="020B0909000000000000" pitchFamily="49" charset="-128"/>
                <a:ea typeface="HG創英角ｺﾞｼｯｸUB" panose="020B0909000000000000" pitchFamily="49" charset="-128"/>
              </a:rPr>
              <a:t>歯科</a:t>
            </a:r>
            <a:r>
              <a:rPr lang="ja-JP" altLang="en-US" sz="2400" dirty="0">
                <a:latin typeface="HG創英角ｺﾞｼｯｸUB" panose="020B0909000000000000" pitchFamily="49" charset="-128"/>
                <a:ea typeface="HG創英角ｺﾞｼｯｸUB" panose="020B0909000000000000" pitchFamily="49" charset="-128"/>
              </a:rPr>
              <a:t>口腔保健計画に</a:t>
            </a:r>
            <a:r>
              <a:rPr lang="ja-JP" altLang="en-US" sz="2400" dirty="0" smtClean="0">
                <a:latin typeface="HG創英角ｺﾞｼｯｸUB" panose="020B0909000000000000" pitchFamily="49" charset="-128"/>
                <a:ea typeface="HG創英角ｺﾞｼｯｸUB" panose="020B0909000000000000" pitchFamily="49" charset="-128"/>
              </a:rPr>
              <a:t>おける</a:t>
            </a:r>
            <a:endParaRPr lang="en-US" altLang="ja-JP" sz="2400" dirty="0" smtClean="0">
              <a:latin typeface="HG創英角ｺﾞｼｯｸUB" panose="020B0909000000000000" pitchFamily="49" charset="-128"/>
              <a:ea typeface="HG創英角ｺﾞｼｯｸUB" panose="020B0909000000000000" pitchFamily="49" charset="-128"/>
            </a:endParaRPr>
          </a:p>
          <a:p>
            <a:pPr>
              <a:lnSpc>
                <a:spcPts val="3200"/>
              </a:lnSpc>
            </a:pPr>
            <a:r>
              <a:rPr lang="ja-JP" altLang="en-US" sz="2400" dirty="0" smtClean="0">
                <a:latin typeface="HG創英角ｺﾞｼｯｸUB" panose="020B0909000000000000" pitchFamily="49" charset="-128"/>
                <a:ea typeface="HG創英角ｺﾞｼｯｸUB" panose="020B0909000000000000" pitchFamily="49" charset="-128"/>
              </a:rPr>
              <a:t>目標</a:t>
            </a:r>
            <a:r>
              <a:rPr lang="ja-JP" altLang="en-US" sz="2400" dirty="0">
                <a:latin typeface="HG創英角ｺﾞｼｯｸUB" panose="020B0909000000000000" pitchFamily="49" charset="-128"/>
                <a:ea typeface="HG創英角ｺﾞｼｯｸUB" panose="020B0909000000000000" pitchFamily="49" charset="-128"/>
              </a:rPr>
              <a:t>の達成状況及び施策</a:t>
            </a:r>
            <a:r>
              <a:rPr lang="ja-JP" altLang="en-US" sz="2400" dirty="0" smtClean="0">
                <a:latin typeface="HG創英角ｺﾞｼｯｸUB" panose="020B0909000000000000" pitchFamily="49" charset="-128"/>
                <a:ea typeface="HG創英角ｺﾞｼｯｸUB" panose="020B0909000000000000" pitchFamily="49" charset="-128"/>
              </a:rPr>
              <a:t>の実施</a:t>
            </a:r>
            <a:r>
              <a:rPr lang="ja-JP" altLang="en-US" sz="2400" dirty="0">
                <a:latin typeface="HG創英角ｺﾞｼｯｸUB" panose="020B0909000000000000" pitchFamily="49" charset="-128"/>
                <a:ea typeface="HG創英角ｺﾞｼｯｸUB" panose="020B0909000000000000" pitchFamily="49" charset="-128"/>
              </a:rPr>
              <a:t>状況について</a:t>
            </a:r>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sp>
        <p:nvSpPr>
          <p:cNvPr id="7" name="正方形/長方形 6"/>
          <p:cNvSpPr/>
          <p:nvPr/>
        </p:nvSpPr>
        <p:spPr>
          <a:xfrm>
            <a:off x="698572" y="2935585"/>
            <a:ext cx="144000" cy="1008000"/>
          </a:xfrm>
          <a:prstGeom prst="rect">
            <a:avLst/>
          </a:prstGeom>
          <a:solidFill>
            <a:srgbClr val="007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創英角ｺﾞｼｯｸUB" panose="020B0909000000000000" pitchFamily="49" charset="-128"/>
              <a:ea typeface="HG創英角ｺﾞｼｯｸUB" panose="020B0909000000000000" pitchFamily="49" charset="-128"/>
            </a:endParaRPr>
          </a:p>
        </p:txBody>
      </p:sp>
      <p:cxnSp>
        <p:nvCxnSpPr>
          <p:cNvPr id="8" name="直線コネクタ 7"/>
          <p:cNvCxnSpPr/>
          <p:nvPr/>
        </p:nvCxnSpPr>
        <p:spPr>
          <a:xfrm>
            <a:off x="774389" y="3851709"/>
            <a:ext cx="8856000" cy="0"/>
          </a:xfrm>
          <a:prstGeom prst="line">
            <a:avLst/>
          </a:prstGeom>
          <a:ln w="12700">
            <a:solidFill>
              <a:srgbClr val="0078D2"/>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39</a:t>
            </a:fld>
            <a:endParaRPr kumimoji="1" lang="ja-JP" altLang="en-US"/>
          </a:p>
        </p:txBody>
      </p:sp>
      <p:sp>
        <p:nvSpPr>
          <p:cNvPr id="10" name="テキスト ボックス 9"/>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974967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3217"/>
            <a:ext cx="6383507" cy="432000"/>
          </a:xfrm>
          <a:prstGeom prst="rect">
            <a:avLst/>
          </a:prstGeom>
          <a:noFill/>
        </p:spPr>
        <p:txBody>
          <a:bodyPr wrap="square" lIns="72000" tIns="72000" rIns="72000" bIns="72000" rtlCol="0" anchor="t">
            <a:noAutofit/>
          </a:bodyPr>
          <a:lstStyle/>
          <a:p>
            <a:r>
              <a:rPr lang="ja-JP" altLang="en-US" b="1" dirty="0" smtClean="0">
                <a:latin typeface="游ゴシック" panose="020B0400000000000000" pitchFamily="50" charset="-128"/>
                <a:ea typeface="游ゴシック" panose="020B0400000000000000" pitchFamily="50" charset="-128"/>
              </a:rPr>
              <a:t>令和元年度 健康づくり事業に関する</a:t>
            </a:r>
            <a:r>
              <a:rPr lang="ja-JP" altLang="en-US" b="1" dirty="0">
                <a:latin typeface="游ゴシック" panose="020B0400000000000000" pitchFamily="50" charset="-128"/>
                <a:ea typeface="游ゴシック" panose="020B0400000000000000" pitchFamily="50" charset="-128"/>
              </a:rPr>
              <a:t>主な</a:t>
            </a:r>
            <a:r>
              <a:rPr lang="ja-JP" altLang="en-US" b="1" dirty="0" smtClean="0">
                <a:latin typeface="游ゴシック" panose="020B0400000000000000" pitchFamily="50" charset="-128"/>
                <a:ea typeface="游ゴシック" panose="020B0400000000000000" pitchFamily="50" charset="-128"/>
              </a:rPr>
              <a:t>トピックス</a:t>
            </a:r>
            <a:endParaRPr lang="ja-JP" altLang="en-US" b="1" dirty="0">
              <a:latin typeface="游ゴシック" panose="020B0400000000000000" pitchFamily="50" charset="-128"/>
              <a:ea typeface="游ゴシック" panose="020B0400000000000000" pitchFamily="50" charset="-128"/>
            </a:endParaRPr>
          </a:p>
        </p:txBody>
      </p:sp>
      <p:sp>
        <p:nvSpPr>
          <p:cNvPr id="8" name="テキスト ボックス 7"/>
          <p:cNvSpPr txBox="1"/>
          <p:nvPr/>
        </p:nvSpPr>
        <p:spPr>
          <a:xfrm>
            <a:off x="212059" y="917443"/>
            <a:ext cx="4680000" cy="5616000"/>
          </a:xfrm>
          <a:prstGeom prst="roundRect">
            <a:avLst>
              <a:gd name="adj" fmla="val 1511"/>
            </a:avLst>
          </a:prstGeom>
          <a:noFill/>
          <a:ln w="12700">
            <a:solidFill>
              <a:srgbClr val="00CC99"/>
            </a:solidFill>
          </a:ln>
        </p:spPr>
        <p:txBody>
          <a:bodyPr wrap="square" lIns="72000" tIns="72000" rIns="72000" bIns="72000" rtlCol="0" anchor="t">
            <a:noAutofit/>
          </a:bodyPr>
          <a:lstStyle/>
          <a:p>
            <a:r>
              <a:rPr lang="ja-JP" altLang="en-US" sz="1200" b="1" dirty="0" smtClean="0">
                <a:latin typeface="游ゴシック" panose="020B0400000000000000" pitchFamily="50" charset="-128"/>
                <a:ea typeface="游ゴシック" panose="020B0400000000000000" pitchFamily="50" charset="-128"/>
              </a:rPr>
              <a:t>大阪府健康づくり推進条例第</a:t>
            </a:r>
            <a:r>
              <a:rPr lang="en-US" altLang="ja-JP" sz="1200" b="1" dirty="0" smtClean="0">
                <a:latin typeface="游ゴシック" panose="020B0400000000000000" pitchFamily="50" charset="-128"/>
                <a:ea typeface="游ゴシック" panose="020B0400000000000000" pitchFamily="50" charset="-128"/>
              </a:rPr>
              <a:t>17</a:t>
            </a:r>
            <a:r>
              <a:rPr lang="ja-JP" altLang="en-US" sz="1200" b="1" dirty="0" smtClean="0">
                <a:latin typeface="游ゴシック" panose="020B0400000000000000" pitchFamily="50" charset="-128"/>
                <a:ea typeface="游ゴシック" panose="020B0400000000000000" pitchFamily="50" charset="-128"/>
              </a:rPr>
              <a:t>条に基づき設置した、</a:t>
            </a:r>
            <a:endParaRPr lang="en-US" altLang="ja-JP" sz="1200" b="1" dirty="0" smtClean="0">
              <a:latin typeface="游ゴシック" panose="020B0400000000000000" pitchFamily="50" charset="-128"/>
              <a:ea typeface="游ゴシック" panose="020B0400000000000000" pitchFamily="50" charset="-128"/>
            </a:endParaRPr>
          </a:p>
          <a:p>
            <a:r>
              <a:rPr lang="ja-JP" altLang="en-US" sz="1200" b="1" dirty="0" smtClean="0">
                <a:latin typeface="游ゴシック" panose="020B0400000000000000" pitchFamily="50" charset="-128"/>
                <a:ea typeface="游ゴシック" panose="020B0400000000000000" pitchFamily="50" charset="-128"/>
              </a:rPr>
              <a:t>「健活おおさか推進府民会議」のキックオフ会議を開催</a:t>
            </a:r>
            <a:endParaRPr lang="ja-JP" altLang="en-US" sz="1200" b="1" dirty="0">
              <a:latin typeface="游ゴシック" panose="020B0400000000000000" pitchFamily="50" charset="-128"/>
              <a:ea typeface="游ゴシック" panose="020B0400000000000000" pitchFamily="50" charset="-128"/>
            </a:endParaRPr>
          </a:p>
        </p:txBody>
      </p:sp>
      <p:sp>
        <p:nvSpPr>
          <p:cNvPr id="10" name="テキスト ボックス 9"/>
          <p:cNvSpPr txBox="1"/>
          <p:nvPr/>
        </p:nvSpPr>
        <p:spPr>
          <a:xfrm>
            <a:off x="4987931" y="917443"/>
            <a:ext cx="4680000" cy="5616000"/>
          </a:xfrm>
          <a:prstGeom prst="roundRect">
            <a:avLst>
              <a:gd name="adj" fmla="val 1511"/>
            </a:avLst>
          </a:prstGeom>
          <a:noFill/>
          <a:ln w="12700">
            <a:solidFill>
              <a:srgbClr val="00CC99"/>
            </a:solidFill>
          </a:ln>
        </p:spPr>
        <p:txBody>
          <a:bodyPr wrap="square" lIns="72000" tIns="72000" rIns="72000" bIns="72000" rtlCol="0" anchor="t">
            <a:noAutofit/>
          </a:bodyPr>
          <a:lstStyle/>
          <a:p>
            <a:r>
              <a:rPr lang="ja-JP" altLang="en-US" sz="1200" b="1" dirty="0" smtClean="0">
                <a:latin typeface="游ゴシック" panose="020B0400000000000000" pitchFamily="50" charset="-128"/>
                <a:ea typeface="游ゴシック" panose="020B0400000000000000" pitchFamily="50" charset="-128"/>
              </a:rPr>
              <a:t>「健活</a:t>
            </a:r>
            <a:r>
              <a:rPr lang="en-US" altLang="ja-JP" sz="1200" b="1" dirty="0" smtClean="0">
                <a:latin typeface="游ゴシック" panose="020B0400000000000000" pitchFamily="50" charset="-128"/>
                <a:ea typeface="游ゴシック" panose="020B0400000000000000" pitchFamily="50" charset="-128"/>
              </a:rPr>
              <a:t>10</a:t>
            </a:r>
            <a:r>
              <a:rPr lang="ja-JP" altLang="en-US" sz="1200" b="1" dirty="0" smtClean="0">
                <a:latin typeface="游ゴシック" panose="020B0400000000000000" pitchFamily="50" charset="-128"/>
                <a:ea typeface="游ゴシック" panose="020B0400000000000000" pitchFamily="50" charset="-128"/>
              </a:rPr>
              <a:t>」を実践する健康アプリ「アスマイル」、</a:t>
            </a:r>
            <a:endParaRPr lang="en-US" altLang="ja-JP" sz="1200" b="1" dirty="0" smtClean="0">
              <a:latin typeface="游ゴシック" panose="020B0400000000000000" pitchFamily="50" charset="-128"/>
              <a:ea typeface="游ゴシック" panose="020B0400000000000000" pitchFamily="50" charset="-128"/>
            </a:endParaRPr>
          </a:p>
          <a:p>
            <a:r>
              <a:rPr lang="ja-JP" altLang="en-US" sz="1200" b="1" dirty="0" smtClean="0">
                <a:latin typeface="游ゴシック" panose="020B0400000000000000" pitchFamily="50" charset="-128"/>
                <a:ea typeface="游ゴシック" panose="020B0400000000000000" pitchFamily="50" charset="-128"/>
              </a:rPr>
              <a:t>展開拡大し参加者数</a:t>
            </a:r>
            <a:r>
              <a:rPr lang="en-US" altLang="ja-JP" sz="1200" b="1" dirty="0" smtClean="0">
                <a:latin typeface="游ゴシック" panose="020B0400000000000000" pitchFamily="50" charset="-128"/>
                <a:ea typeface="游ゴシック" panose="020B0400000000000000" pitchFamily="50" charset="-128"/>
              </a:rPr>
              <a:t>10</a:t>
            </a:r>
            <a:r>
              <a:rPr lang="ja-JP" altLang="en-US" sz="1200" b="1" dirty="0" smtClean="0">
                <a:latin typeface="游ゴシック" panose="020B0400000000000000" pitchFamily="50" charset="-128"/>
                <a:ea typeface="游ゴシック" panose="020B0400000000000000" pitchFamily="50" charset="-128"/>
              </a:rPr>
              <a:t>万人を突破</a:t>
            </a:r>
            <a:endParaRPr lang="ja-JP" altLang="en-US" sz="1200" b="1" dirty="0">
              <a:latin typeface="游ゴシック" panose="020B0400000000000000" pitchFamily="50" charset="-128"/>
              <a:ea typeface="游ゴシック" panose="020B0400000000000000" pitchFamily="50" charset="-128"/>
            </a:endParaRPr>
          </a:p>
        </p:txBody>
      </p:sp>
      <p:cxnSp>
        <p:nvCxnSpPr>
          <p:cNvPr id="12" name="直線コネクタ 11"/>
          <p:cNvCxnSpPr/>
          <p:nvPr/>
        </p:nvCxnSpPr>
        <p:spPr>
          <a:xfrm>
            <a:off x="212059" y="1470973"/>
            <a:ext cx="4680000" cy="0"/>
          </a:xfrm>
          <a:prstGeom prst="line">
            <a:avLst/>
          </a:prstGeom>
          <a:ln w="12700">
            <a:solidFill>
              <a:srgbClr val="00CC99"/>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347529" y="944871"/>
            <a:ext cx="504000" cy="504000"/>
          </a:xfrm>
          <a:prstGeom prst="ellipse">
            <a:avLst/>
          </a:prstGeom>
          <a:solidFill>
            <a:srgbClr val="00CC99"/>
          </a:solidFill>
          <a:ln w="12700">
            <a:solidFill>
              <a:schemeClr val="bg1"/>
            </a:solidFill>
          </a:ln>
          <a:effectLst/>
        </p:spPr>
        <p:txBody>
          <a:bodyPr wrap="none" lIns="36000" tIns="72000" rIns="36000" bIns="0" rtlCol="0" anchor="ctr">
            <a:noAutofit/>
          </a:bodyPr>
          <a:lstStyle/>
          <a:p>
            <a:pPr algn="ctr"/>
            <a:r>
              <a:rPr lang="en-US" altLang="ja-JP" sz="1100" b="1" dirty="0" smtClean="0">
                <a:solidFill>
                  <a:schemeClr val="bg1"/>
                </a:solidFill>
                <a:latin typeface="游ゴシック" panose="020B0400000000000000" pitchFamily="50" charset="-128"/>
                <a:ea typeface="游ゴシック" panose="020B0400000000000000" pitchFamily="50" charset="-128"/>
              </a:rPr>
              <a:t>topic</a:t>
            </a:r>
            <a:endParaRPr lang="en-US" altLang="ja-JP" sz="1050" b="1" dirty="0" smtClean="0">
              <a:solidFill>
                <a:schemeClr val="bg1"/>
              </a:solidFill>
              <a:latin typeface="游ゴシック" panose="020B0400000000000000" pitchFamily="50" charset="-128"/>
              <a:ea typeface="游ゴシック" panose="020B0400000000000000" pitchFamily="50" charset="-128"/>
            </a:endParaRPr>
          </a:p>
          <a:p>
            <a:pPr algn="ctr"/>
            <a:r>
              <a:rPr lang="en-US" altLang="ja-JP" sz="1300" b="1" dirty="0" smtClean="0">
                <a:solidFill>
                  <a:schemeClr val="bg1"/>
                </a:solidFill>
                <a:latin typeface="游ゴシック" panose="020B0400000000000000" pitchFamily="50" charset="-128"/>
                <a:ea typeface="游ゴシック" panose="020B0400000000000000" pitchFamily="50" charset="-128"/>
              </a:rPr>
              <a:t>1</a:t>
            </a:r>
            <a:endParaRPr lang="ja-JP" altLang="en-US" sz="1300" b="1" dirty="0">
              <a:solidFill>
                <a:schemeClr val="bg1"/>
              </a:solidFill>
              <a:latin typeface="游ゴシック" panose="020B0400000000000000" pitchFamily="50" charset="-128"/>
              <a:ea typeface="游ゴシック" panose="020B0400000000000000" pitchFamily="50" charset="-128"/>
            </a:endParaRPr>
          </a:p>
        </p:txBody>
      </p:sp>
      <p:cxnSp>
        <p:nvCxnSpPr>
          <p:cNvPr id="14" name="直線コネクタ 13"/>
          <p:cNvCxnSpPr/>
          <p:nvPr/>
        </p:nvCxnSpPr>
        <p:spPr>
          <a:xfrm>
            <a:off x="4987931" y="1470973"/>
            <a:ext cx="4680000" cy="0"/>
          </a:xfrm>
          <a:prstGeom prst="line">
            <a:avLst/>
          </a:prstGeom>
          <a:ln w="12700">
            <a:solidFill>
              <a:srgbClr val="00CC99"/>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9119938" y="944871"/>
            <a:ext cx="504000" cy="504000"/>
          </a:xfrm>
          <a:prstGeom prst="ellipse">
            <a:avLst/>
          </a:prstGeom>
          <a:solidFill>
            <a:srgbClr val="00CC99"/>
          </a:solidFill>
          <a:ln w="12700">
            <a:solidFill>
              <a:schemeClr val="bg1"/>
            </a:solidFill>
          </a:ln>
          <a:effectLst/>
        </p:spPr>
        <p:txBody>
          <a:bodyPr wrap="none" lIns="36000" tIns="72000" rIns="36000" bIns="0" rtlCol="0" anchor="ctr">
            <a:noAutofit/>
          </a:bodyPr>
          <a:lstStyle/>
          <a:p>
            <a:pPr algn="ctr"/>
            <a:r>
              <a:rPr lang="en-US" altLang="ja-JP" sz="1100" b="1" dirty="0" smtClean="0">
                <a:solidFill>
                  <a:schemeClr val="bg1"/>
                </a:solidFill>
                <a:latin typeface="游ゴシック" panose="020B0400000000000000" pitchFamily="50" charset="-128"/>
                <a:ea typeface="游ゴシック" panose="020B0400000000000000" pitchFamily="50" charset="-128"/>
              </a:rPr>
              <a:t>topic</a:t>
            </a:r>
          </a:p>
          <a:p>
            <a:pPr algn="ctr"/>
            <a:r>
              <a:rPr lang="en-US" altLang="ja-JP" sz="1300" b="1" dirty="0" smtClean="0">
                <a:solidFill>
                  <a:schemeClr val="bg1"/>
                </a:solidFill>
                <a:latin typeface="游ゴシック" panose="020B0400000000000000" pitchFamily="50" charset="-128"/>
                <a:ea typeface="游ゴシック" panose="020B0400000000000000" pitchFamily="50" charset="-128"/>
              </a:rPr>
              <a:t>2</a:t>
            </a:r>
            <a:endParaRPr lang="ja-JP" altLang="en-US" sz="1300" b="1" dirty="0">
              <a:solidFill>
                <a:schemeClr val="bg1"/>
              </a:solidFill>
              <a:latin typeface="游ゴシック" panose="020B0400000000000000" pitchFamily="50" charset="-128"/>
              <a:ea typeface="游ゴシック" panose="020B0400000000000000" pitchFamily="50" charset="-128"/>
            </a:endParaRPr>
          </a:p>
        </p:txBody>
      </p:sp>
      <p:sp>
        <p:nvSpPr>
          <p:cNvPr id="17" name="テキスト ボックス 16"/>
          <p:cNvSpPr txBox="1"/>
          <p:nvPr/>
        </p:nvSpPr>
        <p:spPr>
          <a:xfrm>
            <a:off x="254542" y="1555240"/>
            <a:ext cx="4608000" cy="4896000"/>
          </a:xfrm>
          <a:prstGeom prst="roundRect">
            <a:avLst>
              <a:gd name="adj" fmla="val 0"/>
            </a:avLst>
          </a:prstGeom>
          <a:noFill/>
          <a:ln w="12700">
            <a:noFill/>
          </a:ln>
        </p:spPr>
        <p:txBody>
          <a:bodyPr wrap="square" lIns="36000" tIns="36000" rIns="36000" bIns="36000" rtlCol="0" anchor="t">
            <a:noAutofit/>
          </a:bodyPr>
          <a:lstStyle/>
          <a:p>
            <a:r>
              <a:rPr lang="ja-JP" altLang="en-US" sz="1050" dirty="0" smtClean="0">
                <a:latin typeface="游ゴシック" panose="020B0400000000000000" pitchFamily="50" charset="-128"/>
                <a:ea typeface="游ゴシック" panose="020B0400000000000000" pitchFamily="50" charset="-128"/>
              </a:rPr>
              <a:t>　「健康づくりを推進するための会議を設置する」と規定する大阪府</a:t>
            </a:r>
            <a:r>
              <a:rPr lang="ja-JP" altLang="en-US" sz="1050" dirty="0">
                <a:latin typeface="游ゴシック" panose="020B0400000000000000" pitchFamily="50" charset="-128"/>
                <a:ea typeface="游ゴシック" panose="020B0400000000000000" pitchFamily="50" charset="-128"/>
              </a:rPr>
              <a:t>健康づくり推進条例第</a:t>
            </a:r>
            <a:r>
              <a:rPr lang="en-US" altLang="ja-JP" sz="1050" dirty="0">
                <a:latin typeface="游ゴシック" panose="020B0400000000000000" pitchFamily="50" charset="-128"/>
                <a:ea typeface="游ゴシック" panose="020B0400000000000000" pitchFamily="50" charset="-128"/>
              </a:rPr>
              <a:t>17</a:t>
            </a:r>
            <a:r>
              <a:rPr lang="ja-JP" altLang="en-US" sz="1050" dirty="0">
                <a:latin typeface="游ゴシック" panose="020B0400000000000000" pitchFamily="50" charset="-128"/>
                <a:ea typeface="游ゴシック" panose="020B0400000000000000" pitchFamily="50" charset="-128"/>
              </a:rPr>
              <a:t>条に</a:t>
            </a:r>
            <a:r>
              <a:rPr lang="ja-JP" altLang="en-US" sz="1050" dirty="0" smtClean="0">
                <a:latin typeface="游ゴシック" panose="020B0400000000000000" pitchFamily="50" charset="-128"/>
                <a:ea typeface="游ゴシック" panose="020B0400000000000000" pitchFamily="50" charset="-128"/>
              </a:rPr>
              <a:t>基づき、企業・保健医療関係者・医療保険者・市町村等</a:t>
            </a:r>
            <a:r>
              <a:rPr lang="en-US" altLang="ja-JP" sz="1050" dirty="0" smtClean="0">
                <a:latin typeface="游ゴシック" panose="020B0400000000000000" pitchFamily="50" charset="-128"/>
                <a:ea typeface="游ゴシック" panose="020B0400000000000000" pitchFamily="50" charset="-128"/>
              </a:rPr>
              <a:t>100</a:t>
            </a:r>
            <a:r>
              <a:rPr lang="ja-JP" altLang="en-US" sz="1050" dirty="0" smtClean="0">
                <a:latin typeface="游ゴシック" panose="020B0400000000000000" pitchFamily="50" charset="-128"/>
                <a:ea typeface="游ゴシック" panose="020B0400000000000000" pitchFamily="50" charset="-128"/>
              </a:rPr>
              <a:t>を超える団体が参画し、府民の健康づくりを“オール大阪体制”で推進する会議体</a:t>
            </a:r>
            <a:r>
              <a:rPr lang="ja-JP" altLang="en-US" sz="1050" dirty="0">
                <a:latin typeface="游ゴシック" panose="020B0400000000000000" pitchFamily="50" charset="-128"/>
                <a:ea typeface="游ゴシック" panose="020B0400000000000000" pitchFamily="50" charset="-128"/>
              </a:rPr>
              <a:t>「健活おおさか推進府民会議」を</a:t>
            </a:r>
            <a:r>
              <a:rPr lang="ja-JP" altLang="en-US" sz="1050" dirty="0" smtClean="0">
                <a:latin typeface="游ゴシック" panose="020B0400000000000000" pitchFamily="50" charset="-128"/>
                <a:ea typeface="游ゴシック" panose="020B0400000000000000" pitchFamily="50" charset="-128"/>
              </a:rPr>
              <a:t>設置しました。</a:t>
            </a:r>
            <a:endParaRPr lang="en-US" altLang="ja-JP" sz="1050" dirty="0" smtClean="0">
              <a:latin typeface="游ゴシック" panose="020B0400000000000000" pitchFamily="50" charset="-128"/>
              <a:ea typeface="游ゴシック" panose="020B0400000000000000" pitchFamily="50" charset="-128"/>
            </a:endParaRPr>
          </a:p>
          <a:p>
            <a:endParaRPr lang="en-US" altLang="ja-JP" sz="1050" dirty="0" smtClean="0">
              <a:latin typeface="游ゴシック" panose="020B0400000000000000" pitchFamily="50" charset="-128"/>
              <a:ea typeface="游ゴシック" panose="020B0400000000000000" pitchFamily="50" charset="-128"/>
            </a:endParaRPr>
          </a:p>
          <a:p>
            <a:r>
              <a:rPr lang="ja-JP" altLang="en-US" sz="1050" dirty="0" smtClean="0">
                <a:latin typeface="游ゴシック" panose="020B0400000000000000" pitchFamily="50" charset="-128"/>
                <a:ea typeface="游ゴシック" panose="020B0400000000000000" pitchFamily="50" charset="-128"/>
              </a:rPr>
              <a:t>　</a:t>
            </a:r>
            <a:r>
              <a:rPr lang="en-US" altLang="ja-JP" sz="1050" dirty="0" smtClean="0">
                <a:latin typeface="游ゴシック" panose="020B0400000000000000" pitchFamily="50" charset="-128"/>
                <a:ea typeface="游ゴシック" panose="020B0400000000000000" pitchFamily="50" charset="-128"/>
              </a:rPr>
              <a:t>9</a:t>
            </a:r>
            <a:r>
              <a:rPr lang="ja-JP" altLang="en-US" sz="1050" dirty="0" smtClean="0">
                <a:latin typeface="游ゴシック" panose="020B0400000000000000" pitchFamily="50" charset="-128"/>
                <a:ea typeface="游ゴシック" panose="020B0400000000000000" pitchFamily="50" charset="-128"/>
              </a:rPr>
              <a:t>月</a:t>
            </a:r>
            <a:r>
              <a:rPr lang="en-US" altLang="ja-JP" sz="1050" dirty="0" smtClean="0">
                <a:latin typeface="游ゴシック" panose="020B0400000000000000" pitchFamily="50" charset="-128"/>
                <a:ea typeface="游ゴシック" panose="020B0400000000000000" pitchFamily="50" charset="-128"/>
              </a:rPr>
              <a:t>13</a:t>
            </a:r>
            <a:r>
              <a:rPr lang="ja-JP" altLang="en-US" sz="1050" dirty="0" smtClean="0">
                <a:latin typeface="游ゴシック" panose="020B0400000000000000" pitchFamily="50" charset="-128"/>
                <a:ea typeface="游ゴシック" panose="020B0400000000000000" pitchFamily="50" charset="-128"/>
              </a:rPr>
              <a:t>日には、大阪市中央公会堂で、日本健康会議との共催によりキックオフ会議を開催。府民会議の発足にあたり、吉村知事や日本医師会の横倉会長からの挨拶に続いて、参画団体一覧や活動方針を発表しました。</a:t>
            </a:r>
            <a:endParaRPr lang="en-US" altLang="ja-JP" sz="1050" dirty="0" smtClean="0">
              <a:latin typeface="游ゴシック" panose="020B0400000000000000" pitchFamily="50" charset="-128"/>
              <a:ea typeface="游ゴシック" panose="020B0400000000000000" pitchFamily="50" charset="-128"/>
            </a:endParaRPr>
          </a:p>
          <a:p>
            <a:r>
              <a:rPr lang="ja-JP" altLang="en-US" sz="1050" dirty="0" smtClean="0">
                <a:latin typeface="游ゴシック" panose="020B0400000000000000" pitchFamily="50" charset="-128"/>
                <a:ea typeface="游ゴシック" panose="020B0400000000000000" pitchFamily="50" charset="-128"/>
              </a:rPr>
              <a:t>　さらに、健康寿命の延伸に向けた講演のほ</a:t>
            </a:r>
            <a:r>
              <a:rPr lang="ja-JP" altLang="en-US" sz="1050" dirty="0">
                <a:latin typeface="游ゴシック" panose="020B0400000000000000" pitchFamily="50" charset="-128"/>
                <a:ea typeface="游ゴシック" panose="020B0400000000000000" pitchFamily="50" charset="-128"/>
              </a:rPr>
              <a:t>か</a:t>
            </a:r>
            <a:r>
              <a:rPr lang="ja-JP" altLang="en-US" sz="1050" dirty="0" smtClean="0">
                <a:latin typeface="游ゴシック" panose="020B0400000000000000" pitchFamily="50" charset="-128"/>
                <a:ea typeface="游ゴシック" panose="020B0400000000000000" pitchFamily="50" charset="-128"/>
              </a:rPr>
              <a:t>、市町村や企業等の取組み事例発表等が行われました。地域版日本健康会議としては全国最多の約</a:t>
            </a:r>
            <a:r>
              <a:rPr lang="en-US" altLang="ja-JP" sz="1050" dirty="0" smtClean="0">
                <a:latin typeface="游ゴシック" panose="020B0400000000000000" pitchFamily="50" charset="-128"/>
                <a:ea typeface="游ゴシック" panose="020B0400000000000000" pitchFamily="50" charset="-128"/>
              </a:rPr>
              <a:t>800</a:t>
            </a:r>
            <a:r>
              <a:rPr lang="ja-JP" altLang="en-US" sz="1050" dirty="0" smtClean="0">
                <a:latin typeface="游ゴシック" panose="020B0400000000000000" pitchFamily="50" charset="-128"/>
                <a:ea typeface="游ゴシック" panose="020B0400000000000000" pitchFamily="50" charset="-128"/>
              </a:rPr>
              <a:t>名が来場し、会場は大変な盛り上がりをみせました。</a:t>
            </a:r>
            <a:endParaRPr lang="en-US" altLang="ja-JP" sz="1050" dirty="0" smtClean="0">
              <a:latin typeface="游ゴシック" panose="020B0400000000000000" pitchFamily="50" charset="-128"/>
              <a:ea typeface="游ゴシック" panose="020B0400000000000000" pitchFamily="50" charset="-128"/>
            </a:endParaRPr>
          </a:p>
          <a:p>
            <a:endParaRPr lang="en-US" altLang="ja-JP" sz="1050" dirty="0" smtClean="0">
              <a:latin typeface="游ゴシック" panose="020B0400000000000000" pitchFamily="50" charset="-128"/>
              <a:ea typeface="游ゴシック" panose="020B0400000000000000" pitchFamily="50" charset="-128"/>
            </a:endParaRPr>
          </a:p>
          <a:p>
            <a:r>
              <a:rPr lang="ja-JP" altLang="en-US" sz="1050" dirty="0">
                <a:latin typeface="游ゴシック" panose="020B0400000000000000" pitchFamily="50" charset="-128"/>
                <a:ea typeface="游ゴシック" panose="020B0400000000000000" pitchFamily="50" charset="-128"/>
              </a:rPr>
              <a:t>　</a:t>
            </a:r>
            <a:r>
              <a:rPr lang="ja-JP" altLang="en-US" sz="1050" dirty="0" smtClean="0">
                <a:latin typeface="游ゴシック" panose="020B0400000000000000" pitchFamily="50" charset="-128"/>
                <a:ea typeface="游ゴシック" panose="020B0400000000000000" pitchFamily="50" charset="-128"/>
              </a:rPr>
              <a:t>今後、活動方針に沿って会議やイベント等を実施していくことにしており、オール大阪での健康づくり推進に向け、取組みを活発化させていきます。</a:t>
            </a:r>
            <a:endParaRPr lang="en-US" altLang="ja-JP" sz="1050" dirty="0">
              <a:latin typeface="游ゴシック" panose="020B0400000000000000" pitchFamily="50" charset="-128"/>
              <a:ea typeface="游ゴシック" panose="020B0400000000000000" pitchFamily="50" charset="-128"/>
            </a:endParaRPr>
          </a:p>
        </p:txBody>
      </p:sp>
      <p:sp>
        <p:nvSpPr>
          <p:cNvPr id="22" name="テキスト ボックス 21"/>
          <p:cNvSpPr txBox="1"/>
          <p:nvPr/>
        </p:nvSpPr>
        <p:spPr>
          <a:xfrm>
            <a:off x="5026064" y="1555240"/>
            <a:ext cx="4608000" cy="4896000"/>
          </a:xfrm>
          <a:prstGeom prst="roundRect">
            <a:avLst>
              <a:gd name="adj" fmla="val 0"/>
            </a:avLst>
          </a:prstGeom>
          <a:noFill/>
          <a:ln w="12700">
            <a:noFill/>
          </a:ln>
        </p:spPr>
        <p:txBody>
          <a:bodyPr wrap="square" lIns="36000" tIns="36000" rIns="36000" bIns="36000" rtlCol="0" anchor="t">
            <a:noAutofit/>
          </a:bodyPr>
          <a:lstStyle/>
          <a:p>
            <a:r>
              <a:rPr lang="ja-JP" altLang="en-US" sz="1050" dirty="0" smtClean="0">
                <a:latin typeface="游ゴシック" panose="020B0400000000000000" pitchFamily="50" charset="-128"/>
                <a:ea typeface="游ゴシック" panose="020B0400000000000000" pitchFamily="50" charset="-128"/>
              </a:rPr>
              <a:t>　平成</a:t>
            </a:r>
            <a:r>
              <a:rPr lang="en-US" altLang="ja-JP" sz="1050" dirty="0" smtClean="0">
                <a:latin typeface="游ゴシック" panose="020B0400000000000000" pitchFamily="50" charset="-128"/>
                <a:ea typeface="游ゴシック" panose="020B0400000000000000" pitchFamily="50" charset="-128"/>
              </a:rPr>
              <a:t>31</a:t>
            </a:r>
            <a:r>
              <a:rPr lang="ja-JP" altLang="en-US" sz="1050" dirty="0" smtClean="0">
                <a:latin typeface="游ゴシック" panose="020B0400000000000000" pitchFamily="50" charset="-128"/>
                <a:ea typeface="游ゴシック" panose="020B0400000000000000" pitchFamily="50" charset="-128"/>
              </a:rPr>
              <a:t>年</a:t>
            </a:r>
            <a:r>
              <a:rPr lang="en-US" altLang="ja-JP" sz="1050" dirty="0" smtClean="0">
                <a:latin typeface="游ゴシック" panose="020B0400000000000000" pitchFamily="50" charset="-128"/>
                <a:ea typeface="游ゴシック" panose="020B0400000000000000" pitchFamily="50" charset="-128"/>
              </a:rPr>
              <a:t>1</a:t>
            </a:r>
            <a:r>
              <a:rPr lang="ja-JP" altLang="en-US" sz="1050" dirty="0" smtClean="0">
                <a:latin typeface="游ゴシック" panose="020B0400000000000000" pitchFamily="50" charset="-128"/>
                <a:ea typeface="游ゴシック" panose="020B0400000000000000" pitchFamily="50" charset="-128"/>
              </a:rPr>
              <a:t>月</a:t>
            </a:r>
            <a:r>
              <a:rPr lang="en-US" altLang="ja-JP" sz="1050" dirty="0" smtClean="0">
                <a:latin typeface="游ゴシック" panose="020B0400000000000000" pitchFamily="50" charset="-128"/>
                <a:ea typeface="游ゴシック" panose="020B0400000000000000" pitchFamily="50" charset="-128"/>
              </a:rPr>
              <a:t>21</a:t>
            </a:r>
            <a:r>
              <a:rPr lang="ja-JP" altLang="en-US" sz="1050" dirty="0" smtClean="0">
                <a:latin typeface="游ゴシック" panose="020B0400000000000000" pitchFamily="50" charset="-128"/>
                <a:ea typeface="游ゴシック" panose="020B0400000000000000" pitchFamily="50" charset="-128"/>
              </a:rPr>
              <a:t>日から一部市町でモデル実施をスタートした健康アプリ「おおさか健活マイレージ　アスマイル」</a:t>
            </a:r>
            <a:r>
              <a:rPr lang="ja-JP" altLang="en-US" sz="1050" dirty="0">
                <a:latin typeface="游ゴシック" panose="020B0400000000000000" pitchFamily="50" charset="-128"/>
                <a:ea typeface="游ゴシック" panose="020B0400000000000000" pitchFamily="50" charset="-128"/>
              </a:rPr>
              <a:t>は</a:t>
            </a:r>
            <a:r>
              <a:rPr lang="ja-JP" altLang="en-US" sz="1050" dirty="0" smtClean="0">
                <a:latin typeface="游ゴシック" panose="020B0400000000000000" pitchFamily="50" charset="-128"/>
                <a:ea typeface="游ゴシック" panose="020B0400000000000000" pitchFamily="50" charset="-128"/>
              </a:rPr>
              <a:t>、令和元年</a:t>
            </a:r>
            <a:r>
              <a:rPr lang="en-US" altLang="ja-JP" sz="1050" dirty="0" smtClean="0">
                <a:latin typeface="游ゴシック" panose="020B0400000000000000" pitchFamily="50" charset="-128"/>
                <a:ea typeface="游ゴシック" panose="020B0400000000000000" pitchFamily="50" charset="-128"/>
              </a:rPr>
              <a:t>10</a:t>
            </a:r>
            <a:r>
              <a:rPr lang="ja-JP" altLang="en-US" sz="1050" dirty="0" smtClean="0">
                <a:latin typeface="游ゴシック" panose="020B0400000000000000" pitchFamily="50" charset="-128"/>
                <a:ea typeface="游ゴシック" panose="020B0400000000000000" pitchFamily="50" charset="-128"/>
              </a:rPr>
              <a:t>月から府内全市町村での本格実施を開始しました。併せて、機能の拡充やデザイン変更などアプリの全面リニューアルも実施しました。</a:t>
            </a:r>
            <a:endParaRPr lang="en-US" altLang="ja-JP" sz="1050" dirty="0">
              <a:latin typeface="游ゴシック" panose="020B0400000000000000" pitchFamily="50" charset="-128"/>
              <a:ea typeface="游ゴシック" panose="020B0400000000000000" pitchFamily="50" charset="-128"/>
            </a:endParaRPr>
          </a:p>
          <a:p>
            <a:r>
              <a:rPr lang="ja-JP" altLang="en-US" sz="1050" dirty="0" smtClean="0">
                <a:latin typeface="游ゴシック" panose="020B0400000000000000" pitchFamily="50" charset="-128"/>
                <a:ea typeface="游ゴシック" panose="020B0400000000000000" pitchFamily="50" charset="-128"/>
              </a:rPr>
              <a:t>　</a:t>
            </a:r>
            <a:r>
              <a:rPr lang="en-US" altLang="ja-JP" sz="1050" dirty="0" smtClean="0">
                <a:latin typeface="游ゴシック" panose="020B0400000000000000" pitchFamily="50" charset="-128"/>
                <a:ea typeface="游ゴシック" panose="020B0400000000000000" pitchFamily="50" charset="-128"/>
              </a:rPr>
              <a:t>11</a:t>
            </a:r>
            <a:r>
              <a:rPr lang="ja-JP" altLang="en-US" sz="1050" dirty="0">
                <a:latin typeface="游ゴシック" panose="020B0400000000000000" pitchFamily="50" charset="-128"/>
                <a:ea typeface="游ゴシック" panose="020B0400000000000000" pitchFamily="50" charset="-128"/>
              </a:rPr>
              <a:t>月</a:t>
            </a:r>
            <a:r>
              <a:rPr lang="en-US" altLang="ja-JP" sz="1050" dirty="0">
                <a:latin typeface="游ゴシック" panose="020B0400000000000000" pitchFamily="50" charset="-128"/>
                <a:ea typeface="游ゴシック" panose="020B0400000000000000" pitchFamily="50" charset="-128"/>
              </a:rPr>
              <a:t>23</a:t>
            </a:r>
            <a:r>
              <a:rPr lang="ja-JP" altLang="en-US" sz="1050" dirty="0" smtClean="0">
                <a:latin typeface="游ゴシック" panose="020B0400000000000000" pitchFamily="50" charset="-128"/>
                <a:ea typeface="游ゴシック" panose="020B0400000000000000" pitchFamily="50" charset="-128"/>
              </a:rPr>
              <a:t>日には本格実施＆リニューアル記念として、「アスマイル・パークウォーキング</a:t>
            </a:r>
            <a:r>
              <a:rPr lang="en-US" altLang="ja-JP" sz="1050" dirty="0" smtClean="0">
                <a:latin typeface="游ゴシック" panose="020B0400000000000000" pitchFamily="50" charset="-128"/>
                <a:ea typeface="游ゴシック" panose="020B0400000000000000" pitchFamily="50" charset="-128"/>
              </a:rPr>
              <a:t>in</a:t>
            </a:r>
            <a:r>
              <a:rPr lang="ja-JP" altLang="en-US" sz="1050" dirty="0" smtClean="0">
                <a:latin typeface="游ゴシック" panose="020B0400000000000000" pitchFamily="50" charset="-128"/>
                <a:ea typeface="游ゴシック" panose="020B0400000000000000" pitchFamily="50" charset="-128"/>
              </a:rPr>
              <a:t>万博</a:t>
            </a:r>
            <a:r>
              <a:rPr lang="ja-JP" altLang="en-US" sz="1050" dirty="0">
                <a:latin typeface="游ゴシック" panose="020B0400000000000000" pitchFamily="50" charset="-128"/>
                <a:ea typeface="游ゴシック" panose="020B0400000000000000" pitchFamily="50" charset="-128"/>
              </a:rPr>
              <a:t>記念公園</a:t>
            </a:r>
            <a:r>
              <a:rPr lang="ja-JP" altLang="en-US" sz="1050" dirty="0" smtClean="0">
                <a:latin typeface="游ゴシック" panose="020B0400000000000000" pitchFamily="50" charset="-128"/>
                <a:ea typeface="游ゴシック" panose="020B0400000000000000" pitchFamily="50" charset="-128"/>
              </a:rPr>
              <a:t>」を開催。ウォーキングや体験型健康づくり、サッカー教室などが行われ、家族連れなど大勢の来場者で賑わいました。</a:t>
            </a:r>
            <a:endParaRPr lang="en-US" altLang="ja-JP" sz="1050" dirty="0" smtClean="0">
              <a:latin typeface="游ゴシック" panose="020B0400000000000000" pitchFamily="50" charset="-128"/>
              <a:ea typeface="游ゴシック" panose="020B0400000000000000" pitchFamily="50" charset="-128"/>
            </a:endParaRPr>
          </a:p>
          <a:p>
            <a:endParaRPr lang="en-US" altLang="ja-JP" sz="1050" dirty="0" smtClean="0">
              <a:latin typeface="游ゴシック" panose="020B0400000000000000" pitchFamily="50" charset="-128"/>
              <a:ea typeface="游ゴシック" panose="020B0400000000000000" pitchFamily="50" charset="-128"/>
            </a:endParaRPr>
          </a:p>
          <a:p>
            <a:r>
              <a:rPr lang="ja-JP" altLang="en-US" sz="1050" dirty="0">
                <a:latin typeface="游ゴシック" panose="020B0400000000000000" pitchFamily="50" charset="-128"/>
                <a:ea typeface="游ゴシック" panose="020B0400000000000000" pitchFamily="50" charset="-128"/>
              </a:rPr>
              <a:t>　</a:t>
            </a:r>
            <a:r>
              <a:rPr lang="ja-JP" altLang="en-US" sz="1050" dirty="0" smtClean="0">
                <a:latin typeface="游ゴシック" panose="020B0400000000000000" pitchFamily="50" charset="-128"/>
                <a:ea typeface="游ゴシック" panose="020B0400000000000000" pitchFamily="50" charset="-128"/>
              </a:rPr>
              <a:t>また、アプリの登録・活用を促すため、フィットネスクラブ等の企業と</a:t>
            </a:r>
            <a:r>
              <a:rPr lang="ja-JP" altLang="en-US" sz="1050" dirty="0">
                <a:latin typeface="游ゴシック" panose="020B0400000000000000" pitchFamily="50" charset="-128"/>
                <a:ea typeface="游ゴシック" panose="020B0400000000000000" pitchFamily="50" charset="-128"/>
              </a:rPr>
              <a:t>連携</a:t>
            </a:r>
            <a:r>
              <a:rPr lang="ja-JP" altLang="en-US" sz="1050" dirty="0" smtClean="0">
                <a:latin typeface="游ゴシック" panose="020B0400000000000000" pitchFamily="50" charset="-128"/>
                <a:ea typeface="游ゴシック" panose="020B0400000000000000" pitchFamily="50" charset="-128"/>
              </a:rPr>
              <a:t>し、健康づくりに</a:t>
            </a:r>
            <a:r>
              <a:rPr lang="ja-JP" altLang="en-US" sz="1050" dirty="0">
                <a:latin typeface="游ゴシック" panose="020B0400000000000000" pitchFamily="50" charset="-128"/>
                <a:ea typeface="游ゴシック" panose="020B0400000000000000" pitchFamily="50" charset="-128"/>
              </a:rPr>
              <a:t>関連した商品や</a:t>
            </a:r>
            <a:r>
              <a:rPr lang="ja-JP" altLang="en-US" sz="1050" dirty="0" smtClean="0">
                <a:latin typeface="游ゴシック" panose="020B0400000000000000" pitchFamily="50" charset="-128"/>
                <a:ea typeface="游ゴシック" panose="020B0400000000000000" pitchFamily="50" charset="-128"/>
              </a:rPr>
              <a:t>サービスに関するおトク</a:t>
            </a:r>
            <a:r>
              <a:rPr lang="ja-JP" altLang="en-US" sz="1050" dirty="0">
                <a:latin typeface="游ゴシック" panose="020B0400000000000000" pitchFamily="50" charset="-128"/>
                <a:ea typeface="游ゴシック" panose="020B0400000000000000" pitchFamily="50" charset="-128"/>
              </a:rPr>
              <a:t>なクーポンを</a:t>
            </a:r>
            <a:r>
              <a:rPr lang="ja-JP" altLang="en-US" sz="1050" dirty="0" smtClean="0">
                <a:latin typeface="游ゴシック" panose="020B0400000000000000" pitchFamily="50" charset="-128"/>
                <a:ea typeface="游ゴシック" panose="020B0400000000000000" pitchFamily="50" charset="-128"/>
              </a:rPr>
              <a:t>配信するな</a:t>
            </a:r>
            <a:r>
              <a:rPr lang="ja-JP" altLang="en-US" sz="1050" dirty="0">
                <a:latin typeface="游ゴシック" panose="020B0400000000000000" pitchFamily="50" charset="-128"/>
                <a:ea typeface="游ゴシック" panose="020B0400000000000000" pitchFamily="50" charset="-128"/>
              </a:rPr>
              <a:t>ど</a:t>
            </a:r>
            <a:r>
              <a:rPr lang="ja-JP" altLang="en-US" sz="1050" dirty="0" smtClean="0">
                <a:latin typeface="游ゴシック" panose="020B0400000000000000" pitchFamily="50" charset="-128"/>
                <a:ea typeface="游ゴシック" panose="020B0400000000000000" pitchFamily="50" charset="-128"/>
              </a:rPr>
              <a:t>、多様</a:t>
            </a:r>
            <a:r>
              <a:rPr lang="ja-JP" altLang="en-US" sz="1050" dirty="0">
                <a:latin typeface="游ゴシック" panose="020B0400000000000000" pitchFamily="50" charset="-128"/>
                <a:ea typeface="游ゴシック" panose="020B0400000000000000" pitchFamily="50" charset="-128"/>
              </a:rPr>
              <a:t>なインセンティブの</a:t>
            </a:r>
            <a:r>
              <a:rPr lang="ja-JP" altLang="en-US" sz="1050" dirty="0" smtClean="0">
                <a:latin typeface="游ゴシック" panose="020B0400000000000000" pitchFamily="50" charset="-128"/>
                <a:ea typeface="游ゴシック" panose="020B0400000000000000" pitchFamily="50" charset="-128"/>
              </a:rPr>
              <a:t>機会の提供を行ってきました。さらに、先着</a:t>
            </a:r>
            <a:r>
              <a:rPr lang="en-US" altLang="ja-JP" sz="1050" dirty="0">
                <a:latin typeface="游ゴシック" panose="020B0400000000000000" pitchFamily="50" charset="-128"/>
                <a:ea typeface="游ゴシック" panose="020B0400000000000000" pitchFamily="50" charset="-128"/>
              </a:rPr>
              <a:t>33,333</a:t>
            </a:r>
            <a:r>
              <a:rPr lang="ja-JP" altLang="en-US" sz="1050" dirty="0" smtClean="0">
                <a:latin typeface="游ゴシック" panose="020B0400000000000000" pitchFamily="50" charset="-128"/>
                <a:ea typeface="游ゴシック" panose="020B0400000000000000" pitchFamily="50" charset="-128"/>
              </a:rPr>
              <a:t>名にアプリ登録で電子マネー</a:t>
            </a:r>
            <a:r>
              <a:rPr lang="en-US" altLang="ja-JP" sz="1050" dirty="0" smtClean="0">
                <a:latin typeface="游ゴシック" panose="020B0400000000000000" pitchFamily="50" charset="-128"/>
                <a:ea typeface="游ゴシック" panose="020B0400000000000000" pitchFamily="50" charset="-128"/>
              </a:rPr>
              <a:t>300</a:t>
            </a:r>
            <a:r>
              <a:rPr lang="ja-JP" altLang="en-US" sz="1050" dirty="0">
                <a:latin typeface="游ゴシック" panose="020B0400000000000000" pitchFamily="50" charset="-128"/>
                <a:ea typeface="游ゴシック" panose="020B0400000000000000" pitchFamily="50" charset="-128"/>
              </a:rPr>
              <a:t>円分をプレゼント</a:t>
            </a:r>
            <a:r>
              <a:rPr lang="ja-JP" altLang="en-US" sz="1050">
                <a:latin typeface="游ゴシック" panose="020B0400000000000000" pitchFamily="50" charset="-128"/>
                <a:ea typeface="游ゴシック" panose="020B0400000000000000" pitchFamily="50" charset="-128"/>
              </a:rPr>
              <a:t>する</a:t>
            </a:r>
            <a:r>
              <a:rPr lang="ja-JP" altLang="en-US" sz="1050" smtClean="0">
                <a:latin typeface="游ゴシック" panose="020B0400000000000000" pitchFamily="50" charset="-128"/>
                <a:ea typeface="游ゴシック" panose="020B0400000000000000" pitchFamily="50" charset="-128"/>
              </a:rPr>
              <a:t>キャンペーン</a:t>
            </a:r>
            <a:r>
              <a:rPr lang="ja-JP" altLang="en-US" sz="1050" dirty="0" smtClean="0">
                <a:latin typeface="游ゴシック" panose="020B0400000000000000" pitchFamily="50" charset="-128"/>
                <a:ea typeface="游ゴシック" panose="020B0400000000000000" pitchFamily="50" charset="-128"/>
              </a:rPr>
              <a:t>を展開。テレビ</a:t>
            </a:r>
            <a:r>
              <a:rPr lang="en-US" altLang="ja-JP" sz="1050" dirty="0" smtClean="0">
                <a:latin typeface="游ゴシック" panose="020B0400000000000000" pitchFamily="50" charset="-128"/>
                <a:ea typeface="游ゴシック" panose="020B0400000000000000" pitchFamily="50" charset="-128"/>
              </a:rPr>
              <a:t>CM</a:t>
            </a:r>
            <a:r>
              <a:rPr lang="ja-JP" altLang="en-US" sz="1050" dirty="0" smtClean="0">
                <a:latin typeface="游ゴシック" panose="020B0400000000000000" pitchFamily="50" charset="-128"/>
                <a:ea typeface="游ゴシック" panose="020B0400000000000000" pitchFamily="50" charset="-128"/>
              </a:rPr>
              <a:t>も放送されたことで大きな話題を呼び、登録者数の大幅な増加につながりました。</a:t>
            </a:r>
            <a:endParaRPr lang="en-US" altLang="ja-JP" sz="1050" dirty="0" smtClean="0">
              <a:latin typeface="游ゴシック" panose="020B0400000000000000" pitchFamily="50" charset="-128"/>
              <a:ea typeface="游ゴシック" panose="020B0400000000000000" pitchFamily="50" charset="-128"/>
            </a:endParaRPr>
          </a:p>
          <a:p>
            <a:endParaRPr lang="en-US" altLang="ja-JP" sz="1050" dirty="0">
              <a:latin typeface="游ゴシック" panose="020B0400000000000000" pitchFamily="50" charset="-128"/>
              <a:ea typeface="游ゴシック" panose="020B0400000000000000" pitchFamily="50" charset="-128"/>
            </a:endParaRPr>
          </a:p>
          <a:p>
            <a:r>
              <a:rPr lang="ja-JP" altLang="en-US" sz="1050" dirty="0" smtClean="0">
                <a:latin typeface="游ゴシック" panose="020B0400000000000000" pitchFamily="50" charset="-128"/>
                <a:ea typeface="游ゴシック" panose="020B0400000000000000" pitchFamily="50" charset="-128"/>
              </a:rPr>
              <a:t>　こうしたＰ</a:t>
            </a:r>
            <a:r>
              <a:rPr lang="ja-JP" altLang="en-US" sz="1050" dirty="0">
                <a:latin typeface="游ゴシック" panose="020B0400000000000000" pitchFamily="50" charset="-128"/>
                <a:ea typeface="游ゴシック" panose="020B0400000000000000" pitchFamily="50" charset="-128"/>
              </a:rPr>
              <a:t>Ｒ</a:t>
            </a:r>
            <a:r>
              <a:rPr lang="ja-JP" altLang="en-US" sz="1050" dirty="0" smtClean="0">
                <a:latin typeface="游ゴシック" panose="020B0400000000000000" pitchFamily="50" charset="-128"/>
                <a:ea typeface="游ゴシック" panose="020B0400000000000000" pitchFamily="50" charset="-128"/>
              </a:rPr>
              <a:t>やサービス内容の充実を進めた結果、本年度の目標であった参加者数</a:t>
            </a:r>
            <a:r>
              <a:rPr lang="en-US" altLang="ja-JP" sz="1050" dirty="0" smtClean="0">
                <a:latin typeface="游ゴシック" panose="020B0400000000000000" pitchFamily="50" charset="-128"/>
                <a:ea typeface="游ゴシック" panose="020B0400000000000000" pitchFamily="50" charset="-128"/>
              </a:rPr>
              <a:t>10</a:t>
            </a:r>
            <a:r>
              <a:rPr lang="ja-JP" altLang="en-US" sz="1050" dirty="0" smtClean="0">
                <a:latin typeface="游ゴシック" panose="020B0400000000000000" pitchFamily="50" charset="-128"/>
                <a:ea typeface="游ゴシック" panose="020B0400000000000000" pitchFamily="50" charset="-128"/>
              </a:rPr>
              <a:t>万人を達成することができました。今後も参加者数増加と利用満足度向上に向けて、さまざまな取組みを展開していきます。</a:t>
            </a:r>
            <a:endParaRPr lang="en-US" altLang="ja-JP" sz="1050" dirty="0" smtClean="0">
              <a:latin typeface="游ゴシック" panose="020B0400000000000000" pitchFamily="50" charset="-128"/>
              <a:ea typeface="游ゴシック" panose="020B0400000000000000" pitchFamily="50" charset="-128"/>
            </a:endParaRPr>
          </a:p>
        </p:txBody>
      </p:sp>
      <p:pic>
        <p:nvPicPr>
          <p:cNvPr id="18" name="図 17"/>
          <p:cNvPicPr>
            <a:picLocks noChangeAspect="1"/>
          </p:cNvPicPr>
          <p:nvPr/>
        </p:nvPicPr>
        <p:blipFill rotWithShape="1">
          <a:blip r:embed="rId3" cstate="print">
            <a:extLst>
              <a:ext uri="{28A0092B-C50C-407E-A947-70E740481C1C}">
                <a14:useLocalDpi xmlns:a14="http://schemas.microsoft.com/office/drawing/2010/main" val="0"/>
              </a:ext>
            </a:extLst>
          </a:blip>
          <a:srcRect t="9381"/>
          <a:stretch/>
        </p:blipFill>
        <p:spPr>
          <a:xfrm>
            <a:off x="2275649" y="5260339"/>
            <a:ext cx="2505141" cy="1224000"/>
          </a:xfrm>
          <a:prstGeom prst="rect">
            <a:avLst/>
          </a:prstGeom>
        </p:spPr>
      </p:pic>
      <p:pic>
        <p:nvPicPr>
          <p:cNvPr id="21" name="図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6239" y="3976576"/>
            <a:ext cx="3758714" cy="1440000"/>
          </a:xfrm>
          <a:prstGeom prst="rect">
            <a:avLst/>
          </a:prstGeom>
        </p:spPr>
      </p:pic>
      <p:sp>
        <p:nvSpPr>
          <p:cNvPr id="19" name="テキスト ボックス 18"/>
          <p:cNvSpPr txBox="1"/>
          <p:nvPr/>
        </p:nvSpPr>
        <p:spPr>
          <a:xfrm>
            <a:off x="403459" y="5423615"/>
            <a:ext cx="1800000" cy="216000"/>
          </a:xfrm>
          <a:prstGeom prst="roundRect">
            <a:avLst>
              <a:gd name="adj" fmla="val 0"/>
            </a:avLst>
          </a:prstGeom>
          <a:noFill/>
          <a:ln w="12700">
            <a:noFill/>
          </a:ln>
        </p:spPr>
        <p:txBody>
          <a:bodyPr wrap="square" lIns="36000" tIns="36000" rIns="36000" bIns="36000" rtlCol="0" anchor="ctr">
            <a:noAutofit/>
          </a:bodyPr>
          <a:lstStyle/>
          <a:p>
            <a:r>
              <a:rPr lang="ja-JP" altLang="en-US" sz="800" dirty="0" smtClean="0">
                <a:latin typeface="游ゴシック" panose="020B0400000000000000" pitchFamily="50" charset="-128"/>
                <a:ea typeface="游ゴシック" panose="020B0400000000000000" pitchFamily="50" charset="-128"/>
              </a:rPr>
              <a:t>▲キックオフ会議で発表した活動方針</a:t>
            </a:r>
            <a:endParaRPr lang="en-US" altLang="ja-JP" sz="800" dirty="0">
              <a:latin typeface="游ゴシック" panose="020B0400000000000000" pitchFamily="50" charset="-128"/>
              <a:ea typeface="游ゴシック" panose="020B0400000000000000" pitchFamily="50" charset="-128"/>
            </a:endParaRPr>
          </a:p>
        </p:txBody>
      </p:sp>
      <p:sp>
        <p:nvSpPr>
          <p:cNvPr id="20" name="テキスト ボックス 19"/>
          <p:cNvSpPr txBox="1"/>
          <p:nvPr/>
        </p:nvSpPr>
        <p:spPr>
          <a:xfrm>
            <a:off x="927100" y="6151983"/>
            <a:ext cx="1335906" cy="252642"/>
          </a:xfrm>
          <a:prstGeom prst="roundRect">
            <a:avLst>
              <a:gd name="adj" fmla="val 0"/>
            </a:avLst>
          </a:prstGeom>
          <a:noFill/>
          <a:ln w="12700">
            <a:noFill/>
          </a:ln>
        </p:spPr>
        <p:txBody>
          <a:bodyPr wrap="square" lIns="36000" tIns="36000" rIns="36000" bIns="36000" rtlCol="0" anchor="ctr">
            <a:noAutofit/>
          </a:bodyPr>
          <a:lstStyle/>
          <a:p>
            <a:pPr algn="r"/>
            <a:r>
              <a:rPr lang="ja-JP" altLang="en-US" sz="800" dirty="0" smtClean="0">
                <a:latin typeface="游ゴシック" panose="020B0400000000000000" pitchFamily="50" charset="-128"/>
                <a:ea typeface="游ゴシック" panose="020B0400000000000000" pitchFamily="50" charset="-128"/>
              </a:rPr>
              <a:t>▲キックオフ会議での</a:t>
            </a:r>
            <a:endParaRPr lang="en-US" altLang="ja-JP" sz="800" dirty="0" smtClean="0">
              <a:latin typeface="游ゴシック" panose="020B0400000000000000" pitchFamily="50" charset="-128"/>
              <a:ea typeface="游ゴシック" panose="020B0400000000000000" pitchFamily="50" charset="-128"/>
            </a:endParaRPr>
          </a:p>
          <a:p>
            <a:pPr algn="r"/>
            <a:r>
              <a:rPr lang="ja-JP" altLang="en-US" sz="800" dirty="0" smtClean="0">
                <a:latin typeface="游ゴシック" panose="020B0400000000000000" pitchFamily="50" charset="-128"/>
                <a:ea typeface="游ゴシック" panose="020B0400000000000000" pitchFamily="50" charset="-128"/>
              </a:rPr>
              <a:t>フォトセッション</a:t>
            </a:r>
            <a:endParaRPr lang="en-US" altLang="ja-JP" sz="800" dirty="0">
              <a:latin typeface="游ゴシック" panose="020B0400000000000000" pitchFamily="50" charset="-128"/>
              <a:ea typeface="游ゴシック" panose="020B0400000000000000" pitchFamily="50" charset="-128"/>
            </a:endParaRPr>
          </a:p>
        </p:txBody>
      </p:sp>
      <p:sp>
        <p:nvSpPr>
          <p:cNvPr id="23" name="テキスト ボックス 22"/>
          <p:cNvSpPr txBox="1"/>
          <p:nvPr/>
        </p:nvSpPr>
        <p:spPr>
          <a:xfrm>
            <a:off x="5091278" y="6139951"/>
            <a:ext cx="2568825" cy="302080"/>
          </a:xfrm>
          <a:prstGeom prst="roundRect">
            <a:avLst>
              <a:gd name="adj" fmla="val 0"/>
            </a:avLst>
          </a:prstGeom>
          <a:noFill/>
          <a:ln w="12700">
            <a:noFill/>
          </a:ln>
        </p:spPr>
        <p:txBody>
          <a:bodyPr wrap="square" lIns="36000" tIns="36000" rIns="36000" bIns="36000" rtlCol="0" anchor="ctr">
            <a:noAutofit/>
          </a:bodyPr>
          <a:lstStyle/>
          <a:p>
            <a:r>
              <a:rPr lang="ja-JP" altLang="en-US"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アスマイル・パークウォーキング</a:t>
            </a:r>
            <a:r>
              <a:rPr lang="en-US" altLang="ja-JP" sz="800" dirty="0" smtClean="0">
                <a:latin typeface="游ゴシック" panose="020B0400000000000000" pitchFamily="50" charset="-128"/>
                <a:ea typeface="游ゴシック" panose="020B0400000000000000" pitchFamily="50" charset="-128"/>
              </a:rPr>
              <a:t>in</a:t>
            </a:r>
            <a:r>
              <a:rPr lang="ja-JP" altLang="en-US" sz="800" dirty="0">
                <a:latin typeface="游ゴシック" panose="020B0400000000000000" pitchFamily="50" charset="-128"/>
                <a:ea typeface="游ゴシック" panose="020B0400000000000000" pitchFamily="50" charset="-128"/>
              </a:rPr>
              <a:t>万博記念公</a:t>
            </a:r>
            <a:r>
              <a:rPr lang="ja-JP" altLang="en-US" sz="800" dirty="0" smtClean="0">
                <a:latin typeface="游ゴシック" panose="020B0400000000000000" pitchFamily="50" charset="-128"/>
                <a:ea typeface="游ゴシック" panose="020B0400000000000000" pitchFamily="50" charset="-128"/>
              </a:rPr>
              <a:t>園</a:t>
            </a:r>
            <a:endParaRPr lang="en-US" altLang="ja-JP" sz="800" dirty="0">
              <a:latin typeface="游ゴシック" panose="020B0400000000000000" pitchFamily="50" charset="-128"/>
              <a:ea typeface="游ゴシック" panose="020B0400000000000000" pitchFamily="50" charset="-128"/>
            </a:endParaRPr>
          </a:p>
        </p:txBody>
      </p:sp>
      <p:pic>
        <p:nvPicPr>
          <p:cNvPr id="11" name="図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91142" y="4749797"/>
            <a:ext cx="2104274" cy="1404000"/>
          </a:xfrm>
          <a:prstGeom prst="rect">
            <a:avLst/>
          </a:prstGeom>
          <a:ln w="3175">
            <a:solidFill>
              <a:schemeClr val="accent1">
                <a:lumMod val="75000"/>
              </a:schemeClr>
            </a:solidFill>
          </a:ln>
        </p:spPr>
      </p:pic>
      <p:pic>
        <p:nvPicPr>
          <p:cNvPr id="27" name="図 26"/>
          <p:cNvPicPr>
            <a:picLocks noChangeAspect="1"/>
          </p:cNvPicPr>
          <p:nvPr/>
        </p:nvPicPr>
        <p:blipFill rotWithShape="1">
          <a:blip r:embed="rId6" cstate="print">
            <a:extLst>
              <a:ext uri="{28A0092B-C50C-407E-A947-70E740481C1C}">
                <a14:useLocalDpi xmlns:a14="http://schemas.microsoft.com/office/drawing/2010/main" val="0"/>
              </a:ext>
            </a:extLst>
          </a:blip>
          <a:srcRect b="31816"/>
          <a:stretch/>
        </p:blipFill>
        <p:spPr>
          <a:xfrm>
            <a:off x="8208015" y="4701472"/>
            <a:ext cx="1289692" cy="1800000"/>
          </a:xfrm>
          <a:prstGeom prst="rect">
            <a:avLst/>
          </a:prstGeom>
        </p:spPr>
      </p:pic>
      <p:sp>
        <p:nvSpPr>
          <p:cNvPr id="28" name="テキスト ボックス 27"/>
          <p:cNvSpPr txBox="1"/>
          <p:nvPr/>
        </p:nvSpPr>
        <p:spPr>
          <a:xfrm>
            <a:off x="7124326" y="4918418"/>
            <a:ext cx="1080000" cy="216000"/>
          </a:xfrm>
          <a:prstGeom prst="roundRect">
            <a:avLst>
              <a:gd name="adj" fmla="val 0"/>
            </a:avLst>
          </a:prstGeom>
          <a:noFill/>
          <a:ln w="12700">
            <a:noFill/>
          </a:ln>
        </p:spPr>
        <p:txBody>
          <a:bodyPr wrap="square" lIns="36000" tIns="36000" rIns="36000" bIns="36000" rtlCol="0" anchor="ctr">
            <a:noAutofit/>
          </a:bodyPr>
          <a:lstStyle/>
          <a:p>
            <a:pPr algn="r"/>
            <a:r>
              <a:rPr lang="ja-JP" altLang="en-US" sz="800" dirty="0" smtClean="0">
                <a:latin typeface="游ゴシック" panose="020B0400000000000000" pitchFamily="50" charset="-128"/>
                <a:ea typeface="游ゴシック" panose="020B0400000000000000" pitchFamily="50" charset="-128"/>
              </a:rPr>
              <a:t>▲リニューアル</a:t>
            </a:r>
            <a:endParaRPr lang="en-US" altLang="ja-JP" sz="800" dirty="0" smtClean="0">
              <a:latin typeface="游ゴシック" panose="020B0400000000000000" pitchFamily="50" charset="-128"/>
              <a:ea typeface="游ゴシック" panose="020B0400000000000000" pitchFamily="50" charset="-128"/>
            </a:endParaRPr>
          </a:p>
          <a:p>
            <a:pPr algn="r"/>
            <a:r>
              <a:rPr lang="ja-JP" altLang="en-US" sz="800" dirty="0" smtClean="0">
                <a:latin typeface="游ゴシック" panose="020B0400000000000000" pitchFamily="50" charset="-128"/>
                <a:ea typeface="游ゴシック" panose="020B0400000000000000" pitchFamily="50" charset="-128"/>
              </a:rPr>
              <a:t>アプリ画面</a:t>
            </a:r>
            <a:endParaRPr lang="en-US" altLang="ja-JP" sz="800" dirty="0">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4</a:t>
            </a:fld>
            <a:endParaRPr kumimoji="1" lang="ja-JP" altLang="en-US"/>
          </a:p>
        </p:txBody>
      </p:sp>
      <p:sp>
        <p:nvSpPr>
          <p:cNvPr id="24" name="テキスト ボックス 23"/>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249865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336780605"/>
              </p:ext>
            </p:extLst>
          </p:nvPr>
        </p:nvGraphicFramePr>
        <p:xfrm>
          <a:off x="268762" y="1149709"/>
          <a:ext cx="9360000" cy="5039997"/>
        </p:xfrm>
        <a:graphic>
          <a:graphicData uri="http://schemas.openxmlformats.org/drawingml/2006/table">
            <a:tbl>
              <a:tblPr firstRow="1" bandRow="1">
                <a:tableStyleId>{7DF18680-E054-41AD-8BC1-D1AEF772440D}</a:tableStyleId>
              </a:tblPr>
              <a:tblGrid>
                <a:gridCol w="972000">
                  <a:extLst>
                    <a:ext uri="{9D8B030D-6E8A-4147-A177-3AD203B41FA5}">
                      <a16:colId xmlns:a16="http://schemas.microsoft.com/office/drawing/2014/main" val="1381500425"/>
                    </a:ext>
                  </a:extLst>
                </a:gridCol>
                <a:gridCol w="288000">
                  <a:extLst>
                    <a:ext uri="{9D8B030D-6E8A-4147-A177-3AD203B41FA5}">
                      <a16:colId xmlns:a16="http://schemas.microsoft.com/office/drawing/2014/main" val="2419697869"/>
                    </a:ext>
                  </a:extLst>
                </a:gridCol>
                <a:gridCol w="2448000">
                  <a:extLst>
                    <a:ext uri="{9D8B030D-6E8A-4147-A177-3AD203B41FA5}">
                      <a16:colId xmlns:a16="http://schemas.microsoft.com/office/drawing/2014/main" val="218902946"/>
                    </a:ext>
                  </a:extLst>
                </a:gridCol>
                <a:gridCol w="1800000">
                  <a:extLst>
                    <a:ext uri="{9D8B030D-6E8A-4147-A177-3AD203B41FA5}">
                      <a16:colId xmlns:a16="http://schemas.microsoft.com/office/drawing/2014/main" val="3716218903"/>
                    </a:ext>
                  </a:extLst>
                </a:gridCol>
                <a:gridCol w="1800000">
                  <a:extLst>
                    <a:ext uri="{9D8B030D-6E8A-4147-A177-3AD203B41FA5}">
                      <a16:colId xmlns:a16="http://schemas.microsoft.com/office/drawing/2014/main" val="522624669"/>
                    </a:ext>
                  </a:extLst>
                </a:gridCol>
                <a:gridCol w="1188000">
                  <a:extLst>
                    <a:ext uri="{9D8B030D-6E8A-4147-A177-3AD203B41FA5}">
                      <a16:colId xmlns:a16="http://schemas.microsoft.com/office/drawing/2014/main" val="1531965585"/>
                    </a:ext>
                  </a:extLst>
                </a:gridCol>
                <a:gridCol w="864000">
                  <a:extLst>
                    <a:ext uri="{9D8B030D-6E8A-4147-A177-3AD203B41FA5}">
                      <a16:colId xmlns:a16="http://schemas.microsoft.com/office/drawing/2014/main" val="3974975104"/>
                    </a:ext>
                  </a:extLst>
                </a:gridCol>
              </a:tblGrid>
              <a:tr h="418570">
                <a:tc>
                  <a:txBody>
                    <a:bodyPr/>
                    <a:lstStyle/>
                    <a:p>
                      <a:pPr algn="ctr">
                        <a:lnSpc>
                          <a:spcPts val="1100"/>
                        </a:lnSpc>
                      </a:pPr>
                      <a:r>
                        <a:rPr kumimoji="1" lang="ja-JP" altLang="en-US" sz="1050" baseline="0" dirty="0" smtClean="0">
                          <a:latin typeface="游ゴシック" panose="020B0400000000000000" pitchFamily="50" charset="-128"/>
                          <a:ea typeface="游ゴシック" panose="020B0400000000000000" pitchFamily="50" charset="-128"/>
                        </a:rPr>
                        <a:t>分野</a:t>
                      </a:r>
                      <a:endParaRPr kumimoji="1" lang="en-US" altLang="ja-JP" sz="1050" baseline="0" dirty="0" smtClean="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aseline="0" dirty="0" smtClean="0">
                          <a:latin typeface="游ゴシック" panose="020B0400000000000000" pitchFamily="50" charset="-128"/>
                          <a:ea typeface="游ゴシック" panose="020B0400000000000000" pitchFamily="50" charset="-128"/>
                        </a:rPr>
                        <a:t>個別目標</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aseline="0" dirty="0" smtClean="0">
                          <a:latin typeface="游ゴシック" panose="020B0400000000000000" pitchFamily="50" charset="-128"/>
                          <a:ea typeface="游ゴシック" panose="020B0400000000000000" pitchFamily="50" charset="-128"/>
                        </a:rPr>
                        <a:t>計画策定時の状況</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aseline="0" dirty="0" smtClean="0">
                          <a:latin typeface="游ゴシック" panose="020B0400000000000000" pitchFamily="50" charset="-128"/>
                          <a:ea typeface="游ゴシック" panose="020B0400000000000000" pitchFamily="50" charset="-128"/>
                        </a:rPr>
                        <a:t>現在の状況</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aseline="0" dirty="0" smtClean="0">
                          <a:latin typeface="游ゴシック" panose="020B0400000000000000" pitchFamily="50" charset="-128"/>
                          <a:ea typeface="游ゴシック" panose="020B0400000000000000" pitchFamily="50" charset="-128"/>
                        </a:rPr>
                        <a:t>2023</a:t>
                      </a:r>
                      <a:r>
                        <a:rPr kumimoji="1" lang="ja-JP" altLang="en-US" sz="1050" baseline="0" dirty="0" smtClean="0">
                          <a:latin typeface="游ゴシック" panose="020B0400000000000000" pitchFamily="50" charset="-128"/>
                          <a:ea typeface="游ゴシック" panose="020B0400000000000000" pitchFamily="50" charset="-128"/>
                        </a:rPr>
                        <a:t>年度目標</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aseline="0" dirty="0" smtClean="0">
                          <a:latin typeface="游ゴシック" panose="020B0400000000000000" pitchFamily="50" charset="-128"/>
                          <a:ea typeface="游ゴシック" panose="020B0400000000000000" pitchFamily="50" charset="-128"/>
                        </a:rPr>
                        <a:t>年次報告書</a:t>
                      </a:r>
                      <a:endParaRPr kumimoji="1" lang="en-US" altLang="ja-JP" sz="1050" baseline="0" dirty="0" smtClean="0">
                        <a:latin typeface="游ゴシック" panose="020B0400000000000000" pitchFamily="50" charset="-128"/>
                        <a:ea typeface="游ゴシック" panose="020B0400000000000000" pitchFamily="50" charset="-128"/>
                      </a:endParaRPr>
                    </a:p>
                    <a:p>
                      <a:pPr algn="ctr">
                        <a:lnSpc>
                          <a:spcPts val="1100"/>
                        </a:lnSpc>
                      </a:pPr>
                      <a:r>
                        <a:rPr kumimoji="1" lang="ja-JP" altLang="en-US" sz="1050" baseline="0" dirty="0" smtClean="0">
                          <a:latin typeface="游ゴシック" panose="020B0400000000000000" pitchFamily="50" charset="-128"/>
                          <a:ea typeface="游ゴシック" panose="020B0400000000000000" pitchFamily="50" charset="-128"/>
                        </a:rPr>
                        <a:t>のページ</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extLst>
                  <a:ext uri="{0D108BD9-81ED-4DB2-BD59-A6C34878D82A}">
                    <a16:rowId xmlns:a16="http://schemas.microsoft.com/office/drawing/2014/main" val="879328102"/>
                  </a:ext>
                </a:extLst>
              </a:tr>
              <a:tr h="274634">
                <a:tc>
                  <a:txBody>
                    <a:bodyPr/>
                    <a:lstStyle/>
                    <a:p>
                      <a:r>
                        <a:rPr kumimoji="1" lang="ja-JP" altLang="en-US" sz="1050" b="1" baseline="0" dirty="0" smtClean="0">
                          <a:latin typeface="游ゴシック" panose="020B0400000000000000" pitchFamily="50" charset="-128"/>
                          <a:ea typeface="游ゴシック" panose="020B0400000000000000" pitchFamily="50" charset="-128"/>
                        </a:rPr>
                        <a:t>乳幼児期</a:t>
                      </a:r>
                      <a:endParaRPr kumimoji="1" lang="ja-JP" altLang="en-US" sz="1050" b="1"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1</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r>
                        <a:rPr kumimoji="1" lang="ja-JP" altLang="en-US" sz="1050" baseline="0" dirty="0" smtClean="0">
                          <a:latin typeface="游ゴシック" panose="020B0400000000000000" pitchFamily="50" charset="-128"/>
                          <a:ea typeface="游ゴシック" panose="020B0400000000000000" pitchFamily="50" charset="-128"/>
                        </a:rPr>
                        <a:t>むし歯のない者の割合（３歳児）</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80.9%</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H27</a:t>
                      </a: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84.7%</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H30</a:t>
                      </a: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85%</a:t>
                      </a:r>
                      <a:r>
                        <a:rPr kumimoji="1" lang="ja-JP" altLang="en-US" sz="1050" baseline="0" dirty="0" smtClean="0">
                          <a:latin typeface="游ゴシック" panose="020B0400000000000000" pitchFamily="50" charset="-128"/>
                          <a:ea typeface="游ゴシック" panose="020B0400000000000000" pitchFamily="50" charset="-128"/>
                        </a:rPr>
                        <a:t>以上</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44-45</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extLst>
                  <a:ext uri="{0D108BD9-81ED-4DB2-BD59-A6C34878D82A}">
                    <a16:rowId xmlns:a16="http://schemas.microsoft.com/office/drawing/2014/main" val="3588048588"/>
                  </a:ext>
                </a:extLst>
              </a:tr>
              <a:tr h="274634">
                <a:tc rowSpan="2">
                  <a:txBody>
                    <a:bodyPr/>
                    <a:lstStyle/>
                    <a:p>
                      <a:r>
                        <a:rPr kumimoji="1" lang="zh-CN" altLang="en-US" sz="1050" b="1" baseline="0" dirty="0" smtClean="0">
                          <a:latin typeface="游ゴシック" panose="020B0400000000000000" pitchFamily="50" charset="-128"/>
                          <a:ea typeface="游ゴシック" panose="020B0400000000000000" pitchFamily="50" charset="-128"/>
                        </a:rPr>
                        <a:t>学齢期</a:t>
                      </a:r>
                      <a:endParaRPr kumimoji="1" lang="ja-JP" altLang="en-US" sz="1050" b="1"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2</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むし歯のある者の割合（</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12</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a:t>
                      </a: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39.7%</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27</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34.2%</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H30</a:t>
                      </a: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35</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以下</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rowSpan="2">
                  <a:txBody>
                    <a:bodyPr/>
                    <a:lstStyle/>
                    <a:p>
                      <a:pPr algn="ctr">
                        <a:spcAft>
                          <a:spcPts val="0"/>
                        </a:spcAft>
                      </a:pP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46-47</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2936606705"/>
                  </a:ext>
                </a:extLst>
              </a:tr>
              <a:tr h="274634">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3</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むし歯のある者の割合（</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16</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a:t>
                      </a: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53.3%</a:t>
                      </a:r>
                      <a:r>
                        <a:rPr lang="ja-JP" alt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27</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46.1%</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H30</a:t>
                      </a: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45</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以下</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vMerge="1">
                  <a:txBody>
                    <a:bodyPr/>
                    <a:lstStyle/>
                    <a:p>
                      <a:pPr algn="ctr">
                        <a:spcAft>
                          <a:spcPts val="0"/>
                        </a:spcAft>
                      </a:pPr>
                      <a:endParaRPr lang="ja-JP" sz="1050" kern="100" dirty="0">
                        <a:solidFill>
                          <a:srgbClr val="000000"/>
                        </a:solidFill>
                        <a:effectLst/>
                        <a:latin typeface="ＭＳ Ｐゴシック" panose="020B0600070205080204" pitchFamily="50" charset="-128"/>
                        <a:ea typeface="ＭＳ Ｐゴシック" panose="020B0600070205080204"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3291367303"/>
                  </a:ext>
                </a:extLst>
              </a:tr>
              <a:tr h="274634">
                <a:tc rowSpan="3">
                  <a:txBody>
                    <a:bodyPr/>
                    <a:lstStyle/>
                    <a:p>
                      <a:r>
                        <a:rPr kumimoji="1" lang="ja-JP" altLang="en-US" sz="1050" b="1" baseline="0" dirty="0" smtClean="0">
                          <a:latin typeface="游ゴシック" panose="020B0400000000000000" pitchFamily="50" charset="-128"/>
                          <a:ea typeface="游ゴシック" panose="020B0400000000000000" pitchFamily="50" charset="-128"/>
                        </a:rPr>
                        <a:t>成人期</a:t>
                      </a:r>
                      <a:endParaRPr kumimoji="1" lang="ja-JP" altLang="en-US" sz="1050" b="1"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4</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むし歯治療が必要な者の</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割合（</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40</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a:t>
                      </a: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36.9%</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27</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31.9%</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H30</a:t>
                      </a: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30</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以下</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rowSpan="3">
                  <a:txBody>
                    <a:bodyPr/>
                    <a:lstStyle/>
                    <a:p>
                      <a:pPr algn="ctr">
                        <a:spcAft>
                          <a:spcPts val="0"/>
                        </a:spcAft>
                      </a:pP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48-50</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2053383278"/>
                  </a:ext>
                </a:extLst>
              </a:tr>
              <a:tr h="274634">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5</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歯周治療が必要な者の</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割合（</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40</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a:t>
                      </a: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43.9%</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27</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51.1%</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H30</a:t>
                      </a: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33</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以下</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vMerge="1">
                  <a:txBody>
                    <a:bodyPr/>
                    <a:lstStyle/>
                    <a:p>
                      <a:pPr algn="ctr">
                        <a:spcAft>
                          <a:spcPts val="0"/>
                        </a:spcAft>
                      </a:pPr>
                      <a:endParaRPr lang="ja-JP" sz="1050" kern="100" dirty="0">
                        <a:solidFill>
                          <a:srgbClr val="000000"/>
                        </a:solidFill>
                        <a:effectLst/>
                        <a:latin typeface="ＭＳ Ｐゴシック" panose="020B0600070205080204" pitchFamily="50" charset="-128"/>
                        <a:ea typeface="ＭＳ Ｐゴシック" panose="020B0600070205080204"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1323446362"/>
                  </a:ext>
                </a:extLst>
              </a:tr>
              <a:tr h="464033">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6</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過去</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1</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年に歯科健診を受診した者</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の</a:t>
                      </a:r>
                      <a:endPar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p>
                      <a:pPr algn="l">
                        <a:spcAft>
                          <a:spcPts val="0"/>
                        </a:spcAft>
                      </a:pP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割合</a:t>
                      </a:r>
                      <a:r>
                        <a:rPr lang="ja-JP" altLang="en-US"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20</a:t>
                      </a:r>
                      <a:r>
                        <a:rPr lang="ja-JP" altLang="en-US"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歳以上）</a:t>
                      </a:r>
                      <a:endPar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51.4%</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28</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55</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以上</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vMerge="1">
                  <a:txBody>
                    <a:bodyPr/>
                    <a:lstStyle/>
                    <a:p>
                      <a:pPr algn="ctr">
                        <a:spcAft>
                          <a:spcPts val="0"/>
                        </a:spcAft>
                      </a:pPr>
                      <a:endParaRPr lang="ja-JP" sz="1050" kern="100" dirty="0">
                        <a:solidFill>
                          <a:srgbClr val="000000"/>
                        </a:solidFill>
                        <a:effectLst/>
                        <a:latin typeface="ＭＳ Ｐゴシック" panose="020B0600070205080204" pitchFamily="50" charset="-128"/>
                        <a:ea typeface="ＭＳ Ｐゴシック" panose="020B0600070205080204"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1351729897"/>
                  </a:ext>
                </a:extLst>
              </a:tr>
              <a:tr h="464033">
                <a:tc rowSpan="5">
                  <a:txBody>
                    <a:bodyPr/>
                    <a:lstStyle/>
                    <a:p>
                      <a:r>
                        <a:rPr kumimoji="1" lang="ja-JP" altLang="en-US" sz="1050" b="1" baseline="0" dirty="0" smtClean="0">
                          <a:latin typeface="游ゴシック" panose="020B0400000000000000" pitchFamily="50" charset="-128"/>
                          <a:ea typeface="游ゴシック" panose="020B0400000000000000" pitchFamily="50" charset="-128"/>
                        </a:rPr>
                        <a:t>高齢期</a:t>
                      </a:r>
                      <a:endParaRPr kumimoji="1" lang="ja-JP" altLang="en-US" sz="1050" b="1"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7</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24</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本以上の歯を有する者の</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割合</a:t>
                      </a:r>
                      <a:endPar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p>
                      <a:pPr algn="l">
                        <a:spcAft>
                          <a:spcPts val="0"/>
                        </a:spcAft>
                      </a:pP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60</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a:t>
                      </a: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71.4%</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25-</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27</a:t>
                      </a:r>
                      <a:r>
                        <a:rPr lang="ja-JP" alt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の平均</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75.1%</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H27-H29</a:t>
                      </a:r>
                      <a:r>
                        <a:rPr kumimoji="1" lang="ja-JP" altLang="en-US" sz="1050" baseline="0" dirty="0" smtClean="0">
                          <a:latin typeface="游ゴシック" panose="020B0400000000000000" pitchFamily="50" charset="-128"/>
                          <a:ea typeface="游ゴシック" panose="020B0400000000000000" pitchFamily="50" charset="-128"/>
                        </a:rPr>
                        <a:t>の平均）</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75</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以上</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rowSpan="5">
                  <a:txBody>
                    <a:bodyPr/>
                    <a:lstStyle/>
                    <a:p>
                      <a:pPr algn="ctr">
                        <a:spcAft>
                          <a:spcPts val="0"/>
                        </a:spcAft>
                      </a:pP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51-54</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1384130235"/>
                  </a:ext>
                </a:extLst>
              </a:tr>
              <a:tr h="464033">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8</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20</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本以上の歯を有する者の割合</a:t>
                      </a:r>
                    </a:p>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80</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a:t>
                      </a: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42.1%</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25-H27</a:t>
                      </a:r>
                      <a:r>
                        <a:rPr lang="ja-JP" alt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の平均</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39.6%</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H27-H29</a:t>
                      </a:r>
                      <a:r>
                        <a:rPr kumimoji="1" lang="ja-JP" altLang="en-US" sz="1050" baseline="0" dirty="0" smtClean="0">
                          <a:latin typeface="游ゴシック" panose="020B0400000000000000" pitchFamily="50" charset="-128"/>
                          <a:ea typeface="游ゴシック" panose="020B0400000000000000" pitchFamily="50" charset="-128"/>
                        </a:rPr>
                        <a:t>の平均）</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45</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以上</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vMerge="1">
                  <a:txBody>
                    <a:bodyPr/>
                    <a:lstStyle/>
                    <a:p>
                      <a:pPr algn="ctr">
                        <a:spcAft>
                          <a:spcPts val="0"/>
                        </a:spcAft>
                      </a:pPr>
                      <a:endParaRPr lang="ja-JP" sz="1050" kern="100" dirty="0">
                        <a:solidFill>
                          <a:srgbClr val="000000"/>
                        </a:solidFill>
                        <a:effectLst/>
                        <a:latin typeface="ＭＳ Ｐゴシック" panose="020B0600070205080204" pitchFamily="50" charset="-128"/>
                        <a:ea typeface="ＭＳ Ｐゴシック" panose="020B0600070205080204"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2334380222"/>
                  </a:ext>
                </a:extLst>
              </a:tr>
              <a:tr h="274634">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9</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咀嚼良好者の割合（</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60</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歳以上）</a:t>
                      </a: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65.9%</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28</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75</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以上</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vMerge="1">
                  <a:txBody>
                    <a:bodyPr/>
                    <a:lstStyle/>
                    <a:p>
                      <a:pPr algn="ctr">
                        <a:spcAft>
                          <a:spcPts val="0"/>
                        </a:spcAft>
                      </a:pPr>
                      <a:endParaRPr lang="ja-JP" sz="1050" kern="100" dirty="0">
                        <a:solidFill>
                          <a:srgbClr val="000000"/>
                        </a:solidFill>
                        <a:effectLst/>
                        <a:latin typeface="ＭＳ Ｐゴシック" panose="020B0600070205080204" pitchFamily="50" charset="-128"/>
                        <a:ea typeface="ＭＳ Ｐゴシック" panose="020B0600070205080204"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917268872"/>
                  </a:ext>
                </a:extLst>
              </a:tr>
              <a:tr h="274634">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10</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むし歯治療が必要な者の</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割合（</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60</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a:t>
                      </a: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30.4%</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27</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27.0%</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H30</a:t>
                      </a: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25</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以下</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vMerge="1">
                  <a:txBody>
                    <a:bodyPr/>
                    <a:lstStyle/>
                    <a:p>
                      <a:pPr algn="ctr">
                        <a:spcAft>
                          <a:spcPts val="0"/>
                        </a:spcAft>
                      </a:pPr>
                      <a:endParaRPr lang="ja-JP" sz="1050" kern="100" dirty="0">
                        <a:solidFill>
                          <a:srgbClr val="000000"/>
                        </a:solidFill>
                        <a:effectLst/>
                        <a:latin typeface="ＭＳ Ｐゴシック" panose="020B0600070205080204" pitchFamily="50" charset="-128"/>
                        <a:ea typeface="ＭＳ Ｐゴシック" panose="020B0600070205080204"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2363339255"/>
                  </a:ext>
                </a:extLst>
              </a:tr>
              <a:tr h="274634">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11</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歯周治療が必要な者の</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割合（</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60</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歳）</a:t>
                      </a: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54.2%</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a:t>
                      </a: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27</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61.8%</a:t>
                      </a:r>
                      <a:r>
                        <a:rPr kumimoji="1" lang="ja-JP" altLang="en-US" sz="1050" baseline="0" dirty="0" smtClean="0">
                          <a:latin typeface="游ゴシック" panose="020B0400000000000000" pitchFamily="50" charset="-128"/>
                          <a:ea typeface="游ゴシック" panose="020B0400000000000000" pitchFamily="50" charset="-128"/>
                        </a:rPr>
                        <a:t>（</a:t>
                      </a:r>
                      <a:r>
                        <a:rPr kumimoji="1" lang="en-US" altLang="ja-JP" sz="1050" baseline="0" dirty="0" smtClean="0">
                          <a:latin typeface="游ゴシック" panose="020B0400000000000000" pitchFamily="50" charset="-128"/>
                          <a:ea typeface="游ゴシック" panose="020B0400000000000000" pitchFamily="50" charset="-128"/>
                        </a:rPr>
                        <a:t>H30</a:t>
                      </a: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48</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以下</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vMerge="1">
                  <a:txBody>
                    <a:bodyPr/>
                    <a:lstStyle/>
                    <a:p>
                      <a:pPr algn="ctr">
                        <a:spcAft>
                          <a:spcPts val="0"/>
                        </a:spcAft>
                      </a:pPr>
                      <a:endParaRPr lang="ja-JP" sz="1050" kern="100" dirty="0">
                        <a:solidFill>
                          <a:srgbClr val="000000"/>
                        </a:solidFill>
                        <a:effectLst/>
                        <a:latin typeface="ＭＳ Ｐゴシック" panose="020B0600070205080204" pitchFamily="50" charset="-128"/>
                        <a:ea typeface="ＭＳ Ｐゴシック" panose="020B0600070205080204"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3310948996"/>
                  </a:ext>
                </a:extLst>
              </a:tr>
              <a:tr h="464033">
                <a:tc rowSpan="2">
                  <a:txBody>
                    <a:bodyPr/>
                    <a:lstStyle/>
                    <a:p>
                      <a:r>
                        <a:rPr kumimoji="1" lang="ja-JP" altLang="en-US" sz="1050" b="1" baseline="0" dirty="0" smtClean="0">
                          <a:latin typeface="游ゴシック" panose="020B0400000000000000" pitchFamily="50" charset="-128"/>
                          <a:ea typeface="游ゴシック" panose="020B0400000000000000" pitchFamily="50" charset="-128"/>
                        </a:rPr>
                        <a:t>歯科健診を</a:t>
                      </a:r>
                      <a:endParaRPr kumimoji="1" lang="en-US" altLang="ja-JP" sz="1050" b="1" baseline="0" dirty="0" smtClean="0">
                        <a:latin typeface="游ゴシック" panose="020B0400000000000000" pitchFamily="50" charset="-128"/>
                        <a:ea typeface="游ゴシック" panose="020B0400000000000000" pitchFamily="50" charset="-128"/>
                      </a:endParaRPr>
                    </a:p>
                    <a:p>
                      <a:r>
                        <a:rPr kumimoji="1" lang="ja-JP" altLang="en-US" sz="1050" b="1" baseline="0" dirty="0" smtClean="0">
                          <a:latin typeface="游ゴシック" panose="020B0400000000000000" pitchFamily="50" charset="-128"/>
                          <a:ea typeface="游ゴシック" panose="020B0400000000000000" pitchFamily="50" charset="-128"/>
                        </a:rPr>
                        <a:t>受診すること</a:t>
                      </a:r>
                      <a:endParaRPr kumimoji="1" lang="en-US" altLang="ja-JP" sz="1050" b="1" baseline="0" dirty="0" smtClean="0">
                        <a:latin typeface="游ゴシック" panose="020B0400000000000000" pitchFamily="50" charset="-128"/>
                        <a:ea typeface="游ゴシック" panose="020B0400000000000000" pitchFamily="50" charset="-128"/>
                      </a:endParaRPr>
                    </a:p>
                    <a:p>
                      <a:r>
                        <a:rPr kumimoji="1" lang="ja-JP" altLang="en-US" sz="1050" b="1" baseline="0" dirty="0" smtClean="0">
                          <a:latin typeface="游ゴシック" panose="020B0400000000000000" pitchFamily="50" charset="-128"/>
                          <a:ea typeface="游ゴシック" panose="020B0400000000000000" pitchFamily="50" charset="-128"/>
                        </a:rPr>
                        <a:t>が困難など</a:t>
                      </a:r>
                      <a:endParaRPr kumimoji="1" lang="en-US" altLang="ja-JP" sz="1050" b="1" baseline="0" dirty="0" smtClean="0">
                        <a:latin typeface="游ゴシック" panose="020B0400000000000000" pitchFamily="50" charset="-128"/>
                        <a:ea typeface="游ゴシック" panose="020B0400000000000000" pitchFamily="50" charset="-128"/>
                      </a:endParaRPr>
                    </a:p>
                    <a:p>
                      <a:r>
                        <a:rPr kumimoji="1" lang="ja-JP" altLang="en-US" sz="1050" b="1" baseline="0" dirty="0" smtClean="0">
                          <a:latin typeface="游ゴシック" panose="020B0400000000000000" pitchFamily="50" charset="-128"/>
                          <a:ea typeface="游ゴシック" panose="020B0400000000000000" pitchFamily="50" charset="-128"/>
                        </a:rPr>
                        <a:t>配慮の</a:t>
                      </a:r>
                      <a:endParaRPr kumimoji="1" lang="en-US" altLang="ja-JP" sz="1050" b="1" baseline="0" dirty="0" smtClean="0">
                        <a:latin typeface="游ゴシック" panose="020B0400000000000000" pitchFamily="50" charset="-128"/>
                        <a:ea typeface="游ゴシック" panose="020B0400000000000000" pitchFamily="50" charset="-128"/>
                      </a:endParaRPr>
                    </a:p>
                    <a:p>
                      <a:r>
                        <a:rPr kumimoji="1" lang="ja-JP" altLang="en-US" sz="1050" b="1" baseline="0" dirty="0" smtClean="0">
                          <a:latin typeface="游ゴシック" panose="020B0400000000000000" pitchFamily="50" charset="-128"/>
                          <a:ea typeface="游ゴシック" panose="020B0400000000000000" pitchFamily="50" charset="-128"/>
                        </a:rPr>
                        <a:t>必要な人</a:t>
                      </a:r>
                      <a:endParaRPr kumimoji="1" lang="ja-JP" altLang="en-US" sz="1050" b="1"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12</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介護老人保健施設で</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の</a:t>
                      </a:r>
                      <a:endPar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p>
                      <a:pPr algn="l">
                        <a:spcAft>
                          <a:spcPts val="0"/>
                        </a:spcAft>
                      </a:pP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定期的な歯科</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健診の</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実施</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29.5%</a:t>
                      </a:r>
                      <a:r>
                        <a:rPr lang="ja-JP" alt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H28</a:t>
                      </a:r>
                      <a:r>
                        <a:rPr lang="ja-JP" alt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a:txBody>
                  <a:tcPr marL="36000" marR="36000" marT="36000" marB="36000" anchor="ctr"/>
                </a:tc>
                <a:tc>
                  <a:txBody>
                    <a:bodyPr/>
                    <a:lstStyle/>
                    <a:p>
                      <a:pPr algn="ct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35</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以上</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rowSpan="2">
                  <a:txBody>
                    <a:bodyPr/>
                    <a:lstStyle/>
                    <a:p>
                      <a:pPr algn="ctr">
                        <a:spcAft>
                          <a:spcPts val="0"/>
                        </a:spcAft>
                      </a:pP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55-56</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4071395646"/>
                  </a:ext>
                </a:extLst>
              </a:tr>
              <a:tr h="568223">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marL="36000" marR="36000" marT="36000" marB="36000" anchor="ctr"/>
                </a:tc>
                <a:tc>
                  <a:txBody>
                    <a:bodyPr/>
                    <a:lstStyle/>
                    <a:p>
                      <a:pPr algn="ctr"/>
                      <a:r>
                        <a:rPr kumimoji="1" lang="en-US" altLang="ja-JP" sz="1050" baseline="0" dirty="0" smtClean="0">
                          <a:latin typeface="游ゴシック" panose="020B0400000000000000" pitchFamily="50" charset="-128"/>
                          <a:ea typeface="游ゴシック" panose="020B0400000000000000" pitchFamily="50" charset="-128"/>
                        </a:rPr>
                        <a:t>13</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spcAft>
                          <a:spcPts val="0"/>
                        </a:spcAft>
                      </a:pPr>
                      <a:r>
                        <a:rPr lang="ja-JP" sz="1050" kern="100" baseline="0" dirty="0" err="1">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障がい</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児及び障がい者入所施設で</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の</a:t>
                      </a:r>
                      <a:endPar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p>
                      <a:pPr algn="l">
                        <a:spcAft>
                          <a:spcPts val="0"/>
                        </a:spcAft>
                      </a:pP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定期的</a:t>
                      </a:r>
                      <a:r>
                        <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な歯科健診の</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実施</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63.9%</a:t>
                      </a:r>
                      <a:r>
                        <a:rPr lang="ja-JP" alt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alt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H28</a:t>
                      </a:r>
                      <a:r>
                        <a:rPr lang="ja-JP" alt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a:txBody>
                    <a:bodyPr/>
                    <a:lstStyle/>
                    <a:p>
                      <a:pPr algn="ctr"/>
                      <a:r>
                        <a:rPr kumimoji="1" lang="ja-JP" altLang="en-US" sz="1050" baseline="0" dirty="0" smtClean="0">
                          <a:latin typeface="游ゴシック" panose="020B0400000000000000" pitchFamily="50" charset="-128"/>
                          <a:ea typeface="游ゴシック" panose="020B0400000000000000" pitchFamily="50" charset="-128"/>
                        </a:rPr>
                        <a:t>－</a:t>
                      </a:r>
                      <a:endParaRPr kumimoji="1" lang="ja-JP" altLang="en-US" sz="1050" baseline="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spcAft>
                          <a:spcPts val="0"/>
                        </a:spcAft>
                      </a:pPr>
                      <a:r>
                        <a:rPr lang="en-US"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75</a:t>
                      </a:r>
                      <a:r>
                        <a:rPr lang="en-US" sz="1050" kern="100" baseline="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kern="100" baseline="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以上</a:t>
                      </a:r>
                      <a:endParaRPr lang="ja-JP" sz="1050" kern="100" baseline="0"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endParaRPr>
                    </a:p>
                  </a:txBody>
                  <a:tcPr marL="36000" marR="36000" marT="36000" marB="36000" anchor="ctr"/>
                </a:tc>
                <a:tc vMerge="1">
                  <a:txBody>
                    <a:bodyPr/>
                    <a:lstStyle/>
                    <a:p>
                      <a:pPr algn="ctr">
                        <a:spcAft>
                          <a:spcPts val="0"/>
                        </a:spcAft>
                      </a:pPr>
                      <a:endParaRPr lang="ja-JP" sz="1050" kern="100" dirty="0">
                        <a:solidFill>
                          <a:srgbClr val="000000"/>
                        </a:solidFill>
                        <a:effectLst/>
                        <a:latin typeface="ＭＳ Ｐゴシック" panose="020B0600070205080204" pitchFamily="50" charset="-128"/>
                        <a:ea typeface="ＭＳ Ｐゴシック" panose="020B0600070205080204" pitchFamily="50" charset="-128"/>
                        <a:cs typeface="HG丸ｺﾞｼｯｸM-PRO" panose="020F0600000000000000" pitchFamily="50" charset="-128"/>
                      </a:endParaRPr>
                    </a:p>
                  </a:txBody>
                  <a:tcPr marL="36000" marR="36000" marT="36000" marB="36000" anchor="ctr"/>
                </a:tc>
                <a:extLst>
                  <a:ext uri="{0D108BD9-81ED-4DB2-BD59-A6C34878D82A}">
                    <a16:rowId xmlns:a16="http://schemas.microsoft.com/office/drawing/2014/main" val="2843797983"/>
                  </a:ext>
                </a:extLst>
              </a:tr>
            </a:tbl>
          </a:graphicData>
        </a:graphic>
      </p:graphicFrame>
      <p:pic>
        <p:nvPicPr>
          <p:cNvPr id="7" name="図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歯科口腔保健</a:t>
            </a:r>
            <a:r>
              <a:rPr lang="ja-JP" altLang="en-US" b="1" dirty="0" smtClean="0">
                <a:latin typeface="游ゴシック" panose="020B0400000000000000" pitchFamily="50" charset="-128"/>
                <a:ea typeface="游ゴシック" panose="020B0400000000000000" pitchFamily="50" charset="-128"/>
              </a:rPr>
              <a:t>計画における目標の達成状況</a:t>
            </a:r>
            <a:endParaRPr lang="ja-JP" altLang="en-US" b="1" dirty="0">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40</a:t>
            </a:fld>
            <a:endParaRPr kumimoji="1" lang="ja-JP" altLang="en-US"/>
          </a:p>
        </p:txBody>
      </p:sp>
      <p:sp>
        <p:nvSpPr>
          <p:cNvPr id="9" name="テキスト ボックス 8"/>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23404466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歯科口腔保健</a:t>
            </a:r>
            <a:r>
              <a:rPr lang="ja-JP" altLang="en-US" b="1" dirty="0" smtClean="0">
                <a:latin typeface="游ゴシック" panose="020B0400000000000000" pitchFamily="50" charset="-128"/>
                <a:ea typeface="游ゴシック" panose="020B0400000000000000" pitchFamily="50" charset="-128"/>
              </a:rPr>
              <a:t>計画に</a:t>
            </a:r>
            <a:r>
              <a:rPr lang="ja-JP" altLang="en-US" b="1" dirty="0">
                <a:latin typeface="游ゴシック" panose="020B0400000000000000" pitchFamily="50" charset="-128"/>
                <a:ea typeface="游ゴシック" panose="020B0400000000000000" pitchFamily="50" charset="-128"/>
              </a:rPr>
              <a:t>おける施策の</a:t>
            </a:r>
            <a:r>
              <a:rPr lang="ja-JP" altLang="en-US" b="1" dirty="0" smtClean="0">
                <a:latin typeface="游ゴシック" panose="020B0400000000000000" pitchFamily="50" charset="-128"/>
                <a:ea typeface="游ゴシック" panose="020B0400000000000000" pitchFamily="50" charset="-128"/>
              </a:rPr>
              <a:t>実施状況</a:t>
            </a:r>
            <a:endParaRPr lang="ja-JP" altLang="en-US" b="1" dirty="0">
              <a:latin typeface="游ゴシック" panose="020B0400000000000000" pitchFamily="50" charset="-128"/>
              <a:ea typeface="游ゴシック" panose="020B0400000000000000" pitchFamily="50" charset="-128"/>
            </a:endParaRPr>
          </a:p>
        </p:txBody>
      </p:sp>
      <p:sp>
        <p:nvSpPr>
          <p:cNvPr id="15" name="テキスト ボックス 14"/>
          <p:cNvSpPr txBox="1"/>
          <p:nvPr/>
        </p:nvSpPr>
        <p:spPr>
          <a:xfrm>
            <a:off x="820218" y="2199083"/>
            <a:ext cx="4824000" cy="2664000"/>
          </a:xfrm>
          <a:prstGeom prst="roundRect">
            <a:avLst>
              <a:gd name="adj" fmla="val 2706"/>
            </a:avLst>
          </a:prstGeom>
          <a:solidFill>
            <a:schemeClr val="accent5">
              <a:lumMod val="20000"/>
              <a:lumOff val="80000"/>
            </a:schemeClr>
          </a:solidFill>
          <a:ln w="12700">
            <a:noFill/>
          </a:ln>
        </p:spPr>
        <p:txBody>
          <a:bodyPr wrap="square" lIns="108000" tIns="72000" rIns="72000" bIns="72000" rtlCol="0" anchor="t">
            <a:noAutofit/>
          </a:bodyPr>
          <a:lstStyle/>
          <a:p>
            <a:r>
              <a:rPr lang="zh-TW" altLang="en-US" sz="1000" b="1" dirty="0">
                <a:latin typeface="游ゴシック" panose="020B0400000000000000" pitchFamily="50" charset="-128"/>
                <a:ea typeface="游ゴシック" panose="020B0400000000000000" pitchFamily="50" charset="-128"/>
              </a:rPr>
              <a:t>＜審議会開催状況＞</a:t>
            </a:r>
            <a:endParaRPr lang="zh-TW" altLang="en-US" sz="1000" dirty="0">
              <a:latin typeface="游ゴシック" panose="020B0400000000000000" pitchFamily="50" charset="-128"/>
              <a:ea typeface="游ゴシック" panose="020B0400000000000000" pitchFamily="50" charset="-128"/>
            </a:endParaRPr>
          </a:p>
          <a:p>
            <a:endParaRPr lang="zh-TW" altLang="en-US" sz="1000" dirty="0">
              <a:latin typeface="游ゴシック" panose="020B0400000000000000" pitchFamily="50" charset="-128"/>
              <a:ea typeface="游ゴシック" panose="020B0400000000000000" pitchFamily="50" charset="-128"/>
            </a:endParaRPr>
          </a:p>
          <a:p>
            <a:r>
              <a:rPr lang="zh-TW" altLang="en-US" sz="1000" u="sng" dirty="0">
                <a:latin typeface="游ゴシック" panose="020B0400000000000000" pitchFamily="50" charset="-128"/>
                <a:ea typeface="游ゴシック" panose="020B0400000000000000" pitchFamily="50" charset="-128"/>
              </a:rPr>
              <a:t>令和元年度　大阪府生涯歯科保健推進審議会</a:t>
            </a:r>
          </a:p>
          <a:p>
            <a:endParaRPr lang="zh-TW" altLang="en-US" sz="1000" dirty="0">
              <a:latin typeface="游ゴシック" panose="020B0400000000000000" pitchFamily="50" charset="-128"/>
              <a:ea typeface="游ゴシック" panose="020B0400000000000000" pitchFamily="50" charset="-128"/>
            </a:endParaRPr>
          </a:p>
          <a:p>
            <a:r>
              <a:rPr lang="zh-TW" altLang="en-US" sz="1000" dirty="0">
                <a:latin typeface="游ゴシック" panose="020B0400000000000000" pitchFamily="50" charset="-128"/>
                <a:ea typeface="游ゴシック" panose="020B0400000000000000" pitchFamily="50" charset="-128"/>
              </a:rPr>
              <a:t>　日時　　</a:t>
            </a:r>
            <a:r>
              <a:rPr lang="ja-JP" altLang="en-US" sz="1000" dirty="0">
                <a:latin typeface="游ゴシック" panose="020B0400000000000000" pitchFamily="50" charset="-128"/>
              </a:rPr>
              <a:t>令和</a:t>
            </a:r>
            <a:r>
              <a:rPr lang="en-US" altLang="ja-JP" sz="1000" dirty="0">
                <a:latin typeface="游ゴシック" panose="020B0400000000000000" pitchFamily="50" charset="-128"/>
              </a:rPr>
              <a:t>2</a:t>
            </a:r>
            <a:r>
              <a:rPr lang="ja-JP" altLang="en-US" sz="1000" dirty="0">
                <a:latin typeface="游ゴシック" panose="020B0400000000000000" pitchFamily="50" charset="-128"/>
              </a:rPr>
              <a:t>年</a:t>
            </a:r>
            <a:r>
              <a:rPr lang="en-US" altLang="ja-JP" sz="1000" dirty="0">
                <a:latin typeface="游ゴシック" panose="020B0400000000000000" pitchFamily="50" charset="-128"/>
              </a:rPr>
              <a:t>3</a:t>
            </a:r>
            <a:r>
              <a:rPr lang="ja-JP" altLang="en-US" sz="1000" dirty="0" smtClean="0">
                <a:latin typeface="游ゴシック" panose="020B0400000000000000" pitchFamily="50" charset="-128"/>
              </a:rPr>
              <a:t>月</a:t>
            </a:r>
            <a:r>
              <a:rPr lang="en-US" altLang="ja-JP" sz="1000" dirty="0" smtClean="0">
                <a:latin typeface="游ゴシック" panose="020B0400000000000000" pitchFamily="50" charset="-128"/>
              </a:rPr>
              <a:t>10</a:t>
            </a:r>
            <a:r>
              <a:rPr lang="ja-JP" altLang="en-US" sz="1000" dirty="0" smtClean="0">
                <a:latin typeface="游ゴシック" panose="020B0400000000000000" pitchFamily="50" charset="-128"/>
              </a:rPr>
              <a:t>日</a:t>
            </a:r>
            <a:r>
              <a:rPr lang="ja-JP" altLang="en-US" sz="1000" dirty="0">
                <a:latin typeface="游ゴシック" panose="020B0400000000000000" pitchFamily="50" charset="-128"/>
              </a:rPr>
              <a:t>～令和</a:t>
            </a:r>
            <a:r>
              <a:rPr lang="en-US" altLang="ja-JP" sz="1000" dirty="0">
                <a:latin typeface="游ゴシック" panose="020B0400000000000000" pitchFamily="50" charset="-128"/>
              </a:rPr>
              <a:t>2</a:t>
            </a:r>
            <a:r>
              <a:rPr lang="ja-JP" altLang="en-US" sz="1000" dirty="0" smtClean="0">
                <a:latin typeface="游ゴシック" panose="020B0400000000000000" pitchFamily="50" charset="-128"/>
              </a:rPr>
              <a:t>年</a:t>
            </a:r>
            <a:r>
              <a:rPr lang="en-US" altLang="ja-JP" sz="1000" dirty="0" smtClean="0">
                <a:latin typeface="游ゴシック" panose="020B0400000000000000" pitchFamily="50" charset="-128"/>
              </a:rPr>
              <a:t>3</a:t>
            </a:r>
            <a:r>
              <a:rPr lang="ja-JP" altLang="en-US" sz="1000" dirty="0" smtClean="0">
                <a:latin typeface="游ゴシック" panose="020B0400000000000000" pitchFamily="50" charset="-128"/>
              </a:rPr>
              <a:t>月</a:t>
            </a:r>
            <a:r>
              <a:rPr lang="en-US" altLang="ja-JP" sz="1000" dirty="0" smtClean="0">
                <a:latin typeface="游ゴシック" panose="020B0400000000000000" pitchFamily="50" charset="-128"/>
              </a:rPr>
              <a:t>2</a:t>
            </a:r>
            <a:r>
              <a:rPr lang="en-US" altLang="ja-JP" sz="1000" dirty="0">
                <a:latin typeface="游ゴシック" panose="020B0400000000000000" pitchFamily="50" charset="-128"/>
              </a:rPr>
              <a:t>6</a:t>
            </a:r>
            <a:r>
              <a:rPr lang="ja-JP" altLang="en-US" sz="1000" dirty="0" smtClean="0">
                <a:latin typeface="游ゴシック" panose="020B0400000000000000" pitchFamily="50" charset="-128"/>
              </a:rPr>
              <a:t>日</a:t>
            </a:r>
            <a:endParaRPr lang="en-US" altLang="ja-JP" sz="1000" dirty="0">
              <a:latin typeface="游ゴシック" panose="020B0400000000000000" pitchFamily="50" charset="-128"/>
            </a:endParaRPr>
          </a:p>
          <a:p>
            <a:r>
              <a:rPr lang="zh-TW" altLang="en-US" sz="1000" dirty="0">
                <a:latin typeface="游ゴシック" panose="020B0400000000000000" pitchFamily="50" charset="-128"/>
                <a:ea typeface="游ゴシック" panose="020B0400000000000000" pitchFamily="50" charset="-128"/>
              </a:rPr>
              <a:t>　議題　</a:t>
            </a:r>
            <a:r>
              <a:rPr lang="ja-JP" altLang="en-US" sz="1000" dirty="0" smtClean="0">
                <a:latin typeface="游ゴシック" panose="020B0400000000000000" pitchFamily="50" charset="-128"/>
                <a:ea typeface="游ゴシック" panose="020B0400000000000000" pitchFamily="50" charset="-128"/>
              </a:rPr>
              <a:t>（</a:t>
            </a:r>
            <a:r>
              <a:rPr lang="ja-JP" altLang="en-US" sz="1000" dirty="0">
                <a:latin typeface="游ゴシック" panose="020B0400000000000000" pitchFamily="50" charset="-128"/>
                <a:ea typeface="游ゴシック" panose="020B0400000000000000" pitchFamily="50" charset="-128"/>
              </a:rPr>
              <a:t>１</a:t>
            </a:r>
            <a:r>
              <a:rPr lang="ja-JP" altLang="en-US" sz="1000" dirty="0" smtClean="0">
                <a:latin typeface="游ゴシック" panose="020B0400000000000000" pitchFamily="50" charset="-128"/>
                <a:ea typeface="游ゴシック" panose="020B0400000000000000" pitchFamily="50" charset="-128"/>
              </a:rPr>
              <a:t>）会長</a:t>
            </a:r>
            <a:r>
              <a:rPr lang="ja-JP" altLang="en-US" sz="1000" dirty="0">
                <a:latin typeface="游ゴシック" panose="020B0400000000000000" pitchFamily="50" charset="-128"/>
                <a:ea typeface="游ゴシック" panose="020B0400000000000000" pitchFamily="50" charset="-128"/>
              </a:rPr>
              <a:t>選出について</a:t>
            </a:r>
          </a:p>
          <a:p>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２</a:t>
            </a:r>
            <a:r>
              <a:rPr lang="ja-JP" altLang="en-US" sz="1000" dirty="0" smtClean="0">
                <a:latin typeface="游ゴシック" panose="020B0400000000000000" pitchFamily="50" charset="-128"/>
                <a:ea typeface="游ゴシック" panose="020B0400000000000000" pitchFamily="50" charset="-128"/>
              </a:rPr>
              <a:t>）第２次</a:t>
            </a:r>
            <a:r>
              <a:rPr lang="ja-JP" altLang="en-US" sz="1000" dirty="0">
                <a:latin typeface="游ゴシック" panose="020B0400000000000000" pitchFamily="50" charset="-128"/>
                <a:ea typeface="游ゴシック" panose="020B0400000000000000" pitchFamily="50" charset="-128"/>
              </a:rPr>
              <a:t>大阪府歯科口腔保健計画の進捗管理について</a:t>
            </a:r>
          </a:p>
          <a:p>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３</a:t>
            </a:r>
            <a:r>
              <a:rPr lang="ja-JP" altLang="en-US" sz="1000" dirty="0" smtClean="0">
                <a:latin typeface="游ゴシック" panose="020B0400000000000000" pitchFamily="50" charset="-128"/>
                <a:ea typeface="游ゴシック" panose="020B0400000000000000" pitchFamily="50" charset="-128"/>
              </a:rPr>
              <a:t>）</a:t>
            </a:r>
            <a:r>
              <a:rPr lang="en-US" altLang="ja-JP" sz="1000" dirty="0" smtClean="0">
                <a:latin typeface="游ゴシック" panose="020B0400000000000000" pitchFamily="50" charset="-128"/>
                <a:ea typeface="游ゴシック" panose="020B0400000000000000" pitchFamily="50" charset="-128"/>
              </a:rPr>
              <a:t>8020</a:t>
            </a:r>
            <a:r>
              <a:rPr lang="ja-JP" altLang="en-US" sz="1000" dirty="0" smtClean="0">
                <a:latin typeface="游ゴシック" panose="020B0400000000000000" pitchFamily="50" charset="-128"/>
                <a:ea typeface="游ゴシック" panose="020B0400000000000000" pitchFamily="50" charset="-128"/>
              </a:rPr>
              <a:t>運動</a:t>
            </a:r>
            <a:r>
              <a:rPr lang="ja-JP" altLang="en-US" sz="1000" dirty="0">
                <a:latin typeface="游ゴシック" panose="020B0400000000000000" pitchFamily="50" charset="-128"/>
                <a:ea typeface="游ゴシック" panose="020B0400000000000000" pitchFamily="50" charset="-128"/>
              </a:rPr>
              <a:t>推進特別事業の取組みについて</a:t>
            </a:r>
          </a:p>
          <a:p>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４</a:t>
            </a:r>
            <a:r>
              <a:rPr lang="ja-JP" altLang="en-US" sz="1000" dirty="0" smtClean="0">
                <a:latin typeface="游ゴシック" panose="020B0400000000000000" pitchFamily="50" charset="-128"/>
                <a:ea typeface="游ゴシック" panose="020B0400000000000000" pitchFamily="50" charset="-128"/>
              </a:rPr>
              <a:t>）第２次</a:t>
            </a:r>
            <a:r>
              <a:rPr lang="ja-JP" altLang="en-US" sz="1000" dirty="0">
                <a:latin typeface="游ゴシック" panose="020B0400000000000000" pitchFamily="50" charset="-128"/>
                <a:ea typeface="游ゴシック" panose="020B0400000000000000" pitchFamily="50" charset="-128"/>
              </a:rPr>
              <a:t>大阪府歯科口腔保健計画の中間点検・見直しについて</a:t>
            </a:r>
          </a:p>
          <a:p>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５</a:t>
            </a:r>
            <a:r>
              <a:rPr lang="ja-JP" altLang="en-US" sz="1000" dirty="0" smtClean="0">
                <a:latin typeface="游ゴシック" panose="020B0400000000000000" pitchFamily="50" charset="-128"/>
                <a:ea typeface="游ゴシック" panose="020B0400000000000000" pitchFamily="50" charset="-128"/>
              </a:rPr>
              <a:t>）その他</a:t>
            </a:r>
            <a:endParaRPr lang="en-US" altLang="zh-TW" sz="1000" dirty="0" smtClean="0">
              <a:latin typeface="游ゴシック" panose="020B0400000000000000" pitchFamily="50" charset="-128"/>
              <a:ea typeface="游ゴシック" panose="020B0400000000000000" pitchFamily="50" charset="-128"/>
            </a:endParaRPr>
          </a:p>
          <a:p>
            <a:endParaRPr lang="zh-TW" altLang="en-US" sz="1000" dirty="0">
              <a:latin typeface="游ゴシック" panose="020B0400000000000000" pitchFamily="50" charset="-128"/>
              <a:ea typeface="游ゴシック" panose="020B0400000000000000" pitchFamily="50" charset="-128"/>
            </a:endParaRPr>
          </a:p>
          <a:p>
            <a:r>
              <a:rPr lang="en-US" altLang="zh-TW" sz="1000" dirty="0">
                <a:latin typeface="游ゴシック" panose="020B0400000000000000" pitchFamily="50" charset="-128"/>
                <a:ea typeface="游ゴシック" panose="020B0400000000000000" pitchFamily="50" charset="-128"/>
                <a:hlinkClick r:id="rId3"/>
              </a:rPr>
              <a:t>http://</a:t>
            </a:r>
            <a:r>
              <a:rPr lang="en-US" altLang="zh-TW" sz="1000" dirty="0" smtClean="0">
                <a:latin typeface="游ゴシック" panose="020B0400000000000000" pitchFamily="50" charset="-128"/>
                <a:ea typeface="游ゴシック" panose="020B0400000000000000" pitchFamily="50" charset="-128"/>
                <a:hlinkClick r:id="rId3"/>
              </a:rPr>
              <a:t>www.pref.osaka.lg.jp/kenkozukuri/hanokenkou/shikashingikai.html</a:t>
            </a:r>
            <a:endParaRPr lang="en-US" altLang="zh-TW" sz="1000" dirty="0" smtClean="0">
              <a:latin typeface="游ゴシック" panose="020B0400000000000000" pitchFamily="50" charset="-128"/>
              <a:ea typeface="游ゴシック" panose="020B0400000000000000" pitchFamily="50" charset="-128"/>
            </a:endParaRPr>
          </a:p>
          <a:p>
            <a:endParaRPr lang="en-US" altLang="zh-TW" sz="1000" dirty="0">
              <a:latin typeface="游ゴシック" panose="020B0400000000000000" pitchFamily="50" charset="-128"/>
              <a:ea typeface="游ゴシック" panose="020B0400000000000000" pitchFamily="50" charset="-128"/>
            </a:endParaRPr>
          </a:p>
          <a:p>
            <a:r>
              <a:rPr lang="en-US" altLang="ja-JP" sz="1000" dirty="0">
                <a:latin typeface="游ゴシック" panose="020B0400000000000000" pitchFamily="50" charset="-128"/>
              </a:rPr>
              <a:t>※</a:t>
            </a:r>
            <a:r>
              <a:rPr lang="ja-JP" altLang="en-US" sz="1000" dirty="0">
                <a:latin typeface="游ゴシック" panose="020B0400000000000000" pitchFamily="50" charset="-128"/>
              </a:rPr>
              <a:t>新型コロナウイルス感染症の拡大防止のため、書面審議を実施</a:t>
            </a:r>
            <a:r>
              <a:rPr lang="ja-JP" altLang="en-US" sz="1000" dirty="0" smtClean="0">
                <a:latin typeface="游ゴシック" panose="020B0400000000000000" pitchFamily="50" charset="-128"/>
              </a:rPr>
              <a:t>しました。</a:t>
            </a:r>
            <a:endParaRPr lang="ja-JP" altLang="en-US" sz="1000" dirty="0">
              <a:solidFill>
                <a:srgbClr val="FF0000"/>
              </a:solidFill>
              <a:latin typeface="游ゴシック" panose="020B0400000000000000" pitchFamily="50" charset="-128"/>
              <a:ea typeface="游ゴシック" panose="020B0400000000000000" pitchFamily="50" charset="-128"/>
            </a:endParaRPr>
          </a:p>
        </p:txBody>
      </p:sp>
      <p:sp>
        <p:nvSpPr>
          <p:cNvPr id="16" name="テキスト ボックス 15"/>
          <p:cNvSpPr txBox="1"/>
          <p:nvPr/>
        </p:nvSpPr>
        <p:spPr>
          <a:xfrm>
            <a:off x="265198" y="915414"/>
            <a:ext cx="9360000" cy="1152000"/>
          </a:xfrm>
          <a:prstGeom prst="roundRect">
            <a:avLst>
              <a:gd name="adj" fmla="val 0"/>
            </a:avLst>
          </a:prstGeom>
          <a:noFill/>
          <a:ln w="12700">
            <a:noFill/>
          </a:ln>
        </p:spPr>
        <p:txBody>
          <a:bodyPr wrap="square" lIns="72000" tIns="72000" rIns="72000" bIns="72000" rtlCol="0" anchor="t">
            <a:noAutofit/>
          </a:bodyPr>
          <a:lstStyle/>
          <a:p>
            <a:r>
              <a:rPr lang="ja-JP" altLang="en-US" sz="1200" dirty="0" smtClean="0">
                <a:latin typeface="游ゴシック" panose="020B0400000000000000" pitchFamily="50" charset="-128"/>
                <a:ea typeface="游ゴシック" panose="020B0400000000000000" pitchFamily="50" charset="-128"/>
              </a:rPr>
              <a:t>　歯科</a:t>
            </a:r>
            <a:r>
              <a:rPr lang="ja-JP" altLang="en-US" sz="1200" dirty="0">
                <a:latin typeface="游ゴシック" panose="020B0400000000000000" pitchFamily="50" charset="-128"/>
                <a:ea typeface="游ゴシック" panose="020B0400000000000000" pitchFamily="50" charset="-128"/>
              </a:rPr>
              <a:t>口腔保健計画の審議会である大阪府生涯歯科保健推進審議会において、歯科保健の推進に関する施策の実施状況（本年度の取組み及び今後の取組み予定等）をとりまとめた進捗管理票を審議・承認いただきました。</a:t>
            </a:r>
          </a:p>
          <a:p>
            <a:endParaRPr lang="ja-JP" altLang="en-US" sz="1200" dirty="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　本年度</a:t>
            </a:r>
            <a:r>
              <a:rPr lang="ja-JP" altLang="en-US" sz="1200" dirty="0">
                <a:latin typeface="游ゴシック" panose="020B0400000000000000" pitchFamily="50" charset="-128"/>
                <a:ea typeface="游ゴシック" panose="020B0400000000000000" pitchFamily="50" charset="-128"/>
              </a:rPr>
              <a:t>における「歯科口腔保健計画における施策の実施状況」の報告資料として、当該進捗管理票を掲載します。</a:t>
            </a: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41</a:t>
            </a:fld>
            <a:endParaRPr kumimoji="1" lang="ja-JP" altLang="en-US"/>
          </a:p>
        </p:txBody>
      </p:sp>
      <p:sp>
        <p:nvSpPr>
          <p:cNvPr id="17" name="テキスト ボックス 16"/>
          <p:cNvSpPr txBox="1"/>
          <p:nvPr/>
        </p:nvSpPr>
        <p:spPr>
          <a:xfrm>
            <a:off x="7467488" y="1965665"/>
            <a:ext cx="1944000" cy="216000"/>
          </a:xfrm>
          <a:prstGeom prst="roundRect">
            <a:avLst>
              <a:gd name="adj" fmla="val 0"/>
            </a:avLst>
          </a:prstGeom>
          <a:noFill/>
          <a:ln w="12700">
            <a:noFill/>
          </a:ln>
        </p:spPr>
        <p:txBody>
          <a:bodyPr wrap="square" lIns="36000" tIns="36000" rIns="36000" bIns="36000" rtlCol="0" anchor="ctr">
            <a:noAutofit/>
          </a:bodyPr>
          <a:lstStyle/>
          <a:p>
            <a:pPr algn="r"/>
            <a:r>
              <a:rPr lang="ja-JP" altLang="en-US" sz="800" dirty="0" smtClean="0">
                <a:latin typeface="游ゴシック" panose="020B0400000000000000" pitchFamily="50" charset="-128"/>
                <a:ea typeface="游ゴシック" panose="020B0400000000000000" pitchFamily="50" charset="-128"/>
              </a:rPr>
              <a:t>令和２年３月現在（敬称略、五十音順）</a:t>
            </a:r>
            <a:endParaRPr lang="en-US" altLang="ja-JP" sz="800" dirty="0" smtClean="0">
              <a:latin typeface="游ゴシック" panose="020B0400000000000000" pitchFamily="50" charset="-128"/>
              <a:ea typeface="游ゴシック" panose="020B04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2104611250"/>
              </p:ext>
            </p:extLst>
          </p:nvPr>
        </p:nvGraphicFramePr>
        <p:xfrm>
          <a:off x="6160512" y="2188746"/>
          <a:ext cx="3168000" cy="3718080"/>
        </p:xfrm>
        <a:graphic>
          <a:graphicData uri="http://schemas.openxmlformats.org/drawingml/2006/table">
            <a:tbl>
              <a:tblPr firstRow="1" bandRow="1">
                <a:tableStyleId>{5940675A-B579-460E-94D1-54222C63F5DA}</a:tableStyleId>
              </a:tblPr>
              <a:tblGrid>
                <a:gridCol w="2376000">
                  <a:extLst>
                    <a:ext uri="{9D8B030D-6E8A-4147-A177-3AD203B41FA5}">
                      <a16:colId xmlns:a16="http://schemas.microsoft.com/office/drawing/2014/main" val="2555586693"/>
                    </a:ext>
                  </a:extLst>
                </a:gridCol>
                <a:gridCol w="792000">
                  <a:extLst>
                    <a:ext uri="{9D8B030D-6E8A-4147-A177-3AD203B41FA5}">
                      <a16:colId xmlns:a16="http://schemas.microsoft.com/office/drawing/2014/main" val="3536010129"/>
                    </a:ext>
                  </a:extLst>
                </a:gridCol>
              </a:tblGrid>
              <a:tr h="84647">
                <a:tc>
                  <a:txBody>
                    <a:bodyPr/>
                    <a:lstStyle/>
                    <a:p>
                      <a:pPr algn="ctr"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職　　名</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氏　　名</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797500543"/>
                  </a:ext>
                </a:extLst>
              </a:tr>
              <a:tr h="8464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大阪大学大学院歯学研究科予防歯科学教室教授</a:t>
                      </a:r>
                      <a:endParaRPr lang="zh-CN"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天野　敦雄</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0741214"/>
                  </a:ext>
                </a:extLst>
              </a:tr>
              <a:tr h="84647">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大阪労働局労働基準部健康課長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石和田　隆之</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1678305"/>
                  </a:ext>
                </a:extLst>
              </a:tr>
              <a:tr h="8464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大阪市健康局健康推進部健康づくり課長</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岡浦　隆則</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382657"/>
                  </a:ext>
                </a:extLst>
              </a:tr>
              <a:tr h="84647">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堺市健康福祉局健康部健康医療推進</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課長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河盛　俊生</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8775845"/>
                  </a:ext>
                </a:extLst>
              </a:tr>
              <a:tr h="8464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一般社団法人大阪府歯科医師会副会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木田　眞敏</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5480300"/>
                  </a:ext>
                </a:extLst>
              </a:tr>
              <a:tr h="8464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大阪府国民健康保険団体連合会管理部</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杉本　直美</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2116355"/>
                  </a:ext>
                </a:extLst>
              </a:tr>
              <a:tr h="149998">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大阪府市長会</a:t>
                      </a:r>
                      <a:endParaRPr lang="en-US" altLang="ja-JP"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（泉大津市健康福祉部健康づくり課長）</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竹内　香</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9837649"/>
                  </a:ext>
                </a:extLst>
              </a:tr>
              <a:tr h="149998">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大阪市教育委員会事務局指導部</a:t>
                      </a:r>
                      <a:endParaRPr lang="en-US" altLang="zh-TW"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教育活動支援担当課長</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樽本　康隆</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9084107"/>
                  </a:ext>
                </a:extLst>
              </a:tr>
              <a:tr h="8464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一般社団法人大阪府歯科医師会常務理事</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津田　高司</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1975783"/>
                  </a:ext>
                </a:extLst>
              </a:tr>
              <a:tr h="8464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健康保険組合連合会大阪連合会参与</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長井　輝臣</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7865960"/>
                  </a:ext>
                </a:extLst>
              </a:tr>
              <a:tr h="84647">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大阪府町村長会（田尻町民生部健康課長）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中井　宏光</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485332"/>
                  </a:ext>
                </a:extLst>
              </a:tr>
              <a:tr h="8464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一般社団法人大阪府医師会副会</a:t>
                      </a: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長</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中尾　正俊</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1053298"/>
                  </a:ext>
                </a:extLst>
              </a:tr>
              <a:tr h="8464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公益社団法人大阪府栄養士会副会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長</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西村　智子</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7125538"/>
                  </a:ext>
                </a:extLst>
              </a:tr>
              <a:tr h="8464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公益社団法人大阪府歯科衛生士会会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橋場　佳子</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6084254"/>
                  </a:ext>
                </a:extLst>
              </a:tr>
              <a:tr h="8464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一般社団法人大阪府歯科医師会専務理事</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深田　拓司</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6437213"/>
                  </a:ext>
                </a:extLst>
              </a:tr>
              <a:tr h="8464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大阪歯科大学口腔衛生学講座主任教授</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三宅　達郎</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4026417"/>
                  </a:ext>
                </a:extLst>
              </a:tr>
              <a:tr h="8464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大阪市地域女性団体協議会会長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矢田貝　喜佐枝</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83523967"/>
                  </a:ext>
                </a:extLst>
              </a:tr>
              <a:tr h="8464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一般社団法人大阪府歯科医師会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理事</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山上　博史</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1511315"/>
                  </a:ext>
                </a:extLst>
              </a:tr>
              <a:tr h="8464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一般社団法人大阪府歯科医師会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理事</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山本　道也</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4480961"/>
                  </a:ext>
                </a:extLst>
              </a:tr>
              <a:tr h="8464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一般社団法人大阪府学校歯科医会副会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𠮷川　伸</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6034874"/>
                  </a:ext>
                </a:extLst>
              </a:tr>
              <a:tr h="8464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大阪市保健所長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吉田　英樹</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6363656"/>
                  </a:ext>
                </a:extLst>
              </a:tr>
            </a:tbl>
          </a:graphicData>
        </a:graphic>
      </p:graphicFrame>
      <p:sp>
        <p:nvSpPr>
          <p:cNvPr id="13" name="テキスト ボックス 12"/>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03777698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歯科口腔保健</a:t>
            </a:r>
            <a:r>
              <a:rPr lang="ja-JP" altLang="en-US" b="1" dirty="0" smtClean="0">
                <a:latin typeface="游ゴシック" panose="020B0400000000000000" pitchFamily="50" charset="-128"/>
                <a:ea typeface="游ゴシック" panose="020B0400000000000000" pitchFamily="50" charset="-128"/>
              </a:rPr>
              <a:t>計画に</a:t>
            </a:r>
            <a:r>
              <a:rPr lang="ja-JP" altLang="en-US" b="1" dirty="0">
                <a:latin typeface="游ゴシック" panose="020B0400000000000000" pitchFamily="50" charset="-128"/>
                <a:ea typeface="游ゴシック" panose="020B0400000000000000" pitchFamily="50" charset="-128"/>
              </a:rPr>
              <a:t>おける施策の</a:t>
            </a:r>
            <a:r>
              <a:rPr lang="ja-JP" altLang="en-US" b="1" dirty="0" smtClean="0">
                <a:latin typeface="游ゴシック" panose="020B0400000000000000" pitchFamily="50" charset="-128"/>
                <a:ea typeface="游ゴシック" panose="020B0400000000000000" pitchFamily="50" charset="-128"/>
              </a:rPr>
              <a:t>実施状況</a:t>
            </a:r>
            <a:endParaRPr lang="ja-JP" altLang="en-US" b="1" dirty="0">
              <a:latin typeface="游ゴシック" panose="020B0400000000000000" pitchFamily="50" charset="-128"/>
              <a:ea typeface="游ゴシック" panose="020B0400000000000000" pitchFamily="50" charset="-128"/>
            </a:endParaRPr>
          </a:p>
        </p:txBody>
      </p:sp>
      <p:sp>
        <p:nvSpPr>
          <p:cNvPr id="15" name="テキスト ボックス 14"/>
          <p:cNvSpPr txBox="1"/>
          <p:nvPr/>
        </p:nvSpPr>
        <p:spPr>
          <a:xfrm>
            <a:off x="373611" y="1019984"/>
            <a:ext cx="3024000" cy="3672000"/>
          </a:xfrm>
          <a:prstGeom prst="roundRect">
            <a:avLst>
              <a:gd name="adj" fmla="val 0"/>
            </a:avLst>
          </a:prstGeom>
          <a:noFill/>
          <a:ln w="12700">
            <a:noFill/>
          </a:ln>
        </p:spPr>
        <p:txBody>
          <a:bodyPr wrap="square" lIns="72000" tIns="72000" rIns="72000" bIns="72000" rtlCol="0" anchor="t">
            <a:noAutofit/>
          </a:bodyPr>
          <a:lstStyle/>
          <a:p>
            <a:endParaRPr lang="ja-JP" altLang="en-US"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smtClean="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趣旨）</a:t>
            </a:r>
          </a:p>
          <a:p>
            <a:r>
              <a:rPr lang="ja-JP" altLang="en-US" sz="800" dirty="0">
                <a:latin typeface="游ゴシック" panose="020B0400000000000000" pitchFamily="50" charset="-128"/>
                <a:ea typeface="游ゴシック" panose="020B0400000000000000" pitchFamily="50" charset="-128"/>
              </a:rPr>
              <a:t>第一条　この条例は、法律若しくはこれに基づく政令又は他</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条例に定めるもの</a:t>
            </a:r>
            <a:r>
              <a:rPr lang="ja-JP" altLang="en-US" sz="800" dirty="0">
                <a:latin typeface="游ゴシック" panose="020B0400000000000000" pitchFamily="50" charset="-128"/>
                <a:ea typeface="游ゴシック" panose="020B0400000000000000" pitchFamily="50" charset="-128"/>
              </a:rPr>
              <a:t>のほか、府が設置する執行機関の附属</a:t>
            </a:r>
            <a:r>
              <a:rPr lang="ja-JP" altLang="en-US" sz="800" dirty="0" smtClean="0">
                <a:latin typeface="游ゴシック" panose="020B0400000000000000" pitchFamily="50" charset="-128"/>
                <a:ea typeface="游ゴシック" panose="020B0400000000000000" pitchFamily="50" charset="-128"/>
              </a:rPr>
              <a:t>機関</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について、地方自治法</a:t>
            </a:r>
            <a:r>
              <a:rPr lang="en-US" altLang="ja-JP"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昭和</a:t>
            </a:r>
            <a:r>
              <a:rPr lang="ja-JP" altLang="en-US" sz="800" dirty="0">
                <a:latin typeface="游ゴシック" panose="020B0400000000000000" pitchFamily="50" charset="-128"/>
                <a:ea typeface="游ゴシック" panose="020B0400000000000000" pitchFamily="50" charset="-128"/>
              </a:rPr>
              <a:t>二十二年法律第六十七号</a:t>
            </a:r>
            <a:r>
              <a:rPr lang="en-US" altLang="ja-JP"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第百三</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十八条</a:t>
            </a:r>
            <a:r>
              <a:rPr lang="ja-JP" altLang="en-US" sz="800" dirty="0">
                <a:latin typeface="游ゴシック" panose="020B0400000000000000" pitchFamily="50" charset="-128"/>
                <a:ea typeface="游ゴシック" panose="020B0400000000000000" pitchFamily="50" charset="-128"/>
              </a:rPr>
              <a:t>の四</a:t>
            </a:r>
            <a:r>
              <a:rPr lang="ja-JP" altLang="en-US" sz="800" dirty="0" smtClean="0">
                <a:latin typeface="游ゴシック" panose="020B0400000000000000" pitchFamily="50" charset="-128"/>
                <a:ea typeface="游ゴシック" panose="020B0400000000000000" pitchFamily="50" charset="-128"/>
              </a:rPr>
              <a:t>第三項、第二百二条</a:t>
            </a:r>
            <a:r>
              <a:rPr lang="ja-JP" altLang="en-US" sz="800" dirty="0">
                <a:latin typeface="游ゴシック" panose="020B0400000000000000" pitchFamily="50" charset="-128"/>
                <a:ea typeface="游ゴシック" panose="020B0400000000000000" pitchFamily="50" charset="-128"/>
              </a:rPr>
              <a:t>の</a:t>
            </a:r>
            <a:r>
              <a:rPr lang="ja-JP" altLang="en-US" sz="800" dirty="0" smtClean="0">
                <a:latin typeface="游ゴシック" panose="020B0400000000000000" pitchFamily="50" charset="-128"/>
                <a:ea typeface="游ゴシック" panose="020B0400000000000000" pitchFamily="50" charset="-128"/>
              </a:rPr>
              <a:t>三第一項</a:t>
            </a:r>
            <a:r>
              <a:rPr lang="ja-JP" altLang="en-US" sz="800" dirty="0">
                <a:latin typeface="游ゴシック" panose="020B0400000000000000" pitchFamily="50" charset="-128"/>
                <a:ea typeface="游ゴシック" panose="020B0400000000000000" pitchFamily="50" charset="-128"/>
              </a:rPr>
              <a:t>及び第二百三条</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二</a:t>
            </a:r>
            <a:r>
              <a:rPr lang="ja-JP" altLang="en-US" sz="800" dirty="0">
                <a:latin typeface="游ゴシック" panose="020B0400000000000000" pitchFamily="50" charset="-128"/>
                <a:ea typeface="游ゴシック" panose="020B0400000000000000" pitchFamily="50" charset="-128"/>
              </a:rPr>
              <a:t>第四項の規定に</a:t>
            </a:r>
            <a:r>
              <a:rPr lang="ja-JP" altLang="en-US" sz="800" dirty="0" smtClean="0">
                <a:latin typeface="游ゴシック" panose="020B0400000000000000" pitchFamily="50" charset="-128"/>
                <a:ea typeface="游ゴシック" panose="020B0400000000000000" pitchFamily="50" charset="-128"/>
              </a:rPr>
              <a:t>基づき、その</a:t>
            </a:r>
            <a:r>
              <a:rPr lang="ja-JP" altLang="en-US" sz="800" dirty="0">
                <a:latin typeface="游ゴシック" panose="020B0400000000000000" pitchFamily="50" charset="-128"/>
                <a:ea typeface="游ゴシック" panose="020B0400000000000000" pitchFamily="50" charset="-128"/>
              </a:rPr>
              <a:t>設置</a:t>
            </a:r>
            <a:r>
              <a:rPr lang="ja-JP" altLang="en-US" sz="800" dirty="0" smtClean="0">
                <a:latin typeface="游ゴシック" panose="020B0400000000000000" pitchFamily="50" charset="-128"/>
                <a:ea typeface="游ゴシック" panose="020B0400000000000000" pitchFamily="50" charset="-128"/>
              </a:rPr>
              <a:t>、担任</a:t>
            </a:r>
            <a:r>
              <a:rPr lang="ja-JP" altLang="en-US" sz="800" dirty="0">
                <a:latin typeface="游ゴシック" panose="020B0400000000000000" pitchFamily="50" charset="-128"/>
                <a:ea typeface="游ゴシック" panose="020B0400000000000000" pitchFamily="50" charset="-128"/>
              </a:rPr>
              <a:t>する事務</a:t>
            </a:r>
            <a:r>
              <a:rPr lang="ja-JP" altLang="en-US" sz="800" dirty="0" smtClean="0">
                <a:latin typeface="游ゴシック" panose="020B0400000000000000" pitchFamily="50" charset="-128"/>
                <a:ea typeface="游ゴシック" panose="020B0400000000000000" pitchFamily="50" charset="-128"/>
              </a:rPr>
              <a:t>、委員</a:t>
            </a:r>
            <a:r>
              <a:rPr lang="ja-JP" altLang="en-US" sz="800" dirty="0" err="1" smtClean="0">
                <a:latin typeface="游ゴシック" panose="020B0400000000000000" pitchFamily="50" charset="-128"/>
                <a:ea typeface="游ゴシック" panose="020B0400000000000000" pitchFamily="50" charset="-128"/>
              </a:rPr>
              <a:t>そ</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の</a:t>
            </a:r>
            <a:r>
              <a:rPr lang="ja-JP" altLang="en-US" sz="800" dirty="0">
                <a:latin typeface="游ゴシック" panose="020B0400000000000000" pitchFamily="50" charset="-128"/>
                <a:ea typeface="游ゴシック" panose="020B0400000000000000" pitchFamily="50" charset="-128"/>
              </a:rPr>
              <a:t>他の構成員</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以下「</a:t>
            </a:r>
            <a:r>
              <a:rPr lang="ja-JP" altLang="en-US" sz="800" dirty="0" smtClean="0">
                <a:latin typeface="游ゴシック" panose="020B0400000000000000" pitchFamily="50" charset="-128"/>
                <a:ea typeface="游ゴシック" panose="020B0400000000000000" pitchFamily="50" charset="-128"/>
              </a:rPr>
              <a:t>委員</a:t>
            </a:r>
            <a:r>
              <a:rPr lang="ja-JP" altLang="en-US" sz="800" dirty="0">
                <a:latin typeface="游ゴシック" panose="020B0400000000000000" pitchFamily="50" charset="-128"/>
                <a:ea typeface="游ゴシック" panose="020B0400000000000000" pitchFamily="50" charset="-128"/>
              </a:rPr>
              <a:t>等」</a:t>
            </a:r>
            <a:r>
              <a:rPr lang="ja-JP" altLang="en-US" sz="800" dirty="0" smtClean="0">
                <a:latin typeface="游ゴシック" panose="020B0400000000000000" pitchFamily="50" charset="-128"/>
                <a:ea typeface="游ゴシック" panose="020B0400000000000000" pitchFamily="50" charset="-128"/>
              </a:rPr>
              <a:t>という</a:t>
            </a:r>
            <a:r>
              <a:rPr lang="ja-JP" altLang="en-US" sz="800" dirty="0">
                <a:latin typeface="游ゴシック" panose="020B0400000000000000" pitchFamily="50" charset="-128"/>
                <a:ea typeface="游ゴシック" panose="020B0400000000000000" pitchFamily="50" charset="-128"/>
              </a:rPr>
              <a:t>。</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の</a:t>
            </a:r>
            <a:r>
              <a:rPr lang="ja-JP" altLang="en-US" sz="800" dirty="0" smtClean="0">
                <a:latin typeface="游ゴシック" panose="020B0400000000000000" pitchFamily="50" charset="-128"/>
                <a:ea typeface="游ゴシック" panose="020B0400000000000000" pitchFamily="50" charset="-128"/>
              </a:rPr>
              <a:t>報酬及び</a:t>
            </a:r>
            <a:r>
              <a:rPr lang="ja-JP" altLang="en-US" sz="800" dirty="0">
                <a:latin typeface="游ゴシック" panose="020B0400000000000000" pitchFamily="50" charset="-128"/>
                <a:ea typeface="游ゴシック" panose="020B0400000000000000" pitchFamily="50" charset="-128"/>
              </a:rPr>
              <a:t>費用</a:t>
            </a:r>
            <a:r>
              <a:rPr lang="ja-JP" altLang="en-US" sz="800" dirty="0" smtClean="0">
                <a:latin typeface="游ゴシック" panose="020B0400000000000000" pitchFamily="50" charset="-128"/>
                <a:ea typeface="游ゴシック" panose="020B0400000000000000" pitchFamily="50" charset="-128"/>
              </a:rPr>
              <a:t>弁償</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並びにその</a:t>
            </a:r>
            <a:r>
              <a:rPr lang="ja-JP" altLang="en-US" sz="800" dirty="0">
                <a:latin typeface="游ゴシック" panose="020B0400000000000000" pitchFamily="50" charset="-128"/>
                <a:ea typeface="游ゴシック" panose="020B0400000000000000" pitchFamily="50" charset="-128"/>
              </a:rPr>
              <a:t>支給方法</a:t>
            </a:r>
            <a:r>
              <a:rPr lang="ja-JP" altLang="en-US" sz="800" dirty="0" smtClean="0">
                <a:latin typeface="游ゴシック" panose="020B0400000000000000" pitchFamily="50" charset="-128"/>
                <a:ea typeface="游ゴシック" panose="020B0400000000000000" pitchFamily="50" charset="-128"/>
              </a:rPr>
              <a:t>その他附属</a:t>
            </a:r>
            <a:r>
              <a:rPr lang="ja-JP" altLang="en-US" sz="800" dirty="0">
                <a:latin typeface="游ゴシック" panose="020B0400000000000000" pitchFamily="50" charset="-128"/>
                <a:ea typeface="游ゴシック" panose="020B0400000000000000" pitchFamily="50" charset="-128"/>
              </a:rPr>
              <a:t>機関に</a:t>
            </a:r>
            <a:r>
              <a:rPr lang="ja-JP" altLang="en-US" sz="800" dirty="0" smtClean="0">
                <a:latin typeface="游ゴシック" panose="020B0400000000000000" pitchFamily="50" charset="-128"/>
                <a:ea typeface="游ゴシック" panose="020B0400000000000000" pitchFamily="50" charset="-128"/>
              </a:rPr>
              <a:t>関し必要</a:t>
            </a:r>
            <a:r>
              <a:rPr lang="ja-JP" altLang="en-US" sz="800" dirty="0">
                <a:latin typeface="游ゴシック" panose="020B0400000000000000" pitchFamily="50" charset="-128"/>
                <a:ea typeface="游ゴシック" panose="020B0400000000000000" pitchFamily="50" charset="-128"/>
              </a:rPr>
              <a:t>な事項</a:t>
            </a:r>
            <a:r>
              <a:rPr lang="ja-JP" altLang="en-US" sz="800" dirty="0" smtClean="0">
                <a:latin typeface="游ゴシック" panose="020B0400000000000000" pitchFamily="50" charset="-128"/>
                <a:ea typeface="游ゴシック" panose="020B0400000000000000" pitchFamily="50" charset="-128"/>
              </a:rPr>
              <a:t>を定め</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err="1" smtClean="0">
                <a:latin typeface="游ゴシック" panose="020B0400000000000000" pitchFamily="50" charset="-128"/>
                <a:ea typeface="游ゴシック" panose="020B0400000000000000" pitchFamily="50" charset="-128"/>
              </a:rPr>
              <a:t>る</a:t>
            </a:r>
            <a:r>
              <a:rPr lang="ja-JP" altLang="en-US" sz="800" dirty="0">
                <a:latin typeface="游ゴシック" panose="020B0400000000000000" pitchFamily="50" charset="-128"/>
                <a:ea typeface="游ゴシック" panose="020B0400000000000000" pitchFamily="50" charset="-128"/>
              </a:rPr>
              <a:t>ものとする。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（設置）</a:t>
            </a:r>
          </a:p>
          <a:p>
            <a:r>
              <a:rPr lang="ja-JP" altLang="en-US" sz="800" dirty="0">
                <a:latin typeface="游ゴシック" panose="020B0400000000000000" pitchFamily="50" charset="-128"/>
                <a:ea typeface="游ゴシック" panose="020B0400000000000000" pitchFamily="50" charset="-128"/>
              </a:rPr>
              <a:t>第二条　執行機関の附属機関として、別表第一に掲げる</a:t>
            </a:r>
            <a:r>
              <a:rPr lang="ja-JP" altLang="en-US" sz="800" dirty="0" smtClean="0">
                <a:latin typeface="游ゴシック" panose="020B0400000000000000" pitchFamily="50" charset="-128"/>
                <a:ea typeface="游ゴシック" panose="020B0400000000000000" pitchFamily="50" charset="-128"/>
              </a:rPr>
              <a:t>附属機</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関を置く</a:t>
            </a:r>
            <a:r>
              <a:rPr lang="ja-JP" altLang="en-US" sz="800" dirty="0">
                <a:latin typeface="游ゴシック" panose="020B0400000000000000" pitchFamily="50" charset="-128"/>
                <a:ea typeface="游ゴシック" panose="020B0400000000000000" pitchFamily="50" charset="-128"/>
              </a:rPr>
              <a:t>。</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（中略）</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別表第一</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第二条関係</a:t>
            </a:r>
            <a:r>
              <a:rPr lang="en-US" altLang="ja-JP" sz="800" dirty="0">
                <a:latin typeface="游ゴシック" panose="020B0400000000000000" pitchFamily="50" charset="-128"/>
                <a:ea typeface="游ゴシック" panose="020B0400000000000000" pitchFamily="50" charset="-128"/>
              </a:rPr>
              <a:t>)</a:t>
            </a:r>
          </a:p>
          <a:p>
            <a:r>
              <a:rPr lang="ja-JP" altLang="en-US" sz="800" dirty="0">
                <a:latin typeface="游ゴシック" panose="020B0400000000000000" pitchFamily="50" charset="-128"/>
                <a:ea typeface="游ゴシック" panose="020B0400000000000000" pitchFamily="50" charset="-128"/>
              </a:rPr>
              <a:t>一　知事の附属</a:t>
            </a:r>
            <a:r>
              <a:rPr lang="ja-JP" altLang="en-US" sz="800" dirty="0" smtClean="0">
                <a:latin typeface="游ゴシック" panose="020B0400000000000000" pitchFamily="50" charset="-128"/>
                <a:ea typeface="游ゴシック" panose="020B0400000000000000" pitchFamily="50" charset="-128"/>
              </a:rPr>
              <a:t>機関</a:t>
            </a:r>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smtClean="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中略）</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附則</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平成二九年条例第八九号</a:t>
            </a:r>
            <a:r>
              <a:rPr lang="en-US" altLang="ja-JP" sz="800" dirty="0">
                <a:latin typeface="游ゴシック" panose="020B0400000000000000" pitchFamily="50" charset="-128"/>
                <a:ea typeface="游ゴシック" panose="020B0400000000000000" pitchFamily="50" charset="-128"/>
              </a:rPr>
              <a:t>)</a:t>
            </a:r>
          </a:p>
          <a:p>
            <a:r>
              <a:rPr lang="ja-JP" altLang="en-US" sz="800" dirty="0">
                <a:latin typeface="游ゴシック" panose="020B0400000000000000" pitchFamily="50" charset="-128"/>
                <a:ea typeface="游ゴシック" panose="020B0400000000000000" pitchFamily="50" charset="-128"/>
              </a:rPr>
              <a:t>この条例は、公布の日から施行する</a:t>
            </a:r>
            <a:r>
              <a:rPr lang="ja-JP" altLang="en-US" sz="800"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graphicFrame>
        <p:nvGraphicFramePr>
          <p:cNvPr id="16" name="表 15"/>
          <p:cNvGraphicFramePr>
            <a:graphicFrameLocks noGrp="1"/>
          </p:cNvGraphicFramePr>
          <p:nvPr>
            <p:extLst/>
          </p:nvPr>
        </p:nvGraphicFramePr>
        <p:xfrm>
          <a:off x="437893" y="3578601"/>
          <a:ext cx="2880000" cy="1152000"/>
        </p:xfrm>
        <a:graphic>
          <a:graphicData uri="http://schemas.openxmlformats.org/drawingml/2006/table">
            <a:tbl>
              <a:tblPr firstRow="1" bandRow="1">
                <a:tableStyleId>{5940675A-B579-460E-94D1-54222C63F5DA}</a:tableStyleId>
              </a:tblPr>
              <a:tblGrid>
                <a:gridCol w="864000">
                  <a:extLst>
                    <a:ext uri="{9D8B030D-6E8A-4147-A177-3AD203B41FA5}">
                      <a16:colId xmlns:a16="http://schemas.microsoft.com/office/drawing/2014/main" val="1618736453"/>
                    </a:ext>
                  </a:extLst>
                </a:gridCol>
                <a:gridCol w="2016000">
                  <a:extLst>
                    <a:ext uri="{9D8B030D-6E8A-4147-A177-3AD203B41FA5}">
                      <a16:colId xmlns:a16="http://schemas.microsoft.com/office/drawing/2014/main" val="2555586693"/>
                    </a:ext>
                  </a:extLst>
                </a:gridCol>
              </a:tblGrid>
              <a:tr h="180000">
                <a:tc>
                  <a:txBody>
                    <a:bodyPr/>
                    <a:lstStyle/>
                    <a:p>
                      <a:pPr algn="ctr"/>
                      <a:r>
                        <a:rPr kumimoji="1" lang="ja-JP" altLang="en-US" sz="800" dirty="0" smtClean="0">
                          <a:latin typeface="游ゴシック" panose="020B0400000000000000" pitchFamily="50" charset="-128"/>
                          <a:ea typeface="游ゴシック" panose="020B0400000000000000" pitchFamily="50" charset="-128"/>
                        </a:rPr>
                        <a:t>名称</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smtClean="0">
                          <a:latin typeface="游ゴシック" panose="020B0400000000000000" pitchFamily="50" charset="-128"/>
                          <a:ea typeface="游ゴシック" panose="020B0400000000000000" pitchFamily="50" charset="-128"/>
                        </a:rPr>
                        <a:t>担任する事務</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7500543"/>
                  </a:ext>
                </a:extLst>
              </a:tr>
              <a:tr h="180000">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0741214"/>
                  </a:ext>
                </a:extLst>
              </a:tr>
              <a:tr h="612000">
                <a:tc>
                  <a:txBody>
                    <a:bodyPr/>
                    <a:lstStyle/>
                    <a:p>
                      <a:pPr algn="l"/>
                      <a:r>
                        <a:rPr kumimoji="1" lang="zh-TW" altLang="en-US" sz="800" dirty="0" smtClean="0">
                          <a:latin typeface="游ゴシック" panose="020B0400000000000000" pitchFamily="50" charset="-128"/>
                          <a:ea typeface="游ゴシック" panose="020B0400000000000000" pitchFamily="50" charset="-128"/>
                        </a:rPr>
                        <a:t>大阪府生涯歯科保健推進審議会</a:t>
                      </a:r>
                    </a:p>
                  </a:txBody>
                  <a:tcPr marL="36000" marR="36000" marT="18000" marB="18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r>
                        <a:rPr kumimoji="1" lang="ja-JP" altLang="en-US" sz="800" spc="-50" baseline="0" dirty="0" smtClean="0">
                          <a:latin typeface="游ゴシック" panose="020B0400000000000000" pitchFamily="50" charset="-128"/>
                          <a:ea typeface="游ゴシック" panose="020B0400000000000000" pitchFamily="50" charset="-128"/>
                        </a:rPr>
                        <a:t>歯科保健の推進に関する施策及び大阪府健康づくり推進条例第四条第一項の目標（歯科保健に係るものに限る。）の達成状況の評価についての調査審議に関する事務</a:t>
                      </a:r>
                    </a:p>
                  </a:txBody>
                  <a:tcPr marL="36000" marR="36000" marT="18000" marB="18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1678305"/>
                  </a:ext>
                </a:extLst>
              </a:tr>
              <a:tr h="180000">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382657"/>
                  </a:ext>
                </a:extLst>
              </a:tr>
            </a:tbl>
          </a:graphicData>
        </a:graphic>
      </p:graphicFrame>
      <p:cxnSp>
        <p:nvCxnSpPr>
          <p:cNvPr id="17" name="直線コネクタ 16"/>
          <p:cNvCxnSpPr/>
          <p:nvPr/>
        </p:nvCxnSpPr>
        <p:spPr>
          <a:xfrm>
            <a:off x="3603383" y="1093677"/>
            <a:ext cx="0" cy="5400000"/>
          </a:xfrm>
          <a:prstGeom prst="line">
            <a:avLst/>
          </a:prstGeom>
          <a:ln>
            <a:solidFill>
              <a:schemeClr val="bg2">
                <a:lumMod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3749662" y="1019984"/>
            <a:ext cx="2880000" cy="3672000"/>
          </a:xfrm>
          <a:prstGeom prst="roundRect">
            <a:avLst>
              <a:gd name="adj" fmla="val 0"/>
            </a:avLst>
          </a:prstGeom>
          <a:noFill/>
          <a:ln w="12700">
            <a:noFill/>
          </a:ln>
        </p:spPr>
        <p:txBody>
          <a:bodyPr wrap="square" lIns="72000" tIns="72000" rIns="72000" bIns="72000" rtlCol="0" anchor="t">
            <a:noAutofit/>
          </a:bodyPr>
          <a:lstStyle/>
          <a:p>
            <a:endParaRPr lang="ja-JP" altLang="en-US" sz="800" b="1" dirty="0">
              <a:latin typeface="游ゴシック" panose="020B0400000000000000" pitchFamily="50" charset="-128"/>
              <a:ea typeface="游ゴシック" panose="020B0400000000000000" pitchFamily="50" charset="-128"/>
            </a:endParaRP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（趣旨）</a:t>
            </a:r>
          </a:p>
          <a:p>
            <a:r>
              <a:rPr lang="ja-JP" altLang="en-US" sz="800" dirty="0">
                <a:latin typeface="游ゴシック" panose="020B0400000000000000" pitchFamily="50" charset="-128"/>
                <a:ea typeface="游ゴシック" panose="020B0400000000000000" pitchFamily="50" charset="-128"/>
              </a:rPr>
              <a:t>第一条　この規則は、大阪府附属機関条例（昭和</a:t>
            </a:r>
            <a:r>
              <a:rPr lang="ja-JP" altLang="en-US" sz="800" dirty="0" smtClean="0">
                <a:latin typeface="游ゴシック" panose="020B0400000000000000" pitchFamily="50" charset="-128"/>
                <a:ea typeface="游ゴシック" panose="020B0400000000000000" pitchFamily="50" charset="-128"/>
              </a:rPr>
              <a:t>二十七年</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大阪府</a:t>
            </a:r>
            <a:r>
              <a:rPr lang="ja-JP" altLang="en-US" sz="800" dirty="0">
                <a:latin typeface="游ゴシック" panose="020B0400000000000000" pitchFamily="50" charset="-128"/>
                <a:ea typeface="游ゴシック" panose="020B0400000000000000" pitchFamily="50" charset="-128"/>
              </a:rPr>
              <a:t>条例第三十九号）第六条の規定に基づき、</a:t>
            </a:r>
            <a:r>
              <a:rPr lang="ja-JP" altLang="en-US" sz="800" dirty="0" smtClean="0">
                <a:latin typeface="游ゴシック" panose="020B0400000000000000" pitchFamily="50" charset="-128"/>
                <a:ea typeface="游ゴシック" panose="020B0400000000000000" pitchFamily="50" charset="-128"/>
              </a:rPr>
              <a:t>大阪府</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生涯</a:t>
            </a:r>
            <a:r>
              <a:rPr lang="ja-JP" altLang="en-US" sz="800" dirty="0">
                <a:latin typeface="游ゴシック" panose="020B0400000000000000" pitchFamily="50" charset="-128"/>
                <a:ea typeface="游ゴシック" panose="020B0400000000000000" pitchFamily="50" charset="-128"/>
              </a:rPr>
              <a:t>歯科保健推進審議会（以下「審議会」という。）</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組織</a:t>
            </a:r>
            <a:r>
              <a:rPr lang="ja-JP" altLang="en-US" sz="800" dirty="0">
                <a:latin typeface="游ゴシック" panose="020B0400000000000000" pitchFamily="50" charset="-128"/>
                <a:ea typeface="游ゴシック" panose="020B0400000000000000" pitchFamily="50" charset="-128"/>
              </a:rPr>
              <a:t>、委員及び専門委員（以下「委員等」という。）</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報酬</a:t>
            </a:r>
            <a:r>
              <a:rPr lang="ja-JP" altLang="en-US" sz="800" dirty="0">
                <a:latin typeface="游ゴシック" panose="020B0400000000000000" pitchFamily="50" charset="-128"/>
                <a:ea typeface="游ゴシック" panose="020B0400000000000000" pitchFamily="50" charset="-128"/>
              </a:rPr>
              <a:t>及び費用弁償の額その他審議会に関し必要な事項</a:t>
            </a:r>
            <a:r>
              <a:rPr lang="ja-JP" altLang="en-US" sz="800" dirty="0" smtClean="0">
                <a:latin typeface="游ゴシック" panose="020B0400000000000000" pitchFamily="50" charset="-128"/>
                <a:ea typeface="游ゴシック" panose="020B0400000000000000" pitchFamily="50" charset="-128"/>
              </a:rPr>
              <a:t>を</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定める</a:t>
            </a:r>
            <a:r>
              <a:rPr lang="ja-JP" altLang="en-US" sz="800" dirty="0">
                <a:latin typeface="游ゴシック" panose="020B0400000000000000" pitchFamily="50" charset="-128"/>
                <a:ea typeface="游ゴシック" panose="020B0400000000000000" pitchFamily="50" charset="-128"/>
              </a:rPr>
              <a:t>ものとする。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（組織）</a:t>
            </a:r>
          </a:p>
          <a:p>
            <a:r>
              <a:rPr lang="ja-JP" altLang="en-US" sz="800" dirty="0">
                <a:latin typeface="游ゴシック" panose="020B0400000000000000" pitchFamily="50" charset="-128"/>
                <a:ea typeface="游ゴシック" panose="020B0400000000000000" pitchFamily="50" charset="-128"/>
              </a:rPr>
              <a:t>第二条　審議会は、委員三十人以内で組織する。</a:t>
            </a:r>
          </a:p>
          <a:p>
            <a:r>
              <a:rPr lang="ja-JP" altLang="en-US" sz="800" dirty="0">
                <a:latin typeface="游ゴシック" panose="020B0400000000000000" pitchFamily="50" charset="-128"/>
                <a:ea typeface="游ゴシック" panose="020B0400000000000000" pitchFamily="50" charset="-128"/>
              </a:rPr>
              <a:t>２　委員は、次に掲げる者のうちから、知事が任命する。</a:t>
            </a:r>
          </a:p>
          <a:p>
            <a:r>
              <a:rPr lang="ja-JP" altLang="en-US" sz="800" dirty="0" smtClean="0">
                <a:latin typeface="游ゴシック" panose="020B0400000000000000" pitchFamily="50" charset="-128"/>
                <a:ea typeface="游ゴシック" panose="020B0400000000000000" pitchFamily="50" charset="-128"/>
              </a:rPr>
              <a:t>　一</a:t>
            </a:r>
            <a:r>
              <a:rPr lang="ja-JP" altLang="en-US" sz="800" dirty="0">
                <a:latin typeface="游ゴシック" panose="020B0400000000000000" pitchFamily="50" charset="-128"/>
                <a:ea typeface="游ゴシック" panose="020B0400000000000000" pitchFamily="50" charset="-128"/>
              </a:rPr>
              <a:t>　学識経験のある者</a:t>
            </a:r>
          </a:p>
          <a:p>
            <a:r>
              <a:rPr lang="ja-JP" altLang="en-US" sz="800" dirty="0" smtClean="0">
                <a:latin typeface="游ゴシック" panose="020B0400000000000000" pitchFamily="50" charset="-128"/>
                <a:ea typeface="游ゴシック" panose="020B0400000000000000" pitchFamily="50" charset="-128"/>
              </a:rPr>
              <a:t>　二</a:t>
            </a:r>
            <a:r>
              <a:rPr lang="ja-JP" altLang="en-US" sz="800" dirty="0">
                <a:latin typeface="游ゴシック" panose="020B0400000000000000" pitchFamily="50" charset="-128"/>
                <a:ea typeface="游ゴシック" panose="020B0400000000000000" pitchFamily="50" charset="-128"/>
              </a:rPr>
              <a:t>　医療関係団体の代表者</a:t>
            </a:r>
          </a:p>
          <a:p>
            <a:r>
              <a:rPr lang="ja-JP" altLang="en-US" sz="800" dirty="0" smtClean="0">
                <a:latin typeface="游ゴシック" panose="020B0400000000000000" pitchFamily="50" charset="-128"/>
                <a:ea typeface="游ゴシック" panose="020B0400000000000000" pitchFamily="50" charset="-128"/>
              </a:rPr>
              <a:t>　三</a:t>
            </a:r>
            <a:r>
              <a:rPr lang="ja-JP" altLang="en-US" sz="800" dirty="0">
                <a:latin typeface="游ゴシック" panose="020B0400000000000000" pitchFamily="50" charset="-128"/>
                <a:ea typeface="游ゴシック" panose="020B0400000000000000" pitchFamily="50" charset="-128"/>
              </a:rPr>
              <a:t>　関係行政機関の職員</a:t>
            </a:r>
          </a:p>
          <a:p>
            <a:r>
              <a:rPr lang="ja-JP" altLang="en-US" sz="800" dirty="0">
                <a:latin typeface="游ゴシック" panose="020B0400000000000000" pitchFamily="50" charset="-128"/>
                <a:ea typeface="游ゴシック" panose="020B0400000000000000" pitchFamily="50" charset="-128"/>
              </a:rPr>
              <a:t>３　委員（関係行政機関の職員のうちから任命された</a:t>
            </a:r>
            <a:r>
              <a:rPr lang="ja-JP" altLang="en-US" sz="800" dirty="0" smtClean="0">
                <a:latin typeface="游ゴシック" panose="020B0400000000000000" pitchFamily="50" charset="-128"/>
                <a:ea typeface="游ゴシック" panose="020B0400000000000000" pitchFamily="50" charset="-128"/>
              </a:rPr>
              <a:t>委員</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を</a:t>
            </a:r>
            <a:r>
              <a:rPr lang="ja-JP" altLang="en-US" sz="800" dirty="0">
                <a:latin typeface="游ゴシック" panose="020B0400000000000000" pitchFamily="50" charset="-128"/>
                <a:ea typeface="游ゴシック" panose="020B0400000000000000" pitchFamily="50" charset="-128"/>
              </a:rPr>
              <a:t>除く。）の任期は、二年とする。ただし、補欠の</a:t>
            </a:r>
            <a:r>
              <a:rPr lang="ja-JP" altLang="en-US" sz="800" dirty="0" smtClean="0">
                <a:latin typeface="游ゴシック" panose="020B0400000000000000" pitchFamily="50" charset="-128"/>
                <a:ea typeface="游ゴシック" panose="020B0400000000000000" pitchFamily="50" charset="-128"/>
              </a:rPr>
              <a:t>委員</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の</a:t>
            </a:r>
            <a:r>
              <a:rPr lang="ja-JP" altLang="en-US" sz="800" dirty="0">
                <a:latin typeface="游ゴシック" panose="020B0400000000000000" pitchFamily="50" charset="-128"/>
                <a:ea typeface="游ゴシック" panose="020B0400000000000000" pitchFamily="50" charset="-128"/>
              </a:rPr>
              <a:t>任期は、前任者の残任期間とする。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（専門委員）</a:t>
            </a:r>
          </a:p>
          <a:p>
            <a:r>
              <a:rPr lang="ja-JP" altLang="en-US" sz="800" dirty="0">
                <a:latin typeface="游ゴシック" panose="020B0400000000000000" pitchFamily="50" charset="-128"/>
                <a:ea typeface="游ゴシック" panose="020B0400000000000000" pitchFamily="50" charset="-128"/>
              </a:rPr>
              <a:t>第三条　審議会に、専門の事項を調査審議させるため</a:t>
            </a:r>
            <a:r>
              <a:rPr lang="ja-JP" altLang="en-US" sz="800" dirty="0" smtClean="0">
                <a:latin typeface="游ゴシック" panose="020B0400000000000000" pitchFamily="50" charset="-128"/>
                <a:ea typeface="游ゴシック" panose="020B0400000000000000" pitchFamily="50" charset="-128"/>
              </a:rPr>
              <a:t>必要</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が</a:t>
            </a:r>
            <a:r>
              <a:rPr lang="ja-JP" altLang="en-US" sz="800" dirty="0">
                <a:latin typeface="游ゴシック" panose="020B0400000000000000" pitchFamily="50" charset="-128"/>
                <a:ea typeface="游ゴシック" panose="020B0400000000000000" pitchFamily="50" charset="-128"/>
              </a:rPr>
              <a:t>あるときは、専門委員を置くことができる。</a:t>
            </a:r>
          </a:p>
          <a:p>
            <a:r>
              <a:rPr lang="ja-JP" altLang="en-US" sz="800" dirty="0">
                <a:latin typeface="游ゴシック" panose="020B0400000000000000" pitchFamily="50" charset="-128"/>
                <a:ea typeface="游ゴシック" panose="020B0400000000000000" pitchFamily="50" charset="-128"/>
              </a:rPr>
              <a:t>２　専門委員は、知事が任命する。</a:t>
            </a:r>
          </a:p>
          <a:p>
            <a:r>
              <a:rPr lang="ja-JP" altLang="en-US" sz="800" dirty="0">
                <a:latin typeface="游ゴシック" panose="020B0400000000000000" pitchFamily="50" charset="-128"/>
                <a:ea typeface="游ゴシック" panose="020B0400000000000000" pitchFamily="50" charset="-128"/>
              </a:rPr>
              <a:t>３　専門委員は、当該専門の事項に関する調査審議が</a:t>
            </a:r>
            <a:r>
              <a:rPr lang="ja-JP" altLang="en-US" sz="800" dirty="0" smtClean="0">
                <a:latin typeface="游ゴシック" panose="020B0400000000000000" pitchFamily="50" charset="-128"/>
                <a:ea typeface="游ゴシック" panose="020B0400000000000000" pitchFamily="50" charset="-128"/>
              </a:rPr>
              <a:t>終了</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した</a:t>
            </a:r>
            <a:r>
              <a:rPr lang="ja-JP" altLang="en-US" sz="800" dirty="0">
                <a:latin typeface="游ゴシック" panose="020B0400000000000000" pitchFamily="50" charset="-128"/>
                <a:ea typeface="游ゴシック" panose="020B0400000000000000" pitchFamily="50" charset="-128"/>
              </a:rPr>
              <a:t>ときは、解任されるものとする。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（会長）</a:t>
            </a:r>
          </a:p>
          <a:p>
            <a:r>
              <a:rPr lang="ja-JP" altLang="en-US" sz="800" dirty="0">
                <a:latin typeface="游ゴシック" panose="020B0400000000000000" pitchFamily="50" charset="-128"/>
                <a:ea typeface="游ゴシック" panose="020B0400000000000000" pitchFamily="50" charset="-128"/>
              </a:rPr>
              <a:t>第四条　審議会に会長を置き、委員の互選によってこれを定める。</a:t>
            </a:r>
          </a:p>
          <a:p>
            <a:r>
              <a:rPr lang="ja-JP" altLang="en-US" sz="800" dirty="0">
                <a:latin typeface="游ゴシック" panose="020B0400000000000000" pitchFamily="50" charset="-128"/>
                <a:ea typeface="游ゴシック" panose="020B0400000000000000" pitchFamily="50" charset="-128"/>
              </a:rPr>
              <a:t>２　会長は、会務を総理する。</a:t>
            </a:r>
          </a:p>
          <a:p>
            <a:r>
              <a:rPr lang="ja-JP" altLang="en-US" sz="800" dirty="0">
                <a:latin typeface="游ゴシック" panose="020B0400000000000000" pitchFamily="50" charset="-128"/>
                <a:ea typeface="游ゴシック" panose="020B0400000000000000" pitchFamily="50" charset="-128"/>
              </a:rPr>
              <a:t>３　会長に事故があるときは、会長があらかじめ指名</a:t>
            </a:r>
            <a:r>
              <a:rPr lang="ja-JP" altLang="en-US" sz="800" dirty="0" smtClean="0">
                <a:latin typeface="游ゴシック" panose="020B0400000000000000" pitchFamily="50" charset="-128"/>
                <a:ea typeface="游ゴシック" panose="020B0400000000000000" pitchFamily="50" charset="-128"/>
              </a:rPr>
              <a:t>する</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委員</a:t>
            </a:r>
            <a:r>
              <a:rPr lang="ja-JP" altLang="en-US" sz="800" dirty="0">
                <a:latin typeface="游ゴシック" panose="020B0400000000000000" pitchFamily="50" charset="-128"/>
                <a:ea typeface="游ゴシック" panose="020B0400000000000000" pitchFamily="50" charset="-128"/>
              </a:rPr>
              <a:t>が、その職務を代理する。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（会議）</a:t>
            </a:r>
          </a:p>
          <a:p>
            <a:r>
              <a:rPr lang="ja-JP" altLang="en-US" sz="800" dirty="0">
                <a:latin typeface="游ゴシック" panose="020B0400000000000000" pitchFamily="50" charset="-128"/>
                <a:ea typeface="游ゴシック" panose="020B0400000000000000" pitchFamily="50" charset="-128"/>
              </a:rPr>
              <a:t>第五条　審議会の会議は、会長が招集し、会長がその</a:t>
            </a:r>
            <a:r>
              <a:rPr lang="ja-JP" altLang="en-US" sz="800" dirty="0" smtClean="0">
                <a:latin typeface="游ゴシック" panose="020B0400000000000000" pitchFamily="50" charset="-128"/>
                <a:ea typeface="游ゴシック" panose="020B0400000000000000" pitchFamily="50" charset="-128"/>
              </a:rPr>
              <a:t>議長</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と</a:t>
            </a:r>
            <a:r>
              <a:rPr lang="ja-JP" altLang="en-US" sz="800" dirty="0">
                <a:latin typeface="游ゴシック" panose="020B0400000000000000" pitchFamily="50" charset="-128"/>
                <a:ea typeface="游ゴシック" panose="020B0400000000000000" pitchFamily="50" charset="-128"/>
              </a:rPr>
              <a:t>なる。</a:t>
            </a:r>
          </a:p>
          <a:p>
            <a:r>
              <a:rPr lang="ja-JP" altLang="en-US" sz="800" dirty="0">
                <a:latin typeface="游ゴシック" panose="020B0400000000000000" pitchFamily="50" charset="-128"/>
                <a:ea typeface="游ゴシック" panose="020B0400000000000000" pitchFamily="50" charset="-128"/>
              </a:rPr>
              <a:t>２　審議会は、委員の過半数が出席しなければ会議を</a:t>
            </a:r>
            <a:r>
              <a:rPr lang="ja-JP" altLang="en-US" sz="800" dirty="0" smtClean="0">
                <a:latin typeface="游ゴシック" panose="020B0400000000000000" pitchFamily="50" charset="-128"/>
                <a:ea typeface="游ゴシック" panose="020B0400000000000000" pitchFamily="50" charset="-128"/>
              </a:rPr>
              <a:t>開く</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こと</a:t>
            </a:r>
            <a:r>
              <a:rPr lang="ja-JP" altLang="en-US" sz="800" dirty="0">
                <a:latin typeface="游ゴシック" panose="020B0400000000000000" pitchFamily="50" charset="-128"/>
                <a:ea typeface="游ゴシック" panose="020B0400000000000000" pitchFamily="50" charset="-128"/>
              </a:rPr>
              <a:t>ができない。</a:t>
            </a:r>
          </a:p>
          <a:p>
            <a:r>
              <a:rPr lang="ja-JP" altLang="en-US" sz="800" dirty="0">
                <a:latin typeface="游ゴシック" panose="020B0400000000000000" pitchFamily="50" charset="-128"/>
                <a:ea typeface="游ゴシック" panose="020B0400000000000000" pitchFamily="50" charset="-128"/>
              </a:rPr>
              <a:t>３　審議会の議事は、出席委員の過半数で決し、可否</a:t>
            </a:r>
            <a:r>
              <a:rPr lang="ja-JP" altLang="en-US" sz="800" dirty="0" smtClean="0">
                <a:latin typeface="游ゴシック" panose="020B0400000000000000" pitchFamily="50" charset="-128"/>
                <a:ea typeface="游ゴシック" panose="020B0400000000000000" pitchFamily="50" charset="-128"/>
              </a:rPr>
              <a:t>同数</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の</a:t>
            </a:r>
            <a:r>
              <a:rPr lang="ja-JP" altLang="en-US" sz="800" dirty="0">
                <a:latin typeface="游ゴシック" panose="020B0400000000000000" pitchFamily="50" charset="-128"/>
                <a:ea typeface="游ゴシック" panose="020B0400000000000000" pitchFamily="50" charset="-128"/>
              </a:rPr>
              <a:t>ときは、議長の決するところによる</a:t>
            </a:r>
            <a:r>
              <a:rPr lang="ja-JP" altLang="en-US" sz="800"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sp>
        <p:nvSpPr>
          <p:cNvPr id="21" name="テキスト ボックス 20"/>
          <p:cNvSpPr txBox="1"/>
          <p:nvPr/>
        </p:nvSpPr>
        <p:spPr>
          <a:xfrm>
            <a:off x="6679841" y="1019984"/>
            <a:ext cx="2880000" cy="3672000"/>
          </a:xfrm>
          <a:prstGeom prst="roundRect">
            <a:avLst>
              <a:gd name="adj" fmla="val 0"/>
            </a:avLst>
          </a:prstGeom>
          <a:noFill/>
          <a:ln w="12700">
            <a:noFill/>
          </a:ln>
        </p:spPr>
        <p:txBody>
          <a:bodyPr wrap="square" lIns="72000" tIns="72000" rIns="72000" bIns="72000" rtlCol="0" anchor="t">
            <a:noAutofit/>
          </a:bodyPr>
          <a:lstStyle/>
          <a:p>
            <a:endParaRPr lang="en-US" altLang="ja-JP" sz="800" dirty="0" smtClean="0">
              <a:latin typeface="游ゴシック" panose="020B0400000000000000" pitchFamily="50" charset="-128"/>
              <a:ea typeface="游ゴシック" panose="020B0400000000000000" pitchFamily="50" charset="-128"/>
            </a:endParaRP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（部会）</a:t>
            </a:r>
          </a:p>
          <a:p>
            <a:r>
              <a:rPr lang="ja-JP" altLang="en-US" sz="800" dirty="0">
                <a:latin typeface="游ゴシック" panose="020B0400000000000000" pitchFamily="50" charset="-128"/>
                <a:ea typeface="游ゴシック" panose="020B0400000000000000" pitchFamily="50" charset="-128"/>
              </a:rPr>
              <a:t>第六条　審議会に、必要に応じて部会を置くことができる。</a:t>
            </a:r>
          </a:p>
          <a:p>
            <a:r>
              <a:rPr lang="ja-JP" altLang="en-US" sz="800" dirty="0">
                <a:latin typeface="游ゴシック" panose="020B0400000000000000" pitchFamily="50" charset="-128"/>
                <a:ea typeface="游ゴシック" panose="020B0400000000000000" pitchFamily="50" charset="-128"/>
              </a:rPr>
              <a:t>２　部会に属する委員等は、会長が指名する。</a:t>
            </a:r>
          </a:p>
          <a:p>
            <a:r>
              <a:rPr lang="ja-JP" altLang="en-US" sz="800" dirty="0">
                <a:latin typeface="游ゴシック" panose="020B0400000000000000" pitchFamily="50" charset="-128"/>
                <a:ea typeface="游ゴシック" panose="020B0400000000000000" pitchFamily="50" charset="-128"/>
              </a:rPr>
              <a:t>３　部会に部会長を置き、会長が指名する委員がこれに当</a:t>
            </a:r>
          </a:p>
          <a:p>
            <a:r>
              <a:rPr lang="ja-JP" altLang="en-US" sz="800" dirty="0">
                <a:latin typeface="游ゴシック" panose="020B0400000000000000" pitchFamily="50" charset="-128"/>
                <a:ea typeface="游ゴシック" panose="020B0400000000000000" pitchFamily="50" charset="-128"/>
              </a:rPr>
              <a:t>　たる。</a:t>
            </a:r>
          </a:p>
          <a:p>
            <a:r>
              <a:rPr lang="ja-JP" altLang="en-US" sz="800" dirty="0">
                <a:latin typeface="游ゴシック" panose="020B0400000000000000" pitchFamily="50" charset="-128"/>
                <a:ea typeface="游ゴシック" panose="020B0400000000000000" pitchFamily="50" charset="-128"/>
              </a:rPr>
              <a:t>４　部会長は、部会の会務を掌理し、部会における審議の</a:t>
            </a:r>
          </a:p>
          <a:p>
            <a:r>
              <a:rPr lang="ja-JP" altLang="en-US" sz="800" dirty="0">
                <a:latin typeface="游ゴシック" panose="020B0400000000000000" pitchFamily="50" charset="-128"/>
                <a:ea typeface="游ゴシック" panose="020B0400000000000000" pitchFamily="50" charset="-128"/>
              </a:rPr>
              <a:t>　状況及び結果を審議会に報告する。</a:t>
            </a:r>
          </a:p>
          <a:p>
            <a:r>
              <a:rPr lang="ja-JP" altLang="en-US" sz="800" dirty="0">
                <a:latin typeface="游ゴシック" panose="020B0400000000000000" pitchFamily="50" charset="-128"/>
                <a:ea typeface="游ゴシック" panose="020B0400000000000000" pitchFamily="50" charset="-128"/>
              </a:rPr>
              <a:t>５　前条の規定にかかわらず、審議会は、その定めるとこ</a:t>
            </a:r>
          </a:p>
          <a:p>
            <a:r>
              <a:rPr lang="ja-JP" altLang="en-US" sz="800" dirty="0">
                <a:latin typeface="游ゴシック" panose="020B0400000000000000" pitchFamily="50" charset="-128"/>
                <a:ea typeface="游ゴシック" panose="020B0400000000000000" pitchFamily="50" charset="-128"/>
              </a:rPr>
              <a:t>　ろにより、部会の決議をもって審議会の決議とすること</a:t>
            </a:r>
          </a:p>
          <a:p>
            <a:r>
              <a:rPr lang="ja-JP" altLang="en-US" sz="800" dirty="0">
                <a:latin typeface="游ゴシック" panose="020B0400000000000000" pitchFamily="50" charset="-128"/>
                <a:ea typeface="游ゴシック" panose="020B0400000000000000" pitchFamily="50" charset="-128"/>
              </a:rPr>
              <a:t>　ができる。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（報酬）</a:t>
            </a:r>
          </a:p>
          <a:p>
            <a:r>
              <a:rPr lang="ja-JP" altLang="en-US" sz="800" dirty="0">
                <a:latin typeface="游ゴシック" panose="020B0400000000000000" pitchFamily="50" charset="-128"/>
                <a:ea typeface="游ゴシック" panose="020B0400000000000000" pitchFamily="50" charset="-128"/>
              </a:rPr>
              <a:t>第七条　委員等の報酬の額は、日額八千三百円とする。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（費用弁償）</a:t>
            </a:r>
          </a:p>
          <a:p>
            <a:r>
              <a:rPr lang="ja-JP" altLang="en-US" sz="800" dirty="0">
                <a:latin typeface="游ゴシック" panose="020B0400000000000000" pitchFamily="50" charset="-128"/>
                <a:ea typeface="游ゴシック" panose="020B0400000000000000" pitchFamily="50" charset="-128"/>
              </a:rPr>
              <a:t>第八条　委員等の費用弁償の額は、職員の旅費に関する条</a:t>
            </a:r>
          </a:p>
          <a:p>
            <a:r>
              <a:rPr lang="ja-JP" altLang="en-US" sz="800" dirty="0">
                <a:latin typeface="游ゴシック" panose="020B0400000000000000" pitchFamily="50" charset="-128"/>
                <a:ea typeface="游ゴシック" panose="020B0400000000000000" pitchFamily="50" charset="-128"/>
              </a:rPr>
              <a:t>　例（昭和四十年大阪府条例第三十七号）による指定職等</a:t>
            </a:r>
          </a:p>
          <a:p>
            <a:r>
              <a:rPr lang="ja-JP" altLang="en-US" sz="800" dirty="0">
                <a:latin typeface="游ゴシック" panose="020B0400000000000000" pitchFamily="50" charset="-128"/>
                <a:ea typeface="游ゴシック" panose="020B0400000000000000" pitchFamily="50" charset="-128"/>
              </a:rPr>
              <a:t>　の職務にある者以外の者の額相当額とする。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（庶務）</a:t>
            </a:r>
          </a:p>
          <a:p>
            <a:r>
              <a:rPr lang="ja-JP" altLang="en-US" sz="800" dirty="0">
                <a:latin typeface="游ゴシック" panose="020B0400000000000000" pitchFamily="50" charset="-128"/>
                <a:ea typeface="游ゴシック" panose="020B0400000000000000" pitchFamily="50" charset="-128"/>
              </a:rPr>
              <a:t>第九条　審議会の庶務は、健康医療部において行う。</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（委任）</a:t>
            </a:r>
          </a:p>
          <a:p>
            <a:r>
              <a:rPr lang="ja-JP" altLang="en-US" sz="800" dirty="0">
                <a:latin typeface="游ゴシック" panose="020B0400000000000000" pitchFamily="50" charset="-128"/>
                <a:ea typeface="游ゴシック" panose="020B0400000000000000" pitchFamily="50" charset="-128"/>
              </a:rPr>
              <a:t>第十条　この規則に定めるもののほか、審議会の運営に関</a:t>
            </a:r>
          </a:p>
          <a:p>
            <a:r>
              <a:rPr lang="ja-JP" altLang="en-US" sz="800" dirty="0">
                <a:latin typeface="游ゴシック" panose="020B0400000000000000" pitchFamily="50" charset="-128"/>
                <a:ea typeface="游ゴシック" panose="020B0400000000000000" pitchFamily="50" charset="-128"/>
              </a:rPr>
              <a:t>　し必要な事項は、会長が定める。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附則（平成二十八年規則第八十二号）</a:t>
            </a:r>
          </a:p>
          <a:p>
            <a:r>
              <a:rPr lang="ja-JP" altLang="en-US" sz="800" dirty="0">
                <a:latin typeface="游ゴシック" panose="020B0400000000000000" pitchFamily="50" charset="-128"/>
                <a:ea typeface="游ゴシック" panose="020B0400000000000000" pitchFamily="50" charset="-128"/>
              </a:rPr>
              <a:t>この規則は、平成二十八年四月一日から施行する。</a:t>
            </a:r>
          </a:p>
        </p:txBody>
      </p:sp>
      <p:sp>
        <p:nvSpPr>
          <p:cNvPr id="22" name="テキスト ボックス 21"/>
          <p:cNvSpPr txBox="1"/>
          <p:nvPr/>
        </p:nvSpPr>
        <p:spPr>
          <a:xfrm>
            <a:off x="3749662" y="1019984"/>
            <a:ext cx="3744000" cy="216000"/>
          </a:xfrm>
          <a:prstGeom prst="roundRect">
            <a:avLst>
              <a:gd name="adj" fmla="val 0"/>
            </a:avLst>
          </a:prstGeom>
          <a:noFill/>
          <a:ln w="12700">
            <a:noFill/>
          </a:ln>
        </p:spPr>
        <p:txBody>
          <a:bodyPr wrap="square" lIns="72000" tIns="72000" rIns="72000" bIns="72000" rtlCol="0" anchor="t">
            <a:noAutofit/>
          </a:bodyPr>
          <a:lstStyle/>
          <a:p>
            <a:r>
              <a:rPr lang="zh-TW" altLang="en-US" sz="800" b="1" dirty="0">
                <a:latin typeface="游ゴシック" panose="020B0400000000000000" pitchFamily="50" charset="-128"/>
                <a:ea typeface="游ゴシック" panose="020B0400000000000000" pitchFamily="50" charset="-128"/>
              </a:rPr>
              <a:t>大阪府生涯歯科保健推進審議会規則（大阪府規則第百九十三号</a:t>
            </a:r>
            <a:r>
              <a:rPr lang="zh-TW" altLang="en-US" sz="800" b="1" dirty="0" smtClean="0">
                <a:latin typeface="游ゴシック" panose="020B0400000000000000" pitchFamily="50" charset="-128"/>
                <a:ea typeface="游ゴシック" panose="020B0400000000000000" pitchFamily="50" charset="-128"/>
              </a:rPr>
              <a:t>）</a:t>
            </a:r>
            <a:endParaRPr lang="zh-TW" altLang="en-US" sz="800" b="1" dirty="0">
              <a:latin typeface="游ゴシック" panose="020B0400000000000000" pitchFamily="50" charset="-128"/>
              <a:ea typeface="游ゴシック" panose="020B0400000000000000" pitchFamily="50" charset="-128"/>
            </a:endParaRPr>
          </a:p>
        </p:txBody>
      </p:sp>
      <p:sp>
        <p:nvSpPr>
          <p:cNvPr id="23" name="テキスト ボックス 22"/>
          <p:cNvSpPr txBox="1"/>
          <p:nvPr/>
        </p:nvSpPr>
        <p:spPr>
          <a:xfrm>
            <a:off x="373611" y="1019984"/>
            <a:ext cx="3024000" cy="288000"/>
          </a:xfrm>
          <a:prstGeom prst="roundRect">
            <a:avLst>
              <a:gd name="adj" fmla="val 0"/>
            </a:avLst>
          </a:prstGeom>
          <a:noFill/>
          <a:ln w="12700">
            <a:noFill/>
          </a:ln>
        </p:spPr>
        <p:txBody>
          <a:bodyPr wrap="none" lIns="72000" tIns="72000" rIns="72000" bIns="72000" rtlCol="0" anchor="t">
            <a:noAutofit/>
          </a:bodyPr>
          <a:lstStyle/>
          <a:p>
            <a:pPr algn="ctr"/>
            <a:r>
              <a:rPr lang="ja-JP" altLang="en-US" sz="800" b="1" dirty="0">
                <a:latin typeface="游ゴシック" panose="020B0400000000000000" pitchFamily="50" charset="-128"/>
                <a:ea typeface="游ゴシック" panose="020B0400000000000000" pitchFamily="50" charset="-128"/>
              </a:rPr>
              <a:t>大阪府附属機関</a:t>
            </a:r>
            <a:r>
              <a:rPr lang="ja-JP" altLang="en-US" sz="800" b="1" dirty="0" smtClean="0">
                <a:latin typeface="游ゴシック" panose="020B0400000000000000" pitchFamily="50" charset="-128"/>
                <a:ea typeface="游ゴシック" panose="020B0400000000000000" pitchFamily="50" charset="-128"/>
              </a:rPr>
              <a:t>条例（</a:t>
            </a:r>
            <a:r>
              <a:rPr lang="ja-JP" altLang="en-US" sz="800" b="1" dirty="0">
                <a:latin typeface="游ゴシック" panose="020B0400000000000000" pitchFamily="50" charset="-128"/>
                <a:ea typeface="游ゴシック" panose="020B0400000000000000" pitchFamily="50" charset="-128"/>
              </a:rPr>
              <a:t>昭和二十七年大阪府条例第三十九号</a:t>
            </a:r>
            <a:r>
              <a:rPr lang="ja-JP" altLang="en-US" sz="800" b="1" dirty="0" smtClean="0">
                <a:latin typeface="游ゴシック" panose="020B0400000000000000" pitchFamily="50" charset="-128"/>
                <a:ea typeface="游ゴシック" panose="020B0400000000000000" pitchFamily="50" charset="-128"/>
              </a:rPr>
              <a:t>）（</a:t>
            </a:r>
            <a:r>
              <a:rPr lang="ja-JP" altLang="en-US" sz="800" b="1" dirty="0">
                <a:latin typeface="游ゴシック" panose="020B0400000000000000" pitchFamily="50" charset="-128"/>
                <a:ea typeface="游ゴシック" panose="020B0400000000000000" pitchFamily="50" charset="-128"/>
              </a:rPr>
              <a:t>抄</a:t>
            </a:r>
            <a:r>
              <a:rPr lang="ja-JP" altLang="en-US" sz="800" b="1"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42</a:t>
            </a:fld>
            <a:endParaRPr kumimoji="1" lang="ja-JP" altLang="en-US"/>
          </a:p>
        </p:txBody>
      </p:sp>
      <p:sp>
        <p:nvSpPr>
          <p:cNvPr id="18" name="テキスト ボックス 17"/>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17760234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13648" y="2949129"/>
            <a:ext cx="9919648" cy="720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zh-TW" altLang="en-US" sz="2200" b="1" dirty="0" smtClean="0">
                <a:solidFill>
                  <a:prstClr val="black"/>
                </a:solidFill>
                <a:latin typeface="游ゴシック" panose="020B0400000000000000" pitchFamily="50" charset="-128"/>
                <a:ea typeface="游ゴシック" panose="020B0400000000000000" pitchFamily="50" charset="-128"/>
              </a:rPr>
              <a:t>第</a:t>
            </a:r>
            <a:r>
              <a:rPr kumimoji="1" lang="ja-JP" altLang="en-US" sz="2200" b="1" dirty="0" smtClean="0">
                <a:solidFill>
                  <a:prstClr val="black"/>
                </a:solidFill>
                <a:latin typeface="游ゴシック" panose="020B0400000000000000" pitchFamily="50" charset="-128"/>
                <a:ea typeface="游ゴシック" panose="020B0400000000000000" pitchFamily="50" charset="-128"/>
              </a:rPr>
              <a:t>２</a:t>
            </a:r>
            <a:r>
              <a:rPr kumimoji="1" lang="zh-TW" altLang="en-US" sz="2200" b="1" dirty="0" smtClean="0">
                <a:solidFill>
                  <a:prstClr val="black"/>
                </a:solidFill>
                <a:latin typeface="游ゴシック" panose="020B0400000000000000" pitchFamily="50" charset="-128"/>
                <a:ea typeface="游ゴシック" panose="020B0400000000000000" pitchFamily="50" charset="-128"/>
              </a:rPr>
              <a:t>次</a:t>
            </a:r>
            <a:r>
              <a:rPr kumimoji="1" lang="zh-TW" altLang="en-US" sz="2200" b="1" dirty="0">
                <a:solidFill>
                  <a:prstClr val="black"/>
                </a:solidFill>
                <a:latin typeface="游ゴシック" panose="020B0400000000000000" pitchFamily="50" charset="-128"/>
                <a:ea typeface="游ゴシック" panose="020B0400000000000000" pitchFamily="50" charset="-128"/>
              </a:rPr>
              <a:t>大阪府歯科口腔保健</a:t>
            </a:r>
            <a:r>
              <a:rPr kumimoji="1" lang="zh-TW" altLang="en-US" sz="2200" b="1" dirty="0" smtClean="0">
                <a:solidFill>
                  <a:prstClr val="black"/>
                </a:solidFill>
                <a:latin typeface="游ゴシック" panose="020B0400000000000000" pitchFamily="50" charset="-128"/>
                <a:ea typeface="游ゴシック" panose="020B0400000000000000" pitchFamily="50" charset="-128"/>
              </a:rPr>
              <a:t>計画</a:t>
            </a:r>
            <a:r>
              <a:rPr kumimoji="1" lang="ja-JP" altLang="en-US" sz="2200" b="1" dirty="0" smtClean="0">
                <a:solidFill>
                  <a:prstClr val="black"/>
                </a:solidFill>
                <a:latin typeface="游ゴシック" panose="020B0400000000000000" pitchFamily="50" charset="-128"/>
                <a:ea typeface="游ゴシック" panose="020B0400000000000000" pitchFamily="50" charset="-128"/>
              </a:rPr>
              <a:t>　令和元年度　</a:t>
            </a:r>
            <a:r>
              <a:rPr kumimoji="1" lang="en-US" altLang="zh-TW" sz="2200" b="1" dirty="0" smtClean="0">
                <a:solidFill>
                  <a:prstClr val="black"/>
                </a:solidFill>
                <a:latin typeface="游ゴシック" panose="020B0400000000000000" pitchFamily="50" charset="-128"/>
                <a:ea typeface="游ゴシック" panose="020B0400000000000000" pitchFamily="50" charset="-128"/>
              </a:rPr>
              <a:t>PDCA</a:t>
            </a:r>
            <a:r>
              <a:rPr kumimoji="1" lang="zh-TW" altLang="en-US" sz="2200" b="1" dirty="0">
                <a:solidFill>
                  <a:prstClr val="black"/>
                </a:solidFill>
                <a:latin typeface="游ゴシック" panose="020B0400000000000000" pitchFamily="50" charset="-128"/>
                <a:ea typeface="游ゴシック" panose="020B0400000000000000" pitchFamily="50" charset="-128"/>
              </a:rPr>
              <a:t>進捗</a:t>
            </a:r>
            <a:r>
              <a:rPr kumimoji="1" lang="zh-TW" altLang="en-US" sz="2200" b="1" dirty="0" smtClean="0">
                <a:solidFill>
                  <a:prstClr val="black"/>
                </a:solidFill>
                <a:latin typeface="游ゴシック" panose="020B0400000000000000" pitchFamily="50" charset="-128"/>
                <a:ea typeface="游ゴシック" panose="020B0400000000000000" pitchFamily="50" charset="-128"/>
              </a:rPr>
              <a:t>管理票</a:t>
            </a:r>
            <a:endParaRPr kumimoji="1" lang="zh-TW" altLang="en-US" sz="2200" b="1" dirty="0">
              <a:solidFill>
                <a:prstClr val="black"/>
              </a:solidFill>
              <a:latin typeface="游ゴシック" panose="020B0400000000000000" pitchFamily="50" charset="-128"/>
              <a:ea typeface="游ゴシック" panose="020B0400000000000000" pitchFamily="50" charset="-128"/>
            </a:endParaRPr>
          </a:p>
        </p:txBody>
      </p:sp>
      <p:pic>
        <p:nvPicPr>
          <p:cNvPr id="15" name="図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43</a:t>
            </a:fld>
            <a:endParaRPr kumimoji="1" lang="ja-JP" altLang="en-US"/>
          </a:p>
        </p:txBody>
      </p:sp>
      <p:sp>
        <p:nvSpPr>
          <p:cNvPr id="7" name="テキスト ボックス 6"/>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98544504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dirty="0">
                <a:solidFill>
                  <a:prstClr val="black"/>
                </a:solidFill>
                <a:latin typeface="游ゴシック" panose="020B0400000000000000" pitchFamily="50" charset="-128"/>
                <a:ea typeface="游ゴシック" panose="020B0400000000000000" pitchFamily="50" charset="-128"/>
              </a:rPr>
              <a:t> </a:t>
            </a: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　歯科疾患の予防・早期発見、口の機能の維持向上</a:t>
            </a:r>
            <a:endPar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68310" y="781679"/>
            <a:ext cx="9369380" cy="55745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計画Ｐ</a:t>
            </a:r>
            <a:r>
              <a:rPr kumimoji="1" lang="en-US" altLang="ja-JP"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59</a:t>
            </a: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3010749616"/>
              </p:ext>
            </p:extLst>
          </p:nvPr>
        </p:nvGraphicFramePr>
        <p:xfrm>
          <a:off x="691603" y="4036247"/>
          <a:ext cx="8534283" cy="1037348"/>
        </p:xfrm>
        <a:graphic>
          <a:graphicData uri="http://schemas.openxmlformats.org/drawingml/2006/table">
            <a:tbl>
              <a:tblPr firstRow="1" firstCol="1" bandRow="1">
                <a:tableStyleId>{5C22544A-7EE6-4342-B048-85BDC9FD1C3A}</a:tableStyleId>
              </a:tblPr>
              <a:tblGrid>
                <a:gridCol w="332371">
                  <a:extLst>
                    <a:ext uri="{9D8B030D-6E8A-4147-A177-3AD203B41FA5}">
                      <a16:colId xmlns:a16="http://schemas.microsoft.com/office/drawing/2014/main" val="20000"/>
                    </a:ext>
                  </a:extLst>
                </a:gridCol>
                <a:gridCol w="3042606">
                  <a:extLst>
                    <a:ext uri="{9D8B030D-6E8A-4147-A177-3AD203B41FA5}">
                      <a16:colId xmlns:a16="http://schemas.microsoft.com/office/drawing/2014/main" val="20001"/>
                    </a:ext>
                  </a:extLst>
                </a:gridCol>
                <a:gridCol w="2013573">
                  <a:extLst>
                    <a:ext uri="{9D8B030D-6E8A-4147-A177-3AD203B41FA5}">
                      <a16:colId xmlns:a16="http://schemas.microsoft.com/office/drawing/2014/main" val="20002"/>
                    </a:ext>
                  </a:extLst>
                </a:gridCol>
                <a:gridCol w="1971033">
                  <a:extLst>
                    <a:ext uri="{9D8B030D-6E8A-4147-A177-3AD203B41FA5}">
                      <a16:colId xmlns:a16="http://schemas.microsoft.com/office/drawing/2014/main" val="3296687758"/>
                    </a:ext>
                  </a:extLst>
                </a:gridCol>
                <a:gridCol w="1174700">
                  <a:extLst>
                    <a:ext uri="{9D8B030D-6E8A-4147-A177-3AD203B41FA5}">
                      <a16:colId xmlns:a16="http://schemas.microsoft.com/office/drawing/2014/main" val="20003"/>
                    </a:ext>
                  </a:extLst>
                </a:gridCol>
              </a:tblGrid>
              <a:tr h="447167">
                <a:tc>
                  <a:txBody>
                    <a:bodyPr/>
                    <a:lstStyle/>
                    <a:p>
                      <a:pPr algn="ctr" fontAlgn="auto">
                        <a:lnSpc>
                          <a:spcPts val="1600"/>
                        </a:lnSpc>
                        <a:spcAft>
                          <a:spcPts val="0"/>
                        </a:spcAft>
                      </a:pPr>
                      <a:r>
                        <a:rPr lang="ja-JP" sz="1400" baseline="0" dirty="0">
                          <a:effectLst/>
                          <a:latin typeface="游ゴシック" panose="020B0400000000000000" pitchFamily="50" charset="-128"/>
                          <a:ea typeface="游ゴシック" panose="020B0400000000000000" pitchFamily="50" charset="-128"/>
                        </a:rPr>
                        <a:t>　</a:t>
                      </a:r>
                      <a:endParaRPr lang="ja-JP" sz="14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altLang="en-US" sz="1200" kern="100" baseline="0" dirty="0" smtClean="0">
                          <a:solidFill>
                            <a:schemeClr val="lt1"/>
                          </a:solidFill>
                          <a:effectLst/>
                          <a:latin typeface="游ゴシック" panose="020B0400000000000000" pitchFamily="50" charset="-128"/>
                          <a:ea typeface="游ゴシック" panose="020B0400000000000000" pitchFamily="50" charset="-128"/>
                          <a:cs typeface="+mn-cs"/>
                        </a:rPr>
                        <a:t>個別目標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計画策定時</a:t>
                      </a:r>
                      <a:r>
                        <a:rPr lang="ja-JP" sz="1200" baseline="0" dirty="0" smtClean="0">
                          <a:effectLst/>
                          <a:latin typeface="游ゴシック" panose="020B0400000000000000" pitchFamily="50" charset="-128"/>
                          <a:ea typeface="游ゴシック" panose="020B0400000000000000" pitchFamily="50" charset="-128"/>
                        </a:rPr>
                        <a:t>の状況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現在の状況</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a:t>
                      </a:r>
                      <a:endParaRPr lang="en-US" altLang="ja-JP" sz="1200" baseline="0" dirty="0" smtClean="0">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ja-JP" sz="1200" baseline="0" dirty="0" smtClean="0">
                          <a:effectLst/>
                          <a:latin typeface="游ゴシック" panose="020B0400000000000000" pitchFamily="50" charset="-128"/>
                          <a:ea typeface="游ゴシック" panose="020B0400000000000000" pitchFamily="50" charset="-128"/>
                        </a:rPr>
                        <a:t>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590181">
                <a:tc>
                  <a:txBody>
                    <a:bodyPr/>
                    <a:lstStyle/>
                    <a:p>
                      <a:pPr algn="ctr" fontAlgn="auto">
                        <a:lnSpc>
                          <a:spcPts val="1600"/>
                        </a:lnSpc>
                        <a:spcAft>
                          <a:spcPts val="0"/>
                        </a:spcAft>
                      </a:pPr>
                      <a:r>
                        <a:rPr lang="en-US" sz="1400" baseline="0" dirty="0">
                          <a:effectLst/>
                          <a:latin typeface="游ゴシック" panose="020B0400000000000000" pitchFamily="50" charset="-128"/>
                          <a:ea typeface="游ゴシック" panose="020B0400000000000000" pitchFamily="50" charset="-128"/>
                        </a:rPr>
                        <a:t>1</a:t>
                      </a:r>
                      <a:endParaRPr lang="ja-JP" sz="14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むし歯のない者の割合（３歳児）</a:t>
                      </a:r>
                      <a:endParaRPr lang="ja-JP" sz="1200" b="1" baseline="0" dirty="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effectLst/>
                          <a:latin typeface="游ゴシック" panose="020B0400000000000000" pitchFamily="50" charset="-128"/>
                          <a:ea typeface="游ゴシック" panose="020B0400000000000000" pitchFamily="50" charset="-128"/>
                        </a:rPr>
                        <a:t>80.9</a:t>
                      </a:r>
                      <a:r>
                        <a:rPr lang="ja-JP" sz="1200" b="1" baseline="0" dirty="0" smtClean="0">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sz="1200" b="1" baseline="0" dirty="0">
                          <a:effectLst/>
                          <a:latin typeface="游ゴシック" panose="020B0400000000000000" pitchFamily="50" charset="-128"/>
                          <a:ea typeface="游ゴシック" panose="020B0400000000000000" pitchFamily="50" charset="-128"/>
                        </a:rPr>
                        <a:t>【平成</a:t>
                      </a:r>
                      <a:r>
                        <a:rPr lang="en-US" sz="1200" b="1" baseline="0" dirty="0" smtClean="0">
                          <a:effectLst/>
                          <a:latin typeface="游ゴシック" panose="020B0400000000000000" pitchFamily="50" charset="-128"/>
                          <a:ea typeface="游ゴシック" panose="020B0400000000000000" pitchFamily="50" charset="-128"/>
                        </a:rPr>
                        <a:t>2</a:t>
                      </a:r>
                      <a:r>
                        <a:rPr lang="en-US" altLang="ja-JP" sz="1200" b="1" baseline="0" dirty="0" smtClean="0">
                          <a:effectLst/>
                          <a:latin typeface="游ゴシック" panose="020B0400000000000000" pitchFamily="50" charset="-128"/>
                          <a:ea typeface="游ゴシック" panose="020B0400000000000000" pitchFamily="50" charset="-128"/>
                        </a:rPr>
                        <a:t>7</a:t>
                      </a:r>
                      <a:r>
                        <a:rPr lang="ja-JP" sz="1200" b="1" baseline="0" dirty="0" smtClean="0">
                          <a:effectLst/>
                          <a:latin typeface="游ゴシック" panose="020B0400000000000000" pitchFamily="50" charset="-128"/>
                          <a:ea typeface="游ゴシック" panose="020B0400000000000000" pitchFamily="50" charset="-128"/>
                        </a:rPr>
                        <a:t>（</a:t>
                      </a:r>
                      <a:r>
                        <a:rPr lang="en-US" sz="1200" b="1" baseline="0" dirty="0" smtClean="0">
                          <a:effectLst/>
                          <a:latin typeface="游ゴシック" panose="020B0400000000000000" pitchFamily="50" charset="-128"/>
                          <a:ea typeface="游ゴシック" panose="020B0400000000000000" pitchFamily="50" charset="-128"/>
                        </a:rPr>
                        <a:t>201</a:t>
                      </a:r>
                      <a:r>
                        <a:rPr lang="en-US" altLang="ja-JP" sz="1200" b="1" baseline="0" dirty="0" smtClean="0">
                          <a:effectLst/>
                          <a:latin typeface="游ゴシック" panose="020B0400000000000000" pitchFamily="50" charset="-128"/>
                          <a:ea typeface="游ゴシック" panose="020B0400000000000000" pitchFamily="50" charset="-128"/>
                        </a:rPr>
                        <a:t>5</a:t>
                      </a:r>
                      <a:r>
                        <a:rPr lang="ja-JP" sz="1200" b="1" baseline="0" dirty="0" smtClean="0">
                          <a:effectLst/>
                          <a:latin typeface="游ゴシック" panose="020B0400000000000000" pitchFamily="50" charset="-128"/>
                          <a:ea typeface="游ゴシック" panose="020B0400000000000000" pitchFamily="50" charset="-128"/>
                        </a:rPr>
                        <a:t>）</a:t>
                      </a:r>
                      <a:r>
                        <a:rPr lang="ja-JP" sz="1200" b="1" baseline="0" dirty="0">
                          <a:effectLst/>
                          <a:latin typeface="游ゴシック" panose="020B0400000000000000" pitchFamily="50" charset="-128"/>
                          <a:ea typeface="游ゴシック" panose="020B0400000000000000" pitchFamily="50" charset="-128"/>
                        </a:rPr>
                        <a:t>年】</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84.7</a:t>
                      </a:r>
                      <a:r>
                        <a:rPr lang="ja-JP" altLang="ja-JP" sz="1200" b="1" baseline="0"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altLang="ja-JP" sz="1200" b="1" baseline="0" dirty="0" smtClean="0">
                          <a:solidFill>
                            <a:schemeClr val="tx1"/>
                          </a:solidFill>
                          <a:effectLst/>
                          <a:latin typeface="游ゴシック" panose="020B0400000000000000" pitchFamily="50" charset="-128"/>
                          <a:ea typeface="游ゴシック" panose="020B0400000000000000" pitchFamily="50" charset="-128"/>
                        </a:rPr>
                        <a:t>【平成</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rPr>
                        <a:t>３</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0</a:t>
                      </a:r>
                      <a:r>
                        <a:rPr lang="ja-JP" altLang="ja-JP"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2018</a:t>
                      </a:r>
                      <a:r>
                        <a:rPr lang="ja-JP" altLang="ja-JP" sz="1200" b="1" baseline="0" dirty="0" smtClean="0">
                          <a:solidFill>
                            <a:schemeClr val="tx1"/>
                          </a:solidFill>
                          <a:effectLst/>
                          <a:latin typeface="游ゴシック" panose="020B0400000000000000" pitchFamily="50" charset="-128"/>
                          <a:ea typeface="游ゴシック" panose="020B0400000000000000" pitchFamily="50" charset="-128"/>
                        </a:rPr>
                        <a:t>）年】</a:t>
                      </a:r>
                      <a:endParaRPr lang="ja-JP"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dk1"/>
                          </a:solidFill>
                          <a:effectLst/>
                          <a:latin typeface="游ゴシック" panose="020B0400000000000000" pitchFamily="50" charset="-128"/>
                          <a:ea typeface="游ゴシック" panose="020B0400000000000000" pitchFamily="50" charset="-128"/>
                          <a:cs typeface="+mn-cs"/>
                        </a:rPr>
                        <a:t>85</a:t>
                      </a:r>
                      <a:r>
                        <a:rPr lang="ja-JP" altLang="en-US" sz="1200" b="1" baseline="0" dirty="0" smtClean="0">
                          <a:solidFill>
                            <a:schemeClr val="dk1"/>
                          </a:solidFill>
                          <a:effectLst/>
                          <a:latin typeface="游ゴシック" panose="020B0400000000000000" pitchFamily="50" charset="-128"/>
                          <a:ea typeface="游ゴシック" panose="020B0400000000000000" pitchFamily="50" charset="-128"/>
                          <a:cs typeface="+mn-cs"/>
                        </a:rPr>
                        <a:t>％以上</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5" name="正方形/長方形 14"/>
          <p:cNvSpPr/>
          <p:nvPr/>
        </p:nvSpPr>
        <p:spPr>
          <a:xfrm>
            <a:off x="129324" y="873962"/>
            <a:ext cx="4584344" cy="355290"/>
          </a:xfrm>
          <a:prstGeom prst="rect">
            <a:avLst/>
          </a:prstGeom>
          <a:solidFill>
            <a:srgbClr val="002060"/>
          </a:solidFill>
        </p:spPr>
        <p:txBody>
          <a:bodyPr wrap="square" anchor="ctr">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（１）</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乳幼児期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P.25</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183217"/>
            <a:ext cx="1324147" cy="432000"/>
          </a:xfrm>
          <a:prstGeom prst="rect">
            <a:avLst/>
          </a:prstGeom>
        </p:spPr>
      </p:pic>
      <p:sp>
        <p:nvSpPr>
          <p:cNvPr id="11" name="正方形/長方形 10"/>
          <p:cNvSpPr/>
          <p:nvPr/>
        </p:nvSpPr>
        <p:spPr>
          <a:xfrm>
            <a:off x="382272" y="2382208"/>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mn-ea"/>
                <a:cs typeface="+mn-cs"/>
              </a:rPr>
              <a:t>【</a:t>
            </a:r>
            <a:r>
              <a:rPr kumimoji="0" lang="ja-JP" altLang="en-US" sz="1600" b="1" i="0" u="none" strike="noStrike" kern="1200" cap="none" spc="0" normalizeH="0" baseline="0" noProof="0" dirty="0" smtClean="0">
                <a:ln>
                  <a:noFill/>
                </a:ln>
                <a:solidFill>
                  <a:prstClr val="black"/>
                </a:solidFill>
                <a:effectLst/>
                <a:uLnTx/>
                <a:uFillTx/>
                <a:latin typeface="+mn-ea"/>
                <a:cs typeface="+mn-cs"/>
              </a:rPr>
              <a:t>府民の行動目標</a:t>
            </a:r>
            <a:r>
              <a:rPr kumimoji="0" lang="en-US" altLang="ja-JP" sz="1600" b="1" i="0" u="none" strike="noStrike" kern="1200" cap="none" spc="0" normalizeH="0" baseline="0" noProof="0" dirty="0">
                <a:ln>
                  <a:noFill/>
                </a:ln>
                <a:solidFill>
                  <a:prstClr val="black"/>
                </a:solidFill>
                <a:effectLst/>
                <a:uLnTx/>
                <a:uFillTx/>
                <a:latin typeface="+mn-ea"/>
                <a:cs typeface="+mn-cs"/>
              </a:rPr>
              <a:t>】</a:t>
            </a:r>
            <a:endParaRPr kumimoji="0"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12" name="正方形/長方形 11"/>
          <p:cNvSpPr/>
          <p:nvPr/>
        </p:nvSpPr>
        <p:spPr>
          <a:xfrm>
            <a:off x="530346" y="2693303"/>
            <a:ext cx="8856000" cy="720000"/>
          </a:xfrm>
          <a:prstGeom prst="rect">
            <a:avLst/>
          </a:prstGeom>
        </p:spPr>
        <p:txBody>
          <a:bodyPr wrap="square" lIns="36000" tIns="72000" rIns="36000" bIns="36000">
            <a:noAutofit/>
          </a:bodyPr>
          <a:lstStyle/>
          <a:p>
            <a:pPr lvl="0">
              <a:defRPr/>
            </a:pPr>
            <a:r>
              <a:rPr lang="ja-JP" altLang="en-US" sz="1200" dirty="0">
                <a:solidFill>
                  <a:prstClr val="black"/>
                </a:solidFill>
                <a:latin typeface="+mn-ea"/>
              </a:rPr>
              <a:t>▽乳歯がむし歯にならないよう、家庭や幼稚園などを通じて、歯みがき習慣を身に</a:t>
            </a:r>
            <a:r>
              <a:rPr lang="ja-JP" altLang="en-US" sz="1200" dirty="0" smtClean="0">
                <a:solidFill>
                  <a:prstClr val="black"/>
                </a:solidFill>
                <a:latin typeface="+mn-ea"/>
              </a:rPr>
              <a:t>つけます。</a:t>
            </a:r>
            <a:endParaRPr kumimoji="0" lang="en-US" altLang="ja-JP" sz="1200" i="0" u="none" strike="noStrike" kern="1200" cap="none" spc="0" normalizeH="0" baseline="0" noProof="0" dirty="0" smtClean="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600" i="0" u="none" strike="noStrike" kern="1200" cap="none" spc="0" normalizeH="0" baseline="0" noProof="0" dirty="0">
              <a:ln>
                <a:noFill/>
              </a:ln>
              <a:solidFill>
                <a:prstClr val="black"/>
              </a:solidFill>
              <a:effectLst/>
              <a:uLnTx/>
              <a:uFillTx/>
              <a:latin typeface="+mn-ea"/>
              <a:cs typeface="+mn-cs"/>
            </a:endParaRPr>
          </a:p>
          <a:p>
            <a:pPr lvl="0">
              <a:defRPr/>
            </a:pPr>
            <a:r>
              <a:rPr lang="ja-JP" altLang="en-US" sz="1200" dirty="0">
                <a:solidFill>
                  <a:prstClr val="black"/>
                </a:solidFill>
                <a:latin typeface="+mn-ea"/>
              </a:rPr>
              <a:t>▽成長に伴う口の変化に応じた食べ方や適切な食習慣を子どもが身につけることができるよう、保護者や子どもをとりまく</a:t>
            </a:r>
            <a:r>
              <a:rPr lang="ja-JP" altLang="en-US" sz="1200" dirty="0" smtClean="0">
                <a:solidFill>
                  <a:prstClr val="black"/>
                </a:solidFill>
                <a:latin typeface="+mn-ea"/>
              </a:rPr>
              <a:t>関係</a:t>
            </a:r>
            <a:endParaRPr lang="en-US" altLang="ja-JP" sz="1200" dirty="0" smtClean="0">
              <a:solidFill>
                <a:prstClr val="black"/>
              </a:solidFill>
              <a:latin typeface="+mn-ea"/>
            </a:endParaRPr>
          </a:p>
          <a:p>
            <a:pPr lvl="0">
              <a:defRPr/>
            </a:pPr>
            <a:r>
              <a:rPr lang="ja-JP" altLang="en-US" sz="1200" dirty="0">
                <a:solidFill>
                  <a:prstClr val="black"/>
                </a:solidFill>
                <a:latin typeface="+mn-ea"/>
              </a:rPr>
              <a:t>　</a:t>
            </a:r>
            <a:r>
              <a:rPr lang="ja-JP" altLang="en-US" sz="1200" dirty="0" smtClean="0">
                <a:solidFill>
                  <a:prstClr val="black"/>
                </a:solidFill>
                <a:latin typeface="+mn-ea"/>
              </a:rPr>
              <a:t>者</a:t>
            </a:r>
            <a:r>
              <a:rPr lang="ja-JP" altLang="en-US" sz="1200" dirty="0">
                <a:solidFill>
                  <a:prstClr val="black"/>
                </a:solidFill>
                <a:latin typeface="+mn-ea"/>
              </a:rPr>
              <a:t>が子どもに働きかけます。</a:t>
            </a:r>
            <a:endParaRPr kumimoji="0" lang="ja-JP" altLang="en-US" sz="1200" i="0" u="none" strike="noStrike" kern="1200" cap="none" spc="0" normalizeH="0" baseline="0" noProof="0" dirty="0">
              <a:ln>
                <a:noFill/>
              </a:ln>
              <a:solidFill>
                <a:prstClr val="black"/>
              </a:solidFill>
              <a:effectLst/>
              <a:uLnTx/>
              <a:uFillTx/>
              <a:latin typeface="+mn-ea"/>
              <a:cs typeface="+mn-cs"/>
            </a:endParaRPr>
          </a:p>
        </p:txBody>
      </p:sp>
      <p:sp>
        <p:nvSpPr>
          <p:cNvPr id="13" name="正方形/長方形 12"/>
          <p:cNvSpPr/>
          <p:nvPr/>
        </p:nvSpPr>
        <p:spPr>
          <a:xfrm>
            <a:off x="382272" y="3687765"/>
            <a:ext cx="5599428" cy="348481"/>
          </a:xfrm>
          <a:prstGeom prst="rect">
            <a:avLst/>
          </a:prstGeom>
        </p:spPr>
        <p:txBody>
          <a:bodyPr wrap="square" lIns="36000" tIns="72000" rIns="36000" bIns="36000" anchor="ctr">
            <a:noAutofit/>
          </a:bodyPr>
          <a:lstStyle/>
          <a:p>
            <a:pPr lvl="0">
              <a:defRPr/>
            </a:pPr>
            <a:r>
              <a:rPr kumimoji="0" lang="en-US" altLang="ja-JP" sz="1600" b="1" i="0" u="none" strike="noStrike" kern="1200" cap="none" spc="0" normalizeH="0" baseline="0" noProof="0" dirty="0" smtClean="0">
                <a:ln>
                  <a:noFill/>
                </a:ln>
                <a:solidFill>
                  <a:prstClr val="black"/>
                </a:solidFill>
                <a:effectLst/>
                <a:uLnTx/>
                <a:uFillTx/>
                <a:latin typeface="+mn-ea"/>
              </a:rPr>
              <a:t>【</a:t>
            </a:r>
            <a:r>
              <a:rPr kumimoji="0" lang="ja-JP" altLang="en-US" sz="1600" b="1" i="0" u="none" strike="noStrike" kern="1200" cap="none" spc="0" normalizeH="0" baseline="0" noProof="0" dirty="0" smtClean="0">
                <a:ln>
                  <a:noFill/>
                </a:ln>
                <a:solidFill>
                  <a:prstClr val="black"/>
                </a:solidFill>
                <a:effectLst/>
                <a:uLnTx/>
                <a:uFillTx/>
                <a:latin typeface="+mn-ea"/>
              </a:rPr>
              <a:t>第</a:t>
            </a:r>
            <a:r>
              <a:rPr kumimoji="0" lang="en-US" altLang="ja-JP" sz="1600" b="1" i="0" u="none" strike="noStrike" kern="1200" cap="none" spc="0" normalizeH="0" baseline="0" noProof="0" dirty="0" smtClean="0">
                <a:ln>
                  <a:noFill/>
                </a:ln>
                <a:solidFill>
                  <a:prstClr val="black"/>
                </a:solidFill>
                <a:effectLst/>
                <a:uLnTx/>
                <a:uFillTx/>
                <a:latin typeface="+mn-ea"/>
              </a:rPr>
              <a:t>2</a:t>
            </a:r>
            <a:r>
              <a:rPr kumimoji="0" lang="ja-JP" altLang="en-US" sz="1600" b="1" i="0" u="none" strike="noStrike" kern="1200" cap="none" spc="0" normalizeH="0" baseline="0" noProof="0" dirty="0" smtClean="0">
                <a:ln>
                  <a:noFill/>
                </a:ln>
                <a:solidFill>
                  <a:prstClr val="black"/>
                </a:solidFill>
                <a:effectLst/>
                <a:uLnTx/>
                <a:uFillTx/>
                <a:latin typeface="+mn-ea"/>
              </a:rPr>
              <a:t>次大阪府歯科口腔保健計画における</a:t>
            </a:r>
            <a:r>
              <a:rPr lang="ja-JP" altLang="en-US" sz="1600" b="1" dirty="0" smtClean="0">
                <a:solidFill>
                  <a:prstClr val="black"/>
                </a:solidFill>
                <a:latin typeface="+mn-ea"/>
              </a:rPr>
              <a:t>数値</a:t>
            </a:r>
            <a:r>
              <a:rPr kumimoji="0" lang="ja-JP" altLang="en-US" sz="1600" b="1" i="0" u="none" strike="noStrike" kern="1200" cap="none" spc="0" normalizeH="0" baseline="0" noProof="0" dirty="0" smtClean="0">
                <a:ln>
                  <a:noFill/>
                </a:ln>
                <a:solidFill>
                  <a:prstClr val="black"/>
                </a:solidFill>
                <a:effectLst/>
                <a:uLnTx/>
                <a:uFillTx/>
                <a:latin typeface="+mn-ea"/>
              </a:rPr>
              <a:t>目標</a:t>
            </a:r>
            <a:r>
              <a:rPr kumimoji="0" lang="en-US" altLang="ja-JP" sz="1600" b="1" i="0" u="none" strike="noStrike" kern="1200" cap="none" spc="0" normalizeH="0" baseline="0" noProof="0" dirty="0" smtClean="0">
                <a:ln>
                  <a:noFill/>
                </a:ln>
                <a:solidFill>
                  <a:prstClr val="black"/>
                </a:solidFill>
                <a:effectLst/>
                <a:uLnTx/>
                <a:uFillTx/>
                <a:latin typeface="+mn-ea"/>
              </a:rPr>
              <a:t>】</a:t>
            </a:r>
            <a:endParaRPr kumimoji="0" lang="ja-JP" altLang="en-US" sz="1600" b="1" i="0" u="none" strike="noStrike" kern="1200" cap="none" spc="0" normalizeH="0" baseline="0" noProof="0" dirty="0">
              <a:ln>
                <a:noFill/>
              </a:ln>
              <a:solidFill>
                <a:prstClr val="black"/>
              </a:solidFill>
              <a:effectLst/>
              <a:uLnTx/>
              <a:uFillTx/>
              <a:latin typeface="+mn-ea"/>
            </a:endParaRPr>
          </a:p>
        </p:txBody>
      </p:sp>
      <p:sp>
        <p:nvSpPr>
          <p:cNvPr id="17" name="角丸四角形 16"/>
          <p:cNvSpPr/>
          <p:nvPr/>
        </p:nvSpPr>
        <p:spPr>
          <a:xfrm>
            <a:off x="376959" y="2125629"/>
            <a:ext cx="9144000" cy="3168266"/>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white"/>
              </a:solidFill>
              <a:effectLst/>
              <a:uLnTx/>
              <a:uFillTx/>
              <a:latin typeface="+mn-ea"/>
              <a:cs typeface="+mn-cs"/>
            </a:endParaRPr>
          </a:p>
        </p:txBody>
      </p:sp>
      <p:sp>
        <p:nvSpPr>
          <p:cNvPr id="18" name="角丸四角形 17"/>
          <p:cNvSpPr/>
          <p:nvPr/>
        </p:nvSpPr>
        <p:spPr>
          <a:xfrm>
            <a:off x="376959" y="1693629"/>
            <a:ext cx="2088000" cy="432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n-ea"/>
                <a:cs typeface="+mn-cs"/>
              </a:rPr>
              <a:t>みんな</a:t>
            </a:r>
            <a:r>
              <a:rPr kumimoji="1" lang="ja-JP" altLang="en-US" sz="1600" b="1" i="0" u="none" strike="noStrike" kern="1200" cap="none" spc="0" normalizeH="0" baseline="0" noProof="0" dirty="0">
                <a:ln>
                  <a:noFill/>
                </a:ln>
                <a:solidFill>
                  <a:prstClr val="white"/>
                </a:solidFill>
                <a:effectLst/>
                <a:uLnTx/>
                <a:uFillTx/>
                <a:latin typeface="+mn-ea"/>
                <a:cs typeface="+mn-cs"/>
              </a:rPr>
              <a:t>でめざす</a:t>
            </a:r>
            <a:r>
              <a:rPr kumimoji="1" lang="ja-JP" altLang="en-US" sz="1600" b="1" i="0" u="none" strike="noStrike" kern="1200" cap="none" spc="0" normalizeH="0" baseline="0" noProof="0" dirty="0" smtClean="0">
                <a:ln>
                  <a:noFill/>
                </a:ln>
                <a:solidFill>
                  <a:prstClr val="white"/>
                </a:solidFill>
                <a:effectLst/>
                <a:uLnTx/>
                <a:uFillTx/>
                <a:latin typeface="+mn-ea"/>
                <a:cs typeface="+mn-cs"/>
              </a:rPr>
              <a:t>目標</a:t>
            </a:r>
            <a:endParaRPr kumimoji="1" lang="ja-JP" altLang="en-US" sz="1600" b="1" i="0" u="none" strike="noStrike" kern="1200" cap="none" spc="0" normalizeH="0" baseline="0" noProof="0" dirty="0">
              <a:ln>
                <a:noFill/>
              </a:ln>
              <a:solidFill>
                <a:prstClr val="white"/>
              </a:solidFill>
              <a:effectLst/>
              <a:uLnTx/>
              <a:uFillTx/>
              <a:latin typeface="+mn-ea"/>
              <a:cs typeface="+mn-cs"/>
            </a:endParaRPr>
          </a:p>
        </p:txBody>
      </p:sp>
      <p:sp>
        <p:nvSpPr>
          <p:cNvPr id="20" name="角丸四角形 19"/>
          <p:cNvSpPr/>
          <p:nvPr/>
        </p:nvSpPr>
        <p:spPr>
          <a:xfrm>
            <a:off x="2464959" y="1693629"/>
            <a:ext cx="7056000" cy="432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dirty="0" smtClean="0">
                <a:solidFill>
                  <a:prstClr val="black"/>
                </a:solidFill>
                <a:latin typeface="+mn-ea"/>
              </a:rPr>
              <a:t>乳歯がむし歯にならないようにします</a:t>
            </a:r>
            <a:endParaRPr kumimoji="1"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44</a:t>
            </a:fld>
            <a:endParaRPr kumimoji="1" lang="ja-JP" altLang="en-US"/>
          </a:p>
        </p:txBody>
      </p:sp>
    </p:spTree>
    <p:extLst>
      <p:ext uri="{BB962C8B-B14F-4D97-AF65-F5344CB8AC3E}">
        <p14:creationId xmlns:p14="http://schemas.microsoft.com/office/powerpoint/2010/main" val="83488228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2109431214"/>
              </p:ext>
            </p:extLst>
          </p:nvPr>
        </p:nvGraphicFramePr>
        <p:xfrm>
          <a:off x="361661" y="1071980"/>
          <a:ext cx="9138178" cy="4617720"/>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528851062"/>
                    </a:ext>
                  </a:extLst>
                </a:gridCol>
                <a:gridCol w="8028000">
                  <a:extLst>
                    <a:ext uri="{9D8B030D-6E8A-4147-A177-3AD203B41FA5}">
                      <a16:colId xmlns:a16="http://schemas.microsoft.com/office/drawing/2014/main" val="89849022"/>
                    </a:ext>
                  </a:extLst>
                </a:gridCol>
              </a:tblGrid>
              <a:tr h="2329295">
                <a:tc>
                  <a:txBody>
                    <a:bodyPr/>
                    <a:lstStyle/>
                    <a:p>
                      <a:r>
                        <a:rPr kumimoji="1" lang="ja-JP" altLang="en-US" sz="1600" b="0" dirty="0" smtClean="0"/>
                        <a:t> </a:t>
                      </a:r>
                      <a:endParaRPr kumimoji="1" lang="en-US" altLang="ja-JP" sz="1600" b="0" dirty="0" smtClean="0"/>
                    </a:p>
                    <a:p>
                      <a:r>
                        <a:rPr kumimoji="1" lang="ja-JP" altLang="en-US" sz="1600" b="0" dirty="0" smtClean="0"/>
                        <a:t>本年度の     </a:t>
                      </a:r>
                      <a:endParaRPr kumimoji="1" lang="en-US" altLang="ja-JP" sz="1600" b="0" dirty="0" smtClean="0"/>
                    </a:p>
                    <a:p>
                      <a:r>
                        <a:rPr kumimoji="1" lang="en-US" altLang="ja-JP" sz="1600" b="0" dirty="0" smtClean="0"/>
                        <a:t> </a:t>
                      </a:r>
                      <a:r>
                        <a:rPr kumimoji="1" lang="ja-JP" altLang="en-US" sz="1600" b="0" dirty="0" smtClean="0"/>
                        <a:t>取組</a:t>
                      </a:r>
                      <a:endParaRPr kumimoji="1" lang="en-US" altLang="ja-JP" sz="1600" b="0" dirty="0" smtClean="0"/>
                    </a:p>
                    <a:p>
                      <a:endParaRPr kumimoji="1" lang="en-US" altLang="ja-JP" sz="1600" b="0" dirty="0" smtClean="0"/>
                    </a:p>
                    <a:p>
                      <a:endParaRPr kumimoji="1" lang="en-US" altLang="ja-JP" sz="1600" b="0" dirty="0" smtClean="0"/>
                    </a:p>
                    <a:p>
                      <a:endParaRPr kumimoji="1" lang="en-US" altLang="ja-JP" sz="1600" b="0" dirty="0" smtClean="0"/>
                    </a:p>
                    <a:p>
                      <a:endParaRPr kumimoji="1" lang="ja-JP" alt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en-US" altLang="ja-JP" sz="1200" b="0" dirty="0" smtClean="0">
                          <a:solidFill>
                            <a:schemeClr val="tx1"/>
                          </a:solidFill>
                        </a:rPr>
                        <a:t>《</a:t>
                      </a:r>
                      <a:r>
                        <a:rPr kumimoji="1" lang="ja-JP" altLang="en-US" sz="1200" b="0" u="sng" dirty="0" smtClean="0">
                          <a:solidFill>
                            <a:schemeClr val="tx1"/>
                          </a:solidFill>
                        </a:rPr>
                        <a:t>啓発</a:t>
                      </a:r>
                      <a:r>
                        <a:rPr kumimoji="1" lang="en-US" altLang="ja-JP" sz="1200" b="0" dirty="0" smtClean="0">
                          <a:solidFill>
                            <a:schemeClr val="tx1"/>
                          </a:solidFill>
                        </a:rPr>
                        <a:t>》</a:t>
                      </a:r>
                    </a:p>
                    <a:p>
                      <a:r>
                        <a:rPr kumimoji="1" lang="ja-JP" altLang="en-US" sz="1100" b="0" dirty="0" smtClean="0">
                          <a:solidFill>
                            <a:schemeClr val="tx1"/>
                          </a:solidFill>
                        </a:rPr>
                        <a:t>■公民連携の枠組みを活用した普及啓発（ポスター等の作成、自社広報ツールを活用した普及、全身の健康啓発イベントでの</a:t>
                      </a:r>
                      <a:endParaRPr kumimoji="1" lang="en-US" altLang="ja-JP" sz="1100" b="0" dirty="0" smtClean="0">
                        <a:solidFill>
                          <a:schemeClr val="tx1"/>
                        </a:solidFill>
                      </a:endParaRPr>
                    </a:p>
                    <a:p>
                      <a:r>
                        <a:rPr kumimoji="1" lang="ja-JP" altLang="en-US" sz="1100" b="0" dirty="0" smtClean="0">
                          <a:solidFill>
                            <a:schemeClr val="tx1"/>
                          </a:solidFill>
                        </a:rPr>
                        <a:t>　連携）</a:t>
                      </a:r>
                      <a:endParaRPr kumimoji="1" lang="en-US" altLang="ja-JP" sz="1100" b="0" dirty="0" smtClean="0">
                        <a:solidFill>
                          <a:schemeClr val="tx1"/>
                        </a:solidFill>
                      </a:endParaRPr>
                    </a:p>
                    <a:p>
                      <a:r>
                        <a:rPr kumimoji="1" lang="ja-JP" altLang="en-US" sz="1100" b="0" dirty="0" smtClean="0">
                          <a:solidFill>
                            <a:schemeClr val="tx1"/>
                          </a:solidFill>
                        </a:rPr>
                        <a:t>■府の健康アプリ「アスマイル」を活用した普及啓発（歯磨きや健診受診、健康づくりイベント参加等に対するインセンティ</a:t>
                      </a:r>
                      <a:endParaRPr kumimoji="1" lang="en-US" altLang="ja-JP" sz="1100" b="0" dirty="0" smtClean="0">
                        <a:solidFill>
                          <a:schemeClr val="tx1"/>
                        </a:solidFill>
                      </a:endParaRPr>
                    </a:p>
                    <a:p>
                      <a:r>
                        <a:rPr kumimoji="1" lang="ja-JP" altLang="en-US" sz="1100" b="0" dirty="0" smtClean="0">
                          <a:solidFill>
                            <a:schemeClr val="tx1"/>
                          </a:solidFill>
                        </a:rPr>
                        <a:t>　ブ付与、健康コラムに歯と口の話題掲載、アンケート調査の実施）</a:t>
                      </a:r>
                      <a:endParaRPr kumimoji="1" lang="en-US" altLang="ja-JP" sz="1100" b="0" dirty="0" smtClean="0">
                        <a:solidFill>
                          <a:schemeClr val="tx1"/>
                        </a:solidFill>
                      </a:endParaRPr>
                    </a:p>
                    <a:p>
                      <a:r>
                        <a:rPr kumimoji="1" lang="ja-JP" altLang="en-US" sz="1100" b="0" dirty="0" smtClean="0">
                          <a:solidFill>
                            <a:schemeClr val="tx1"/>
                          </a:solidFill>
                        </a:rPr>
                        <a:t>■府ホームページ、啓発冊子等を活用した普及啓発</a:t>
                      </a:r>
                      <a:endParaRPr kumimoji="1" lang="en-US" altLang="ja-JP" sz="1100" b="0" dirty="0" smtClean="0">
                        <a:solidFill>
                          <a:schemeClr val="tx1"/>
                        </a:solidFill>
                      </a:endParaRPr>
                    </a:p>
                    <a:p>
                      <a:r>
                        <a:rPr kumimoji="1" lang="ja-JP" altLang="en-US" sz="1100" b="0" dirty="0" smtClean="0">
                          <a:solidFill>
                            <a:schemeClr val="tx1"/>
                          </a:solidFill>
                        </a:rPr>
                        <a:t>■全大阪よい歯のコンクール実施</a:t>
                      </a:r>
                      <a:endParaRPr kumimoji="1" lang="en-US" altLang="ja-JP" sz="1100" b="0" dirty="0" smtClean="0">
                        <a:solidFill>
                          <a:schemeClr val="tx1"/>
                        </a:solidFill>
                      </a:endParaRPr>
                    </a:p>
                    <a:p>
                      <a:endParaRPr kumimoji="1" lang="en-US" altLang="ja-JP" sz="1100" b="0" dirty="0" smtClean="0">
                        <a:solidFill>
                          <a:schemeClr val="tx1"/>
                        </a:solidFill>
                      </a:endParaRPr>
                    </a:p>
                    <a:p>
                      <a:r>
                        <a:rPr kumimoji="1" lang="en-US" altLang="ja-JP" sz="1200" b="0" dirty="0" smtClean="0">
                          <a:solidFill>
                            <a:schemeClr val="tx1"/>
                          </a:solidFill>
                        </a:rPr>
                        <a:t>《</a:t>
                      </a:r>
                      <a:r>
                        <a:rPr kumimoji="1" lang="ja-JP" altLang="en-US" sz="1200" b="0" u="sng" dirty="0" smtClean="0">
                          <a:solidFill>
                            <a:schemeClr val="tx1"/>
                          </a:solidFill>
                        </a:rPr>
                        <a:t>市町村支援</a:t>
                      </a:r>
                      <a:r>
                        <a:rPr kumimoji="1" lang="en-US" altLang="ja-JP" sz="1200" b="0" dirty="0" smtClean="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■大阪府歯科口腔保健推進連絡会にて情報共有等実施（</a:t>
                      </a:r>
                      <a:r>
                        <a:rPr kumimoji="1" lang="en-US" altLang="ja-JP" sz="1100" b="0" dirty="0" smtClean="0">
                          <a:solidFill>
                            <a:schemeClr val="tx1"/>
                          </a:solidFill>
                        </a:rPr>
                        <a:t>42</a:t>
                      </a:r>
                      <a:r>
                        <a:rPr kumimoji="1" lang="ja-JP" altLang="en-US" sz="1100" b="0" dirty="0" smtClean="0">
                          <a:solidFill>
                            <a:schemeClr val="tx1"/>
                          </a:solidFill>
                        </a:rPr>
                        <a:t>名参加（</a:t>
                      </a:r>
                      <a:r>
                        <a:rPr kumimoji="1" lang="en-US" altLang="ja-JP" sz="1100" b="0" dirty="0" smtClean="0">
                          <a:solidFill>
                            <a:schemeClr val="tx1"/>
                          </a:solidFill>
                        </a:rPr>
                        <a:t>36</a:t>
                      </a:r>
                      <a:r>
                        <a:rPr kumimoji="1" lang="ja-JP" altLang="en-US" sz="1100" b="0" dirty="0" smtClean="0">
                          <a:solidFill>
                            <a:schemeClr val="tx1"/>
                          </a:solidFill>
                        </a:rPr>
                        <a:t>市町村、</a:t>
                      </a:r>
                      <a:r>
                        <a:rPr kumimoji="1" lang="en-US" altLang="ja-JP" sz="1100" b="0" dirty="0" smtClean="0">
                          <a:solidFill>
                            <a:schemeClr val="tx1"/>
                          </a:solidFill>
                        </a:rPr>
                        <a:t>1</a:t>
                      </a:r>
                      <a:r>
                        <a:rPr kumimoji="1" lang="ja-JP" altLang="en-US" sz="1100" b="0" dirty="0" smtClean="0">
                          <a:solidFill>
                            <a:schemeClr val="tx1"/>
                          </a:solidFill>
                        </a:rPr>
                        <a:t>保健所））</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■「口腔保健支援センター」による市町村の個別支援</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■大阪府歯科口腔保健推進研修会の実施　（テーマ「健口と健康　令和の科学が教える密接な関係」（大阪大学大学院歯学研</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　究科　天野教授）、</a:t>
                      </a:r>
                      <a:r>
                        <a:rPr kumimoji="1" lang="en-US" altLang="ja-JP" sz="1100" b="0" dirty="0" smtClean="0">
                          <a:solidFill>
                            <a:schemeClr val="tx1"/>
                          </a:solidFill>
                        </a:rPr>
                        <a:t>41</a:t>
                      </a:r>
                      <a:r>
                        <a:rPr kumimoji="1" lang="ja-JP" altLang="en-US" sz="1100" b="0" dirty="0" smtClean="0">
                          <a:solidFill>
                            <a:schemeClr val="tx1"/>
                          </a:solidFill>
                        </a:rPr>
                        <a:t>名参加（</a:t>
                      </a:r>
                      <a:r>
                        <a:rPr kumimoji="1" lang="en-US" altLang="ja-JP" sz="1100" b="0" dirty="0" smtClean="0">
                          <a:solidFill>
                            <a:schemeClr val="tx1"/>
                          </a:solidFill>
                        </a:rPr>
                        <a:t>28</a:t>
                      </a:r>
                      <a:r>
                        <a:rPr kumimoji="1" lang="ja-JP" altLang="en-US" sz="1100" b="0" dirty="0" smtClean="0">
                          <a:solidFill>
                            <a:schemeClr val="tx1"/>
                          </a:solidFill>
                        </a:rPr>
                        <a:t>市町村、</a:t>
                      </a:r>
                      <a:r>
                        <a:rPr kumimoji="1" lang="en-US" altLang="ja-JP" sz="1100" b="0" dirty="0" smtClean="0">
                          <a:solidFill>
                            <a:schemeClr val="tx1"/>
                          </a:solidFill>
                        </a:rPr>
                        <a:t>3</a:t>
                      </a:r>
                      <a:r>
                        <a:rPr kumimoji="1" lang="ja-JP" altLang="en-US" sz="1100" b="0" dirty="0" smtClean="0">
                          <a:solidFill>
                            <a:schemeClr val="tx1"/>
                          </a:solidFill>
                        </a:rPr>
                        <a:t>保健所））</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■大阪府市町村歯科口腔保健実態調査の実施</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■市町村職員の歯科コーチングスキル向上事業</a:t>
                      </a:r>
                      <a:r>
                        <a:rPr kumimoji="1" lang="en-US" altLang="ja-JP" sz="1100" b="0" dirty="0" smtClean="0">
                          <a:solidFill>
                            <a:schemeClr val="tx1"/>
                          </a:solidFill>
                        </a:rPr>
                        <a:t>※</a:t>
                      </a:r>
                      <a:r>
                        <a:rPr kumimoji="1" lang="ja-JP" altLang="en-US" sz="1100" b="0" dirty="0" smtClean="0">
                          <a:solidFill>
                            <a:schemeClr val="tx1"/>
                          </a:solidFill>
                        </a:rPr>
                        <a:t>の実施（テキスト等作成・研修会４回）</a:t>
                      </a:r>
                      <a:endParaRPr kumimoji="1" lang="en-US" altLang="ja-JP" sz="1100" b="0" dirty="0" smtClean="0">
                        <a:solidFill>
                          <a:schemeClr val="tx1"/>
                        </a:solidFill>
                      </a:endParaRPr>
                    </a:p>
                  </a:txBody>
                  <a:tcPr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1430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課題</a:t>
                      </a:r>
                      <a:r>
                        <a:rPr kumimoji="1" lang="en-US" altLang="ja-JP" sz="1200" b="0" dirty="0" smtClean="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■ホームページを閲覧するなどの自発的な動きをしない府民への働きかけ</a:t>
                      </a:r>
                      <a:r>
                        <a:rPr kumimoji="1" lang="ja-JP" altLang="en-US" sz="1100" b="0" dirty="0" smtClean="0">
                          <a:solidFill>
                            <a:schemeClr val="tx1"/>
                          </a:solidFill>
                        </a:rPr>
                        <a:t>（</a:t>
                      </a:r>
                      <a:r>
                        <a:rPr kumimoji="1" lang="ja-JP" altLang="en-US" sz="1100" b="0" dirty="0" smtClean="0">
                          <a:solidFill>
                            <a:schemeClr val="tx1"/>
                          </a:solidFill>
                          <a:latin typeface="+mn-ea"/>
                          <a:ea typeface="+mn-ea"/>
                        </a:rPr>
                        <a:t>内容：むし歯予防等）</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■歯科専門職の職員がいない市町村への支援</a:t>
                      </a:r>
                      <a:endParaRPr kumimoji="1" lang="en-US" altLang="ja-JP" sz="1100" b="0" dirty="0" smtClean="0">
                        <a:solidFill>
                          <a:schemeClr val="tx1"/>
                        </a:solidFill>
                        <a:latin typeface="+mn-ea"/>
                        <a:ea typeface="+mn-ea"/>
                      </a:endParaRPr>
                    </a:p>
                    <a:p>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次年度の取組</a:t>
                      </a:r>
                      <a:r>
                        <a:rPr kumimoji="1" lang="en-US" altLang="ja-JP" sz="1200" b="0" dirty="0" smtClean="0">
                          <a:solidFill>
                            <a:schemeClr val="tx1"/>
                          </a:solidFill>
                          <a:latin typeface="+mn-ea"/>
                          <a:ea typeface="+mn-ea"/>
                        </a:rPr>
                        <a:t>》</a:t>
                      </a:r>
                    </a:p>
                    <a:p>
                      <a:r>
                        <a:rPr kumimoji="1" lang="ja-JP" altLang="en-US" sz="1100" b="0" dirty="0" smtClean="0">
                          <a:solidFill>
                            <a:schemeClr val="tx1"/>
                          </a:solidFill>
                          <a:latin typeface="+mn-ea"/>
                          <a:ea typeface="+mn-ea"/>
                        </a:rPr>
                        <a:t>■「アスマイル」、府の広報媒体、公民連携の枠組みを活用し、幅広い世代の府民への啓発</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■口腔保健支援センターでの専門職による個別具体的な相談、情報提供</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■市町村職員の歯科コーチングスキル向上事業での市町村職員への技術的支援</a:t>
                      </a:r>
                      <a:endParaRPr kumimoji="1" lang="en-US" altLang="ja-JP" sz="1100" b="0" dirty="0" smtClean="0">
                        <a:solidFill>
                          <a:schemeClr val="tx1"/>
                        </a:solidFill>
                        <a:latin typeface="+mn-ea"/>
                        <a:ea typeface="+mn-ea"/>
                      </a:endParaRPr>
                    </a:p>
                  </a:txBody>
                  <a:tcPr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4097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最終予算</a:t>
                      </a:r>
                      <a:endParaRPr kumimoji="1" lang="en-US" altLang="ja-JP" sz="1600" b="0"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200" b="0" baseline="0" dirty="0" smtClean="0">
                        <a:solidFill>
                          <a:schemeClr val="bg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0" dirty="0" smtClean="0"/>
                        <a:t>生涯歯科保健推進事業（</a:t>
                      </a:r>
                      <a:r>
                        <a:rPr kumimoji="1" lang="en-US" altLang="ja-JP" sz="1100" b="0" dirty="0" smtClean="0"/>
                        <a:t>1,775</a:t>
                      </a:r>
                      <a:r>
                        <a:rPr kumimoji="1" lang="ja-JP" altLang="en-US" sz="1100" b="0" dirty="0" smtClean="0"/>
                        <a:t>千円）、大阪府歯科口腔保健計画推進事業（</a:t>
                      </a:r>
                      <a:r>
                        <a:rPr kumimoji="1" lang="en-US" altLang="ja-JP" sz="1100" b="0" dirty="0" smtClean="0"/>
                        <a:t>3,989</a:t>
                      </a:r>
                      <a:r>
                        <a:rPr kumimoji="1" lang="ja-JP" altLang="en-US" sz="1100" b="0" dirty="0" smtClean="0"/>
                        <a:t>千円）、</a:t>
                      </a:r>
                      <a:endParaRPr kumimoji="1" lang="en-US" altLang="ja-JP" sz="1100" b="0" dirty="0" smtClean="0"/>
                    </a:p>
                    <a:p>
                      <a:r>
                        <a:rPr kumimoji="1" lang="ja-JP" altLang="en-US" sz="1100" b="0" dirty="0" smtClean="0"/>
                        <a:t>８０２０運動推進特別事業（</a:t>
                      </a:r>
                      <a:r>
                        <a:rPr kumimoji="1" lang="en-US" altLang="ja-JP" sz="1100" b="0" dirty="0" smtClean="0"/>
                        <a:t>2,039</a:t>
                      </a:r>
                      <a:r>
                        <a:rPr kumimoji="1" lang="ja-JP" altLang="en-US" sz="1100" b="0" dirty="0" smtClean="0"/>
                        <a:t>千円）</a:t>
                      </a:r>
                      <a:endParaRPr kumimoji="1" lang="en-US" altLang="ja-JP" sz="1100" b="0" dirty="0" smtClean="0"/>
                    </a:p>
                  </a:txBody>
                  <a:tcPr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2505333536"/>
              </p:ext>
            </p:extLst>
          </p:nvPr>
        </p:nvGraphicFramePr>
        <p:xfrm>
          <a:off x="361662" y="374254"/>
          <a:ext cx="9138177" cy="693711"/>
        </p:xfrm>
        <a:graphic>
          <a:graphicData uri="http://schemas.openxmlformats.org/drawingml/2006/table">
            <a:tbl>
              <a:tblPr firstRow="1" bandRow="1">
                <a:tableStyleId>{5C22544A-7EE6-4342-B048-85BDC9FD1C3A}</a:tableStyleId>
              </a:tblPr>
              <a:tblGrid>
                <a:gridCol w="1110177">
                  <a:extLst>
                    <a:ext uri="{9D8B030D-6E8A-4147-A177-3AD203B41FA5}">
                      <a16:colId xmlns:a16="http://schemas.microsoft.com/office/drawing/2014/main" val="3795206225"/>
                    </a:ext>
                  </a:extLst>
                </a:gridCol>
                <a:gridCol w="8028000">
                  <a:extLst>
                    <a:ext uri="{9D8B030D-6E8A-4147-A177-3AD203B41FA5}">
                      <a16:colId xmlns:a16="http://schemas.microsoft.com/office/drawing/2014/main" val="1328953327"/>
                    </a:ext>
                  </a:extLst>
                </a:gridCol>
              </a:tblGrid>
              <a:tr h="6937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現状･課題</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dirty="0" smtClean="0">
                          <a:solidFill>
                            <a:schemeClr val="tx1"/>
                          </a:solidFill>
                        </a:rPr>
                        <a:t>・保護者等子どもたちをとりまく関係者が、歯と口の健康づくりについて理解を深め、実際に取組むことが重要</a:t>
                      </a:r>
                      <a:endParaRPr kumimoji="1" lang="en-US" altLang="ja-JP" sz="1100" b="0" dirty="0" smtClean="0">
                        <a:solidFill>
                          <a:schemeClr val="tx1"/>
                        </a:solidFill>
                      </a:endParaRPr>
                    </a:p>
                    <a:p>
                      <a:pPr>
                        <a:lnSpc>
                          <a:spcPct val="100000"/>
                        </a:lnSpc>
                      </a:pPr>
                      <a:r>
                        <a:rPr kumimoji="1" lang="ja-JP" altLang="en-US" sz="1100" b="0" dirty="0" smtClean="0">
                          <a:solidFill>
                            <a:schemeClr val="tx1"/>
                          </a:solidFill>
                        </a:rPr>
                        <a:t>・乳歯列が完成する時期である３歳児のむし歯予防のため、保護者への働きかけが重要</a:t>
                      </a:r>
                      <a:endParaRPr kumimoji="1" lang="en-US" altLang="ja-JP" sz="11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sp>
        <p:nvSpPr>
          <p:cNvPr id="21" name="角丸四角形 20"/>
          <p:cNvSpPr/>
          <p:nvPr/>
        </p:nvSpPr>
        <p:spPr>
          <a:xfrm>
            <a:off x="522041" y="2732666"/>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45</a:t>
            </a:fld>
            <a:endParaRPr kumimoji="1" lang="ja-JP" altLang="en-US"/>
          </a:p>
        </p:txBody>
      </p:sp>
    </p:spTree>
    <p:extLst>
      <p:ext uri="{BB962C8B-B14F-4D97-AF65-F5344CB8AC3E}">
        <p14:creationId xmlns:p14="http://schemas.microsoft.com/office/powerpoint/2010/main" val="313327207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１　歯科</a:t>
            </a:r>
            <a:r>
              <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疾患の予防・早期発見、口の機能の維持</a:t>
            </a: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向上</a:t>
            </a:r>
            <a:endPar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68310" y="873962"/>
            <a:ext cx="9369380" cy="55745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mn-ea"/>
                <a:cs typeface="+mn-cs"/>
              </a:rPr>
              <a:t>計画Ｐ</a:t>
            </a:r>
            <a:r>
              <a:rPr kumimoji="1" lang="en-US" altLang="ja-JP" sz="1800" b="1" i="0" u="none" strike="noStrike" kern="1200" cap="none" spc="0" normalizeH="0" baseline="0" noProof="0">
                <a:ln>
                  <a:noFill/>
                </a:ln>
                <a:solidFill>
                  <a:prstClr val="white"/>
                </a:solidFill>
                <a:effectLst/>
                <a:uLnTx/>
                <a:uFillTx/>
                <a:latin typeface="+mn-ea"/>
                <a:cs typeface="+mn-cs"/>
              </a:rPr>
              <a:t>59</a:t>
            </a:r>
            <a:endParaRPr kumimoji="1" lang="en-US" altLang="ja-JP" sz="1800" b="1" i="0" u="none" strike="noStrike" kern="1200" cap="none" spc="0" normalizeH="0" baseline="0" noProof="0" dirty="0">
              <a:ln>
                <a:noFill/>
              </a:ln>
              <a:solidFill>
                <a:prstClr val="white"/>
              </a:solidFill>
              <a:effectLst/>
              <a:uLnTx/>
              <a:uFillTx/>
              <a:latin typeface="+mn-ea"/>
              <a:cs typeface="+mn-cs"/>
            </a:endParaRPr>
          </a:p>
        </p:txBody>
      </p:sp>
      <p:graphicFrame>
        <p:nvGraphicFramePr>
          <p:cNvPr id="19" name="表 18"/>
          <p:cNvGraphicFramePr>
            <a:graphicFrameLocks noGrp="1"/>
          </p:cNvGraphicFramePr>
          <p:nvPr>
            <p:extLst>
              <p:ext uri="{D42A27DB-BD31-4B8C-83A1-F6EECF244321}">
                <p14:modId xmlns:p14="http://schemas.microsoft.com/office/powerpoint/2010/main" val="3614274202"/>
              </p:ext>
            </p:extLst>
          </p:nvPr>
        </p:nvGraphicFramePr>
        <p:xfrm>
          <a:off x="691603" y="4109199"/>
          <a:ext cx="8534283" cy="1835838"/>
        </p:xfrm>
        <a:graphic>
          <a:graphicData uri="http://schemas.openxmlformats.org/drawingml/2006/table">
            <a:tbl>
              <a:tblPr firstRow="1" firstCol="1" bandRow="1">
                <a:tableStyleId>{5C22544A-7EE6-4342-B048-85BDC9FD1C3A}</a:tableStyleId>
              </a:tblPr>
              <a:tblGrid>
                <a:gridCol w="332371">
                  <a:extLst>
                    <a:ext uri="{9D8B030D-6E8A-4147-A177-3AD203B41FA5}">
                      <a16:colId xmlns:a16="http://schemas.microsoft.com/office/drawing/2014/main" val="20000"/>
                    </a:ext>
                  </a:extLst>
                </a:gridCol>
                <a:gridCol w="3042606">
                  <a:extLst>
                    <a:ext uri="{9D8B030D-6E8A-4147-A177-3AD203B41FA5}">
                      <a16:colId xmlns:a16="http://schemas.microsoft.com/office/drawing/2014/main" val="20001"/>
                    </a:ext>
                  </a:extLst>
                </a:gridCol>
                <a:gridCol w="2013573">
                  <a:extLst>
                    <a:ext uri="{9D8B030D-6E8A-4147-A177-3AD203B41FA5}">
                      <a16:colId xmlns:a16="http://schemas.microsoft.com/office/drawing/2014/main" val="20002"/>
                    </a:ext>
                  </a:extLst>
                </a:gridCol>
                <a:gridCol w="1971033">
                  <a:extLst>
                    <a:ext uri="{9D8B030D-6E8A-4147-A177-3AD203B41FA5}">
                      <a16:colId xmlns:a16="http://schemas.microsoft.com/office/drawing/2014/main" val="3296687758"/>
                    </a:ext>
                  </a:extLst>
                </a:gridCol>
                <a:gridCol w="1174700">
                  <a:extLst>
                    <a:ext uri="{9D8B030D-6E8A-4147-A177-3AD203B41FA5}">
                      <a16:colId xmlns:a16="http://schemas.microsoft.com/office/drawing/2014/main" val="20003"/>
                    </a:ext>
                  </a:extLst>
                </a:gridCol>
              </a:tblGrid>
              <a:tr h="504400">
                <a:tc>
                  <a:txBody>
                    <a:bodyPr/>
                    <a:lstStyle/>
                    <a:p>
                      <a:pPr algn="ctr" fontAlgn="auto">
                        <a:lnSpc>
                          <a:spcPts val="1600"/>
                        </a:lnSpc>
                        <a:spcAft>
                          <a:spcPts val="0"/>
                        </a:spcAft>
                      </a:pPr>
                      <a:r>
                        <a:rPr lang="ja-JP" sz="1400" baseline="0" dirty="0">
                          <a:effectLst/>
                          <a:latin typeface="游ゴシック" panose="020B0400000000000000" pitchFamily="50" charset="-128"/>
                          <a:ea typeface="游ゴシック" panose="020B0400000000000000" pitchFamily="50" charset="-128"/>
                        </a:rPr>
                        <a:t>　</a:t>
                      </a:r>
                      <a:endParaRPr lang="ja-JP" sz="14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altLang="en-US"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個別目標</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計画策定時</a:t>
                      </a:r>
                      <a:r>
                        <a:rPr lang="ja-JP" sz="1200" baseline="0" dirty="0" smtClean="0">
                          <a:effectLst/>
                          <a:latin typeface="游ゴシック" panose="020B0400000000000000" pitchFamily="50" charset="-128"/>
                          <a:ea typeface="游ゴシック" panose="020B0400000000000000" pitchFamily="50" charset="-128"/>
                        </a:rPr>
                        <a:t>の状況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現在の状況</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a:t>
                      </a:r>
                      <a:endParaRPr lang="en-US" altLang="ja-JP" sz="1200" baseline="0" dirty="0" smtClean="0">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ja-JP" sz="1200" baseline="0" dirty="0" smtClean="0">
                          <a:effectLst/>
                          <a:latin typeface="游ゴシック" panose="020B0400000000000000" pitchFamily="50" charset="-128"/>
                          <a:ea typeface="游ゴシック" panose="020B0400000000000000" pitchFamily="50" charset="-128"/>
                        </a:rPr>
                        <a:t>の</a:t>
                      </a:r>
                      <a:r>
                        <a:rPr lang="ja-JP" sz="1200" baseline="0" dirty="0">
                          <a:effectLst/>
                          <a:latin typeface="游ゴシック" panose="020B0400000000000000" pitchFamily="50" charset="-128"/>
                          <a:ea typeface="游ゴシック" panose="020B0400000000000000" pitchFamily="50" charset="-128"/>
                        </a:rPr>
                        <a:t>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665719">
                <a:tc>
                  <a:txBody>
                    <a:bodyPr/>
                    <a:lstStyle/>
                    <a:p>
                      <a:pPr algn="ctr" fontAlgn="auto">
                        <a:lnSpc>
                          <a:spcPts val="1600"/>
                        </a:lnSpc>
                        <a:spcAft>
                          <a:spcPts val="0"/>
                        </a:spcAft>
                      </a:pPr>
                      <a:r>
                        <a:rPr lang="en-US" sz="1400" baseline="0" dirty="0">
                          <a:effectLst/>
                          <a:latin typeface="游ゴシック" panose="020B0400000000000000" pitchFamily="50" charset="-128"/>
                          <a:ea typeface="游ゴシック" panose="020B0400000000000000" pitchFamily="50" charset="-128"/>
                        </a:rPr>
                        <a:t>1</a:t>
                      </a:r>
                      <a:endParaRPr lang="ja-JP" sz="14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むし歯のある者の割合（</a:t>
                      </a:r>
                      <a:r>
                        <a:rPr lang="en-US" altLang="ja-JP" sz="1200" b="1" baseline="0" dirty="0" smtClean="0">
                          <a:effectLst/>
                          <a:latin typeface="游ゴシック" panose="020B0400000000000000" pitchFamily="50" charset="-128"/>
                          <a:ea typeface="游ゴシック" panose="020B0400000000000000" pitchFamily="50" charset="-128"/>
                        </a:rPr>
                        <a:t>12</a:t>
                      </a:r>
                      <a:r>
                        <a:rPr lang="ja-JP" altLang="en-US" sz="1200" b="1" baseline="0" dirty="0" smtClean="0">
                          <a:effectLst/>
                          <a:latin typeface="游ゴシック" panose="020B0400000000000000" pitchFamily="50" charset="-128"/>
                          <a:ea typeface="游ゴシック" panose="020B0400000000000000" pitchFamily="50" charset="-128"/>
                        </a:rPr>
                        <a:t>歳）</a:t>
                      </a:r>
                      <a:endParaRPr lang="ja-JP" sz="1200" b="1" baseline="0" dirty="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effectLst/>
                          <a:latin typeface="游ゴシック" panose="020B0400000000000000" pitchFamily="50" charset="-128"/>
                          <a:ea typeface="游ゴシック" panose="020B0400000000000000" pitchFamily="50" charset="-128"/>
                        </a:rPr>
                        <a:t>39.7</a:t>
                      </a:r>
                      <a:r>
                        <a:rPr lang="ja-JP" sz="1200" b="1" baseline="0" dirty="0" smtClean="0">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sz="1200" b="1" baseline="0" dirty="0">
                          <a:effectLst/>
                          <a:latin typeface="游ゴシック" panose="020B0400000000000000" pitchFamily="50" charset="-128"/>
                          <a:ea typeface="游ゴシック" panose="020B0400000000000000" pitchFamily="50" charset="-128"/>
                        </a:rPr>
                        <a:t>【平成</a:t>
                      </a:r>
                      <a:r>
                        <a:rPr lang="en-US" sz="1200" b="1" baseline="0" dirty="0" smtClean="0">
                          <a:effectLst/>
                          <a:latin typeface="游ゴシック" panose="020B0400000000000000" pitchFamily="50" charset="-128"/>
                          <a:ea typeface="游ゴシック" panose="020B0400000000000000" pitchFamily="50" charset="-128"/>
                        </a:rPr>
                        <a:t>2</a:t>
                      </a:r>
                      <a:r>
                        <a:rPr lang="en-US" altLang="ja-JP" sz="1200" b="1" baseline="0" dirty="0" smtClean="0">
                          <a:effectLst/>
                          <a:latin typeface="游ゴシック" panose="020B0400000000000000" pitchFamily="50" charset="-128"/>
                          <a:ea typeface="游ゴシック" panose="020B0400000000000000" pitchFamily="50" charset="-128"/>
                        </a:rPr>
                        <a:t>7</a:t>
                      </a:r>
                      <a:r>
                        <a:rPr lang="ja-JP" sz="1200" b="1" baseline="0" dirty="0" smtClean="0">
                          <a:effectLst/>
                          <a:latin typeface="游ゴシック" panose="020B0400000000000000" pitchFamily="50" charset="-128"/>
                          <a:ea typeface="游ゴシック" panose="020B0400000000000000" pitchFamily="50" charset="-128"/>
                        </a:rPr>
                        <a:t>（</a:t>
                      </a:r>
                      <a:r>
                        <a:rPr lang="en-US" sz="1200" b="1" baseline="0" dirty="0" smtClean="0">
                          <a:effectLst/>
                          <a:latin typeface="游ゴシック" panose="020B0400000000000000" pitchFamily="50" charset="-128"/>
                          <a:ea typeface="游ゴシック" panose="020B0400000000000000" pitchFamily="50" charset="-128"/>
                        </a:rPr>
                        <a:t>201</a:t>
                      </a:r>
                      <a:r>
                        <a:rPr lang="en-US" altLang="ja-JP" sz="1200" b="1" baseline="0" dirty="0" smtClean="0">
                          <a:effectLst/>
                          <a:latin typeface="游ゴシック" panose="020B0400000000000000" pitchFamily="50" charset="-128"/>
                          <a:ea typeface="游ゴシック" panose="020B0400000000000000" pitchFamily="50" charset="-128"/>
                        </a:rPr>
                        <a:t>5</a:t>
                      </a:r>
                      <a:r>
                        <a:rPr lang="ja-JP" sz="1200" b="1" baseline="0" dirty="0" smtClean="0">
                          <a:effectLst/>
                          <a:latin typeface="游ゴシック" panose="020B0400000000000000" pitchFamily="50" charset="-128"/>
                          <a:ea typeface="游ゴシック" panose="020B0400000000000000" pitchFamily="50" charset="-128"/>
                        </a:rPr>
                        <a:t>）</a:t>
                      </a:r>
                      <a:r>
                        <a:rPr lang="ja-JP" sz="1200" b="1" baseline="0" dirty="0">
                          <a:effectLst/>
                          <a:latin typeface="游ゴシック" panose="020B0400000000000000" pitchFamily="50" charset="-128"/>
                          <a:ea typeface="游ゴシック" panose="020B0400000000000000" pitchFamily="50" charset="-128"/>
                        </a:rPr>
                        <a:t>年】</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34.2</a:t>
                      </a:r>
                      <a:r>
                        <a:rPr lang="ja-JP" sz="1200" b="1" baseline="0"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sz="1200" b="1" baseline="0" dirty="0">
                          <a:solidFill>
                            <a:schemeClr val="tx1"/>
                          </a:solidFill>
                          <a:effectLst/>
                          <a:latin typeface="游ゴシック" panose="020B0400000000000000" pitchFamily="50" charset="-128"/>
                          <a:ea typeface="游ゴシック" panose="020B0400000000000000" pitchFamily="50" charset="-128"/>
                        </a:rPr>
                        <a:t>【</a:t>
                      </a:r>
                      <a:r>
                        <a:rPr lang="ja-JP" sz="1200" b="1" baseline="0" dirty="0" smtClean="0">
                          <a:solidFill>
                            <a:schemeClr val="tx1"/>
                          </a:solidFill>
                          <a:effectLst/>
                          <a:latin typeface="游ゴシック" panose="020B0400000000000000" pitchFamily="50" charset="-128"/>
                          <a:ea typeface="游ゴシック" panose="020B0400000000000000" pitchFamily="50" charset="-128"/>
                        </a:rPr>
                        <a:t>平成</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30</a:t>
                      </a:r>
                      <a:r>
                        <a:rPr lang="ja-JP"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2018</a:t>
                      </a:r>
                      <a:r>
                        <a:rPr lang="ja-JP" sz="1200" b="1" baseline="0" dirty="0" smtClean="0">
                          <a:solidFill>
                            <a:schemeClr val="tx1"/>
                          </a:solidFill>
                          <a:effectLst/>
                          <a:latin typeface="游ゴシック" panose="020B0400000000000000" pitchFamily="50" charset="-128"/>
                          <a:ea typeface="游ゴシック" panose="020B0400000000000000" pitchFamily="50" charset="-128"/>
                        </a:rPr>
                        <a:t>）</a:t>
                      </a:r>
                      <a:r>
                        <a:rPr lang="ja-JP" sz="1200" b="1" baseline="0" dirty="0">
                          <a:solidFill>
                            <a:schemeClr val="tx1"/>
                          </a:solidFill>
                          <a:effectLst/>
                          <a:latin typeface="游ゴシック" panose="020B0400000000000000" pitchFamily="50" charset="-128"/>
                          <a:ea typeface="游ゴシック" panose="020B0400000000000000" pitchFamily="50" charset="-128"/>
                        </a:rPr>
                        <a:t>年】</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dk1"/>
                          </a:solidFill>
                          <a:effectLst/>
                          <a:latin typeface="游ゴシック" panose="020B0400000000000000" pitchFamily="50" charset="-128"/>
                          <a:ea typeface="游ゴシック" panose="020B0400000000000000" pitchFamily="50" charset="-128"/>
                          <a:cs typeface="+mn-cs"/>
                        </a:rPr>
                        <a:t>35</a:t>
                      </a:r>
                      <a:r>
                        <a:rPr lang="ja-JP" altLang="en-US" sz="1200" b="1" baseline="0" dirty="0" smtClean="0">
                          <a:solidFill>
                            <a:schemeClr val="dk1"/>
                          </a:solidFill>
                          <a:effectLst/>
                          <a:latin typeface="游ゴシック" panose="020B0400000000000000" pitchFamily="50" charset="-128"/>
                          <a:ea typeface="游ゴシック" panose="020B0400000000000000" pitchFamily="50" charset="-128"/>
                          <a:cs typeface="+mn-cs"/>
                        </a:rPr>
                        <a:t>％以下</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65719">
                <a:tc>
                  <a:txBody>
                    <a:bodyPr/>
                    <a:lstStyle/>
                    <a:p>
                      <a:pPr algn="ctr" fontAlgn="auto">
                        <a:lnSpc>
                          <a:spcPts val="1600"/>
                        </a:lnSpc>
                        <a:spcAft>
                          <a:spcPts val="0"/>
                        </a:spcAft>
                      </a:pPr>
                      <a:r>
                        <a:rPr lang="en-US" altLang="ja-JP" sz="14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2</a:t>
                      </a:r>
                      <a:endParaRPr lang="ja-JP" sz="14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むし歯のある者の割合（</a:t>
                      </a:r>
                      <a:r>
                        <a:rPr lang="en-US" altLang="ja-JP" sz="1200" b="1" baseline="0" dirty="0" smtClean="0">
                          <a:effectLst/>
                          <a:latin typeface="游ゴシック" panose="020B0400000000000000" pitchFamily="50" charset="-128"/>
                          <a:ea typeface="游ゴシック" panose="020B0400000000000000" pitchFamily="50" charset="-128"/>
                        </a:rPr>
                        <a:t>16</a:t>
                      </a:r>
                      <a:r>
                        <a:rPr lang="ja-JP" altLang="en-US" sz="1200" b="1" baseline="0" dirty="0" smtClean="0">
                          <a:effectLst/>
                          <a:latin typeface="游ゴシック" panose="020B0400000000000000" pitchFamily="50" charset="-128"/>
                          <a:ea typeface="游ゴシック" panose="020B0400000000000000" pitchFamily="50" charset="-128"/>
                        </a:rPr>
                        <a:t>歳）</a:t>
                      </a:r>
                      <a:endParaRPr lang="ja-JP" altLang="ja-JP" sz="1200" b="1" baseline="0"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53.3</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平成</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27</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2015</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）年</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46.1</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平成</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30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2018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）年</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45</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％以下</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80826722"/>
                  </a:ext>
                </a:extLst>
              </a:tr>
            </a:tbl>
          </a:graphicData>
        </a:graphic>
      </p:graphicFrame>
      <p:sp>
        <p:nvSpPr>
          <p:cNvPr id="15" name="正方形/長方形 14"/>
          <p:cNvSpPr/>
          <p:nvPr/>
        </p:nvSpPr>
        <p:spPr>
          <a:xfrm>
            <a:off x="129324" y="873962"/>
            <a:ext cx="4584344" cy="355290"/>
          </a:xfrm>
          <a:prstGeom prst="rect">
            <a:avLst/>
          </a:prstGeom>
          <a:solidFill>
            <a:srgbClr val="002060"/>
          </a:solidFill>
        </p:spPr>
        <p:txBody>
          <a:bodyPr wrap="square" anchor="ctr">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（２）</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学齢期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P.26</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pic>
        <p:nvPicPr>
          <p:cNvPr id="12" name="図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183217"/>
            <a:ext cx="1324147" cy="432000"/>
          </a:xfrm>
          <a:prstGeom prst="rect">
            <a:avLst/>
          </a:prstGeom>
        </p:spPr>
      </p:pic>
      <p:sp>
        <p:nvSpPr>
          <p:cNvPr id="10" name="正方形/長方形 9"/>
          <p:cNvSpPr/>
          <p:nvPr/>
        </p:nvSpPr>
        <p:spPr>
          <a:xfrm>
            <a:off x="382272" y="2382208"/>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mn-ea"/>
                <a:cs typeface="+mn-cs"/>
              </a:rPr>
              <a:t>【</a:t>
            </a:r>
            <a:r>
              <a:rPr kumimoji="0" lang="ja-JP" altLang="en-US" sz="1600" b="1" i="0" u="none" strike="noStrike" kern="1200" cap="none" spc="0" normalizeH="0" baseline="0" noProof="0" dirty="0" smtClean="0">
                <a:ln>
                  <a:noFill/>
                </a:ln>
                <a:solidFill>
                  <a:prstClr val="black"/>
                </a:solidFill>
                <a:effectLst/>
                <a:uLnTx/>
                <a:uFillTx/>
                <a:latin typeface="+mn-ea"/>
                <a:cs typeface="+mn-cs"/>
              </a:rPr>
              <a:t>府民の行動目標</a:t>
            </a:r>
            <a:r>
              <a:rPr kumimoji="0" lang="en-US" altLang="ja-JP" sz="1600" b="1" i="0" u="none" strike="noStrike" kern="1200" cap="none" spc="0" normalizeH="0" baseline="0" noProof="0" dirty="0">
                <a:ln>
                  <a:noFill/>
                </a:ln>
                <a:solidFill>
                  <a:prstClr val="black"/>
                </a:solidFill>
                <a:effectLst/>
                <a:uLnTx/>
                <a:uFillTx/>
                <a:latin typeface="+mn-ea"/>
                <a:cs typeface="+mn-cs"/>
              </a:rPr>
              <a:t>】</a:t>
            </a:r>
            <a:endParaRPr kumimoji="0"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11" name="正方形/長方形 10"/>
          <p:cNvSpPr/>
          <p:nvPr/>
        </p:nvSpPr>
        <p:spPr>
          <a:xfrm>
            <a:off x="530346" y="2693303"/>
            <a:ext cx="8856000" cy="720000"/>
          </a:xfrm>
          <a:prstGeom prst="rect">
            <a:avLst/>
          </a:prstGeom>
        </p:spPr>
        <p:txBody>
          <a:bodyPr wrap="square" lIns="36000" tIns="72000" rIns="36000" bIns="36000">
            <a:noAutofit/>
          </a:bodyPr>
          <a:lstStyle/>
          <a:p>
            <a:pPr lvl="0">
              <a:defRPr/>
            </a:pPr>
            <a:r>
              <a:rPr lang="ja-JP" altLang="en-US" sz="1200" dirty="0">
                <a:solidFill>
                  <a:prstClr val="black"/>
                </a:solidFill>
                <a:latin typeface="+mn-ea"/>
              </a:rPr>
              <a:t>▽乳歯や永久歯がむし歯にならないよう、家庭や学校などを通じて、歯みがき習慣を身につけます</a:t>
            </a:r>
            <a:r>
              <a:rPr lang="ja-JP" altLang="en-US" sz="1200" dirty="0" smtClean="0">
                <a:solidFill>
                  <a:prstClr val="black"/>
                </a:solidFill>
                <a:latin typeface="+mn-ea"/>
              </a:rPr>
              <a:t>。</a:t>
            </a:r>
            <a:endParaRPr kumimoji="0" lang="en-US" altLang="ja-JP" sz="1200" i="0" u="none" strike="noStrike" kern="1200" cap="none" spc="0" normalizeH="0" baseline="0" noProof="0" dirty="0" smtClean="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600" i="0" u="none" strike="noStrike" kern="1200" cap="none" spc="0" normalizeH="0" baseline="0" noProof="0" dirty="0" smtClean="0">
              <a:ln>
                <a:noFill/>
              </a:ln>
              <a:solidFill>
                <a:prstClr val="black"/>
              </a:solidFill>
              <a:effectLst/>
              <a:uLnTx/>
              <a:uFillTx/>
              <a:latin typeface="+mn-ea"/>
              <a:cs typeface="+mn-cs"/>
            </a:endParaRPr>
          </a:p>
          <a:p>
            <a:pPr lvl="0">
              <a:defRPr/>
            </a:pPr>
            <a:r>
              <a:rPr lang="ja-JP" altLang="en-US" sz="1200" dirty="0" smtClean="0">
                <a:solidFill>
                  <a:prstClr val="black"/>
                </a:solidFill>
                <a:latin typeface="+mn-ea"/>
              </a:rPr>
              <a:t>▽</a:t>
            </a:r>
            <a:r>
              <a:rPr lang="ja-JP" altLang="en-US" sz="1200" dirty="0">
                <a:solidFill>
                  <a:prstClr val="black"/>
                </a:solidFill>
                <a:latin typeface="+mn-ea"/>
              </a:rPr>
              <a:t>成長に伴う口の変化に</a:t>
            </a:r>
            <a:r>
              <a:rPr lang="ja-JP" altLang="en-US" sz="1200" dirty="0" smtClean="0">
                <a:solidFill>
                  <a:prstClr val="black"/>
                </a:solidFill>
                <a:latin typeface="+mn-ea"/>
              </a:rPr>
              <a:t>応じて、食べ方</a:t>
            </a:r>
            <a:r>
              <a:rPr lang="ja-JP" altLang="en-US" sz="1200" dirty="0">
                <a:solidFill>
                  <a:prstClr val="black"/>
                </a:solidFill>
                <a:latin typeface="+mn-ea"/>
              </a:rPr>
              <a:t>や適切な食習慣</a:t>
            </a:r>
            <a:r>
              <a:rPr lang="ja-JP" altLang="en-US" sz="1200" dirty="0" smtClean="0">
                <a:solidFill>
                  <a:prstClr val="black"/>
                </a:solidFill>
                <a:latin typeface="+mn-ea"/>
              </a:rPr>
              <a:t>を身</a:t>
            </a:r>
            <a:r>
              <a:rPr lang="ja-JP" altLang="en-US" sz="1200" dirty="0">
                <a:solidFill>
                  <a:prstClr val="black"/>
                </a:solidFill>
                <a:latin typeface="+mn-ea"/>
              </a:rPr>
              <a:t>に</a:t>
            </a:r>
            <a:r>
              <a:rPr lang="ja-JP" altLang="en-US" sz="1200" dirty="0" smtClean="0">
                <a:solidFill>
                  <a:prstClr val="black"/>
                </a:solidFill>
                <a:latin typeface="+mn-ea"/>
              </a:rPr>
              <a:t>つけます。</a:t>
            </a:r>
            <a:endParaRPr kumimoji="0" lang="ja-JP" altLang="en-US" sz="1200" i="0" u="none" strike="noStrike" kern="1200" cap="none" spc="0" normalizeH="0" baseline="0" noProof="0" dirty="0">
              <a:ln>
                <a:noFill/>
              </a:ln>
              <a:solidFill>
                <a:prstClr val="black"/>
              </a:solidFill>
              <a:effectLst/>
              <a:uLnTx/>
              <a:uFillTx/>
              <a:latin typeface="+mn-ea"/>
              <a:cs typeface="+mn-cs"/>
            </a:endParaRPr>
          </a:p>
        </p:txBody>
      </p:sp>
      <p:sp>
        <p:nvSpPr>
          <p:cNvPr id="14" name="角丸四角形 13"/>
          <p:cNvSpPr/>
          <p:nvPr/>
        </p:nvSpPr>
        <p:spPr>
          <a:xfrm>
            <a:off x="376959" y="2125628"/>
            <a:ext cx="9144000" cy="3957671"/>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white"/>
              </a:solidFill>
              <a:effectLst/>
              <a:uLnTx/>
              <a:uFillTx/>
              <a:latin typeface="+mn-ea"/>
              <a:cs typeface="+mn-cs"/>
            </a:endParaRPr>
          </a:p>
        </p:txBody>
      </p:sp>
      <p:sp>
        <p:nvSpPr>
          <p:cNvPr id="16" name="角丸四角形 15"/>
          <p:cNvSpPr/>
          <p:nvPr/>
        </p:nvSpPr>
        <p:spPr>
          <a:xfrm>
            <a:off x="376959" y="1693629"/>
            <a:ext cx="2088000" cy="432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n-ea"/>
                <a:cs typeface="+mn-cs"/>
              </a:rPr>
              <a:t>みんな</a:t>
            </a:r>
            <a:r>
              <a:rPr kumimoji="1" lang="ja-JP" altLang="en-US" sz="1600" b="1" i="0" u="none" strike="noStrike" kern="1200" cap="none" spc="0" normalizeH="0" baseline="0" noProof="0" dirty="0">
                <a:ln>
                  <a:noFill/>
                </a:ln>
                <a:solidFill>
                  <a:prstClr val="white"/>
                </a:solidFill>
                <a:effectLst/>
                <a:uLnTx/>
                <a:uFillTx/>
                <a:latin typeface="+mn-ea"/>
                <a:cs typeface="+mn-cs"/>
              </a:rPr>
              <a:t>でめざす</a:t>
            </a:r>
            <a:r>
              <a:rPr kumimoji="1" lang="ja-JP" altLang="en-US" sz="1600" b="1" i="0" u="none" strike="noStrike" kern="1200" cap="none" spc="0" normalizeH="0" baseline="0" noProof="0" dirty="0" smtClean="0">
                <a:ln>
                  <a:noFill/>
                </a:ln>
                <a:solidFill>
                  <a:prstClr val="white"/>
                </a:solidFill>
                <a:effectLst/>
                <a:uLnTx/>
                <a:uFillTx/>
                <a:latin typeface="+mn-ea"/>
                <a:cs typeface="+mn-cs"/>
              </a:rPr>
              <a:t>目標</a:t>
            </a:r>
            <a:endParaRPr kumimoji="1" lang="ja-JP" altLang="en-US" sz="1600" b="1" i="0" u="none" strike="noStrike" kern="1200" cap="none" spc="0" normalizeH="0" baseline="0" noProof="0" dirty="0">
              <a:ln>
                <a:noFill/>
              </a:ln>
              <a:solidFill>
                <a:prstClr val="white"/>
              </a:solidFill>
              <a:effectLst/>
              <a:uLnTx/>
              <a:uFillTx/>
              <a:latin typeface="+mn-ea"/>
              <a:cs typeface="+mn-cs"/>
            </a:endParaRPr>
          </a:p>
        </p:txBody>
      </p:sp>
      <p:sp>
        <p:nvSpPr>
          <p:cNvPr id="17" name="角丸四角形 16"/>
          <p:cNvSpPr/>
          <p:nvPr/>
        </p:nvSpPr>
        <p:spPr>
          <a:xfrm>
            <a:off x="2464959" y="1693629"/>
            <a:ext cx="7056000" cy="432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lvl="0" algn="ctr">
              <a:lnSpc>
                <a:spcPts val="2000"/>
              </a:lnSpc>
              <a:defRPr/>
            </a:pPr>
            <a:r>
              <a:rPr kumimoji="1" lang="ja-JP" altLang="en-US" sz="1600" b="1" dirty="0" smtClean="0">
                <a:solidFill>
                  <a:prstClr val="black"/>
                </a:solidFill>
                <a:latin typeface="+mn-ea"/>
              </a:rPr>
              <a:t>乳歯</a:t>
            </a:r>
            <a:r>
              <a:rPr kumimoji="1" lang="ja-JP" altLang="en-US" sz="1600" b="1" dirty="0">
                <a:solidFill>
                  <a:prstClr val="black"/>
                </a:solidFill>
                <a:latin typeface="+mn-ea"/>
              </a:rPr>
              <a:t>や永久歯がむし歯にならないようにします</a:t>
            </a:r>
            <a:endParaRPr kumimoji="1"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18" name="正方形/長方形 17"/>
          <p:cNvSpPr/>
          <p:nvPr/>
        </p:nvSpPr>
        <p:spPr>
          <a:xfrm>
            <a:off x="382272" y="3687765"/>
            <a:ext cx="5599428" cy="348481"/>
          </a:xfrm>
          <a:prstGeom prst="rect">
            <a:avLst/>
          </a:prstGeom>
        </p:spPr>
        <p:txBody>
          <a:bodyPr wrap="square" lIns="36000" tIns="72000" rIns="36000" bIns="36000" anchor="ctr">
            <a:noAutofit/>
          </a:bodyPr>
          <a:lstStyle/>
          <a:p>
            <a:pPr lvl="0">
              <a:defRPr/>
            </a:pPr>
            <a:r>
              <a:rPr kumimoji="0" lang="en-US" altLang="ja-JP" sz="1600" b="1" i="0" u="none" strike="noStrike" kern="1200" cap="none" spc="0" normalizeH="0" baseline="0" noProof="0" dirty="0" smtClean="0">
                <a:ln>
                  <a:noFill/>
                </a:ln>
                <a:solidFill>
                  <a:prstClr val="black"/>
                </a:solidFill>
                <a:effectLst/>
                <a:uLnTx/>
                <a:uFillTx/>
                <a:latin typeface="+mn-ea"/>
              </a:rPr>
              <a:t>【</a:t>
            </a:r>
            <a:r>
              <a:rPr lang="ja-JP" altLang="en-US" sz="1600" b="1" dirty="0">
                <a:solidFill>
                  <a:prstClr val="black"/>
                </a:solidFill>
                <a:latin typeface="+mn-ea"/>
              </a:rPr>
              <a:t>第</a:t>
            </a:r>
            <a:r>
              <a:rPr lang="en-US" altLang="ja-JP" sz="1600" b="1" dirty="0">
                <a:solidFill>
                  <a:prstClr val="black"/>
                </a:solidFill>
                <a:latin typeface="+mn-ea"/>
              </a:rPr>
              <a:t>2</a:t>
            </a:r>
            <a:r>
              <a:rPr lang="ja-JP" altLang="en-US" sz="1600" b="1" dirty="0">
                <a:solidFill>
                  <a:prstClr val="black"/>
                </a:solidFill>
                <a:latin typeface="+mn-ea"/>
              </a:rPr>
              <a:t>次大阪府歯科口腔保健計画における</a:t>
            </a:r>
            <a:r>
              <a:rPr lang="ja-JP" altLang="en-US" sz="1600" b="1" dirty="0" smtClean="0">
                <a:solidFill>
                  <a:prstClr val="black"/>
                </a:solidFill>
                <a:latin typeface="+mn-ea"/>
              </a:rPr>
              <a:t>数値</a:t>
            </a:r>
            <a:r>
              <a:rPr kumimoji="0" lang="ja-JP" altLang="en-US" sz="1600" b="1" i="0" u="none" strike="noStrike" kern="1200" cap="none" spc="0" normalizeH="0" baseline="0" noProof="0" dirty="0" smtClean="0">
                <a:ln>
                  <a:noFill/>
                </a:ln>
                <a:solidFill>
                  <a:prstClr val="black"/>
                </a:solidFill>
                <a:effectLst/>
                <a:uLnTx/>
                <a:uFillTx/>
                <a:latin typeface="+mn-ea"/>
              </a:rPr>
              <a:t>目標</a:t>
            </a:r>
            <a:r>
              <a:rPr kumimoji="0" lang="en-US" altLang="ja-JP" sz="1600" b="1" i="0" u="none" strike="noStrike" kern="1200" cap="none" spc="0" normalizeH="0" baseline="0" noProof="0" dirty="0" smtClean="0">
                <a:ln>
                  <a:noFill/>
                </a:ln>
                <a:solidFill>
                  <a:prstClr val="black"/>
                </a:solidFill>
                <a:effectLst/>
                <a:uLnTx/>
                <a:uFillTx/>
                <a:latin typeface="+mn-ea"/>
              </a:rPr>
              <a:t>】</a:t>
            </a:r>
            <a:endParaRPr kumimoji="0" lang="ja-JP" altLang="en-US" sz="1600" b="1" i="0" u="none" strike="noStrike" kern="1200" cap="none" spc="0" normalizeH="0" baseline="0" noProof="0" dirty="0">
              <a:ln>
                <a:noFill/>
              </a:ln>
              <a:solidFill>
                <a:prstClr val="black"/>
              </a:solidFill>
              <a:effectLst/>
              <a:uLnTx/>
              <a:uFillTx/>
              <a:latin typeface="+mn-ea"/>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46</a:t>
            </a:fld>
            <a:endParaRPr kumimoji="1" lang="ja-JP" altLang="en-US"/>
          </a:p>
        </p:txBody>
      </p:sp>
    </p:spTree>
    <p:extLst>
      <p:ext uri="{BB962C8B-B14F-4D97-AF65-F5344CB8AC3E}">
        <p14:creationId xmlns:p14="http://schemas.microsoft.com/office/powerpoint/2010/main" val="97011522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2340445356"/>
              </p:ext>
            </p:extLst>
          </p:nvPr>
        </p:nvGraphicFramePr>
        <p:xfrm>
          <a:off x="450014" y="1269244"/>
          <a:ext cx="8814337" cy="2335077"/>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528851062"/>
                    </a:ext>
                  </a:extLst>
                </a:gridCol>
                <a:gridCol w="7704159">
                  <a:extLst>
                    <a:ext uri="{9D8B030D-6E8A-4147-A177-3AD203B41FA5}">
                      <a16:colId xmlns:a16="http://schemas.microsoft.com/office/drawing/2014/main" val="89849022"/>
                    </a:ext>
                  </a:extLst>
                </a:gridCol>
              </a:tblGrid>
              <a:tr h="2335077">
                <a:tc>
                  <a:txBody>
                    <a:bodyPr/>
                    <a:lstStyle/>
                    <a:p>
                      <a:r>
                        <a:rPr kumimoji="1" lang="ja-JP" altLang="en-US" sz="1600" b="0" dirty="0" smtClean="0"/>
                        <a:t> 本年度の     </a:t>
                      </a:r>
                      <a:endParaRPr kumimoji="1" lang="en-US" altLang="ja-JP" sz="1600" b="0" dirty="0" smtClean="0"/>
                    </a:p>
                    <a:p>
                      <a:r>
                        <a:rPr kumimoji="1" lang="en-US" altLang="ja-JP" sz="1600" b="0" dirty="0" smtClean="0"/>
                        <a:t> </a:t>
                      </a:r>
                      <a:r>
                        <a:rPr kumimoji="1" lang="ja-JP" altLang="en-US" sz="1600" b="0" dirty="0" smtClean="0"/>
                        <a:t>取組</a:t>
                      </a:r>
                      <a:endParaRPr kumimoji="1" lang="en-US" altLang="ja-JP" sz="1600" b="0" dirty="0" smtClean="0"/>
                    </a:p>
                    <a:p>
                      <a:endParaRPr kumimoji="1" lang="en-US" altLang="ja-JP" sz="1600" b="0" dirty="0" smtClean="0"/>
                    </a:p>
                    <a:p>
                      <a:endParaRPr kumimoji="1" lang="en-US" altLang="ja-JP" sz="1600" b="0" dirty="0" smtClean="0"/>
                    </a:p>
                    <a:p>
                      <a:endParaRPr kumimoji="1" lang="ja-JP" alt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rPr>
                        <a:t>《</a:t>
                      </a:r>
                      <a:r>
                        <a:rPr kumimoji="1" lang="ja-JP" altLang="en-US" sz="1200" b="0" u="sng" dirty="0" smtClean="0">
                          <a:solidFill>
                            <a:schemeClr val="tx1"/>
                          </a:solidFill>
                        </a:rPr>
                        <a:t>啓発</a:t>
                      </a:r>
                      <a:r>
                        <a:rPr kumimoji="1" lang="en-US" altLang="ja-JP" sz="1200" b="0" dirty="0" smtClean="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■「大阪府よい歯・口を守る学校・園表彰」、歯と口の健康標語コンクール、歯の保健ポスターコンクールへの事業協</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　力及び知事賞・教育委員会賞の授与</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■生きる力をはぐくむ歯・口の健康づくり推進事業等を活用した歯科保健推進校への支援</a:t>
                      </a:r>
                      <a:endParaRPr kumimoji="1" lang="en-US" altLang="ja-JP" sz="1100" b="0" dirty="0" smtClean="0">
                        <a:solidFill>
                          <a:schemeClr val="tx1"/>
                        </a:solidFill>
                      </a:endParaRPr>
                    </a:p>
                    <a:p>
                      <a:r>
                        <a:rPr kumimoji="1" lang="ja-JP" altLang="en-US" sz="1100" b="0" dirty="0" smtClean="0">
                          <a:solidFill>
                            <a:schemeClr val="tx1"/>
                          </a:solidFill>
                        </a:rPr>
                        <a:t>（再掲）公民連携、アスマイル、府ホームページ、啓発冊子</a:t>
                      </a:r>
                      <a:endParaRPr kumimoji="1" lang="en-US" altLang="ja-JP" sz="1100" b="0" dirty="0" smtClean="0">
                        <a:solidFill>
                          <a:schemeClr val="tx1"/>
                        </a:solidFill>
                      </a:endParaRPr>
                    </a:p>
                    <a:p>
                      <a:endParaRPr kumimoji="1" lang="en-US" altLang="ja-JP" sz="1100" b="0" dirty="0" smtClean="0">
                        <a:solidFill>
                          <a:schemeClr val="tx1"/>
                        </a:solidFill>
                      </a:endParaRPr>
                    </a:p>
                    <a:p>
                      <a:r>
                        <a:rPr kumimoji="1" lang="en-US" altLang="ja-JP" sz="1200" b="0" dirty="0" smtClean="0">
                          <a:solidFill>
                            <a:schemeClr val="tx1"/>
                          </a:solidFill>
                        </a:rPr>
                        <a:t>《</a:t>
                      </a:r>
                      <a:r>
                        <a:rPr kumimoji="1" lang="ja-JP" altLang="en-US" sz="1200" b="0" u="sng" dirty="0" smtClean="0">
                          <a:solidFill>
                            <a:schemeClr val="tx1"/>
                          </a:solidFill>
                        </a:rPr>
                        <a:t>市町村支援</a:t>
                      </a:r>
                      <a:r>
                        <a:rPr kumimoji="1" lang="en-US" altLang="ja-JP" sz="1200" b="0" dirty="0" smtClean="0">
                          <a:solidFill>
                            <a:schemeClr val="tx1"/>
                          </a:solidFill>
                        </a:rPr>
                        <a:t>》</a:t>
                      </a:r>
                    </a:p>
                    <a:p>
                      <a:r>
                        <a:rPr kumimoji="1" lang="ja-JP" altLang="en-US" sz="1100" b="0" dirty="0" smtClean="0">
                          <a:solidFill>
                            <a:schemeClr val="tx1"/>
                          </a:solidFill>
                        </a:rPr>
                        <a:t>■大阪府学校歯科保健研究大会での実践発表会への</a:t>
                      </a:r>
                      <a:r>
                        <a:rPr kumimoji="1" lang="ja-JP" altLang="en-US" sz="1100" b="0" dirty="0" smtClean="0">
                          <a:solidFill>
                            <a:schemeClr val="tx1"/>
                          </a:solidFill>
                          <a:latin typeface="+mn-ea"/>
                          <a:ea typeface="+mn-ea"/>
                        </a:rPr>
                        <a:t>指導助言</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■学校保健主管課長会での情報提供</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（再掲）大阪府歯科口腔保健推進連絡会の開催、口腔保健支援センター、大阪府歯科口腔保健推進研修会、大阪府市町</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　村歯科口腔保健実態調査</a:t>
                      </a:r>
                      <a:endParaRPr kumimoji="1" lang="en-US" altLang="ja-JP" sz="11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801157930"/>
              </p:ext>
            </p:extLst>
          </p:nvPr>
        </p:nvGraphicFramePr>
        <p:xfrm>
          <a:off x="450014" y="445665"/>
          <a:ext cx="8814337" cy="828739"/>
        </p:xfrm>
        <a:graphic>
          <a:graphicData uri="http://schemas.openxmlformats.org/drawingml/2006/table">
            <a:tbl>
              <a:tblPr firstRow="1" bandRow="1">
                <a:tableStyleId>{5C22544A-7EE6-4342-B048-85BDC9FD1C3A}</a:tableStyleId>
              </a:tblPr>
              <a:tblGrid>
                <a:gridCol w="1110177">
                  <a:extLst>
                    <a:ext uri="{9D8B030D-6E8A-4147-A177-3AD203B41FA5}">
                      <a16:colId xmlns:a16="http://schemas.microsoft.com/office/drawing/2014/main" val="3795206225"/>
                    </a:ext>
                  </a:extLst>
                </a:gridCol>
                <a:gridCol w="7704160">
                  <a:extLst>
                    <a:ext uri="{9D8B030D-6E8A-4147-A177-3AD203B41FA5}">
                      <a16:colId xmlns:a16="http://schemas.microsoft.com/office/drawing/2014/main" val="1328953327"/>
                    </a:ext>
                  </a:extLst>
                </a:gridCol>
              </a:tblGrid>
              <a:tr h="3595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現状･課題</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ts val="2000"/>
                        </a:lnSpc>
                      </a:pPr>
                      <a:r>
                        <a:rPr kumimoji="1" lang="ja-JP" altLang="en-US" sz="1100" b="0" dirty="0" smtClean="0">
                          <a:solidFill>
                            <a:schemeClr val="tx1"/>
                          </a:solidFill>
                        </a:rPr>
                        <a:t>・永久歯列の完成期である中学生・高校生でのむし歯の状況の改善が必要</a:t>
                      </a:r>
                      <a:endParaRPr kumimoji="1" lang="en-US" altLang="ja-JP" sz="1100" b="0" dirty="0" smtClean="0">
                        <a:solidFill>
                          <a:schemeClr val="tx1"/>
                        </a:solidFill>
                      </a:endParaRPr>
                    </a:p>
                    <a:p>
                      <a:pPr>
                        <a:lnSpc>
                          <a:spcPts val="2000"/>
                        </a:lnSpc>
                      </a:pPr>
                      <a:r>
                        <a:rPr kumimoji="1" lang="ja-JP" altLang="en-US" sz="1100" b="0" dirty="0" smtClean="0">
                          <a:solidFill>
                            <a:schemeClr val="tx1"/>
                          </a:solidFill>
                        </a:rPr>
                        <a:t>・児童・生徒が基本的な生活習慣の定着を図りながら、歯と口の健康課題に対して自律的に取り組むことができるよう、</a:t>
                      </a:r>
                      <a:endParaRPr kumimoji="1" lang="en-US" altLang="ja-JP" sz="1100" b="0" dirty="0" smtClean="0">
                        <a:solidFill>
                          <a:schemeClr val="tx1"/>
                        </a:solidFill>
                      </a:endParaRPr>
                    </a:p>
                    <a:p>
                      <a:pPr>
                        <a:lnSpc>
                          <a:spcPts val="2000"/>
                        </a:lnSpc>
                      </a:pPr>
                      <a:r>
                        <a:rPr kumimoji="1" lang="ja-JP" altLang="en-US" sz="1100" b="0" dirty="0" smtClean="0">
                          <a:solidFill>
                            <a:schemeClr val="tx1"/>
                          </a:solidFill>
                        </a:rPr>
                        <a:t>　発育・発展に応じて支援することが重要</a:t>
                      </a:r>
                      <a:endParaRPr kumimoji="1" lang="en-US" altLang="ja-JP" sz="11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2367072481"/>
              </p:ext>
            </p:extLst>
          </p:nvPr>
        </p:nvGraphicFramePr>
        <p:xfrm>
          <a:off x="450014" y="3604321"/>
          <a:ext cx="8814337" cy="1985110"/>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369949145"/>
                    </a:ext>
                  </a:extLst>
                </a:gridCol>
                <a:gridCol w="7704159">
                  <a:extLst>
                    <a:ext uri="{9D8B030D-6E8A-4147-A177-3AD203B41FA5}">
                      <a16:colId xmlns:a16="http://schemas.microsoft.com/office/drawing/2014/main" val="4124907111"/>
                    </a:ext>
                  </a:extLst>
                </a:gridCol>
              </a:tblGrid>
              <a:tr h="19851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今後の</a:t>
                      </a:r>
                      <a:endParaRPr kumimoji="1" lang="en-US" altLang="ja-JP"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課題</a:t>
                      </a:r>
                      <a:r>
                        <a:rPr kumimoji="1" lang="en-US" altLang="ja-JP" sz="1200" b="0" dirty="0" smtClean="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■コンクール等に参加する学校・園が限定</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■ホームページを閲覧するなどの自発的な動きをしない府民への働きかけ（内容：むし歯予防、適切な食習慣、適切な</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　生活習慣等）</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■歯科専門職の職員がいない市町村への支援</a:t>
                      </a:r>
                      <a:endParaRPr kumimoji="1" lang="en-US" altLang="ja-JP" sz="1100" b="0" dirty="0" smtClean="0">
                        <a:solidFill>
                          <a:schemeClr val="tx1"/>
                        </a:solidFill>
                        <a:latin typeface="+mn-ea"/>
                        <a:ea typeface="+mn-ea"/>
                      </a:endParaRPr>
                    </a:p>
                    <a:p>
                      <a:endParaRPr kumimoji="1" lang="en-US" altLang="ja-JP" sz="1100" b="0" dirty="0" smtClean="0">
                        <a:solidFill>
                          <a:schemeClr val="tx1"/>
                        </a:solidFill>
                        <a:latin typeface="+mn-ea"/>
                        <a:ea typeface="+mn-ea"/>
                      </a:endParaRPr>
                    </a:p>
                    <a:p>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次年度の取組</a:t>
                      </a:r>
                      <a:r>
                        <a:rPr kumimoji="1" lang="en-US" altLang="ja-JP" sz="1200" b="0" dirty="0" smtClean="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■各種研修等の機会を通じて、学校保健関係教職員へコンクール等の周知</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■様々な機会を通じて情報提供や支援等を実施</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■「アスマイル」、府の広報媒体、公民連携の枠組みを活用し、幅広い世代の府民への啓発</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■口腔保健支援センターでの専門職による個別具体的な相談、情報提供</a:t>
                      </a:r>
                      <a:endParaRPr kumimoji="1" lang="en-US" altLang="ja-JP" sz="11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0429165"/>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2028843493"/>
              </p:ext>
            </p:extLst>
          </p:nvPr>
        </p:nvGraphicFramePr>
        <p:xfrm>
          <a:off x="450014" y="5596374"/>
          <a:ext cx="8814337" cy="668744"/>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3519941011"/>
                    </a:ext>
                  </a:extLst>
                </a:gridCol>
                <a:gridCol w="7704159">
                  <a:extLst>
                    <a:ext uri="{9D8B030D-6E8A-4147-A177-3AD203B41FA5}">
                      <a16:colId xmlns:a16="http://schemas.microsoft.com/office/drawing/2014/main" val="1729121349"/>
                    </a:ext>
                  </a:extLst>
                </a:gridCol>
              </a:tblGrid>
              <a:tr h="6687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最終予算</a:t>
                      </a:r>
                      <a:endParaRPr kumimoji="1" lang="en-US" altLang="ja-JP" sz="1600" b="0"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r>
                        <a:rPr kumimoji="1" lang="ja-JP" altLang="en-US" sz="1600" b="0" dirty="0" smtClean="0">
                          <a:solidFill>
                            <a:schemeClr val="bg1"/>
                          </a:solidFill>
                        </a:rPr>
                        <a:t>　　</a:t>
                      </a:r>
                      <a:endParaRPr kumimoji="1" lang="en-US" altLang="ja-JP" sz="1600" b="0" dirty="0" smtClean="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200" b="0" dirty="0" smtClean="0">
                          <a:solidFill>
                            <a:schemeClr val="tx1"/>
                          </a:solidFill>
                        </a:rPr>
                        <a:t>生涯保健推進事業（</a:t>
                      </a:r>
                      <a:r>
                        <a:rPr kumimoji="1" lang="en-US" altLang="ja-JP" sz="1200" b="0" dirty="0" smtClean="0">
                          <a:solidFill>
                            <a:schemeClr val="tx1"/>
                          </a:solidFill>
                        </a:rPr>
                        <a:t>1,775</a:t>
                      </a:r>
                      <a:r>
                        <a:rPr kumimoji="1" lang="ja-JP" altLang="en-US" sz="1200" b="0" dirty="0" smtClean="0">
                          <a:solidFill>
                            <a:schemeClr val="tx1"/>
                          </a:solidFill>
                        </a:rPr>
                        <a:t>千円）、大阪府歯科口腔保健計画推進事業（</a:t>
                      </a:r>
                      <a:r>
                        <a:rPr kumimoji="1" lang="en-US" altLang="ja-JP" sz="1200" b="0" dirty="0" smtClean="0">
                          <a:solidFill>
                            <a:schemeClr val="tx1"/>
                          </a:solidFill>
                        </a:rPr>
                        <a:t>3,989</a:t>
                      </a:r>
                      <a:r>
                        <a:rPr kumimoji="1" lang="ja-JP" altLang="en-US" sz="1200" b="0" dirty="0" smtClean="0">
                          <a:solidFill>
                            <a:schemeClr val="tx1"/>
                          </a:solidFill>
                        </a:rPr>
                        <a:t>千円）、</a:t>
                      </a:r>
                      <a:endParaRPr kumimoji="1" lang="en-US" altLang="ja-JP" sz="1200" b="0" dirty="0" smtClean="0">
                        <a:solidFill>
                          <a:schemeClr val="tx1"/>
                        </a:solidFill>
                      </a:endParaRPr>
                    </a:p>
                    <a:p>
                      <a:r>
                        <a:rPr kumimoji="1" lang="ja-JP" altLang="en-US" sz="1200" b="0" dirty="0" smtClean="0">
                          <a:solidFill>
                            <a:schemeClr val="tx1"/>
                          </a:solidFill>
                        </a:rPr>
                        <a:t>８０２０運動推進特別事業（</a:t>
                      </a:r>
                      <a:r>
                        <a:rPr kumimoji="1" lang="en-US" altLang="ja-JP" sz="1200" b="0" dirty="0" smtClean="0">
                          <a:solidFill>
                            <a:schemeClr val="tx1"/>
                          </a:solidFill>
                        </a:rPr>
                        <a:t>2,039</a:t>
                      </a:r>
                      <a:r>
                        <a:rPr kumimoji="1" lang="ja-JP" altLang="en-US" sz="1200" b="0" dirty="0" smtClean="0">
                          <a:solidFill>
                            <a:schemeClr val="tx1"/>
                          </a:solidFill>
                        </a:rPr>
                        <a:t>千円）</a:t>
                      </a:r>
                      <a:endParaRPr kumimoji="1" lang="en-US" altLang="ja-JP" sz="12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1406959"/>
                  </a:ext>
                </a:extLst>
              </a:tr>
            </a:tbl>
          </a:graphicData>
        </a:graphic>
      </p:graphicFrame>
      <p:sp>
        <p:nvSpPr>
          <p:cNvPr id="19" name="角丸四角形 18"/>
          <p:cNvSpPr/>
          <p:nvPr/>
        </p:nvSpPr>
        <p:spPr>
          <a:xfrm>
            <a:off x="612194" y="2472532"/>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47</a:t>
            </a:fld>
            <a:endParaRPr kumimoji="1" lang="ja-JP" altLang="en-US"/>
          </a:p>
        </p:txBody>
      </p:sp>
    </p:spTree>
    <p:extLst>
      <p:ext uri="{BB962C8B-B14F-4D97-AF65-F5344CB8AC3E}">
        <p14:creationId xmlns:p14="http://schemas.microsoft.com/office/powerpoint/2010/main" val="11648975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0"/>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１</a:t>
            </a:r>
            <a:r>
              <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歯科疾患の予防・早期発見、口の機能の維持</a:t>
            </a: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向上</a:t>
            </a:r>
            <a:endPar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68310" y="873962"/>
            <a:ext cx="9369380" cy="58245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計画Ｐ</a:t>
            </a:r>
            <a:r>
              <a:rPr kumimoji="1" lang="en-US" altLang="ja-JP"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59</a:t>
            </a: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3759515638"/>
              </p:ext>
            </p:extLst>
          </p:nvPr>
        </p:nvGraphicFramePr>
        <p:xfrm>
          <a:off x="691603" y="4140289"/>
          <a:ext cx="8534283" cy="2317103"/>
        </p:xfrm>
        <a:graphic>
          <a:graphicData uri="http://schemas.openxmlformats.org/drawingml/2006/table">
            <a:tbl>
              <a:tblPr firstRow="1" firstCol="1" bandRow="1">
                <a:tableStyleId>{5C22544A-7EE6-4342-B048-85BDC9FD1C3A}</a:tableStyleId>
              </a:tblPr>
              <a:tblGrid>
                <a:gridCol w="332371">
                  <a:extLst>
                    <a:ext uri="{9D8B030D-6E8A-4147-A177-3AD203B41FA5}">
                      <a16:colId xmlns:a16="http://schemas.microsoft.com/office/drawing/2014/main" val="20000"/>
                    </a:ext>
                  </a:extLst>
                </a:gridCol>
                <a:gridCol w="3316206">
                  <a:extLst>
                    <a:ext uri="{9D8B030D-6E8A-4147-A177-3AD203B41FA5}">
                      <a16:colId xmlns:a16="http://schemas.microsoft.com/office/drawing/2014/main" val="20001"/>
                    </a:ext>
                  </a:extLst>
                </a:gridCol>
                <a:gridCol w="1739973">
                  <a:extLst>
                    <a:ext uri="{9D8B030D-6E8A-4147-A177-3AD203B41FA5}">
                      <a16:colId xmlns:a16="http://schemas.microsoft.com/office/drawing/2014/main" val="20002"/>
                    </a:ext>
                  </a:extLst>
                </a:gridCol>
                <a:gridCol w="1971033">
                  <a:extLst>
                    <a:ext uri="{9D8B030D-6E8A-4147-A177-3AD203B41FA5}">
                      <a16:colId xmlns:a16="http://schemas.microsoft.com/office/drawing/2014/main" val="3296687758"/>
                    </a:ext>
                  </a:extLst>
                </a:gridCol>
                <a:gridCol w="1174700">
                  <a:extLst>
                    <a:ext uri="{9D8B030D-6E8A-4147-A177-3AD203B41FA5}">
                      <a16:colId xmlns:a16="http://schemas.microsoft.com/office/drawing/2014/main" val="20003"/>
                    </a:ext>
                  </a:extLst>
                </a:gridCol>
              </a:tblGrid>
              <a:tr h="415613">
                <a:tc>
                  <a:txBody>
                    <a:bodyPr/>
                    <a:lstStyle/>
                    <a:p>
                      <a:pPr algn="ctr" fontAlgn="auto">
                        <a:lnSpc>
                          <a:spcPts val="1600"/>
                        </a:lnSpc>
                        <a:spcAft>
                          <a:spcPts val="0"/>
                        </a:spcAft>
                      </a:pPr>
                      <a:r>
                        <a:rPr lang="ja-JP" sz="1400" baseline="0" dirty="0">
                          <a:effectLst/>
                          <a:latin typeface="游ゴシック" panose="020B0400000000000000" pitchFamily="50" charset="-128"/>
                          <a:ea typeface="游ゴシック" panose="020B0400000000000000" pitchFamily="50" charset="-128"/>
                        </a:rPr>
                        <a:t>　</a:t>
                      </a:r>
                      <a:endParaRPr lang="ja-JP" sz="14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altLang="en-US" sz="1200" kern="100" baseline="0" dirty="0" smtClean="0">
                          <a:effectLst/>
                          <a:latin typeface="游ゴシック" panose="020B0400000000000000" pitchFamily="50" charset="-128"/>
                          <a:ea typeface="游ゴシック" panose="020B0400000000000000" pitchFamily="50" charset="-128"/>
                        </a:rPr>
                        <a:t>個別目標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effectLst/>
                          <a:latin typeface="游ゴシック" panose="020B0400000000000000" pitchFamily="50" charset="-128"/>
                          <a:ea typeface="游ゴシック" panose="020B0400000000000000" pitchFamily="50" charset="-128"/>
                        </a:rPr>
                        <a:t>計画策定時</a:t>
                      </a:r>
                      <a:r>
                        <a:rPr lang="ja-JP" sz="1200" baseline="0" dirty="0" smtClean="0">
                          <a:effectLst/>
                          <a:latin typeface="游ゴシック" panose="020B0400000000000000" pitchFamily="50" charset="-128"/>
                          <a:ea typeface="游ゴシック" panose="020B0400000000000000" pitchFamily="50" charset="-128"/>
                        </a:rPr>
                        <a:t>の状況</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現在</a:t>
                      </a:r>
                      <a:r>
                        <a:rPr lang="ja-JP" altLang="en-US" sz="1200" baseline="0" dirty="0" smtClean="0">
                          <a:solidFill>
                            <a:schemeClr val="bg1"/>
                          </a:solidFill>
                          <a:effectLst/>
                          <a:latin typeface="游ゴシック" panose="020B0400000000000000" pitchFamily="50" charset="-128"/>
                          <a:ea typeface="+mn-ea"/>
                          <a:cs typeface="HG丸ｺﾞｼｯｸM-PRO"/>
                        </a:rPr>
                        <a:t>の状況</a:t>
                      </a:r>
                      <a:endParaRPr lang="ja-JP" sz="12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aseline="0" dirty="0" smtClean="0">
                          <a:effectLst/>
                          <a:latin typeface="游ゴシック" panose="020B0400000000000000" pitchFamily="50" charset="-128"/>
                          <a:ea typeface="游ゴシック" panose="020B0400000000000000" pitchFamily="50" charset="-128"/>
                        </a:rPr>
                        <a:t>2023</a:t>
                      </a:r>
                      <a:r>
                        <a:rPr lang="ja-JP" sz="1200" baseline="0" dirty="0" smtClean="0">
                          <a:effectLst/>
                          <a:latin typeface="游ゴシック" panose="020B0400000000000000" pitchFamily="50" charset="-128"/>
                          <a:ea typeface="游ゴシック" panose="020B0400000000000000" pitchFamily="50" charset="-128"/>
                        </a:rPr>
                        <a:t>年度</a:t>
                      </a:r>
                      <a:endParaRPr lang="en-US" altLang="ja-JP" sz="1200" baseline="0" dirty="0" smtClean="0">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ja-JP" sz="1200" baseline="0" dirty="0" smtClean="0">
                          <a:effectLst/>
                          <a:latin typeface="游ゴシック" panose="020B0400000000000000" pitchFamily="50" charset="-128"/>
                          <a:ea typeface="游ゴシック" panose="020B0400000000000000" pitchFamily="50" charset="-128"/>
                        </a:rPr>
                        <a:t>の</a:t>
                      </a:r>
                      <a:r>
                        <a:rPr lang="ja-JP" sz="1200" baseline="0" dirty="0">
                          <a:effectLst/>
                          <a:latin typeface="游ゴシック" panose="020B0400000000000000" pitchFamily="50" charset="-128"/>
                          <a:ea typeface="游ゴシック" panose="020B0400000000000000" pitchFamily="50" charset="-128"/>
                        </a:rPr>
                        <a:t>目標</a:t>
                      </a:r>
                      <a:endParaRPr lang="ja-JP" sz="12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548536">
                <a:tc>
                  <a:txBody>
                    <a:bodyPr/>
                    <a:lstStyle/>
                    <a:p>
                      <a:pPr algn="ctr" fontAlgn="auto">
                        <a:lnSpc>
                          <a:spcPts val="1600"/>
                        </a:lnSpc>
                        <a:spcAft>
                          <a:spcPts val="0"/>
                        </a:spcAft>
                      </a:pPr>
                      <a:r>
                        <a:rPr lang="en-US" sz="1400" baseline="0" dirty="0">
                          <a:effectLst/>
                          <a:latin typeface="游ゴシック" panose="020B0400000000000000" pitchFamily="50" charset="-128"/>
                          <a:ea typeface="游ゴシック" panose="020B0400000000000000" pitchFamily="50" charset="-128"/>
                        </a:rPr>
                        <a:t>1</a:t>
                      </a:r>
                      <a:endParaRPr lang="ja-JP" sz="140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むし歯治療が必要な者の割合</a:t>
                      </a:r>
                      <a:endParaRPr lang="en-US" altLang="ja-JP" sz="1200" b="1" baseline="0" dirty="0" smtClean="0">
                        <a:effectLst/>
                        <a:latin typeface="游ゴシック" panose="020B0400000000000000" pitchFamily="50" charset="-128"/>
                        <a:ea typeface="游ゴシック" panose="020B0400000000000000" pitchFamily="50" charset="-128"/>
                      </a:endParaRPr>
                    </a:p>
                    <a:p>
                      <a:pPr algn="l"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a:t>
                      </a:r>
                      <a:r>
                        <a:rPr lang="en-US" altLang="ja-JP" sz="1200" b="1" baseline="0" dirty="0" smtClean="0">
                          <a:effectLst/>
                          <a:latin typeface="游ゴシック" panose="020B0400000000000000" pitchFamily="50" charset="-128"/>
                          <a:ea typeface="游ゴシック" panose="020B0400000000000000" pitchFamily="50" charset="-128"/>
                        </a:rPr>
                        <a:t>40</a:t>
                      </a:r>
                      <a:r>
                        <a:rPr lang="ja-JP" altLang="en-US" sz="1200" b="1" baseline="0" dirty="0" smtClean="0">
                          <a:effectLst/>
                          <a:latin typeface="游ゴシック" panose="020B0400000000000000" pitchFamily="50" charset="-128"/>
                          <a:ea typeface="游ゴシック" panose="020B0400000000000000" pitchFamily="50" charset="-128"/>
                        </a:rPr>
                        <a:t>歳）</a:t>
                      </a:r>
                      <a:endParaRPr lang="ja-JP" sz="1200" b="1" baseline="0" dirty="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effectLst/>
                          <a:latin typeface="游ゴシック" panose="020B0400000000000000" pitchFamily="50" charset="-128"/>
                          <a:ea typeface="游ゴシック" panose="020B0400000000000000" pitchFamily="50" charset="-128"/>
                        </a:rPr>
                        <a:t>36.9</a:t>
                      </a:r>
                      <a:r>
                        <a:rPr lang="ja-JP" sz="1200" b="1" baseline="0" dirty="0" smtClean="0">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sz="1200" b="1" baseline="0" dirty="0">
                          <a:effectLst/>
                          <a:latin typeface="游ゴシック" panose="020B0400000000000000" pitchFamily="50" charset="-128"/>
                          <a:ea typeface="游ゴシック" panose="020B0400000000000000" pitchFamily="50" charset="-128"/>
                        </a:rPr>
                        <a:t>【平成</a:t>
                      </a:r>
                      <a:r>
                        <a:rPr lang="en-US" sz="1200" b="1" baseline="0" dirty="0" smtClean="0">
                          <a:effectLst/>
                          <a:latin typeface="游ゴシック" panose="020B0400000000000000" pitchFamily="50" charset="-128"/>
                          <a:ea typeface="游ゴシック" panose="020B0400000000000000" pitchFamily="50" charset="-128"/>
                        </a:rPr>
                        <a:t>2</a:t>
                      </a:r>
                      <a:r>
                        <a:rPr lang="en-US" altLang="ja-JP" sz="1200" b="1" baseline="0" dirty="0" smtClean="0">
                          <a:effectLst/>
                          <a:latin typeface="游ゴシック" panose="020B0400000000000000" pitchFamily="50" charset="-128"/>
                          <a:ea typeface="游ゴシック" panose="020B0400000000000000" pitchFamily="50" charset="-128"/>
                        </a:rPr>
                        <a:t>7</a:t>
                      </a:r>
                      <a:r>
                        <a:rPr lang="ja-JP" sz="1200" b="1" baseline="0" dirty="0" smtClean="0">
                          <a:effectLst/>
                          <a:latin typeface="游ゴシック" panose="020B0400000000000000" pitchFamily="50" charset="-128"/>
                          <a:ea typeface="游ゴシック" panose="020B0400000000000000" pitchFamily="50" charset="-128"/>
                        </a:rPr>
                        <a:t>（</a:t>
                      </a:r>
                      <a:r>
                        <a:rPr lang="en-US" sz="1200" b="1" baseline="0" dirty="0" smtClean="0">
                          <a:effectLst/>
                          <a:latin typeface="游ゴシック" panose="020B0400000000000000" pitchFamily="50" charset="-128"/>
                          <a:ea typeface="游ゴシック" panose="020B0400000000000000" pitchFamily="50" charset="-128"/>
                        </a:rPr>
                        <a:t>201</a:t>
                      </a:r>
                      <a:r>
                        <a:rPr lang="en-US" altLang="ja-JP" sz="1200" b="1" baseline="0" dirty="0" smtClean="0">
                          <a:effectLst/>
                          <a:latin typeface="游ゴシック" panose="020B0400000000000000" pitchFamily="50" charset="-128"/>
                          <a:ea typeface="游ゴシック" panose="020B0400000000000000" pitchFamily="50" charset="-128"/>
                        </a:rPr>
                        <a:t>5</a:t>
                      </a:r>
                      <a:r>
                        <a:rPr lang="ja-JP" sz="1200" b="1" baseline="0" dirty="0" smtClean="0">
                          <a:effectLst/>
                          <a:latin typeface="游ゴシック" panose="020B0400000000000000" pitchFamily="50" charset="-128"/>
                          <a:ea typeface="游ゴシック" panose="020B0400000000000000" pitchFamily="50" charset="-128"/>
                        </a:rPr>
                        <a:t>）</a:t>
                      </a:r>
                      <a:r>
                        <a:rPr lang="ja-JP" sz="1200" b="1" baseline="0" dirty="0">
                          <a:effectLst/>
                          <a:latin typeface="游ゴシック" panose="020B0400000000000000" pitchFamily="50" charset="-128"/>
                          <a:ea typeface="游ゴシック" panose="020B0400000000000000" pitchFamily="50" charset="-128"/>
                        </a:rPr>
                        <a:t>年】</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31.9</a:t>
                      </a:r>
                      <a:r>
                        <a:rPr lang="ja-JP" sz="1200" b="1" baseline="0"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sz="1200" b="1" baseline="0" dirty="0">
                          <a:solidFill>
                            <a:schemeClr val="tx1"/>
                          </a:solidFill>
                          <a:effectLst/>
                          <a:latin typeface="游ゴシック" panose="020B0400000000000000" pitchFamily="50" charset="-128"/>
                          <a:ea typeface="游ゴシック" panose="020B0400000000000000" pitchFamily="50" charset="-128"/>
                        </a:rPr>
                        <a:t>【</a:t>
                      </a:r>
                      <a:r>
                        <a:rPr lang="ja-JP" sz="1200" b="1" baseline="0" dirty="0" smtClean="0">
                          <a:solidFill>
                            <a:schemeClr val="tx1"/>
                          </a:solidFill>
                          <a:effectLst/>
                          <a:latin typeface="游ゴシック" panose="020B0400000000000000" pitchFamily="50" charset="-128"/>
                          <a:ea typeface="游ゴシック" panose="020B0400000000000000" pitchFamily="50" charset="-128"/>
                        </a:rPr>
                        <a:t>平成</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rPr>
                        <a:t>30</a:t>
                      </a:r>
                      <a:r>
                        <a:rPr lang="ja-JP" sz="1200" b="1" baseline="0" dirty="0" smtClean="0">
                          <a:solidFill>
                            <a:schemeClr val="tx1"/>
                          </a:solidFill>
                          <a:effectLst/>
                          <a:latin typeface="游ゴシック" panose="020B0400000000000000" pitchFamily="50" charset="-128"/>
                          <a:ea typeface="游ゴシック" panose="020B0400000000000000" pitchFamily="50" charset="-128"/>
                        </a:rPr>
                        <a:t>（</a:t>
                      </a:r>
                      <a:r>
                        <a:rPr lang="en-US" sz="1200" b="1" baseline="0" dirty="0" smtClean="0">
                          <a:solidFill>
                            <a:schemeClr val="tx1"/>
                          </a:solidFill>
                          <a:effectLst/>
                          <a:latin typeface="游ゴシック" panose="020B0400000000000000" pitchFamily="50" charset="-128"/>
                          <a:ea typeface="游ゴシック" panose="020B0400000000000000" pitchFamily="50" charset="-128"/>
                        </a:rPr>
                        <a:t>2018</a:t>
                      </a:r>
                      <a:r>
                        <a:rPr lang="ja-JP" sz="1200" b="1" baseline="0" dirty="0" smtClean="0">
                          <a:solidFill>
                            <a:schemeClr val="tx1"/>
                          </a:solidFill>
                          <a:effectLst/>
                          <a:latin typeface="游ゴシック" panose="020B0400000000000000" pitchFamily="50" charset="-128"/>
                          <a:ea typeface="游ゴシック" panose="020B0400000000000000" pitchFamily="50" charset="-128"/>
                        </a:rPr>
                        <a:t>）</a:t>
                      </a:r>
                      <a:r>
                        <a:rPr lang="ja-JP" sz="1200" b="1" baseline="0" dirty="0">
                          <a:solidFill>
                            <a:schemeClr val="tx1"/>
                          </a:solidFill>
                          <a:effectLst/>
                          <a:latin typeface="游ゴシック" panose="020B0400000000000000" pitchFamily="50" charset="-128"/>
                          <a:ea typeface="游ゴシック" panose="020B0400000000000000" pitchFamily="50" charset="-128"/>
                        </a:rPr>
                        <a:t>年】</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dk1"/>
                          </a:solidFill>
                          <a:effectLst/>
                          <a:latin typeface="游ゴシック" panose="020B0400000000000000" pitchFamily="50" charset="-128"/>
                          <a:ea typeface="游ゴシック" panose="020B0400000000000000" pitchFamily="50" charset="-128"/>
                          <a:cs typeface="+mn-cs"/>
                        </a:rPr>
                        <a:t>30</a:t>
                      </a:r>
                      <a:r>
                        <a:rPr lang="ja-JP" altLang="en-US" sz="1200" b="1" baseline="0" dirty="0" smtClean="0">
                          <a:solidFill>
                            <a:schemeClr val="dk1"/>
                          </a:solidFill>
                          <a:effectLst/>
                          <a:latin typeface="游ゴシック" panose="020B0400000000000000" pitchFamily="50" charset="-128"/>
                          <a:ea typeface="游ゴシック" panose="020B0400000000000000" pitchFamily="50" charset="-128"/>
                          <a:cs typeface="+mn-cs"/>
                        </a:rPr>
                        <a:t>％以下</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48536">
                <a:tc>
                  <a:txBody>
                    <a:bodyPr/>
                    <a:lstStyle/>
                    <a:p>
                      <a:pPr algn="ctr" fontAlgn="auto">
                        <a:lnSpc>
                          <a:spcPts val="1600"/>
                        </a:lnSpc>
                        <a:spcAft>
                          <a:spcPts val="0"/>
                        </a:spcAft>
                      </a:pPr>
                      <a:r>
                        <a:rPr lang="en-US" altLang="ja-JP" sz="14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2</a:t>
                      </a:r>
                      <a:endParaRPr lang="ja-JP" sz="14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歯周治療が必要な者の割合（</a:t>
                      </a:r>
                      <a:r>
                        <a:rPr lang="en-US" altLang="ja-JP" sz="1200" b="1" baseline="0" dirty="0" smtClean="0">
                          <a:effectLst/>
                          <a:latin typeface="游ゴシック" panose="020B0400000000000000" pitchFamily="50" charset="-128"/>
                          <a:ea typeface="游ゴシック" panose="020B0400000000000000" pitchFamily="50" charset="-128"/>
                        </a:rPr>
                        <a:t>40</a:t>
                      </a:r>
                      <a:r>
                        <a:rPr lang="ja-JP" altLang="en-US" sz="1200" b="1" baseline="0" dirty="0" smtClean="0">
                          <a:effectLst/>
                          <a:latin typeface="游ゴシック" panose="020B0400000000000000" pitchFamily="50" charset="-128"/>
                          <a:ea typeface="游ゴシック" panose="020B0400000000000000" pitchFamily="50" charset="-128"/>
                        </a:rPr>
                        <a:t>歳）</a:t>
                      </a:r>
                      <a:endParaRPr lang="ja-JP" altLang="ja-JP" sz="1200" b="1" baseline="0"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43.9</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平成</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27</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2015</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）年</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51.1</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平成</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30</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2018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）年</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33</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％以下</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80826722"/>
                  </a:ext>
                </a:extLst>
              </a:tr>
              <a:tr h="776931">
                <a:tc>
                  <a:txBody>
                    <a:bodyPr/>
                    <a:lstStyle/>
                    <a:p>
                      <a:pPr algn="ctr" fontAlgn="auto">
                        <a:lnSpc>
                          <a:spcPts val="1600"/>
                        </a:lnSpc>
                        <a:spcAft>
                          <a:spcPts val="0"/>
                        </a:spcAft>
                      </a:pPr>
                      <a:r>
                        <a:rPr lang="en-US" altLang="ja-JP" sz="140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3</a:t>
                      </a:r>
                      <a:endParaRPr lang="ja-JP" sz="140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過去</a:t>
                      </a:r>
                      <a:r>
                        <a:rPr lang="en-US" altLang="ja-JP" sz="1200" b="1" baseline="0" dirty="0" smtClean="0">
                          <a:effectLst/>
                          <a:latin typeface="游ゴシック" panose="020B0400000000000000" pitchFamily="50" charset="-128"/>
                          <a:ea typeface="游ゴシック" panose="020B0400000000000000" pitchFamily="50" charset="-128"/>
                        </a:rPr>
                        <a:t>1</a:t>
                      </a:r>
                      <a:r>
                        <a:rPr lang="ja-JP" altLang="en-US" sz="1200" b="1" baseline="0" dirty="0" smtClean="0">
                          <a:effectLst/>
                          <a:latin typeface="游ゴシック" panose="020B0400000000000000" pitchFamily="50" charset="-128"/>
                          <a:ea typeface="游ゴシック" panose="020B0400000000000000" pitchFamily="50" charset="-128"/>
                        </a:rPr>
                        <a:t>年に歯科健診を受診した者（</a:t>
                      </a:r>
                      <a:r>
                        <a:rPr lang="en-US" altLang="ja-JP" sz="1200" b="1" baseline="0" dirty="0" smtClean="0">
                          <a:effectLst/>
                          <a:latin typeface="游ゴシック" panose="020B0400000000000000" pitchFamily="50" charset="-128"/>
                          <a:ea typeface="游ゴシック" panose="020B0400000000000000" pitchFamily="50" charset="-128"/>
                        </a:rPr>
                        <a:t>20</a:t>
                      </a:r>
                      <a:r>
                        <a:rPr lang="ja-JP" altLang="en-US" sz="1200" b="1" baseline="0" dirty="0" smtClean="0">
                          <a:effectLst/>
                          <a:latin typeface="游ゴシック" panose="020B0400000000000000" pitchFamily="50" charset="-128"/>
                          <a:ea typeface="游ゴシック" panose="020B0400000000000000" pitchFamily="50" charset="-128"/>
                        </a:rPr>
                        <a:t>歳以上）</a:t>
                      </a:r>
                      <a:endParaRPr lang="ja-JP" altLang="ja-JP" sz="1200" b="1" baseline="0"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endPar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51.4</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平成</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28</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2016</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）年</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ja-JP"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55</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％以上</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5146099"/>
                  </a:ext>
                </a:extLst>
              </a:tr>
            </a:tbl>
          </a:graphicData>
        </a:graphic>
      </p:graphicFrame>
      <p:sp>
        <p:nvSpPr>
          <p:cNvPr id="15" name="正方形/長方形 14"/>
          <p:cNvSpPr/>
          <p:nvPr/>
        </p:nvSpPr>
        <p:spPr>
          <a:xfrm>
            <a:off x="129324" y="873962"/>
            <a:ext cx="4584344" cy="355290"/>
          </a:xfrm>
          <a:prstGeom prst="rect">
            <a:avLst/>
          </a:prstGeom>
          <a:solidFill>
            <a:srgbClr val="002060"/>
          </a:solidFill>
        </p:spPr>
        <p:txBody>
          <a:bodyPr wrap="square" anchor="ctr">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（３）成人</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期　　　　　</a:t>
            </a:r>
            <a:r>
              <a:rPr kumimoji="1" lang="ja-JP" altLang="en-US"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a:t>
            </a:r>
            <a:r>
              <a:rPr kumimoji="1" lang="en-US" altLang="ja-JP" sz="16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P.27- 28</a:t>
            </a:r>
            <a:endParaRPr kumimoji="1" lang="en-US" altLang="ja-JP" sz="20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183217"/>
            <a:ext cx="1324147" cy="432000"/>
          </a:xfrm>
          <a:prstGeom prst="rect">
            <a:avLst/>
          </a:prstGeom>
        </p:spPr>
      </p:pic>
      <p:sp>
        <p:nvSpPr>
          <p:cNvPr id="11" name="正方形/長方形 10"/>
          <p:cNvSpPr/>
          <p:nvPr/>
        </p:nvSpPr>
        <p:spPr>
          <a:xfrm>
            <a:off x="382272" y="1895455"/>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mn-ea"/>
                <a:cs typeface="+mn-cs"/>
              </a:rPr>
              <a:t>【</a:t>
            </a:r>
            <a:r>
              <a:rPr kumimoji="0" lang="ja-JP" altLang="en-US" sz="1600" b="1" i="0" u="none" strike="noStrike" kern="1200" cap="none" spc="0" normalizeH="0" baseline="0" noProof="0" dirty="0" smtClean="0">
                <a:ln>
                  <a:noFill/>
                </a:ln>
                <a:solidFill>
                  <a:prstClr val="black"/>
                </a:solidFill>
                <a:effectLst/>
                <a:uLnTx/>
                <a:uFillTx/>
                <a:latin typeface="+mn-ea"/>
                <a:cs typeface="+mn-cs"/>
              </a:rPr>
              <a:t>府民の行動目標</a:t>
            </a:r>
            <a:r>
              <a:rPr kumimoji="0" lang="en-US" altLang="ja-JP" sz="1600" b="1" i="0" u="none" strike="noStrike" kern="1200" cap="none" spc="0" normalizeH="0" baseline="0" noProof="0" dirty="0">
                <a:ln>
                  <a:noFill/>
                </a:ln>
                <a:solidFill>
                  <a:prstClr val="black"/>
                </a:solidFill>
                <a:effectLst/>
                <a:uLnTx/>
                <a:uFillTx/>
                <a:latin typeface="+mn-ea"/>
                <a:cs typeface="+mn-cs"/>
              </a:rPr>
              <a:t>】</a:t>
            </a:r>
            <a:endParaRPr kumimoji="0"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12" name="正方形/長方形 11"/>
          <p:cNvSpPr/>
          <p:nvPr/>
        </p:nvSpPr>
        <p:spPr>
          <a:xfrm>
            <a:off x="530346" y="2206549"/>
            <a:ext cx="8856000" cy="1564409"/>
          </a:xfrm>
          <a:prstGeom prst="rect">
            <a:avLst/>
          </a:prstGeom>
        </p:spPr>
        <p:txBody>
          <a:bodyPr wrap="square" lIns="36000" tIns="72000" rIns="36000" bIns="36000">
            <a:noAutofit/>
          </a:bodyPr>
          <a:lstStyle/>
          <a:p>
            <a:pPr lvl="0">
              <a:defRPr/>
            </a:pPr>
            <a:r>
              <a:rPr lang="ja-JP" altLang="en-US" sz="1200" dirty="0">
                <a:solidFill>
                  <a:prstClr val="black"/>
                </a:solidFill>
                <a:latin typeface="+mn-ea"/>
              </a:rPr>
              <a:t>▽家庭や職場などにおいて、歯間部清掃用器具（デンタルフロス、歯間ブラシ等）を使ったセルフケア（歯と口の清掃）を</a:t>
            </a:r>
            <a:r>
              <a:rPr lang="ja-JP" altLang="en-US" sz="1200" dirty="0" smtClean="0">
                <a:solidFill>
                  <a:prstClr val="black"/>
                </a:solidFill>
                <a:latin typeface="+mn-ea"/>
              </a:rPr>
              <a:t>行い</a:t>
            </a:r>
            <a:endParaRPr lang="en-US" altLang="ja-JP" sz="1200" dirty="0" smtClean="0">
              <a:solidFill>
                <a:prstClr val="black"/>
              </a:solidFill>
              <a:latin typeface="+mn-ea"/>
            </a:endParaRPr>
          </a:p>
          <a:p>
            <a:pPr lvl="0">
              <a:defRPr/>
            </a:pPr>
            <a:r>
              <a:rPr lang="ja-JP" altLang="en-US" sz="1200" dirty="0">
                <a:solidFill>
                  <a:prstClr val="black"/>
                </a:solidFill>
                <a:latin typeface="+mn-ea"/>
              </a:rPr>
              <a:t>　</a:t>
            </a:r>
            <a:r>
              <a:rPr lang="ja-JP" altLang="en-US" sz="1200" dirty="0" smtClean="0">
                <a:solidFill>
                  <a:prstClr val="black"/>
                </a:solidFill>
                <a:latin typeface="+mn-ea"/>
              </a:rPr>
              <a:t>ます。</a:t>
            </a:r>
            <a:endParaRPr kumimoji="0" lang="en-US" altLang="ja-JP" sz="1200" i="0" u="none" strike="noStrike" kern="1200" cap="none" spc="0" normalizeH="0" baseline="0" noProof="0" dirty="0" smtClean="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600" i="0" u="none" strike="noStrike" kern="1200" cap="none" spc="0" normalizeH="0" baseline="0" noProof="0" dirty="0">
              <a:ln>
                <a:noFill/>
              </a:ln>
              <a:solidFill>
                <a:prstClr val="black"/>
              </a:solidFill>
              <a:effectLst/>
              <a:uLnTx/>
              <a:uFillTx/>
              <a:latin typeface="+mn-ea"/>
              <a:cs typeface="+mn-cs"/>
            </a:endParaRPr>
          </a:p>
          <a:p>
            <a:pPr lvl="0">
              <a:defRPr/>
            </a:pPr>
            <a:r>
              <a:rPr lang="ja-JP" altLang="en-US" sz="1200" dirty="0">
                <a:solidFill>
                  <a:prstClr val="black"/>
                </a:solidFill>
                <a:latin typeface="+mn-ea"/>
              </a:rPr>
              <a:t>▽市町村で実施している成人歯科健診（歯周病検診）などを活用し、定期的に歯科健診を受診します</a:t>
            </a:r>
            <a:r>
              <a:rPr lang="ja-JP" altLang="en-US" sz="1200" dirty="0" smtClean="0">
                <a:solidFill>
                  <a:prstClr val="black"/>
                </a:solidFill>
                <a:latin typeface="+mn-ea"/>
              </a:rPr>
              <a:t>。</a:t>
            </a:r>
            <a:endParaRPr lang="en-US" altLang="ja-JP" sz="1200" dirty="0" smtClean="0">
              <a:solidFill>
                <a:prstClr val="black"/>
              </a:solidFill>
              <a:latin typeface="+mn-ea"/>
            </a:endParaRPr>
          </a:p>
          <a:p>
            <a:pPr lvl="0">
              <a:defRPr/>
            </a:pPr>
            <a:endParaRPr lang="en-US" altLang="ja-JP" sz="600" dirty="0">
              <a:solidFill>
                <a:prstClr val="black"/>
              </a:solidFill>
              <a:latin typeface="+mn-ea"/>
            </a:endParaRPr>
          </a:p>
          <a:p>
            <a:pPr lvl="0">
              <a:defRPr/>
            </a:pPr>
            <a:r>
              <a:rPr lang="ja-JP" altLang="en-US" sz="1200" dirty="0">
                <a:solidFill>
                  <a:prstClr val="black"/>
                </a:solidFill>
                <a:latin typeface="+mn-ea"/>
              </a:rPr>
              <a:t>▽かかりつけ歯科医をもちます</a:t>
            </a:r>
            <a:r>
              <a:rPr lang="ja-JP" altLang="en-US" sz="1200" dirty="0" smtClean="0">
                <a:solidFill>
                  <a:prstClr val="black"/>
                </a:solidFill>
                <a:latin typeface="+mn-ea"/>
              </a:rPr>
              <a:t>。</a:t>
            </a:r>
            <a:endParaRPr lang="en-US" altLang="ja-JP" sz="1200" dirty="0" smtClean="0">
              <a:solidFill>
                <a:prstClr val="black"/>
              </a:solidFill>
              <a:latin typeface="+mn-ea"/>
            </a:endParaRPr>
          </a:p>
          <a:p>
            <a:pPr lvl="0">
              <a:defRPr/>
            </a:pPr>
            <a:endParaRPr lang="en-US" altLang="ja-JP" sz="600" dirty="0">
              <a:solidFill>
                <a:prstClr val="black"/>
              </a:solidFill>
              <a:latin typeface="+mn-ea"/>
            </a:endParaRPr>
          </a:p>
          <a:p>
            <a:pPr lvl="0">
              <a:defRPr/>
            </a:pPr>
            <a:r>
              <a:rPr lang="ja-JP" altLang="en-US" sz="1200" dirty="0">
                <a:solidFill>
                  <a:prstClr val="black"/>
                </a:solidFill>
                <a:latin typeface="+mn-ea"/>
              </a:rPr>
              <a:t>▽喫煙や糖尿病が歯と口の健康と関係することを正しく理解します</a:t>
            </a:r>
            <a:r>
              <a:rPr lang="ja-JP" altLang="en-US" sz="1200" dirty="0" smtClean="0">
                <a:solidFill>
                  <a:prstClr val="black"/>
                </a:solidFill>
                <a:latin typeface="+mn-ea"/>
              </a:rPr>
              <a:t>。</a:t>
            </a:r>
            <a:endParaRPr lang="en-US" altLang="ja-JP" sz="1200" dirty="0">
              <a:solidFill>
                <a:prstClr val="black"/>
              </a:solidFill>
              <a:latin typeface="+mn-ea"/>
            </a:endParaRPr>
          </a:p>
          <a:p>
            <a:pPr lvl="0">
              <a:defRPr/>
            </a:pPr>
            <a:endParaRPr lang="en-US" altLang="ja-JP" sz="600" dirty="0">
              <a:solidFill>
                <a:prstClr val="black"/>
              </a:solidFill>
              <a:latin typeface="+mn-ea"/>
            </a:endParaRPr>
          </a:p>
          <a:p>
            <a:pPr lvl="0">
              <a:defRPr/>
            </a:pPr>
            <a:r>
              <a:rPr lang="ja-JP" altLang="en-US" sz="1200" dirty="0">
                <a:solidFill>
                  <a:prstClr val="black"/>
                </a:solidFill>
                <a:latin typeface="+mn-ea"/>
              </a:rPr>
              <a:t>▽ゆっくりよく噛んで食べます</a:t>
            </a:r>
            <a:r>
              <a:rPr lang="ja-JP" altLang="en-US" sz="1200" dirty="0" smtClean="0">
                <a:solidFill>
                  <a:prstClr val="black"/>
                </a:solidFill>
                <a:latin typeface="+mn-ea"/>
              </a:rPr>
              <a:t>。</a:t>
            </a:r>
            <a:endParaRPr lang="en-US" altLang="ja-JP" sz="1200" dirty="0">
              <a:solidFill>
                <a:prstClr val="black"/>
              </a:solidFill>
              <a:latin typeface="+mn-ea"/>
            </a:endParaRPr>
          </a:p>
        </p:txBody>
      </p:sp>
      <p:sp>
        <p:nvSpPr>
          <p:cNvPr id="14" name="角丸四角形 13"/>
          <p:cNvSpPr/>
          <p:nvPr/>
        </p:nvSpPr>
        <p:spPr>
          <a:xfrm>
            <a:off x="376959" y="1777105"/>
            <a:ext cx="9144000" cy="480657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white"/>
              </a:solidFill>
              <a:effectLst/>
              <a:uLnTx/>
              <a:uFillTx/>
              <a:latin typeface="+mn-ea"/>
              <a:cs typeface="+mn-cs"/>
            </a:endParaRPr>
          </a:p>
        </p:txBody>
      </p:sp>
      <p:sp>
        <p:nvSpPr>
          <p:cNvPr id="16" name="角丸四角形 15"/>
          <p:cNvSpPr/>
          <p:nvPr/>
        </p:nvSpPr>
        <p:spPr>
          <a:xfrm>
            <a:off x="376959" y="1345105"/>
            <a:ext cx="2088000" cy="432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n-ea"/>
                <a:cs typeface="+mn-cs"/>
              </a:rPr>
              <a:t>みんな</a:t>
            </a:r>
            <a:r>
              <a:rPr kumimoji="1" lang="ja-JP" altLang="en-US" sz="1600" b="1" i="0" u="none" strike="noStrike" kern="1200" cap="none" spc="0" normalizeH="0" baseline="0" noProof="0" dirty="0">
                <a:ln>
                  <a:noFill/>
                </a:ln>
                <a:solidFill>
                  <a:prstClr val="white"/>
                </a:solidFill>
                <a:effectLst/>
                <a:uLnTx/>
                <a:uFillTx/>
                <a:latin typeface="+mn-ea"/>
                <a:cs typeface="+mn-cs"/>
              </a:rPr>
              <a:t>でめざす</a:t>
            </a:r>
            <a:r>
              <a:rPr kumimoji="1" lang="ja-JP" altLang="en-US" sz="1600" b="1" i="0" u="none" strike="noStrike" kern="1200" cap="none" spc="0" normalizeH="0" baseline="0" noProof="0" dirty="0" smtClean="0">
                <a:ln>
                  <a:noFill/>
                </a:ln>
                <a:solidFill>
                  <a:prstClr val="white"/>
                </a:solidFill>
                <a:effectLst/>
                <a:uLnTx/>
                <a:uFillTx/>
                <a:latin typeface="+mn-ea"/>
                <a:cs typeface="+mn-cs"/>
              </a:rPr>
              <a:t>目標</a:t>
            </a:r>
            <a:endParaRPr kumimoji="1" lang="ja-JP" altLang="en-US" sz="1600" b="1" i="0" u="none" strike="noStrike" kern="1200" cap="none" spc="0" normalizeH="0" baseline="0" noProof="0" dirty="0">
              <a:ln>
                <a:noFill/>
              </a:ln>
              <a:solidFill>
                <a:prstClr val="white"/>
              </a:solidFill>
              <a:effectLst/>
              <a:uLnTx/>
              <a:uFillTx/>
              <a:latin typeface="+mn-ea"/>
              <a:cs typeface="+mn-cs"/>
            </a:endParaRPr>
          </a:p>
        </p:txBody>
      </p:sp>
      <p:sp>
        <p:nvSpPr>
          <p:cNvPr id="17" name="角丸四角形 16"/>
          <p:cNvSpPr/>
          <p:nvPr/>
        </p:nvSpPr>
        <p:spPr>
          <a:xfrm>
            <a:off x="2464959" y="1345105"/>
            <a:ext cx="7056000" cy="432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lvl="0" algn="ctr">
              <a:lnSpc>
                <a:spcPts val="2000"/>
              </a:lnSpc>
              <a:defRPr/>
            </a:pPr>
            <a:r>
              <a:rPr kumimoji="1" lang="ja-JP" altLang="en-US" sz="1600" b="1" dirty="0" smtClean="0">
                <a:solidFill>
                  <a:prstClr val="black"/>
                </a:solidFill>
                <a:latin typeface="+mn-ea"/>
              </a:rPr>
              <a:t>むし歯</a:t>
            </a:r>
            <a:r>
              <a:rPr kumimoji="1" lang="ja-JP" altLang="en-US" sz="1600" b="1" dirty="0">
                <a:solidFill>
                  <a:prstClr val="black"/>
                </a:solidFill>
                <a:latin typeface="+mn-ea"/>
              </a:rPr>
              <a:t>、歯周治療が必要な府民を</a:t>
            </a:r>
            <a:r>
              <a:rPr kumimoji="1" lang="ja-JP" altLang="en-US" sz="1600" b="1" dirty="0" smtClean="0">
                <a:solidFill>
                  <a:prstClr val="black"/>
                </a:solidFill>
                <a:latin typeface="+mn-ea"/>
              </a:rPr>
              <a:t>減らします</a:t>
            </a:r>
            <a:endParaRPr kumimoji="1"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18" name="正方形/長方形 17"/>
          <p:cNvSpPr/>
          <p:nvPr/>
        </p:nvSpPr>
        <p:spPr>
          <a:xfrm>
            <a:off x="432409" y="3781383"/>
            <a:ext cx="5599428" cy="348481"/>
          </a:xfrm>
          <a:prstGeom prst="rect">
            <a:avLst/>
          </a:prstGeom>
        </p:spPr>
        <p:txBody>
          <a:bodyPr wrap="square" lIns="36000" tIns="72000" rIns="36000" bIns="36000" anchor="ctr">
            <a:noAutofit/>
          </a:bodyPr>
          <a:lstStyle/>
          <a:p>
            <a:pPr lvl="0">
              <a:defRPr/>
            </a:pPr>
            <a:r>
              <a:rPr kumimoji="0" lang="en-US" altLang="ja-JP" sz="1600" b="1" i="0" u="none" strike="noStrike" kern="1200" cap="none" spc="0" normalizeH="0" baseline="0" noProof="0" dirty="0" smtClean="0">
                <a:ln>
                  <a:noFill/>
                </a:ln>
                <a:solidFill>
                  <a:prstClr val="black"/>
                </a:solidFill>
                <a:effectLst/>
                <a:uLnTx/>
                <a:uFillTx/>
                <a:latin typeface="+mn-ea"/>
              </a:rPr>
              <a:t>【</a:t>
            </a:r>
            <a:r>
              <a:rPr lang="ja-JP" altLang="en-US" sz="1600" b="1" dirty="0">
                <a:solidFill>
                  <a:prstClr val="black"/>
                </a:solidFill>
                <a:latin typeface="+mn-ea"/>
              </a:rPr>
              <a:t>第</a:t>
            </a:r>
            <a:r>
              <a:rPr lang="en-US" altLang="ja-JP" sz="1600" b="1" dirty="0">
                <a:solidFill>
                  <a:prstClr val="black"/>
                </a:solidFill>
                <a:latin typeface="+mn-ea"/>
              </a:rPr>
              <a:t>2</a:t>
            </a:r>
            <a:r>
              <a:rPr lang="ja-JP" altLang="en-US" sz="1600" b="1" dirty="0">
                <a:solidFill>
                  <a:prstClr val="black"/>
                </a:solidFill>
                <a:latin typeface="+mn-ea"/>
              </a:rPr>
              <a:t>次大阪府歯科口腔保健計画における</a:t>
            </a:r>
            <a:r>
              <a:rPr lang="ja-JP" altLang="en-US" sz="1600" b="1" dirty="0" smtClean="0">
                <a:solidFill>
                  <a:prstClr val="black"/>
                </a:solidFill>
                <a:latin typeface="+mn-ea"/>
              </a:rPr>
              <a:t>数値</a:t>
            </a:r>
            <a:r>
              <a:rPr kumimoji="0" lang="ja-JP" altLang="en-US" sz="1600" b="1" i="0" u="none" strike="noStrike" kern="1200" cap="none" spc="0" normalizeH="0" baseline="0" noProof="0" dirty="0" smtClean="0">
                <a:ln>
                  <a:noFill/>
                </a:ln>
                <a:solidFill>
                  <a:prstClr val="black"/>
                </a:solidFill>
                <a:effectLst/>
                <a:uLnTx/>
                <a:uFillTx/>
                <a:latin typeface="+mn-ea"/>
              </a:rPr>
              <a:t>目標</a:t>
            </a:r>
            <a:r>
              <a:rPr kumimoji="0" lang="en-US" altLang="ja-JP" sz="1600" b="1" i="0" u="none" strike="noStrike" kern="1200" cap="none" spc="0" normalizeH="0" baseline="0" noProof="0" dirty="0" smtClean="0">
                <a:ln>
                  <a:noFill/>
                </a:ln>
                <a:solidFill>
                  <a:prstClr val="black"/>
                </a:solidFill>
                <a:effectLst/>
                <a:uLnTx/>
                <a:uFillTx/>
                <a:latin typeface="+mn-ea"/>
              </a:rPr>
              <a:t>】</a:t>
            </a:r>
            <a:endParaRPr kumimoji="0" lang="ja-JP" altLang="en-US" sz="1600" b="1" i="0" u="none" strike="noStrike" kern="1200" cap="none" spc="0" normalizeH="0" baseline="0" noProof="0" dirty="0">
              <a:ln>
                <a:noFill/>
              </a:ln>
              <a:solidFill>
                <a:prstClr val="black"/>
              </a:solidFill>
              <a:effectLst/>
              <a:uLnTx/>
              <a:uFillTx/>
              <a:latin typeface="+mn-ea"/>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48</a:t>
            </a:fld>
            <a:endParaRPr kumimoji="1" lang="ja-JP" altLang="en-US"/>
          </a:p>
        </p:txBody>
      </p:sp>
    </p:spTree>
    <p:extLst>
      <p:ext uri="{BB962C8B-B14F-4D97-AF65-F5344CB8AC3E}">
        <p14:creationId xmlns:p14="http://schemas.microsoft.com/office/powerpoint/2010/main" val="381873717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862799204"/>
              </p:ext>
            </p:extLst>
          </p:nvPr>
        </p:nvGraphicFramePr>
        <p:xfrm>
          <a:off x="450014" y="2589986"/>
          <a:ext cx="8814337" cy="3769870"/>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528851062"/>
                    </a:ext>
                  </a:extLst>
                </a:gridCol>
                <a:gridCol w="7704159">
                  <a:extLst>
                    <a:ext uri="{9D8B030D-6E8A-4147-A177-3AD203B41FA5}">
                      <a16:colId xmlns:a16="http://schemas.microsoft.com/office/drawing/2014/main" val="89849022"/>
                    </a:ext>
                  </a:extLst>
                </a:gridCol>
              </a:tblGrid>
              <a:tr h="3769870">
                <a:tc>
                  <a:txBody>
                    <a:bodyPr/>
                    <a:lstStyle/>
                    <a:p>
                      <a:r>
                        <a:rPr kumimoji="1" lang="ja-JP" altLang="en-US" sz="1600" b="0" dirty="0" smtClean="0"/>
                        <a:t> 本年度の     </a:t>
                      </a:r>
                      <a:endParaRPr kumimoji="1" lang="en-US" altLang="ja-JP" sz="1600" b="0" dirty="0" smtClean="0"/>
                    </a:p>
                    <a:p>
                      <a:r>
                        <a:rPr kumimoji="1" lang="en-US" altLang="ja-JP" sz="1600" b="0" dirty="0" smtClean="0"/>
                        <a:t> </a:t>
                      </a:r>
                      <a:r>
                        <a:rPr kumimoji="1" lang="ja-JP" altLang="en-US" sz="1600" b="0" dirty="0" smtClean="0"/>
                        <a:t>取組</a:t>
                      </a:r>
                      <a:endParaRPr kumimoji="1" lang="en-US" altLang="ja-JP" sz="1600" b="0" dirty="0" smtClean="0"/>
                    </a:p>
                    <a:p>
                      <a:endParaRPr kumimoji="1" lang="en-US" altLang="ja-JP" sz="1600" b="0" dirty="0" smtClean="0"/>
                    </a:p>
                    <a:p>
                      <a:endParaRPr kumimoji="1" lang="en-US" altLang="ja-JP" sz="1600" b="0" dirty="0" smtClean="0"/>
                    </a:p>
                    <a:p>
                      <a:endParaRPr kumimoji="1" lang="en-US" altLang="ja-JP" sz="1600" b="0" dirty="0" smtClean="0"/>
                    </a:p>
                    <a:p>
                      <a:endParaRPr kumimoji="1" lang="ja-JP" alt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en-US" altLang="ja-JP" sz="1200" b="0" dirty="0" smtClean="0">
                          <a:solidFill>
                            <a:schemeClr val="tx1"/>
                          </a:solidFill>
                        </a:rPr>
                        <a:t>《</a:t>
                      </a:r>
                      <a:r>
                        <a:rPr kumimoji="1" lang="ja-JP" altLang="en-US" sz="1200" b="0" u="sng" dirty="0" smtClean="0">
                          <a:solidFill>
                            <a:schemeClr val="tx1"/>
                          </a:solidFill>
                        </a:rPr>
                        <a:t>啓発</a:t>
                      </a:r>
                      <a:r>
                        <a:rPr kumimoji="1" lang="en-US" altLang="ja-JP" sz="1200" b="0" dirty="0" smtClean="0">
                          <a:solidFill>
                            <a:schemeClr val="tx1"/>
                          </a:solidFill>
                        </a:rPr>
                        <a:t>》</a:t>
                      </a:r>
                    </a:p>
                    <a:p>
                      <a:r>
                        <a:rPr kumimoji="1" lang="ja-JP" altLang="en-US" sz="1100" b="0" dirty="0" smtClean="0">
                          <a:solidFill>
                            <a:schemeClr val="tx1"/>
                          </a:solidFill>
                        </a:rPr>
                        <a:t>■大学での啓発（「健康キャンパス・プロジェクト」）</a:t>
                      </a:r>
                      <a:endParaRPr kumimoji="1" lang="en-US" altLang="ja-JP" sz="1100" b="0" dirty="0" smtClean="0">
                        <a:solidFill>
                          <a:schemeClr val="tx1"/>
                        </a:solidFill>
                      </a:endParaRPr>
                    </a:p>
                    <a:p>
                      <a:r>
                        <a:rPr kumimoji="1" lang="ja-JP" altLang="en-US" sz="1100" b="0" dirty="0" smtClean="0">
                          <a:solidFill>
                            <a:schemeClr val="tx1"/>
                          </a:solidFill>
                        </a:rPr>
                        <a:t>　令和元年度　近畿大学　ヘルスリテラシー向上講座</a:t>
                      </a:r>
                      <a:r>
                        <a:rPr kumimoji="1" lang="ja-JP" altLang="en-US" sz="1100" b="0" baseline="0" dirty="0" smtClean="0">
                          <a:solidFill>
                            <a:schemeClr val="tx1"/>
                          </a:solidFill>
                        </a:rPr>
                        <a:t>  </a:t>
                      </a:r>
                      <a:r>
                        <a:rPr kumimoji="1" lang="ja-JP" altLang="en-US" sz="1100" b="0" dirty="0" smtClean="0">
                          <a:solidFill>
                            <a:schemeClr val="tx1"/>
                          </a:solidFill>
                        </a:rPr>
                        <a:t>約</a:t>
                      </a:r>
                      <a:r>
                        <a:rPr kumimoji="1" lang="en-US" altLang="ja-JP" sz="1100" b="0" dirty="0" smtClean="0">
                          <a:solidFill>
                            <a:schemeClr val="tx1"/>
                          </a:solidFill>
                        </a:rPr>
                        <a:t>70</a:t>
                      </a:r>
                      <a:r>
                        <a:rPr kumimoji="1" lang="ja-JP" altLang="en-US" sz="1100" b="0" dirty="0" smtClean="0">
                          <a:solidFill>
                            <a:schemeClr val="tx1"/>
                          </a:solidFill>
                        </a:rPr>
                        <a:t>名参加</a:t>
                      </a:r>
                      <a:endParaRPr kumimoji="1" lang="en-US" altLang="ja-JP" sz="1100" b="0" dirty="0" smtClean="0">
                        <a:solidFill>
                          <a:schemeClr val="tx1"/>
                        </a:solidFill>
                      </a:endParaRPr>
                    </a:p>
                    <a:p>
                      <a:r>
                        <a:rPr kumimoji="1" lang="ja-JP" altLang="en-US" sz="1100" b="0" dirty="0" smtClean="0">
                          <a:solidFill>
                            <a:schemeClr val="tx1"/>
                          </a:solidFill>
                        </a:rPr>
                        <a:t>　　　　　　　立命館大学　セミナー</a:t>
                      </a:r>
                      <a:r>
                        <a:rPr kumimoji="1" lang="ja-JP" altLang="en-US" sz="1100" b="0" baseline="0" dirty="0" smtClean="0">
                          <a:solidFill>
                            <a:schemeClr val="tx1"/>
                          </a:solidFill>
                        </a:rPr>
                        <a:t>  </a:t>
                      </a:r>
                      <a:r>
                        <a:rPr kumimoji="1" lang="ja-JP" altLang="en-US" sz="1100" b="0" dirty="0" smtClean="0">
                          <a:solidFill>
                            <a:schemeClr val="tx1"/>
                          </a:solidFill>
                        </a:rPr>
                        <a:t>約</a:t>
                      </a:r>
                      <a:r>
                        <a:rPr kumimoji="1" lang="en-US" altLang="ja-JP" sz="1100" b="0" dirty="0" smtClean="0">
                          <a:solidFill>
                            <a:schemeClr val="tx1"/>
                          </a:solidFill>
                        </a:rPr>
                        <a:t>35</a:t>
                      </a:r>
                      <a:r>
                        <a:rPr kumimoji="1" lang="ja-JP" altLang="en-US" sz="1100" b="0" dirty="0" smtClean="0">
                          <a:solidFill>
                            <a:schemeClr val="tx1"/>
                          </a:solidFill>
                        </a:rPr>
                        <a:t>名参加、お口チェック</a:t>
                      </a:r>
                      <a:r>
                        <a:rPr kumimoji="1" lang="ja-JP" altLang="en-US" sz="1100" b="0" baseline="0" dirty="0" smtClean="0">
                          <a:solidFill>
                            <a:schemeClr val="tx1"/>
                          </a:solidFill>
                        </a:rPr>
                        <a:t>  </a:t>
                      </a:r>
                      <a:r>
                        <a:rPr kumimoji="1" lang="en-US" altLang="ja-JP" sz="1100" b="0" dirty="0" smtClean="0">
                          <a:solidFill>
                            <a:schemeClr val="tx1"/>
                          </a:solidFill>
                        </a:rPr>
                        <a:t>25</a:t>
                      </a:r>
                      <a:r>
                        <a:rPr kumimoji="1" lang="ja-JP" altLang="en-US" sz="1100" b="0" dirty="0" smtClean="0">
                          <a:solidFill>
                            <a:schemeClr val="tx1"/>
                          </a:solidFill>
                        </a:rPr>
                        <a:t>名参加</a:t>
                      </a:r>
                      <a:endParaRPr kumimoji="1" lang="en-US" altLang="ja-JP" sz="1100" b="0" dirty="0" smtClean="0">
                        <a:solidFill>
                          <a:schemeClr val="tx1"/>
                        </a:solidFill>
                      </a:endParaRPr>
                    </a:p>
                    <a:p>
                      <a:r>
                        <a:rPr kumimoji="1" lang="ja-JP" altLang="en-US" sz="1100" b="0" dirty="0" smtClean="0">
                          <a:solidFill>
                            <a:schemeClr val="tx1"/>
                          </a:solidFill>
                        </a:rPr>
                        <a:t>■歯科医療機関と連携した啓発や特定健診の受診勧奨等（「健康格差」の解決プログラム促進事業・</a:t>
                      </a:r>
                      <a:r>
                        <a:rPr kumimoji="1" lang="en-US" altLang="ja-JP" sz="1100" b="0" dirty="0" smtClean="0">
                          <a:solidFill>
                            <a:schemeClr val="tx1"/>
                          </a:solidFill>
                        </a:rPr>
                        <a:t>4</a:t>
                      </a:r>
                      <a:r>
                        <a:rPr kumimoji="1" lang="ja-JP" altLang="en-US" sz="1100" b="0" dirty="0" smtClean="0">
                          <a:solidFill>
                            <a:schemeClr val="tx1"/>
                          </a:solidFill>
                        </a:rPr>
                        <a:t>地区でモデル実</a:t>
                      </a:r>
                      <a:endParaRPr kumimoji="1" lang="en-US" altLang="ja-JP" sz="1100" b="0" dirty="0" smtClean="0">
                        <a:solidFill>
                          <a:schemeClr val="tx1"/>
                        </a:solidFill>
                      </a:endParaRPr>
                    </a:p>
                    <a:p>
                      <a:r>
                        <a:rPr kumimoji="1" lang="ja-JP" altLang="en-US" sz="1100" b="0" dirty="0" smtClean="0">
                          <a:solidFill>
                            <a:schemeClr val="tx1"/>
                          </a:solidFill>
                        </a:rPr>
                        <a:t>　施）</a:t>
                      </a:r>
                      <a:endParaRPr kumimoji="1" lang="en-US" altLang="ja-JP" sz="1100" b="0" dirty="0" smtClean="0">
                        <a:solidFill>
                          <a:schemeClr val="tx1"/>
                        </a:solidFill>
                      </a:endParaRPr>
                    </a:p>
                    <a:p>
                      <a:r>
                        <a:rPr kumimoji="1" lang="ja-JP" altLang="en-US" sz="1100" b="0" dirty="0" smtClean="0">
                          <a:solidFill>
                            <a:schemeClr val="tx1"/>
                          </a:solidFill>
                        </a:rPr>
                        <a:t>■摂食嚥下障害等に対応可能な歯科医師と歯科衛生士からなるチームを育（在宅療養者経口摂取支援チーム育成事業・</a:t>
                      </a:r>
                      <a:endParaRPr kumimoji="1" lang="en-US" altLang="ja-JP" sz="1100" b="0" dirty="0" smtClean="0">
                        <a:solidFill>
                          <a:schemeClr val="tx1"/>
                        </a:solidFill>
                      </a:endParaRPr>
                    </a:p>
                    <a:p>
                      <a:r>
                        <a:rPr kumimoji="1" lang="ja-JP" altLang="en-US" sz="1100" b="0" dirty="0" smtClean="0">
                          <a:solidFill>
                            <a:schemeClr val="tx1"/>
                          </a:solidFill>
                        </a:rPr>
                        <a:t>　</a:t>
                      </a:r>
                      <a:r>
                        <a:rPr kumimoji="1" lang="en-US" altLang="ja-JP" sz="1100" b="0" dirty="0" smtClean="0">
                          <a:solidFill>
                            <a:schemeClr val="tx1"/>
                          </a:solidFill>
                        </a:rPr>
                        <a:t>24</a:t>
                      </a:r>
                      <a:r>
                        <a:rPr kumimoji="1" lang="ja-JP" altLang="en-US" sz="1100" b="0" dirty="0" smtClean="0">
                          <a:solidFill>
                            <a:schemeClr val="tx1"/>
                          </a:solidFill>
                        </a:rPr>
                        <a:t>チーム</a:t>
                      </a:r>
                      <a:r>
                        <a:rPr kumimoji="1" lang="en-US" altLang="ja-JP" sz="1100" b="0" dirty="0" smtClean="0">
                          <a:solidFill>
                            <a:schemeClr val="tx1"/>
                          </a:solidFill>
                        </a:rPr>
                        <a:t>48</a:t>
                      </a:r>
                      <a:r>
                        <a:rPr kumimoji="1" lang="ja-JP" altLang="en-US" sz="1100" b="0" dirty="0" smtClean="0">
                          <a:solidFill>
                            <a:schemeClr val="tx1"/>
                          </a:solidFill>
                        </a:rPr>
                        <a:t>人）</a:t>
                      </a:r>
                      <a:endParaRPr kumimoji="1" lang="en-US" altLang="ja-JP" sz="1100" b="0" dirty="0" smtClean="0">
                        <a:solidFill>
                          <a:schemeClr val="tx1"/>
                        </a:solidFill>
                      </a:endParaRPr>
                    </a:p>
                    <a:p>
                      <a:r>
                        <a:rPr kumimoji="1" lang="ja-JP" altLang="en-US" sz="1100" b="0" dirty="0" smtClean="0">
                          <a:solidFill>
                            <a:schemeClr val="tx1"/>
                          </a:solidFill>
                        </a:rPr>
                        <a:t>（再掲）公民連携、アスマイル、府ホームページ、啓発冊子</a:t>
                      </a:r>
                      <a:endParaRPr kumimoji="1" lang="en-US" altLang="ja-JP" sz="1100" b="0" dirty="0" smtClean="0">
                        <a:solidFill>
                          <a:schemeClr val="tx1"/>
                        </a:solidFill>
                      </a:endParaRPr>
                    </a:p>
                    <a:p>
                      <a:endParaRPr kumimoji="1" lang="en-US" altLang="ja-JP" sz="1200" b="0" dirty="0" smtClean="0">
                        <a:solidFill>
                          <a:schemeClr val="tx1"/>
                        </a:solidFill>
                      </a:endParaRPr>
                    </a:p>
                    <a:p>
                      <a:r>
                        <a:rPr kumimoji="1" lang="en-US" altLang="ja-JP" sz="1200" b="0" dirty="0" smtClean="0">
                          <a:solidFill>
                            <a:schemeClr val="tx1"/>
                          </a:solidFill>
                        </a:rPr>
                        <a:t>《</a:t>
                      </a:r>
                      <a:r>
                        <a:rPr kumimoji="1" lang="ja-JP" altLang="en-US" sz="1200" b="0" u="sng" dirty="0" smtClean="0">
                          <a:solidFill>
                            <a:schemeClr val="tx1"/>
                          </a:solidFill>
                        </a:rPr>
                        <a:t>市町村支援</a:t>
                      </a:r>
                      <a:r>
                        <a:rPr kumimoji="1" lang="en-US" altLang="ja-JP" sz="1200" b="0" dirty="0" smtClean="0">
                          <a:solidFill>
                            <a:schemeClr val="tx1"/>
                          </a:solidFill>
                        </a:rPr>
                        <a:t>》</a:t>
                      </a:r>
                    </a:p>
                    <a:p>
                      <a:r>
                        <a:rPr kumimoji="1" lang="ja-JP" altLang="en-US" sz="1100" b="0" dirty="0" smtClean="0">
                          <a:solidFill>
                            <a:schemeClr val="tx1"/>
                          </a:solidFill>
                        </a:rPr>
                        <a:t>■モデル事業（子育て女性の禁煙支援事業、青年期における歯と口の健康サポーター育成事業）の概要や成果を説明し、</a:t>
                      </a:r>
                      <a:endParaRPr kumimoji="1" lang="en-US" altLang="ja-JP" sz="1100" b="0" dirty="0" smtClean="0">
                        <a:solidFill>
                          <a:schemeClr val="tx1"/>
                        </a:solidFill>
                      </a:endParaRPr>
                    </a:p>
                    <a:p>
                      <a:r>
                        <a:rPr kumimoji="1" lang="ja-JP" altLang="en-US" sz="1100" b="0" dirty="0" smtClean="0">
                          <a:solidFill>
                            <a:schemeClr val="tx1"/>
                          </a:solidFill>
                        </a:rPr>
                        <a:t>　横展開を図った</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（再掲）大阪府歯科口腔保健推進連絡会、口腔保健支援センター、大阪府歯科口腔保健推進研修会、市町村コーチング</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　スキル向上事業の実施</a:t>
                      </a:r>
                      <a:endParaRPr kumimoji="1" lang="en-US" altLang="ja-JP" sz="11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927490853"/>
              </p:ext>
            </p:extLst>
          </p:nvPr>
        </p:nvGraphicFramePr>
        <p:xfrm>
          <a:off x="450014" y="569342"/>
          <a:ext cx="8814337" cy="2020644"/>
        </p:xfrm>
        <a:graphic>
          <a:graphicData uri="http://schemas.openxmlformats.org/drawingml/2006/table">
            <a:tbl>
              <a:tblPr firstRow="1" bandRow="1">
                <a:tableStyleId>{5C22544A-7EE6-4342-B048-85BDC9FD1C3A}</a:tableStyleId>
              </a:tblPr>
              <a:tblGrid>
                <a:gridCol w="1110177">
                  <a:extLst>
                    <a:ext uri="{9D8B030D-6E8A-4147-A177-3AD203B41FA5}">
                      <a16:colId xmlns:a16="http://schemas.microsoft.com/office/drawing/2014/main" val="3795206225"/>
                    </a:ext>
                  </a:extLst>
                </a:gridCol>
                <a:gridCol w="7704160">
                  <a:extLst>
                    <a:ext uri="{9D8B030D-6E8A-4147-A177-3AD203B41FA5}">
                      <a16:colId xmlns:a16="http://schemas.microsoft.com/office/drawing/2014/main" val="1328953327"/>
                    </a:ext>
                  </a:extLst>
                </a:gridCol>
              </a:tblGrid>
              <a:tr h="202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latin typeface="游ゴシック" panose="020B0400000000000000" pitchFamily="50" charset="-128"/>
                          <a:ea typeface="游ゴシック" panose="020B0400000000000000" pitchFamily="50" charset="-128"/>
                        </a:rPr>
                        <a:t>現状･課題</a:t>
                      </a:r>
                      <a:endParaRPr kumimoji="1" lang="ja-JP" altLang="en-US" b="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ts val="2000"/>
                        </a:lnSpc>
                      </a:pPr>
                      <a:r>
                        <a:rPr kumimoji="1" lang="ja-JP" altLang="en-US" sz="1100" b="0" dirty="0" smtClean="0">
                          <a:solidFill>
                            <a:schemeClr val="tx1"/>
                          </a:solidFill>
                          <a:latin typeface="游ゴシック" panose="020B0400000000000000" pitchFamily="50" charset="-128"/>
                          <a:ea typeface="游ゴシック" panose="020B0400000000000000" pitchFamily="50" charset="-128"/>
                        </a:rPr>
                        <a:t>・むし歯治療が必要な者の割合、歯周治療が必要な者の割合は、</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40</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歳・</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50</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歳で高く、セルフケアと専門家による定期的</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pPr>
                        <a:lnSpc>
                          <a:spcPts val="2000"/>
                        </a:lnSpc>
                      </a:pPr>
                      <a:r>
                        <a:rPr kumimoji="1" lang="ja-JP" altLang="en-US" sz="1100" b="0" dirty="0" smtClean="0">
                          <a:solidFill>
                            <a:schemeClr val="tx1"/>
                          </a:solidFill>
                          <a:latin typeface="游ゴシック" panose="020B0400000000000000" pitchFamily="50" charset="-128"/>
                          <a:ea typeface="游ゴシック" panose="020B0400000000000000" pitchFamily="50" charset="-128"/>
                        </a:rPr>
                        <a:t>　なチェックが必要</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pPr>
                        <a:lnSpc>
                          <a:spcPts val="2000"/>
                        </a:lnSpc>
                      </a:pPr>
                      <a:r>
                        <a:rPr kumimoji="1" lang="ja-JP" altLang="en-US" sz="1100" b="0" dirty="0" smtClean="0">
                          <a:solidFill>
                            <a:schemeClr val="tx1"/>
                          </a:solidFill>
                          <a:latin typeface="游ゴシック" panose="020B0400000000000000" pitchFamily="50" charset="-128"/>
                          <a:ea typeface="游ゴシック" panose="020B0400000000000000" pitchFamily="50" charset="-128"/>
                        </a:rPr>
                        <a:t>・喫煙と歯周病の関連性、糖尿病と歯周病の関連性が十分に認識されていない</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pPr>
                        <a:lnSpc>
                          <a:spcPts val="2000"/>
                        </a:lnSpc>
                      </a:pPr>
                      <a:r>
                        <a:rPr kumimoji="1" lang="ja-JP" altLang="en-US" sz="1100" b="0" dirty="0" smtClean="0">
                          <a:solidFill>
                            <a:schemeClr val="tx1"/>
                          </a:solidFill>
                          <a:latin typeface="游ゴシック" panose="020B0400000000000000" pitchFamily="50" charset="-128"/>
                          <a:ea typeface="游ゴシック" panose="020B0400000000000000" pitchFamily="50" charset="-128"/>
                        </a:rPr>
                        <a:t>・過去</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1</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年間に歯科健診を受診した者の割合は若い世代ほど低く、早期発見・早期治療のため、かかりつけ歯科医を持ち、</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pPr>
                        <a:lnSpc>
                          <a:spcPts val="2000"/>
                        </a:lnSpc>
                      </a:pPr>
                      <a:r>
                        <a:rPr kumimoji="1" lang="ja-JP" altLang="en-US" sz="1100" b="0" dirty="0" smtClean="0">
                          <a:solidFill>
                            <a:schemeClr val="tx1"/>
                          </a:solidFill>
                          <a:latin typeface="游ゴシック" panose="020B0400000000000000" pitchFamily="50" charset="-128"/>
                          <a:ea typeface="游ゴシック" panose="020B0400000000000000" pitchFamily="50" charset="-128"/>
                        </a:rPr>
                        <a:t>　定期的な歯科健診の受診者増加のための取組が必要</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pPr>
                        <a:lnSpc>
                          <a:spcPts val="2000"/>
                        </a:lnSpc>
                      </a:pPr>
                      <a:r>
                        <a:rPr kumimoji="1" lang="ja-JP" altLang="en-US" sz="1100" b="0" dirty="0" smtClean="0">
                          <a:solidFill>
                            <a:schemeClr val="tx1"/>
                          </a:solidFill>
                          <a:latin typeface="游ゴシック" panose="020B0400000000000000" pitchFamily="50" charset="-128"/>
                          <a:ea typeface="游ゴシック" panose="020B0400000000000000" pitchFamily="50" charset="-128"/>
                        </a:rPr>
                        <a:t>・就業者のうち</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40</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60</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歳ではむし歯治療が必要な者の割合が高く、就業者への歯と口の健康づくりの取組が必要</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sp>
        <p:nvSpPr>
          <p:cNvPr id="11" name="角丸四角形 10"/>
          <p:cNvSpPr/>
          <p:nvPr/>
        </p:nvSpPr>
        <p:spPr>
          <a:xfrm>
            <a:off x="586435" y="457199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49</a:t>
            </a:fld>
            <a:endParaRPr kumimoji="1" lang="ja-JP" altLang="en-US"/>
          </a:p>
        </p:txBody>
      </p:sp>
    </p:spTree>
    <p:extLst>
      <p:ext uri="{BB962C8B-B14F-4D97-AF65-F5344CB8AC3E}">
        <p14:creationId xmlns:p14="http://schemas.microsoft.com/office/powerpoint/2010/main" val="2882357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971584" y="2901300"/>
            <a:ext cx="7200000" cy="432000"/>
          </a:xfrm>
          <a:prstGeom prst="rect">
            <a:avLst/>
          </a:prstGeom>
          <a:noFill/>
        </p:spPr>
        <p:txBody>
          <a:bodyPr wrap="square" lIns="72000" tIns="72000" rIns="72000" bIns="72000" rtlCol="0" anchor="t">
            <a:noAutofit/>
          </a:bodyPr>
          <a:lstStyle/>
          <a:p>
            <a:pPr>
              <a:lnSpc>
                <a:spcPts val="3200"/>
              </a:lnSpc>
            </a:pPr>
            <a:r>
              <a:rPr lang="zh-TW" altLang="en-US" sz="2400" dirty="0" smtClean="0">
                <a:latin typeface="HG創英角ｺﾞｼｯｸUB" panose="020B0909000000000000" pitchFamily="49" charset="-128"/>
                <a:ea typeface="HG創英角ｺﾞｼｯｸUB" panose="020B0909000000000000" pitchFamily="49" charset="-128"/>
              </a:rPr>
              <a:t>健康</a:t>
            </a:r>
            <a:r>
              <a:rPr lang="zh-TW" altLang="en-US" sz="2400" dirty="0">
                <a:latin typeface="HG創英角ｺﾞｼｯｸUB" panose="020B0909000000000000" pitchFamily="49" charset="-128"/>
                <a:ea typeface="HG創英角ｺﾞｼｯｸUB" panose="020B0909000000000000" pitchFamily="49" charset="-128"/>
              </a:rPr>
              <a:t>増進計画</a:t>
            </a:r>
            <a:r>
              <a:rPr lang="ja-JP" altLang="en-US" sz="2400" dirty="0" smtClean="0">
                <a:latin typeface="HG創英角ｺﾞｼｯｸUB" panose="020B0909000000000000" pitchFamily="49" charset="-128"/>
                <a:ea typeface="HG創英角ｺﾞｼｯｸUB" panose="020B0909000000000000" pitchFamily="49" charset="-128"/>
              </a:rPr>
              <a:t>における</a:t>
            </a:r>
            <a:endParaRPr lang="en-US" altLang="ja-JP" sz="2400" dirty="0" smtClean="0">
              <a:latin typeface="HG創英角ｺﾞｼｯｸUB" panose="020B0909000000000000" pitchFamily="49" charset="-128"/>
              <a:ea typeface="HG創英角ｺﾞｼｯｸUB" panose="020B0909000000000000" pitchFamily="49" charset="-128"/>
            </a:endParaRPr>
          </a:p>
          <a:p>
            <a:pPr>
              <a:lnSpc>
                <a:spcPts val="3200"/>
              </a:lnSpc>
            </a:pPr>
            <a:r>
              <a:rPr lang="ja-JP" altLang="en-US" sz="2400" dirty="0" smtClean="0">
                <a:latin typeface="HG創英角ｺﾞｼｯｸUB" panose="020B0909000000000000" pitchFamily="49" charset="-128"/>
                <a:ea typeface="HG創英角ｺﾞｼｯｸUB" panose="020B0909000000000000" pitchFamily="49" charset="-128"/>
              </a:rPr>
              <a:t>目標</a:t>
            </a:r>
            <a:r>
              <a:rPr lang="ja-JP" altLang="en-US" sz="2400" dirty="0">
                <a:latin typeface="HG創英角ｺﾞｼｯｸUB" panose="020B0909000000000000" pitchFamily="49" charset="-128"/>
                <a:ea typeface="HG創英角ｺﾞｼｯｸUB" panose="020B0909000000000000" pitchFamily="49" charset="-128"/>
              </a:rPr>
              <a:t>の達成状況及び施策</a:t>
            </a:r>
            <a:r>
              <a:rPr lang="ja-JP" altLang="en-US" sz="2400" dirty="0" smtClean="0">
                <a:latin typeface="HG創英角ｺﾞｼｯｸUB" panose="020B0909000000000000" pitchFamily="49" charset="-128"/>
                <a:ea typeface="HG創英角ｺﾞｼｯｸUB" panose="020B0909000000000000" pitchFamily="49" charset="-128"/>
              </a:rPr>
              <a:t>の実施</a:t>
            </a:r>
            <a:r>
              <a:rPr lang="ja-JP" altLang="en-US" sz="2400" dirty="0">
                <a:latin typeface="HG創英角ｺﾞｼｯｸUB" panose="020B0909000000000000" pitchFamily="49" charset="-128"/>
                <a:ea typeface="HG創英角ｺﾞｼｯｸUB" panose="020B0909000000000000" pitchFamily="49" charset="-128"/>
              </a:rPr>
              <a:t>状況について</a:t>
            </a:r>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sp>
        <p:nvSpPr>
          <p:cNvPr id="7" name="正方形/長方形 6"/>
          <p:cNvSpPr/>
          <p:nvPr/>
        </p:nvSpPr>
        <p:spPr>
          <a:xfrm>
            <a:off x="698572" y="2935585"/>
            <a:ext cx="144000" cy="1008000"/>
          </a:xfrm>
          <a:prstGeom prst="rect">
            <a:avLst/>
          </a:prstGeom>
          <a:solidFill>
            <a:srgbClr val="00CC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創英角ｺﾞｼｯｸUB" panose="020B0909000000000000" pitchFamily="49" charset="-128"/>
              <a:ea typeface="HG創英角ｺﾞｼｯｸUB" panose="020B0909000000000000" pitchFamily="49" charset="-128"/>
            </a:endParaRPr>
          </a:p>
        </p:txBody>
      </p:sp>
      <p:cxnSp>
        <p:nvCxnSpPr>
          <p:cNvPr id="8" name="直線コネクタ 7"/>
          <p:cNvCxnSpPr/>
          <p:nvPr/>
        </p:nvCxnSpPr>
        <p:spPr>
          <a:xfrm>
            <a:off x="774389" y="3851709"/>
            <a:ext cx="8856000" cy="0"/>
          </a:xfrm>
          <a:prstGeom prst="line">
            <a:avLst/>
          </a:prstGeom>
          <a:ln w="12700">
            <a:solidFill>
              <a:srgbClr val="00CC5C"/>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a:t>
            </a:fld>
            <a:endParaRPr kumimoji="1" lang="ja-JP" altLang="en-US"/>
          </a:p>
        </p:txBody>
      </p:sp>
      <p:sp>
        <p:nvSpPr>
          <p:cNvPr id="10" name="テキスト ボックス 9"/>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3551996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562482262"/>
              </p:ext>
            </p:extLst>
          </p:nvPr>
        </p:nvGraphicFramePr>
        <p:xfrm>
          <a:off x="497194" y="623099"/>
          <a:ext cx="8814337" cy="3038504"/>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2573365865"/>
                    </a:ext>
                  </a:extLst>
                </a:gridCol>
                <a:gridCol w="7704159">
                  <a:extLst>
                    <a:ext uri="{9D8B030D-6E8A-4147-A177-3AD203B41FA5}">
                      <a16:colId xmlns:a16="http://schemas.microsoft.com/office/drawing/2014/main" val="2882604329"/>
                    </a:ext>
                  </a:extLst>
                </a:gridCol>
              </a:tblGrid>
              <a:tr h="20326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latin typeface="游ゴシック" panose="020B0400000000000000" pitchFamily="50" charset="-128"/>
                          <a:ea typeface="游ゴシック" panose="020B0400000000000000" pitchFamily="50" charset="-128"/>
                        </a:rPr>
                        <a:t> 今後の</a:t>
                      </a:r>
                      <a:endParaRPr kumimoji="1" lang="en-US" altLang="ja-JP" sz="1600" b="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latin typeface="游ゴシック" panose="020B0400000000000000" pitchFamily="50" charset="-128"/>
                          <a:ea typeface="游ゴシック" panose="020B0400000000000000" pitchFamily="50" charset="-128"/>
                        </a:rPr>
                        <a:t> 取組予定</a:t>
                      </a:r>
                      <a:endParaRPr kumimoji="1" lang="ja-JP" altLang="en-US" b="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dirty="0" smtClean="0">
                          <a:solidFill>
                            <a:schemeClr val="tx1"/>
                          </a:solidFill>
                          <a:latin typeface="游ゴシック" panose="020B0400000000000000" pitchFamily="50" charset="-128"/>
                          <a:ea typeface="游ゴシック" panose="020B0400000000000000" pitchFamily="50" charset="-128"/>
                        </a:rPr>
                        <a:t>課題</a:t>
                      </a:r>
                      <a:r>
                        <a:rPr kumimoji="1" lang="en-US" altLang="ja-JP" sz="1200" b="0" dirty="0" smtClean="0">
                          <a:solidFill>
                            <a:schemeClr val="tx1"/>
                          </a:solidFill>
                          <a:latin typeface="游ゴシック" panose="020B0400000000000000" pitchFamily="50" charset="-128"/>
                          <a:ea typeface="游ゴシック" panose="020B0400000000000000" pitchFamily="50" charset="-128"/>
                        </a:rPr>
                        <a:t>》</a:t>
                      </a:r>
                    </a:p>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■ホームページを閲覧するなどの自発的な動きをしない府民への働きかけ（内容：セルフケア、定期的な歯科健診、</a:t>
                      </a:r>
                      <a:r>
                        <a:rPr kumimoji="1" lang="ja-JP" altLang="en-US" sz="1100" b="0" dirty="0" err="1" smtClean="0">
                          <a:solidFill>
                            <a:schemeClr val="tx1"/>
                          </a:solidFill>
                          <a:latin typeface="游ゴシック" panose="020B0400000000000000" pitchFamily="50" charset="-128"/>
                          <a:ea typeface="游ゴシック" panose="020B0400000000000000" pitchFamily="50" charset="-128"/>
                        </a:rPr>
                        <a:t>か</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　かりつけ歯科医師、喫煙・糖尿病と歯と口の健康、口の機能の向上のための必要な知識　等）</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■歯科専門職の職員がいない市町村への支援</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游ゴシック" panose="020B0400000000000000" pitchFamily="50" charset="-128"/>
                          <a:ea typeface="游ゴシック" panose="020B0400000000000000" pitchFamily="50" charset="-128"/>
                        </a:rPr>
                        <a:t>《</a:t>
                      </a:r>
                      <a:r>
                        <a:rPr kumimoji="1" lang="ja-JP" altLang="en-US" sz="1200" b="0" u="sng" dirty="0" smtClean="0">
                          <a:solidFill>
                            <a:schemeClr val="tx1"/>
                          </a:solidFill>
                          <a:latin typeface="游ゴシック" panose="020B0400000000000000" pitchFamily="50" charset="-128"/>
                          <a:ea typeface="游ゴシック" panose="020B0400000000000000" pitchFamily="50" charset="-128"/>
                        </a:rPr>
                        <a:t>次年度の取組</a:t>
                      </a:r>
                      <a:r>
                        <a:rPr kumimoji="1" lang="en-US" altLang="ja-JP" sz="1200" b="0" dirty="0" smtClean="0">
                          <a:solidFill>
                            <a:schemeClr val="tx1"/>
                          </a:solidFill>
                          <a:latin typeface="游ゴシック" panose="020B0400000000000000" pitchFamily="50" charset="-128"/>
                          <a:ea typeface="游ゴシック" panose="020B04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游ゴシック" panose="020B0400000000000000" pitchFamily="50" charset="-128"/>
                          <a:ea typeface="游ゴシック" panose="020B0400000000000000" pitchFamily="50" charset="-128"/>
                        </a:rPr>
                        <a:t>■関係団体と連携のうえ、在宅療養者経口摂取支援チームの育成（令和</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2</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年度　２４チーム育成予定）</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■「アスマイル」、府の広報媒体、公民連携の枠組みを活用し、幅広い世代の府民への啓発</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■口腔保健支援センターでの専門職による個別具体的な相談、情報提供</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■市町村職員の歯科コーチングスキル向上事業での市町村職員への技術的支援</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3541220"/>
                  </a:ext>
                </a:extLst>
              </a:tr>
              <a:tr h="8517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latin typeface="游ゴシック" panose="020B0400000000000000" pitchFamily="50" charset="-128"/>
                          <a:ea typeface="游ゴシック" panose="020B0400000000000000" pitchFamily="50" charset="-128"/>
                        </a:rPr>
                        <a:t> </a:t>
                      </a:r>
                      <a:endParaRPr kumimoji="1" lang="en-US" altLang="ja-JP" sz="1600" b="0" dirty="0" smtClean="0">
                        <a:solidFill>
                          <a:schemeClr val="bg1"/>
                        </a:solidFill>
                        <a:latin typeface="游ゴシック" panose="020B0400000000000000" pitchFamily="50" charset="-128"/>
                        <a:ea typeface="游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latin typeface="游ゴシック" panose="020B0400000000000000" pitchFamily="50" charset="-128"/>
                          <a:ea typeface="游ゴシック" panose="020B0400000000000000" pitchFamily="50" charset="-128"/>
                        </a:rPr>
                        <a:t>最終予算</a:t>
                      </a:r>
                      <a:endParaRPr kumimoji="1" lang="en-US" altLang="ja-JP" sz="1600" b="0" dirty="0" smtClean="0">
                        <a:solidFill>
                          <a:schemeClr val="bg1"/>
                        </a:solidFill>
                        <a:latin typeface="游ゴシック" panose="020B0400000000000000" pitchFamily="50" charset="-128"/>
                        <a:ea typeface="游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latin typeface="游ゴシック" panose="020B0400000000000000" pitchFamily="50" charset="-128"/>
                          <a:ea typeface="游ゴシック" panose="020B0400000000000000" pitchFamily="50" charset="-128"/>
                        </a:rPr>
                        <a:t>　</a:t>
                      </a:r>
                      <a:endParaRPr kumimoji="1" lang="ja-JP" altLang="en-US" sz="1600" b="0"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0" dirty="0" smtClean="0">
                          <a:latin typeface="游ゴシック" panose="020B0400000000000000" pitchFamily="50" charset="-128"/>
                          <a:ea typeface="游ゴシック" panose="020B0400000000000000" pitchFamily="50" charset="-128"/>
                        </a:rPr>
                        <a:t>生涯歯科保健推進事業（</a:t>
                      </a:r>
                      <a:r>
                        <a:rPr kumimoji="1" lang="en-US" altLang="ja-JP" sz="1100" b="0" dirty="0" smtClean="0">
                          <a:latin typeface="游ゴシック" panose="020B0400000000000000" pitchFamily="50" charset="-128"/>
                          <a:ea typeface="游ゴシック" panose="020B0400000000000000" pitchFamily="50" charset="-128"/>
                        </a:rPr>
                        <a:t>1,775</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千円）、大阪府歯科口腔保健計画推進事業（</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3,989</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千円）、</a:t>
                      </a:r>
                      <a:endParaRPr kumimoji="1" lang="en-US" altLang="ja-JP" sz="1100" b="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0" dirty="0" smtClean="0">
                          <a:solidFill>
                            <a:schemeClr val="tx1"/>
                          </a:solidFill>
                          <a:latin typeface="游ゴシック" panose="020B0400000000000000" pitchFamily="50" charset="-128"/>
                          <a:ea typeface="游ゴシック" panose="020B0400000000000000" pitchFamily="50" charset="-128"/>
                        </a:rPr>
                        <a:t>８０２０運動推進特別事業（</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2,039</a:t>
                      </a:r>
                      <a:r>
                        <a:rPr kumimoji="1" lang="ja-JP" altLang="en-US" sz="1100" b="0" dirty="0" smtClean="0">
                          <a:latin typeface="游ゴシック" panose="020B0400000000000000" pitchFamily="50" charset="-128"/>
                          <a:ea typeface="游ゴシック" panose="020B0400000000000000" pitchFamily="50" charset="-128"/>
                        </a:rPr>
                        <a:t>千円）、</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健康キャンパス・プロジェクト事業（</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2,878</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千円）</a:t>
                      </a:r>
                      <a:r>
                        <a:rPr kumimoji="1" lang="ja-JP" altLang="en-US" sz="1100" b="0" dirty="0" smtClean="0">
                          <a:solidFill>
                            <a:srgbClr val="FF0000"/>
                          </a:solidFill>
                          <a:latin typeface="游ゴシック" panose="020B0400000000000000" pitchFamily="50" charset="-128"/>
                          <a:ea typeface="游ゴシック" panose="020B0400000000000000" pitchFamily="50" charset="-128"/>
                        </a:rPr>
                        <a:t>、</a:t>
                      </a:r>
                      <a:endParaRPr kumimoji="1" lang="en-US" altLang="ja-JP" sz="1100" b="0" dirty="0" smtClean="0">
                        <a:solidFill>
                          <a:srgbClr val="FF0000"/>
                        </a:solidFill>
                        <a:latin typeface="游ゴシック" panose="020B0400000000000000" pitchFamily="50" charset="-128"/>
                        <a:ea typeface="游ゴシック" panose="020B0400000000000000" pitchFamily="50" charset="-128"/>
                      </a:endParaRPr>
                    </a:p>
                    <a:p>
                      <a:r>
                        <a:rPr kumimoji="1" lang="ja-JP" altLang="en-US" sz="1100" b="0" dirty="0" smtClean="0">
                          <a:latin typeface="游ゴシック" panose="020B0400000000000000" pitchFamily="50" charset="-128"/>
                          <a:ea typeface="游ゴシック" panose="020B0400000000000000" pitchFamily="50" charset="-128"/>
                        </a:rPr>
                        <a:t>「健康格差」の解決プログラム促進事業（</a:t>
                      </a:r>
                      <a:r>
                        <a:rPr kumimoji="1" lang="en-US" altLang="ja-JP" sz="1100" b="0" dirty="0" smtClean="0">
                          <a:latin typeface="游ゴシック" panose="020B0400000000000000" pitchFamily="50" charset="-128"/>
                          <a:ea typeface="游ゴシック" panose="020B0400000000000000" pitchFamily="50" charset="-128"/>
                        </a:rPr>
                        <a:t>1,850</a:t>
                      </a:r>
                      <a:r>
                        <a:rPr kumimoji="1" lang="ja-JP" altLang="en-US" sz="1100" b="0" dirty="0" smtClean="0">
                          <a:latin typeface="游ゴシック" panose="020B0400000000000000" pitchFamily="50" charset="-128"/>
                          <a:ea typeface="游ゴシック" panose="020B0400000000000000" pitchFamily="50" charset="-128"/>
                        </a:rPr>
                        <a:t>千円）、在宅療養者経口摂取支援チーム育成事業（</a:t>
                      </a:r>
                      <a:r>
                        <a:rPr kumimoji="1" lang="en-US" altLang="ja-JP" sz="1100" b="0" dirty="0" smtClean="0">
                          <a:latin typeface="游ゴシック" panose="020B0400000000000000" pitchFamily="50" charset="-128"/>
                          <a:ea typeface="游ゴシック" panose="020B0400000000000000" pitchFamily="50" charset="-128"/>
                        </a:rPr>
                        <a:t>3,980</a:t>
                      </a:r>
                      <a:r>
                        <a:rPr kumimoji="1" lang="ja-JP" altLang="en-US" sz="1100" b="0" dirty="0" smtClean="0">
                          <a:latin typeface="游ゴシック" panose="020B0400000000000000" pitchFamily="50" charset="-128"/>
                          <a:ea typeface="游ゴシック" panose="020B0400000000000000" pitchFamily="50" charset="-128"/>
                        </a:rPr>
                        <a:t>千円）</a:t>
                      </a:r>
                      <a:endParaRPr kumimoji="1" lang="en-US" altLang="ja-JP" sz="1100" b="0" dirty="0" smtClean="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746911"/>
                  </a:ext>
                </a:extLst>
              </a:tr>
            </a:tbl>
          </a:graphicData>
        </a:graphic>
      </p:graphicFrame>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50</a:t>
            </a:fld>
            <a:endParaRPr kumimoji="1" lang="ja-JP" altLang="en-US"/>
          </a:p>
        </p:txBody>
      </p:sp>
    </p:spTree>
    <p:extLst>
      <p:ext uri="{BB962C8B-B14F-4D97-AF65-F5344CB8AC3E}">
        <p14:creationId xmlns:p14="http://schemas.microsoft.com/office/powerpoint/2010/main" val="371299011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a:t>
            </a:r>
            <a:r>
              <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歯科疾患の予防・早期発見、口の機能の維持</a:t>
            </a: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向上</a:t>
            </a:r>
            <a:endPar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151579" y="937965"/>
            <a:ext cx="9369380" cy="55745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計画Ｐ</a:t>
            </a:r>
            <a:r>
              <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59</a:t>
            </a:r>
          </a:p>
        </p:txBody>
      </p:sp>
      <p:sp>
        <p:nvSpPr>
          <p:cNvPr id="15" name="正方形/長方形 14"/>
          <p:cNvSpPr/>
          <p:nvPr/>
        </p:nvSpPr>
        <p:spPr>
          <a:xfrm>
            <a:off x="129324" y="873962"/>
            <a:ext cx="4584344" cy="355290"/>
          </a:xfrm>
          <a:prstGeom prst="rect">
            <a:avLst/>
          </a:prstGeom>
          <a:solidFill>
            <a:srgbClr val="002060"/>
          </a:solidFill>
        </p:spPr>
        <p:txBody>
          <a:bodyPr wrap="square" anchor="ctr">
            <a:spAutoFit/>
          </a:bodyPr>
          <a:lstStyle/>
          <a:p>
            <a:pPr lvl="0">
              <a:lnSpc>
                <a:spcPts val="2000"/>
              </a:lnSpc>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（４）</a:t>
            </a:r>
            <a:r>
              <a:rPr kumimoji="1" lang="ja-JP" altLang="en-US" sz="2000" b="1" dirty="0">
                <a:solidFill>
                  <a:prstClr val="white"/>
                </a:solidFill>
                <a:latin typeface="游ゴシック" panose="020B0400000000000000" pitchFamily="50" charset="-128"/>
                <a:ea typeface="游ゴシック" panose="020B0400000000000000" pitchFamily="50" charset="-128"/>
              </a:rPr>
              <a:t>高齢期　　　　</a:t>
            </a:r>
            <a:r>
              <a:rPr kumimoji="1" lang="ja-JP" altLang="en-US" sz="1600" b="1" dirty="0">
                <a:solidFill>
                  <a:prstClr val="white"/>
                </a:solidFill>
                <a:latin typeface="游ゴシック" panose="020B0400000000000000" pitchFamily="50" charset="-128"/>
                <a:ea typeface="游ゴシック" panose="020B0400000000000000" pitchFamily="50" charset="-128"/>
              </a:rPr>
              <a:t>計画</a:t>
            </a:r>
            <a:r>
              <a:rPr kumimoji="1" lang="en-US" altLang="ja-JP" sz="1600" b="1" dirty="0" smtClean="0">
                <a:solidFill>
                  <a:prstClr val="white"/>
                </a:solidFill>
                <a:latin typeface="游ゴシック" panose="020B0400000000000000" pitchFamily="50" charset="-128"/>
                <a:ea typeface="游ゴシック" panose="020B0400000000000000" pitchFamily="50" charset="-128"/>
              </a:rPr>
              <a:t>P.29-30</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183217"/>
            <a:ext cx="1324147" cy="432000"/>
          </a:xfrm>
          <a:prstGeom prst="rect">
            <a:avLst/>
          </a:prstGeom>
        </p:spPr>
      </p:pic>
      <p:sp>
        <p:nvSpPr>
          <p:cNvPr id="11" name="正方形/長方形 10"/>
          <p:cNvSpPr/>
          <p:nvPr/>
        </p:nvSpPr>
        <p:spPr>
          <a:xfrm>
            <a:off x="382272" y="2187555"/>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mn-ea"/>
                <a:cs typeface="+mn-cs"/>
              </a:rPr>
              <a:t>【</a:t>
            </a:r>
            <a:r>
              <a:rPr kumimoji="0" lang="ja-JP" altLang="en-US" sz="1600" b="1" i="0" u="none" strike="noStrike" kern="1200" cap="none" spc="0" normalizeH="0" baseline="0" noProof="0" dirty="0" smtClean="0">
                <a:ln>
                  <a:noFill/>
                </a:ln>
                <a:solidFill>
                  <a:prstClr val="black"/>
                </a:solidFill>
                <a:effectLst/>
                <a:uLnTx/>
                <a:uFillTx/>
                <a:latin typeface="+mn-ea"/>
                <a:cs typeface="+mn-cs"/>
              </a:rPr>
              <a:t>府民の行動目標</a:t>
            </a:r>
            <a:r>
              <a:rPr kumimoji="0" lang="en-US" altLang="ja-JP" sz="1600" b="1" i="0" u="none" strike="noStrike" kern="1200" cap="none" spc="0" normalizeH="0" baseline="0" noProof="0" dirty="0">
                <a:ln>
                  <a:noFill/>
                </a:ln>
                <a:solidFill>
                  <a:prstClr val="black"/>
                </a:solidFill>
                <a:effectLst/>
                <a:uLnTx/>
                <a:uFillTx/>
                <a:latin typeface="+mn-ea"/>
                <a:cs typeface="+mn-cs"/>
              </a:rPr>
              <a:t>】</a:t>
            </a:r>
            <a:endParaRPr kumimoji="0"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12" name="正方形/長方形 11"/>
          <p:cNvSpPr/>
          <p:nvPr/>
        </p:nvSpPr>
        <p:spPr>
          <a:xfrm>
            <a:off x="530346" y="2498649"/>
            <a:ext cx="8856000" cy="2898851"/>
          </a:xfrm>
          <a:prstGeom prst="rect">
            <a:avLst/>
          </a:prstGeom>
        </p:spPr>
        <p:txBody>
          <a:bodyPr wrap="square" lIns="36000" tIns="72000" rIns="36000" bIns="36000">
            <a:noAutofit/>
          </a:bodyPr>
          <a:lstStyle/>
          <a:p>
            <a:pPr lvl="0">
              <a:defRPr/>
            </a:pPr>
            <a:r>
              <a:rPr lang="ja-JP" altLang="en-US" sz="1200" dirty="0">
                <a:solidFill>
                  <a:prstClr val="black"/>
                </a:solidFill>
                <a:latin typeface="+mn-ea"/>
              </a:rPr>
              <a:t>▽家庭や職場などにおいて、歯間部清掃用器具（デンタルフロス、歯間ブラシ等）を使ったセルフケア（歯と口の清掃）を</a:t>
            </a:r>
            <a:r>
              <a:rPr lang="ja-JP" altLang="en-US" sz="1200" dirty="0" smtClean="0">
                <a:solidFill>
                  <a:prstClr val="black"/>
                </a:solidFill>
                <a:latin typeface="+mn-ea"/>
              </a:rPr>
              <a:t>行い</a:t>
            </a:r>
            <a:endParaRPr lang="en-US" altLang="ja-JP" sz="1200" dirty="0" smtClean="0">
              <a:solidFill>
                <a:prstClr val="black"/>
              </a:solidFill>
              <a:latin typeface="+mn-ea"/>
            </a:endParaRPr>
          </a:p>
          <a:p>
            <a:pPr lvl="0">
              <a:defRPr/>
            </a:pPr>
            <a:r>
              <a:rPr lang="ja-JP" altLang="en-US" sz="1200" dirty="0">
                <a:solidFill>
                  <a:prstClr val="black"/>
                </a:solidFill>
                <a:latin typeface="+mn-ea"/>
              </a:rPr>
              <a:t>　</a:t>
            </a:r>
            <a:r>
              <a:rPr lang="ja-JP" altLang="en-US" sz="1200" dirty="0" smtClean="0">
                <a:solidFill>
                  <a:prstClr val="black"/>
                </a:solidFill>
                <a:latin typeface="+mn-ea"/>
              </a:rPr>
              <a:t>ます。</a:t>
            </a:r>
            <a:endParaRPr kumimoji="0" lang="en-US" altLang="ja-JP" sz="1200" i="0" u="none" strike="noStrike" kern="1200" cap="none" spc="0" normalizeH="0" baseline="0" noProof="0" dirty="0" smtClean="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600" i="0" u="none" strike="noStrike" kern="1200" cap="none" spc="0" normalizeH="0" baseline="0" noProof="0" dirty="0">
              <a:ln>
                <a:noFill/>
              </a:ln>
              <a:solidFill>
                <a:prstClr val="black"/>
              </a:solidFill>
              <a:effectLst/>
              <a:uLnTx/>
              <a:uFillTx/>
              <a:latin typeface="+mn-ea"/>
              <a:cs typeface="+mn-cs"/>
            </a:endParaRPr>
          </a:p>
          <a:p>
            <a:pPr lvl="0">
              <a:defRPr/>
            </a:pPr>
            <a:r>
              <a:rPr lang="ja-JP" altLang="en-US" sz="1200" dirty="0">
                <a:solidFill>
                  <a:prstClr val="black"/>
                </a:solidFill>
                <a:latin typeface="+mn-ea"/>
              </a:rPr>
              <a:t>▽市町村で実施している成人歯科健診（歯周病検診）などを活用し、定期的に歯科健診を受診します</a:t>
            </a:r>
            <a:r>
              <a:rPr lang="ja-JP" altLang="en-US" sz="1200" dirty="0" smtClean="0">
                <a:solidFill>
                  <a:prstClr val="black"/>
                </a:solidFill>
                <a:latin typeface="+mn-ea"/>
              </a:rPr>
              <a:t>。</a:t>
            </a:r>
            <a:endParaRPr lang="en-US" altLang="ja-JP" sz="1200" dirty="0" smtClean="0">
              <a:solidFill>
                <a:prstClr val="black"/>
              </a:solidFill>
              <a:latin typeface="+mn-ea"/>
            </a:endParaRPr>
          </a:p>
          <a:p>
            <a:pPr lvl="0">
              <a:defRPr/>
            </a:pPr>
            <a:endParaRPr lang="en-US" altLang="ja-JP" sz="600" dirty="0">
              <a:solidFill>
                <a:prstClr val="black"/>
              </a:solidFill>
              <a:latin typeface="+mn-ea"/>
            </a:endParaRPr>
          </a:p>
          <a:p>
            <a:pPr lvl="0">
              <a:defRPr/>
            </a:pPr>
            <a:r>
              <a:rPr lang="ja-JP" altLang="en-US" sz="1200" dirty="0">
                <a:solidFill>
                  <a:prstClr val="black"/>
                </a:solidFill>
                <a:latin typeface="+mn-ea"/>
              </a:rPr>
              <a:t>▽都道府県後期高齢者医療広域連合が実施している後期高齢者の被保険者に係る歯科健診などを活用し、定期的に歯科健診を</a:t>
            </a:r>
            <a:r>
              <a:rPr lang="ja-JP" altLang="en-US" sz="1200" dirty="0" smtClean="0">
                <a:solidFill>
                  <a:prstClr val="black"/>
                </a:solidFill>
                <a:latin typeface="+mn-ea"/>
              </a:rPr>
              <a:t>受</a:t>
            </a:r>
            <a:endParaRPr lang="en-US" altLang="ja-JP" sz="1200" dirty="0" smtClean="0">
              <a:solidFill>
                <a:prstClr val="black"/>
              </a:solidFill>
              <a:latin typeface="+mn-ea"/>
            </a:endParaRPr>
          </a:p>
          <a:p>
            <a:pPr lvl="0">
              <a:defRPr/>
            </a:pPr>
            <a:r>
              <a:rPr lang="ja-JP" altLang="en-US" sz="1200" dirty="0">
                <a:solidFill>
                  <a:prstClr val="black"/>
                </a:solidFill>
                <a:latin typeface="+mn-ea"/>
              </a:rPr>
              <a:t>　</a:t>
            </a:r>
            <a:r>
              <a:rPr lang="ja-JP" altLang="en-US" sz="1200" dirty="0" smtClean="0">
                <a:solidFill>
                  <a:prstClr val="black"/>
                </a:solidFill>
                <a:latin typeface="+mn-ea"/>
              </a:rPr>
              <a:t>診</a:t>
            </a:r>
            <a:r>
              <a:rPr lang="ja-JP" altLang="en-US" sz="1200" dirty="0">
                <a:solidFill>
                  <a:prstClr val="black"/>
                </a:solidFill>
                <a:latin typeface="+mn-ea"/>
              </a:rPr>
              <a:t>します</a:t>
            </a:r>
            <a:r>
              <a:rPr lang="ja-JP" altLang="en-US" sz="1200" dirty="0" smtClean="0">
                <a:solidFill>
                  <a:prstClr val="black"/>
                </a:solidFill>
                <a:latin typeface="+mn-ea"/>
              </a:rPr>
              <a:t>。</a:t>
            </a:r>
            <a:endParaRPr lang="en-US" altLang="ja-JP" sz="1200" dirty="0" smtClean="0">
              <a:solidFill>
                <a:prstClr val="black"/>
              </a:solidFill>
              <a:latin typeface="+mn-ea"/>
            </a:endParaRPr>
          </a:p>
          <a:p>
            <a:pPr lvl="0">
              <a:defRPr/>
            </a:pPr>
            <a:endParaRPr lang="en-US" altLang="ja-JP" sz="600" dirty="0">
              <a:solidFill>
                <a:prstClr val="black"/>
              </a:solidFill>
              <a:latin typeface="+mn-ea"/>
            </a:endParaRPr>
          </a:p>
          <a:p>
            <a:pPr lvl="0">
              <a:defRPr/>
            </a:pPr>
            <a:r>
              <a:rPr lang="ja-JP" altLang="en-US" sz="1200" dirty="0" smtClean="0">
                <a:solidFill>
                  <a:prstClr val="black"/>
                </a:solidFill>
                <a:latin typeface="+mn-ea"/>
              </a:rPr>
              <a:t>▽かかりつけ歯科医をもちます。</a:t>
            </a:r>
            <a:endParaRPr lang="en-US" altLang="ja-JP" sz="1200" dirty="0" smtClean="0">
              <a:solidFill>
                <a:prstClr val="black"/>
              </a:solidFill>
              <a:latin typeface="+mn-ea"/>
            </a:endParaRPr>
          </a:p>
          <a:p>
            <a:pPr lvl="0">
              <a:defRPr/>
            </a:pPr>
            <a:endParaRPr lang="en-US" altLang="ja-JP" sz="600" dirty="0">
              <a:solidFill>
                <a:prstClr val="black"/>
              </a:solidFill>
              <a:latin typeface="+mn-ea"/>
            </a:endParaRPr>
          </a:p>
          <a:p>
            <a:pPr lvl="0">
              <a:defRPr/>
            </a:pPr>
            <a:r>
              <a:rPr lang="ja-JP" altLang="en-US" sz="1200" dirty="0">
                <a:solidFill>
                  <a:prstClr val="black"/>
                </a:solidFill>
                <a:latin typeface="+mn-ea"/>
              </a:rPr>
              <a:t>▽喫煙や糖尿病が歯と口の健康と関係することを正しく理解します</a:t>
            </a:r>
            <a:r>
              <a:rPr lang="ja-JP" altLang="en-US" sz="1200" dirty="0" smtClean="0">
                <a:solidFill>
                  <a:prstClr val="black"/>
                </a:solidFill>
                <a:latin typeface="+mn-ea"/>
              </a:rPr>
              <a:t>。</a:t>
            </a:r>
            <a:endParaRPr lang="en-US" altLang="ja-JP" sz="1200" dirty="0">
              <a:solidFill>
                <a:prstClr val="black"/>
              </a:solidFill>
              <a:latin typeface="+mn-ea"/>
            </a:endParaRPr>
          </a:p>
          <a:p>
            <a:pPr lvl="0">
              <a:defRPr/>
            </a:pPr>
            <a:endParaRPr lang="en-US" altLang="ja-JP" sz="600" dirty="0">
              <a:solidFill>
                <a:prstClr val="black"/>
              </a:solidFill>
              <a:latin typeface="+mn-ea"/>
            </a:endParaRPr>
          </a:p>
          <a:p>
            <a:pPr lvl="0">
              <a:defRPr/>
            </a:pPr>
            <a:r>
              <a:rPr lang="ja-JP" altLang="en-US" sz="1200" dirty="0">
                <a:solidFill>
                  <a:prstClr val="black"/>
                </a:solidFill>
                <a:latin typeface="+mn-ea"/>
              </a:rPr>
              <a:t>▽ゆっくりよく噛んで食べます</a:t>
            </a:r>
            <a:r>
              <a:rPr lang="ja-JP" altLang="en-US" sz="1200" dirty="0" smtClean="0">
                <a:solidFill>
                  <a:prstClr val="black"/>
                </a:solidFill>
                <a:latin typeface="+mn-ea"/>
              </a:rPr>
              <a:t>。</a:t>
            </a:r>
            <a:endParaRPr lang="en-US" altLang="ja-JP" sz="1200" dirty="0">
              <a:solidFill>
                <a:prstClr val="black"/>
              </a:solidFill>
              <a:latin typeface="+mn-ea"/>
            </a:endParaRPr>
          </a:p>
          <a:p>
            <a:pPr lvl="0">
              <a:defRPr/>
            </a:pPr>
            <a:endParaRPr lang="en-US" altLang="ja-JP" sz="600" dirty="0">
              <a:solidFill>
                <a:prstClr val="black"/>
              </a:solidFill>
              <a:latin typeface="+mn-ea"/>
            </a:endParaRPr>
          </a:p>
          <a:p>
            <a:pPr lvl="0">
              <a:defRPr/>
            </a:pPr>
            <a:r>
              <a:rPr lang="ja-JP" altLang="en-US" sz="1200" dirty="0">
                <a:solidFill>
                  <a:prstClr val="black"/>
                </a:solidFill>
                <a:latin typeface="+mn-ea"/>
              </a:rPr>
              <a:t>▽口の機能（食物を口に取り込み、かんで飲み込むことなど）の向上のために必要な知識を身につけます</a:t>
            </a:r>
            <a:r>
              <a:rPr lang="ja-JP" altLang="en-US" sz="1200" dirty="0" smtClean="0">
                <a:solidFill>
                  <a:prstClr val="black"/>
                </a:solidFill>
                <a:latin typeface="+mn-ea"/>
              </a:rPr>
              <a:t>。</a:t>
            </a:r>
            <a:endParaRPr lang="en-US" altLang="ja-JP" sz="1200" dirty="0">
              <a:solidFill>
                <a:prstClr val="black"/>
              </a:solidFill>
              <a:latin typeface="+mn-ea"/>
            </a:endParaRPr>
          </a:p>
          <a:p>
            <a:pPr lvl="0">
              <a:defRPr/>
            </a:pPr>
            <a:endParaRPr lang="en-US" altLang="ja-JP" sz="1200" dirty="0">
              <a:solidFill>
                <a:prstClr val="black"/>
              </a:solidFill>
              <a:latin typeface="+mn-ea"/>
            </a:endParaRPr>
          </a:p>
        </p:txBody>
      </p:sp>
      <p:sp>
        <p:nvSpPr>
          <p:cNvPr id="14" name="角丸四角形 13"/>
          <p:cNvSpPr/>
          <p:nvPr/>
        </p:nvSpPr>
        <p:spPr>
          <a:xfrm>
            <a:off x="376959" y="1827904"/>
            <a:ext cx="9144000" cy="4001396"/>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white"/>
              </a:solidFill>
              <a:effectLst/>
              <a:uLnTx/>
              <a:uFillTx/>
              <a:latin typeface="+mn-ea"/>
              <a:cs typeface="+mn-cs"/>
            </a:endParaRPr>
          </a:p>
        </p:txBody>
      </p:sp>
      <p:sp>
        <p:nvSpPr>
          <p:cNvPr id="16" name="角丸四角形 15"/>
          <p:cNvSpPr/>
          <p:nvPr/>
        </p:nvSpPr>
        <p:spPr>
          <a:xfrm>
            <a:off x="376959" y="1395905"/>
            <a:ext cx="2088000" cy="670944"/>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n-ea"/>
                <a:cs typeface="+mn-cs"/>
              </a:rPr>
              <a:t>みんな</a:t>
            </a:r>
            <a:r>
              <a:rPr kumimoji="1" lang="ja-JP" altLang="en-US" sz="1600" b="1" i="0" u="none" strike="noStrike" kern="1200" cap="none" spc="0" normalizeH="0" baseline="0" noProof="0" dirty="0">
                <a:ln>
                  <a:noFill/>
                </a:ln>
                <a:solidFill>
                  <a:prstClr val="white"/>
                </a:solidFill>
                <a:effectLst/>
                <a:uLnTx/>
                <a:uFillTx/>
                <a:latin typeface="+mn-ea"/>
                <a:cs typeface="+mn-cs"/>
              </a:rPr>
              <a:t>でめざす</a:t>
            </a:r>
            <a:r>
              <a:rPr kumimoji="1" lang="ja-JP" altLang="en-US" sz="1600" b="1" i="0" u="none" strike="noStrike" kern="1200" cap="none" spc="0" normalizeH="0" baseline="0" noProof="0" dirty="0" smtClean="0">
                <a:ln>
                  <a:noFill/>
                </a:ln>
                <a:solidFill>
                  <a:prstClr val="white"/>
                </a:solidFill>
                <a:effectLst/>
                <a:uLnTx/>
                <a:uFillTx/>
                <a:latin typeface="+mn-ea"/>
                <a:cs typeface="+mn-cs"/>
              </a:rPr>
              <a:t>目標</a:t>
            </a:r>
            <a:endParaRPr kumimoji="1" lang="ja-JP" altLang="en-US" sz="1600" b="1" i="0" u="none" strike="noStrike" kern="1200" cap="none" spc="0" normalizeH="0" baseline="0" noProof="0" dirty="0">
              <a:ln>
                <a:noFill/>
              </a:ln>
              <a:solidFill>
                <a:prstClr val="white"/>
              </a:solidFill>
              <a:effectLst/>
              <a:uLnTx/>
              <a:uFillTx/>
              <a:latin typeface="+mn-ea"/>
              <a:cs typeface="+mn-cs"/>
            </a:endParaRPr>
          </a:p>
        </p:txBody>
      </p:sp>
      <p:sp>
        <p:nvSpPr>
          <p:cNvPr id="17" name="角丸四角形 16"/>
          <p:cNvSpPr/>
          <p:nvPr/>
        </p:nvSpPr>
        <p:spPr>
          <a:xfrm>
            <a:off x="2464959" y="1395905"/>
            <a:ext cx="7056000" cy="670944"/>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lvl="0" algn="ctr">
              <a:lnSpc>
                <a:spcPts val="2000"/>
              </a:lnSpc>
              <a:defRPr/>
            </a:pPr>
            <a:r>
              <a:rPr kumimoji="1" lang="ja-JP" altLang="en-US" sz="1600" b="1" dirty="0" smtClean="0">
                <a:solidFill>
                  <a:prstClr val="black"/>
                </a:solidFill>
                <a:latin typeface="+mn-ea"/>
              </a:rPr>
              <a:t>６０２４・８０２０</a:t>
            </a:r>
            <a:r>
              <a:rPr kumimoji="1" lang="ja-JP" altLang="en-US" sz="1600" b="1" dirty="0">
                <a:solidFill>
                  <a:prstClr val="black"/>
                </a:solidFill>
                <a:latin typeface="+mn-ea"/>
              </a:rPr>
              <a:t>を達成する府民を増やします</a:t>
            </a:r>
          </a:p>
          <a:p>
            <a:pPr lvl="0" algn="ctr">
              <a:lnSpc>
                <a:spcPts val="2000"/>
              </a:lnSpc>
              <a:defRPr/>
            </a:pPr>
            <a:r>
              <a:rPr kumimoji="1" lang="ja-JP" altLang="en-US" sz="1600" b="1" dirty="0" smtClean="0">
                <a:solidFill>
                  <a:prstClr val="black"/>
                </a:solidFill>
                <a:latin typeface="+mn-ea"/>
              </a:rPr>
              <a:t>咀嚼が</a:t>
            </a:r>
            <a:r>
              <a:rPr kumimoji="1" lang="ja-JP" altLang="en-US" sz="1600" b="1" dirty="0">
                <a:solidFill>
                  <a:prstClr val="black"/>
                </a:solidFill>
                <a:latin typeface="+mn-ea"/>
              </a:rPr>
              <a:t>良好な府民を</a:t>
            </a:r>
            <a:r>
              <a:rPr kumimoji="1" lang="ja-JP" altLang="en-US" sz="1600" b="1" dirty="0" smtClean="0">
                <a:solidFill>
                  <a:prstClr val="black"/>
                </a:solidFill>
                <a:latin typeface="+mn-ea"/>
              </a:rPr>
              <a:t>増やします</a:t>
            </a:r>
            <a:endParaRPr kumimoji="1" lang="ja-JP" altLang="en-US" sz="1600" b="1" dirty="0">
              <a:solidFill>
                <a:prstClr val="black"/>
              </a:solidFill>
              <a:latin typeface="+mn-ea"/>
            </a:endParaRPr>
          </a:p>
        </p:txBody>
      </p:sp>
      <p:sp>
        <p:nvSpPr>
          <p:cNvPr id="18" name="正方形/長方形 17"/>
          <p:cNvSpPr/>
          <p:nvPr/>
        </p:nvSpPr>
        <p:spPr>
          <a:xfrm>
            <a:off x="3660840" y="1319534"/>
            <a:ext cx="1065528" cy="254000"/>
          </a:xfrm>
          <a:prstGeom prst="rect">
            <a:avLst/>
          </a:prstGeom>
          <a:noFill/>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900" b="1" dirty="0" smtClean="0">
                <a:solidFill>
                  <a:prstClr val="black"/>
                </a:solidFill>
                <a:latin typeface="+mn-ea"/>
              </a:rPr>
              <a:t>ろく</a:t>
            </a:r>
            <a:r>
              <a:rPr lang="ja-JP" altLang="en-US" sz="900" b="1" dirty="0" err="1" smtClean="0">
                <a:solidFill>
                  <a:prstClr val="black"/>
                </a:solidFill>
                <a:latin typeface="+mn-ea"/>
              </a:rPr>
              <a:t>まるにいよん</a:t>
            </a:r>
            <a:endParaRPr kumimoji="0" lang="ja-JP" altLang="en-US" sz="900" b="1" i="0" u="none" strike="noStrike" kern="1200" cap="none" spc="0" normalizeH="0" baseline="0" noProof="0" dirty="0">
              <a:ln>
                <a:noFill/>
              </a:ln>
              <a:solidFill>
                <a:prstClr val="black"/>
              </a:solidFill>
              <a:effectLst/>
              <a:uLnTx/>
              <a:uFillTx/>
              <a:latin typeface="+mn-ea"/>
            </a:endParaRPr>
          </a:p>
        </p:txBody>
      </p:sp>
      <p:sp>
        <p:nvSpPr>
          <p:cNvPr id="19" name="正方形/長方形 18"/>
          <p:cNvSpPr/>
          <p:nvPr/>
        </p:nvSpPr>
        <p:spPr>
          <a:xfrm>
            <a:off x="4689540" y="1319534"/>
            <a:ext cx="1065528" cy="254000"/>
          </a:xfrm>
          <a:prstGeom prst="rect">
            <a:avLst/>
          </a:prstGeom>
          <a:noFill/>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900" b="1" dirty="0" err="1" smtClean="0">
                <a:solidFill>
                  <a:prstClr val="black"/>
                </a:solidFill>
                <a:latin typeface="+mn-ea"/>
              </a:rPr>
              <a:t>はちまるにいまる</a:t>
            </a:r>
            <a:endParaRPr kumimoji="0" lang="ja-JP" altLang="en-US" sz="900" b="1" i="0" u="none" strike="noStrike" kern="1200" cap="none" spc="0" normalizeH="0" baseline="0" noProof="0" dirty="0">
              <a:ln>
                <a:noFill/>
              </a:ln>
              <a:solidFill>
                <a:prstClr val="black"/>
              </a:solidFill>
              <a:effectLst/>
              <a:uLnTx/>
              <a:uFillTx/>
              <a:latin typeface="+mn-ea"/>
            </a:endParaRPr>
          </a:p>
        </p:txBody>
      </p:sp>
      <p:sp>
        <p:nvSpPr>
          <p:cNvPr id="20" name="正方形/長方形 19"/>
          <p:cNvSpPr/>
          <p:nvPr/>
        </p:nvSpPr>
        <p:spPr>
          <a:xfrm>
            <a:off x="454736" y="5273794"/>
            <a:ext cx="7457364" cy="555506"/>
          </a:xfrm>
          <a:prstGeom prst="rect">
            <a:avLst/>
          </a:prstGeom>
        </p:spPr>
        <p:txBody>
          <a:bodyPr wrap="square" lIns="36000" tIns="72000" rIns="36000" bIns="36000" anchor="ctr">
            <a:noAutofit/>
          </a:bodyPr>
          <a:lstStyle/>
          <a:p>
            <a:pPr lvl="0">
              <a:defRPr/>
            </a:pPr>
            <a:r>
              <a:rPr lang="ja-JP" altLang="en-US" sz="1200" dirty="0" smtClean="0">
                <a:solidFill>
                  <a:prstClr val="black"/>
                </a:solidFill>
                <a:latin typeface="+mn-ea"/>
              </a:rPr>
              <a:t>（</a:t>
            </a:r>
            <a:r>
              <a:rPr lang="en-US" altLang="ja-JP" sz="1200" dirty="0" smtClean="0">
                <a:solidFill>
                  <a:prstClr val="black"/>
                </a:solidFill>
                <a:latin typeface="+mn-ea"/>
              </a:rPr>
              <a:t>※</a:t>
            </a:r>
            <a:r>
              <a:rPr lang="ja-JP" altLang="en-US" sz="1200" dirty="0" smtClean="0">
                <a:solidFill>
                  <a:prstClr val="black"/>
                </a:solidFill>
                <a:latin typeface="+mn-ea"/>
              </a:rPr>
              <a:t>）６０２４（ろくまるにいよん）：</a:t>
            </a:r>
            <a:r>
              <a:rPr lang="en-US" altLang="ja-JP" sz="1200" dirty="0">
                <a:solidFill>
                  <a:prstClr val="black"/>
                </a:solidFill>
                <a:latin typeface="+mn-ea"/>
              </a:rPr>
              <a:t>60</a:t>
            </a:r>
            <a:r>
              <a:rPr lang="ja-JP" altLang="en-US" sz="1200" dirty="0">
                <a:solidFill>
                  <a:prstClr val="black"/>
                </a:solidFill>
                <a:latin typeface="+mn-ea"/>
              </a:rPr>
              <a:t>歳になっても</a:t>
            </a:r>
            <a:r>
              <a:rPr lang="en-US" altLang="ja-JP" sz="1200" dirty="0">
                <a:solidFill>
                  <a:prstClr val="black"/>
                </a:solidFill>
                <a:latin typeface="+mn-ea"/>
              </a:rPr>
              <a:t>24</a:t>
            </a:r>
            <a:r>
              <a:rPr lang="ja-JP" altLang="en-US" sz="1200" dirty="0">
                <a:solidFill>
                  <a:prstClr val="black"/>
                </a:solidFill>
                <a:latin typeface="+mn-ea"/>
              </a:rPr>
              <a:t>本以上自分の歯を有することをいいます。</a:t>
            </a:r>
            <a:endParaRPr lang="en-US" altLang="ja-JP" sz="1200" dirty="0" smtClean="0">
              <a:solidFill>
                <a:prstClr val="black"/>
              </a:solidFill>
              <a:latin typeface="+mn-ea"/>
            </a:endParaRPr>
          </a:p>
          <a:p>
            <a:pPr lvl="0">
              <a:defRPr/>
            </a:pPr>
            <a:r>
              <a:rPr lang="ja-JP" altLang="en-US" sz="1200" dirty="0" smtClean="0">
                <a:solidFill>
                  <a:prstClr val="black"/>
                </a:solidFill>
                <a:latin typeface="+mn-ea"/>
              </a:rPr>
              <a:t>　　　８０２０（はちまるにいまる）：</a:t>
            </a:r>
            <a:r>
              <a:rPr lang="en-US" altLang="ja-JP" sz="1200" dirty="0">
                <a:solidFill>
                  <a:prstClr val="black"/>
                </a:solidFill>
                <a:latin typeface="+mn-ea"/>
              </a:rPr>
              <a:t>80</a:t>
            </a:r>
            <a:r>
              <a:rPr lang="ja-JP" altLang="en-US" sz="1200" dirty="0">
                <a:solidFill>
                  <a:prstClr val="black"/>
                </a:solidFill>
                <a:latin typeface="+mn-ea"/>
              </a:rPr>
              <a:t>歳になっても</a:t>
            </a:r>
            <a:r>
              <a:rPr lang="en-US" altLang="ja-JP" sz="1200" dirty="0">
                <a:solidFill>
                  <a:prstClr val="black"/>
                </a:solidFill>
                <a:latin typeface="+mn-ea"/>
              </a:rPr>
              <a:t>20</a:t>
            </a:r>
            <a:r>
              <a:rPr lang="ja-JP" altLang="en-US" sz="1200" dirty="0">
                <a:solidFill>
                  <a:prstClr val="black"/>
                </a:solidFill>
                <a:latin typeface="+mn-ea"/>
              </a:rPr>
              <a:t>本以上自分の歯を有することをいいます。</a:t>
            </a:r>
            <a:endParaRPr lang="en-US" altLang="ja-JP" sz="1200" dirty="0" smtClean="0">
              <a:solidFill>
                <a:prstClr val="black"/>
              </a:solidFill>
              <a:latin typeface="+mn-ea"/>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51</a:t>
            </a:fld>
            <a:endParaRPr kumimoji="1" lang="ja-JP" altLang="en-US"/>
          </a:p>
        </p:txBody>
      </p:sp>
    </p:spTree>
    <p:extLst>
      <p:ext uri="{BB962C8B-B14F-4D97-AF65-F5344CB8AC3E}">
        <p14:creationId xmlns:p14="http://schemas.microsoft.com/office/powerpoint/2010/main" val="24746695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a:t>
            </a:r>
            <a:r>
              <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歯科疾患の予防・早期発見、口の機能の維持</a:t>
            </a: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向上</a:t>
            </a:r>
            <a:endPar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68310" y="954652"/>
            <a:ext cx="9369380" cy="55745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計画Ｐ</a:t>
            </a:r>
            <a:r>
              <a:rPr kumimoji="1" lang="en-US" altLang="ja-JP"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59</a:t>
            </a: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2859089703"/>
              </p:ext>
            </p:extLst>
          </p:nvPr>
        </p:nvGraphicFramePr>
        <p:xfrm>
          <a:off x="601702" y="1547648"/>
          <a:ext cx="8702595" cy="4730473"/>
        </p:xfrm>
        <a:graphic>
          <a:graphicData uri="http://schemas.openxmlformats.org/drawingml/2006/table">
            <a:tbl>
              <a:tblPr firstRow="1" firstCol="1" bandRow="1">
                <a:tableStyleId>{5C22544A-7EE6-4342-B048-85BDC9FD1C3A}</a:tableStyleId>
              </a:tblPr>
              <a:tblGrid>
                <a:gridCol w="332371">
                  <a:extLst>
                    <a:ext uri="{9D8B030D-6E8A-4147-A177-3AD203B41FA5}">
                      <a16:colId xmlns:a16="http://schemas.microsoft.com/office/drawing/2014/main" val="20000"/>
                    </a:ext>
                  </a:extLst>
                </a:gridCol>
                <a:gridCol w="2659384">
                  <a:extLst>
                    <a:ext uri="{9D8B030D-6E8A-4147-A177-3AD203B41FA5}">
                      <a16:colId xmlns:a16="http://schemas.microsoft.com/office/drawing/2014/main" val="20001"/>
                    </a:ext>
                  </a:extLst>
                </a:gridCol>
                <a:gridCol w="2396795">
                  <a:extLst>
                    <a:ext uri="{9D8B030D-6E8A-4147-A177-3AD203B41FA5}">
                      <a16:colId xmlns:a16="http://schemas.microsoft.com/office/drawing/2014/main" val="20002"/>
                    </a:ext>
                  </a:extLst>
                </a:gridCol>
                <a:gridCol w="2303994">
                  <a:extLst>
                    <a:ext uri="{9D8B030D-6E8A-4147-A177-3AD203B41FA5}">
                      <a16:colId xmlns:a16="http://schemas.microsoft.com/office/drawing/2014/main" val="3296687758"/>
                    </a:ext>
                  </a:extLst>
                </a:gridCol>
                <a:gridCol w="1010051">
                  <a:extLst>
                    <a:ext uri="{9D8B030D-6E8A-4147-A177-3AD203B41FA5}">
                      <a16:colId xmlns:a16="http://schemas.microsoft.com/office/drawing/2014/main" val="20003"/>
                    </a:ext>
                  </a:extLst>
                </a:gridCol>
              </a:tblGrid>
              <a:tr h="622503">
                <a:tc>
                  <a:txBody>
                    <a:bodyPr/>
                    <a:lstStyle/>
                    <a:p>
                      <a:pPr algn="ctr" fontAlgn="auto">
                        <a:lnSpc>
                          <a:spcPts val="1600"/>
                        </a:lnSpc>
                        <a:spcAft>
                          <a:spcPts val="0"/>
                        </a:spcAft>
                      </a:pPr>
                      <a:r>
                        <a:rPr lang="ja-JP" sz="1400" dirty="0">
                          <a:effectLst/>
                          <a:latin typeface="游ゴシック" panose="020B0400000000000000" pitchFamily="50" charset="-128"/>
                          <a:ea typeface="游ゴシック" panose="020B0400000000000000" pitchFamily="50" charset="-128"/>
                        </a:rPr>
                        <a:t>　</a:t>
                      </a:r>
                      <a:endParaRPr lang="ja-JP" sz="14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游ゴシック" panose="020B0400000000000000" pitchFamily="50" charset="-128"/>
                          <a:ea typeface="游ゴシック" panose="020B0400000000000000" pitchFamily="50" charset="-128"/>
                        </a:rPr>
                        <a:t>個別目標</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游ゴシック" panose="020B0400000000000000" pitchFamily="50" charset="-128"/>
                          <a:ea typeface="游ゴシック" panose="020B0400000000000000" pitchFamily="50" charset="-128"/>
                        </a:rPr>
                        <a:t>計画策定時</a:t>
                      </a:r>
                      <a:r>
                        <a:rPr lang="ja-JP" sz="1200" dirty="0" smtClean="0">
                          <a:effectLst/>
                          <a:latin typeface="游ゴシック" panose="020B0400000000000000" pitchFamily="50" charset="-128"/>
                          <a:ea typeface="游ゴシック" panose="020B0400000000000000" pitchFamily="50" charset="-128"/>
                        </a:rPr>
                        <a:t>の状況</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solidFill>
                            <a:schemeClr val="bg1"/>
                          </a:solidFill>
                          <a:effectLst/>
                          <a:latin typeface="游ゴシック" panose="020B0400000000000000" pitchFamily="50" charset="-128"/>
                          <a:ea typeface="游ゴシック" panose="020B0400000000000000" pitchFamily="50" charset="-128"/>
                          <a:cs typeface="HG丸ｺﾞｼｯｸM-PRO"/>
                        </a:rPr>
                        <a:t>現在の状況</a:t>
                      </a:r>
                      <a:endParaRPr lang="ja-JP" sz="12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游ゴシック" panose="020B0400000000000000" pitchFamily="50" charset="-128"/>
                          <a:ea typeface="游ゴシック" panose="020B0400000000000000" pitchFamily="50" charset="-128"/>
                        </a:rPr>
                        <a:t>2023</a:t>
                      </a:r>
                      <a:r>
                        <a:rPr lang="ja-JP" sz="1200" dirty="0" smtClean="0">
                          <a:effectLst/>
                          <a:latin typeface="游ゴシック" panose="020B0400000000000000" pitchFamily="50" charset="-128"/>
                          <a:ea typeface="游ゴシック" panose="020B0400000000000000" pitchFamily="50" charset="-128"/>
                        </a:rPr>
                        <a:t>年度</a:t>
                      </a:r>
                      <a:endParaRPr lang="en-US" altLang="ja-JP" sz="1200" dirty="0" smtClean="0">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ja-JP" sz="1200" dirty="0" smtClean="0">
                          <a:effectLst/>
                          <a:latin typeface="游ゴシック" panose="020B0400000000000000" pitchFamily="50" charset="-128"/>
                          <a:ea typeface="游ゴシック" panose="020B0400000000000000" pitchFamily="50" charset="-128"/>
                        </a:rPr>
                        <a:t>の</a:t>
                      </a:r>
                      <a:r>
                        <a:rPr lang="ja-JP" sz="1200" dirty="0">
                          <a:effectLst/>
                          <a:latin typeface="游ゴシック" panose="020B0400000000000000" pitchFamily="50" charset="-128"/>
                          <a:ea typeface="游ゴシック" panose="020B0400000000000000" pitchFamily="50" charset="-128"/>
                        </a:rPr>
                        <a:t>目標</a:t>
                      </a:r>
                      <a:endParaRPr lang="ja-JP" sz="12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821594">
                <a:tc>
                  <a:txBody>
                    <a:bodyPr/>
                    <a:lstStyle/>
                    <a:p>
                      <a:pPr algn="ctr" fontAlgn="auto">
                        <a:lnSpc>
                          <a:spcPts val="1600"/>
                        </a:lnSpc>
                        <a:spcAft>
                          <a:spcPts val="0"/>
                        </a:spcAft>
                      </a:pPr>
                      <a:r>
                        <a:rPr lang="en-US" sz="1400" dirty="0">
                          <a:effectLst/>
                          <a:latin typeface="游ゴシック" panose="020B0400000000000000" pitchFamily="50" charset="-128"/>
                          <a:ea typeface="游ゴシック" panose="020B0400000000000000" pitchFamily="50" charset="-128"/>
                        </a:rPr>
                        <a:t>1</a:t>
                      </a:r>
                      <a:endParaRPr lang="ja-JP" sz="140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２４本以上の歯を有する者の割合</a:t>
                      </a:r>
                      <a:endParaRPr lang="en-US" altLang="ja-JP" sz="1200" b="1" dirty="0" smtClean="0">
                        <a:effectLst/>
                        <a:latin typeface="游ゴシック" panose="020B0400000000000000" pitchFamily="50" charset="-128"/>
                        <a:ea typeface="游ゴシック" panose="020B0400000000000000" pitchFamily="50" charset="-128"/>
                      </a:endParaRPr>
                    </a:p>
                    <a:p>
                      <a:pPr algn="l" fontAlgn="auto">
                        <a:lnSpc>
                          <a:spcPts val="16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（６０歳）</a:t>
                      </a:r>
                      <a:endParaRPr lang="ja-JP" sz="1200" b="1" dirty="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71.4</a:t>
                      </a:r>
                      <a:r>
                        <a:rPr lang="ja-JP" sz="1200" b="1"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sz="1200" b="1" dirty="0">
                          <a:solidFill>
                            <a:schemeClr val="tx1"/>
                          </a:solidFill>
                          <a:effectLst/>
                          <a:latin typeface="游ゴシック" panose="020B0400000000000000" pitchFamily="50" charset="-128"/>
                          <a:ea typeface="游ゴシック" panose="020B0400000000000000" pitchFamily="50" charset="-128"/>
                        </a:rPr>
                        <a:t>【平成</a:t>
                      </a:r>
                      <a:r>
                        <a:rPr lang="en-US" sz="1200" b="1" dirty="0" smtClean="0">
                          <a:solidFill>
                            <a:schemeClr val="tx1"/>
                          </a:solidFill>
                          <a:effectLst/>
                          <a:latin typeface="游ゴシック" panose="020B0400000000000000" pitchFamily="50" charset="-128"/>
                          <a:ea typeface="游ゴシック" panose="020B0400000000000000" pitchFamily="50" charset="-128"/>
                        </a:rPr>
                        <a:t>25</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27</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年の</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3</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か年平均</a:t>
                      </a:r>
                      <a:r>
                        <a:rPr lang="ja-JP" sz="1200" b="1" dirty="0" smtClean="0">
                          <a:solidFill>
                            <a:schemeClr val="tx1"/>
                          </a:solidFill>
                          <a:effectLst/>
                          <a:latin typeface="游ゴシック" panose="020B0400000000000000" pitchFamily="50" charset="-128"/>
                          <a:ea typeface="游ゴシック" panose="020B0400000000000000" pitchFamily="50" charset="-128"/>
                        </a:rPr>
                        <a:t>】</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75.1</a:t>
                      </a:r>
                      <a:r>
                        <a:rPr lang="ja-JP" sz="1200" b="1"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altLang="ja-JP" sz="1200" b="1" dirty="0" smtClean="0">
                          <a:solidFill>
                            <a:schemeClr val="tx1"/>
                          </a:solidFill>
                          <a:effectLst/>
                          <a:latin typeface="游ゴシック" panose="020B0400000000000000" pitchFamily="50" charset="-128"/>
                          <a:ea typeface="游ゴシック" panose="020B0400000000000000" pitchFamily="50" charset="-128"/>
                        </a:rPr>
                        <a:t>【平成</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27</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29</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年の</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3</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か年平均</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endParaRPr lang="ja-JP" alt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dk1"/>
                          </a:solidFill>
                          <a:effectLst/>
                          <a:latin typeface="游ゴシック" panose="020B0400000000000000" pitchFamily="50" charset="-128"/>
                          <a:ea typeface="游ゴシック" panose="020B0400000000000000" pitchFamily="50" charset="-128"/>
                          <a:cs typeface="+mn-cs"/>
                        </a:rPr>
                        <a:t>75</a:t>
                      </a:r>
                      <a:r>
                        <a:rPr lang="ja-JP" altLang="en-US" sz="1200" b="1" dirty="0" smtClean="0">
                          <a:solidFill>
                            <a:schemeClr val="dk1"/>
                          </a:solidFill>
                          <a:effectLst/>
                          <a:latin typeface="游ゴシック" panose="020B0400000000000000" pitchFamily="50" charset="-128"/>
                          <a:ea typeface="游ゴシック" panose="020B0400000000000000" pitchFamily="50" charset="-128"/>
                          <a:cs typeface="+mn-cs"/>
                        </a:rPr>
                        <a:t>％以上</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21594">
                <a:tc>
                  <a:txBody>
                    <a:bodyPr/>
                    <a:lstStyle/>
                    <a:p>
                      <a:pPr algn="ctr" fontAlgn="auto">
                        <a:lnSpc>
                          <a:spcPts val="1600"/>
                        </a:lnSpc>
                        <a:spcAft>
                          <a:spcPts val="0"/>
                        </a:spcAft>
                      </a:pPr>
                      <a:r>
                        <a:rPr lang="en-US" altLang="ja-JP" sz="1400" dirty="0" smtClean="0">
                          <a:solidFill>
                            <a:schemeClr val="bg1"/>
                          </a:solidFill>
                          <a:effectLst/>
                          <a:latin typeface="游ゴシック" panose="020B0400000000000000" pitchFamily="50" charset="-128"/>
                          <a:ea typeface="游ゴシック" panose="020B0400000000000000" pitchFamily="50" charset="-128"/>
                          <a:cs typeface="HG丸ｺﾞｼｯｸM-PRO"/>
                        </a:rPr>
                        <a:t>2</a:t>
                      </a:r>
                      <a:endParaRPr lang="ja-JP" sz="14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２０本以上の歯を有する者の割合</a:t>
                      </a:r>
                      <a:endParaRPr lang="en-US" altLang="ja-JP" sz="1200" b="1" dirty="0" smtClean="0">
                        <a:effectLst/>
                        <a:latin typeface="游ゴシック" panose="020B0400000000000000" pitchFamily="50" charset="-128"/>
                        <a:ea typeface="游ゴシック" panose="020B0400000000000000" pitchFamily="50" charset="-128"/>
                      </a:endParaRPr>
                    </a:p>
                    <a:p>
                      <a:pPr algn="l" fontAlgn="auto">
                        <a:lnSpc>
                          <a:spcPts val="16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（８０歳）</a:t>
                      </a:r>
                      <a:endParaRPr lang="ja-JP" sz="1200" b="1" dirty="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42.1</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altLang="ja-JP" sz="1200" b="1" dirty="0" smtClean="0">
                          <a:solidFill>
                            <a:schemeClr val="tx1"/>
                          </a:solidFill>
                          <a:effectLst/>
                          <a:latin typeface="游ゴシック" panose="020B0400000000000000" pitchFamily="50" charset="-128"/>
                          <a:ea typeface="游ゴシック" panose="020B0400000000000000" pitchFamily="50" charset="-128"/>
                        </a:rPr>
                        <a:t>【平成</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25</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27</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年の</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3</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か年平均</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endParaRPr lang="ja-JP"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39.6</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r>
                        <a:rPr lang="ja-JP" altLang="ja-JP" sz="1200" b="1" dirty="0" smtClean="0">
                          <a:solidFill>
                            <a:schemeClr val="tx1"/>
                          </a:solidFill>
                          <a:effectLst/>
                          <a:latin typeface="游ゴシック" panose="020B0400000000000000" pitchFamily="50" charset="-128"/>
                          <a:ea typeface="游ゴシック" panose="020B0400000000000000" pitchFamily="50" charset="-128"/>
                        </a:rPr>
                        <a:t>【平成</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27</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29</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年の</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3</a:t>
                      </a:r>
                      <a:r>
                        <a:rPr lang="ja-JP" altLang="en-US" sz="1200" b="1" dirty="0" smtClean="0">
                          <a:solidFill>
                            <a:schemeClr val="tx1"/>
                          </a:solidFill>
                          <a:effectLst/>
                          <a:latin typeface="游ゴシック" panose="020B0400000000000000" pitchFamily="50" charset="-128"/>
                          <a:ea typeface="游ゴシック" panose="020B0400000000000000" pitchFamily="50" charset="-128"/>
                        </a:rPr>
                        <a:t>か年平均</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lang="en-US" altLang="ja-JP" sz="1200" b="1" dirty="0" smtClean="0">
                        <a:solidFill>
                          <a:schemeClr val="dk1"/>
                        </a:solidFill>
                        <a:effectLst/>
                        <a:latin typeface="游ゴシック" panose="020B0400000000000000" pitchFamily="50" charset="-128"/>
                        <a:ea typeface="游ゴシック" panose="020B0400000000000000" pitchFamily="50" charset="-128"/>
                        <a:cs typeface="+mn-cs"/>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b="1" dirty="0" smtClean="0">
                          <a:solidFill>
                            <a:schemeClr val="dk1"/>
                          </a:solidFill>
                          <a:effectLst/>
                          <a:latin typeface="游ゴシック" panose="020B0400000000000000" pitchFamily="50" charset="-128"/>
                          <a:ea typeface="游ゴシック" panose="020B0400000000000000" pitchFamily="50" charset="-128"/>
                          <a:cs typeface="+mn-cs"/>
                        </a:rPr>
                        <a:t>45</a:t>
                      </a:r>
                      <a:r>
                        <a:rPr lang="ja-JP" altLang="en-US" sz="1200" b="1" dirty="0" smtClean="0">
                          <a:solidFill>
                            <a:schemeClr val="dk1"/>
                          </a:solidFill>
                          <a:effectLst/>
                          <a:latin typeface="游ゴシック" panose="020B0400000000000000" pitchFamily="50" charset="-128"/>
                          <a:ea typeface="游ゴシック" panose="020B0400000000000000" pitchFamily="50" charset="-128"/>
                          <a:cs typeface="+mn-cs"/>
                        </a:rPr>
                        <a:t>％以上</a:t>
                      </a:r>
                      <a:endParaRPr lang="ja-JP" altLang="ja-JP"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8162636"/>
                  </a:ext>
                </a:extLst>
              </a:tr>
              <a:tr h="821594">
                <a:tc>
                  <a:txBody>
                    <a:bodyPr/>
                    <a:lstStyle/>
                    <a:p>
                      <a:pPr algn="ctr" fontAlgn="auto">
                        <a:lnSpc>
                          <a:spcPts val="1600"/>
                        </a:lnSpc>
                        <a:spcAft>
                          <a:spcPts val="0"/>
                        </a:spcAft>
                      </a:pPr>
                      <a:r>
                        <a:rPr lang="en-US" altLang="ja-JP" sz="1400" dirty="0" smtClean="0">
                          <a:solidFill>
                            <a:schemeClr val="bg1"/>
                          </a:solidFill>
                          <a:effectLst/>
                          <a:latin typeface="游ゴシック" panose="020B0400000000000000" pitchFamily="50" charset="-128"/>
                          <a:ea typeface="游ゴシック" panose="020B0400000000000000" pitchFamily="50" charset="-128"/>
                          <a:cs typeface="HG丸ｺﾞｼｯｸM-PRO"/>
                        </a:rPr>
                        <a:t>3</a:t>
                      </a:r>
                      <a:endParaRPr lang="ja-JP" sz="14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咀嚼良好者の割合（６０歳以上）</a:t>
                      </a:r>
                      <a:endParaRPr lang="ja-JP" sz="1200" b="1" dirty="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endParaRPr lang="en-US" altLang="ja-JP" sz="1200" b="1" dirty="0" smtClean="0">
                        <a:solidFill>
                          <a:schemeClr val="tx1"/>
                        </a:solidFill>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65.9</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altLang="ja-JP" sz="1200" b="1" dirty="0" smtClean="0">
                          <a:solidFill>
                            <a:schemeClr val="tx1"/>
                          </a:solidFill>
                          <a:effectLst/>
                          <a:latin typeface="游ゴシック" panose="020B0400000000000000" pitchFamily="50" charset="-128"/>
                          <a:ea typeface="游ゴシック" panose="020B0400000000000000" pitchFamily="50" charset="-128"/>
                        </a:rPr>
                        <a:t>【平成</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28</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2016</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）年】</a:t>
                      </a:r>
                      <a:endParaRPr lang="ja-JP"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lang="en-US" altLang="ja-JP" sz="1200" b="1" dirty="0" smtClean="0">
                        <a:solidFill>
                          <a:schemeClr val="dk1"/>
                        </a:solidFill>
                        <a:effectLst/>
                        <a:latin typeface="游ゴシック" panose="020B0400000000000000" pitchFamily="50" charset="-128"/>
                        <a:ea typeface="游ゴシック" panose="020B0400000000000000" pitchFamily="50" charset="-128"/>
                        <a:cs typeface="+mn-cs"/>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b="1" dirty="0" smtClean="0">
                          <a:solidFill>
                            <a:schemeClr val="dk1"/>
                          </a:solidFill>
                          <a:effectLst/>
                          <a:latin typeface="游ゴシック" panose="020B0400000000000000" pitchFamily="50" charset="-128"/>
                          <a:ea typeface="游ゴシック" panose="020B0400000000000000" pitchFamily="50" charset="-128"/>
                          <a:cs typeface="+mn-cs"/>
                        </a:rPr>
                        <a:t>75</a:t>
                      </a:r>
                      <a:r>
                        <a:rPr lang="ja-JP" altLang="en-US" sz="1200" b="1" dirty="0" smtClean="0">
                          <a:solidFill>
                            <a:schemeClr val="dk1"/>
                          </a:solidFill>
                          <a:effectLst/>
                          <a:latin typeface="游ゴシック" panose="020B0400000000000000" pitchFamily="50" charset="-128"/>
                          <a:ea typeface="游ゴシック" panose="020B0400000000000000" pitchFamily="50" charset="-128"/>
                          <a:cs typeface="+mn-cs"/>
                        </a:rPr>
                        <a:t>％以上</a:t>
                      </a:r>
                      <a:endParaRPr lang="ja-JP" altLang="ja-JP"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0687050"/>
                  </a:ext>
                </a:extLst>
              </a:tr>
              <a:tr h="821594">
                <a:tc>
                  <a:txBody>
                    <a:bodyPr/>
                    <a:lstStyle/>
                    <a:p>
                      <a:pPr algn="ctr" fontAlgn="auto">
                        <a:lnSpc>
                          <a:spcPts val="1600"/>
                        </a:lnSpc>
                        <a:spcAft>
                          <a:spcPts val="0"/>
                        </a:spcAft>
                      </a:pPr>
                      <a:r>
                        <a:rPr lang="en-US" altLang="ja-JP" sz="1400" dirty="0" smtClean="0">
                          <a:solidFill>
                            <a:schemeClr val="bg1"/>
                          </a:solidFill>
                          <a:effectLst/>
                          <a:latin typeface="游ゴシック" panose="020B0400000000000000" pitchFamily="50" charset="-128"/>
                          <a:ea typeface="游ゴシック" panose="020B0400000000000000" pitchFamily="50" charset="-128"/>
                          <a:cs typeface="HG丸ｺﾞｼｯｸM-PRO"/>
                        </a:rPr>
                        <a:t>4</a:t>
                      </a:r>
                      <a:endParaRPr lang="ja-JP" sz="14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むし歯治療が必要な者の割合</a:t>
                      </a:r>
                      <a:endParaRPr lang="en-US" altLang="ja-JP" sz="1200" b="1" dirty="0" smtClean="0">
                        <a:effectLst/>
                        <a:latin typeface="游ゴシック" panose="020B0400000000000000" pitchFamily="50" charset="-128"/>
                        <a:ea typeface="游ゴシック" panose="020B0400000000000000" pitchFamily="50" charset="-128"/>
                      </a:endParaRPr>
                    </a:p>
                    <a:p>
                      <a:pPr algn="l" fontAlgn="auto">
                        <a:lnSpc>
                          <a:spcPts val="16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（６０歳）</a:t>
                      </a:r>
                      <a:endParaRPr lang="ja-JP" sz="1200" b="1" dirty="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endParaRPr lang="en-US" altLang="ja-JP" sz="1200" b="1" dirty="0" smtClean="0">
                        <a:solidFill>
                          <a:schemeClr val="tx1"/>
                        </a:solidFill>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30.4</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altLang="ja-JP" sz="1200" b="1" dirty="0" smtClean="0">
                          <a:solidFill>
                            <a:schemeClr val="tx1"/>
                          </a:solidFill>
                          <a:effectLst/>
                          <a:latin typeface="游ゴシック" panose="020B0400000000000000" pitchFamily="50" charset="-128"/>
                          <a:ea typeface="游ゴシック" panose="020B0400000000000000" pitchFamily="50" charset="-128"/>
                        </a:rPr>
                        <a:t>【平成</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27</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2015</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）年】</a:t>
                      </a:r>
                      <a:endParaRPr lang="ja-JP"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27.0</a:t>
                      </a:r>
                      <a:r>
                        <a:rPr lang="ja-JP" sz="1200" b="1"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sz="1200" b="1" dirty="0">
                          <a:solidFill>
                            <a:schemeClr val="tx1"/>
                          </a:solidFill>
                          <a:effectLst/>
                          <a:latin typeface="游ゴシック" panose="020B0400000000000000" pitchFamily="50" charset="-128"/>
                          <a:ea typeface="游ゴシック" panose="020B0400000000000000" pitchFamily="50" charset="-128"/>
                        </a:rPr>
                        <a:t>【</a:t>
                      </a:r>
                      <a:r>
                        <a:rPr lang="ja-JP" sz="1200" b="1" dirty="0" smtClean="0">
                          <a:solidFill>
                            <a:schemeClr val="tx1"/>
                          </a:solidFill>
                          <a:effectLst/>
                          <a:latin typeface="游ゴシック" panose="020B0400000000000000" pitchFamily="50" charset="-128"/>
                          <a:ea typeface="游ゴシック" panose="020B0400000000000000" pitchFamily="50" charset="-128"/>
                        </a:rPr>
                        <a:t>平成</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30</a:t>
                      </a:r>
                      <a:r>
                        <a:rPr lang="ja-JP" sz="1200" b="1" dirty="0" smtClean="0">
                          <a:solidFill>
                            <a:schemeClr val="tx1"/>
                          </a:solidFill>
                          <a:effectLst/>
                          <a:latin typeface="游ゴシック" panose="020B0400000000000000" pitchFamily="50" charset="-128"/>
                          <a:ea typeface="游ゴシック" panose="020B0400000000000000" pitchFamily="50" charset="-128"/>
                        </a:rPr>
                        <a:t>（</a:t>
                      </a:r>
                      <a:r>
                        <a:rPr lang="en-US" sz="1200" b="1" dirty="0" smtClean="0">
                          <a:solidFill>
                            <a:schemeClr val="tx1"/>
                          </a:solidFill>
                          <a:effectLst/>
                          <a:latin typeface="游ゴシック" panose="020B0400000000000000" pitchFamily="50" charset="-128"/>
                          <a:ea typeface="游ゴシック" panose="020B0400000000000000" pitchFamily="50" charset="-128"/>
                        </a:rPr>
                        <a:t>2018</a:t>
                      </a:r>
                      <a:r>
                        <a:rPr lang="ja-JP" sz="1200" b="1" dirty="0" smtClean="0">
                          <a:solidFill>
                            <a:schemeClr val="tx1"/>
                          </a:solidFill>
                          <a:effectLst/>
                          <a:latin typeface="游ゴシック" panose="020B0400000000000000" pitchFamily="50" charset="-128"/>
                          <a:ea typeface="游ゴシック" panose="020B0400000000000000" pitchFamily="50" charset="-128"/>
                        </a:rPr>
                        <a:t>）</a:t>
                      </a:r>
                      <a:r>
                        <a:rPr lang="ja-JP" sz="1200" b="1" dirty="0">
                          <a:solidFill>
                            <a:schemeClr val="tx1"/>
                          </a:solidFill>
                          <a:effectLst/>
                          <a:latin typeface="游ゴシック" panose="020B0400000000000000" pitchFamily="50" charset="-128"/>
                          <a:ea typeface="游ゴシック" panose="020B0400000000000000" pitchFamily="50" charset="-128"/>
                        </a:rPr>
                        <a:t>年】</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lang="en-US" altLang="ja-JP" sz="1200" b="1" dirty="0" smtClean="0">
                        <a:solidFill>
                          <a:schemeClr val="dk1"/>
                        </a:solidFill>
                        <a:effectLst/>
                        <a:latin typeface="游ゴシック" panose="020B0400000000000000" pitchFamily="50" charset="-128"/>
                        <a:ea typeface="游ゴシック" panose="020B0400000000000000" pitchFamily="50" charset="-128"/>
                        <a:cs typeface="+mn-cs"/>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b="1" dirty="0" smtClean="0">
                          <a:solidFill>
                            <a:schemeClr val="dk1"/>
                          </a:solidFill>
                          <a:effectLst/>
                          <a:latin typeface="游ゴシック" panose="020B0400000000000000" pitchFamily="50" charset="-128"/>
                          <a:ea typeface="游ゴシック" panose="020B0400000000000000" pitchFamily="50" charset="-128"/>
                          <a:cs typeface="+mn-cs"/>
                        </a:rPr>
                        <a:t>25%</a:t>
                      </a:r>
                      <a:r>
                        <a:rPr lang="ja-JP" altLang="en-US" sz="1200" b="1" dirty="0" smtClean="0">
                          <a:solidFill>
                            <a:schemeClr val="dk1"/>
                          </a:solidFill>
                          <a:effectLst/>
                          <a:latin typeface="游ゴシック" panose="020B0400000000000000" pitchFamily="50" charset="-128"/>
                          <a:ea typeface="游ゴシック" panose="020B0400000000000000" pitchFamily="50" charset="-128"/>
                          <a:cs typeface="+mn-cs"/>
                        </a:rPr>
                        <a:t>以下</a:t>
                      </a:r>
                      <a:endParaRPr lang="ja-JP" altLang="ja-JP"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8063480"/>
                  </a:ext>
                </a:extLst>
              </a:tr>
              <a:tr h="821594">
                <a:tc>
                  <a:txBody>
                    <a:bodyPr/>
                    <a:lstStyle/>
                    <a:p>
                      <a:pPr algn="ctr" fontAlgn="auto">
                        <a:lnSpc>
                          <a:spcPts val="1600"/>
                        </a:lnSpc>
                        <a:spcAft>
                          <a:spcPts val="0"/>
                        </a:spcAft>
                      </a:pPr>
                      <a:r>
                        <a:rPr lang="en-US" altLang="ja-JP" sz="1400" dirty="0" smtClean="0">
                          <a:solidFill>
                            <a:schemeClr val="bg1"/>
                          </a:solidFill>
                          <a:effectLst/>
                          <a:latin typeface="游ゴシック" panose="020B0400000000000000" pitchFamily="50" charset="-128"/>
                          <a:ea typeface="游ゴシック" panose="020B0400000000000000" pitchFamily="50" charset="-128"/>
                          <a:cs typeface="HG丸ｺﾞｼｯｸM-PRO"/>
                        </a:rPr>
                        <a:t>5</a:t>
                      </a:r>
                      <a:endParaRPr lang="ja-JP" sz="140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歯周病治療が必要な者の割合</a:t>
                      </a:r>
                      <a:endParaRPr lang="en-US" altLang="ja-JP" sz="1200" b="1" dirty="0" smtClean="0">
                        <a:effectLst/>
                        <a:latin typeface="游ゴシック" panose="020B0400000000000000" pitchFamily="50" charset="-128"/>
                        <a:ea typeface="游ゴシック" panose="020B0400000000000000" pitchFamily="50" charset="-128"/>
                      </a:endParaRPr>
                    </a:p>
                    <a:p>
                      <a:pPr algn="l" fontAlgn="auto">
                        <a:lnSpc>
                          <a:spcPts val="16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（６０歳）</a:t>
                      </a:r>
                      <a:endParaRPr lang="ja-JP" sz="1200" b="1" dirty="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endParaRPr lang="en-US" altLang="ja-JP" sz="1200" b="1" dirty="0" smtClean="0">
                        <a:solidFill>
                          <a:schemeClr val="tx1"/>
                        </a:solidFill>
                        <a:effectLst/>
                        <a:latin typeface="游ゴシック" panose="020B0400000000000000" pitchFamily="50" charset="-128"/>
                        <a:ea typeface="游ゴシック" panose="020B0400000000000000" pitchFamily="50" charset="-128"/>
                      </a:endParaRPr>
                    </a:p>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rPr>
                        <a:t>54.2</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600"/>
                        </a:lnSpc>
                        <a:spcAft>
                          <a:spcPts val="0"/>
                        </a:spcAft>
                      </a:pPr>
                      <a:r>
                        <a:rPr lang="ja-JP" altLang="ja-JP" sz="1200" b="1" dirty="0" smtClean="0">
                          <a:solidFill>
                            <a:schemeClr val="tx1"/>
                          </a:solidFill>
                          <a:effectLst/>
                          <a:latin typeface="游ゴシック" panose="020B0400000000000000" pitchFamily="50" charset="-128"/>
                          <a:ea typeface="游ゴシック" panose="020B0400000000000000" pitchFamily="50" charset="-128"/>
                        </a:rPr>
                        <a:t>【平成</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27</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dirty="0" smtClean="0">
                          <a:solidFill>
                            <a:schemeClr val="tx1"/>
                          </a:solidFill>
                          <a:effectLst/>
                          <a:latin typeface="游ゴシック" panose="020B0400000000000000" pitchFamily="50" charset="-128"/>
                          <a:ea typeface="游ゴシック" panose="020B0400000000000000" pitchFamily="50" charset="-128"/>
                        </a:rPr>
                        <a:t>2015</a:t>
                      </a:r>
                      <a:r>
                        <a:rPr lang="ja-JP" altLang="ja-JP" sz="1200" b="1" dirty="0" smtClean="0">
                          <a:solidFill>
                            <a:schemeClr val="tx1"/>
                          </a:solidFill>
                          <a:effectLst/>
                          <a:latin typeface="游ゴシック" panose="020B0400000000000000" pitchFamily="50" charset="-128"/>
                          <a:ea typeface="游ゴシック" panose="020B0400000000000000" pitchFamily="50" charset="-128"/>
                        </a:rPr>
                        <a:t>）年】</a:t>
                      </a:r>
                      <a:endParaRPr lang="ja-JP"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61.8</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平成</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30</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2018</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）年</a:t>
                      </a:r>
                      <a:r>
                        <a:rPr lang="en-US" altLang="ja-JP"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lang="en-US" altLang="ja-JP" sz="1200" b="1" dirty="0" smtClean="0">
                        <a:solidFill>
                          <a:schemeClr val="dk1"/>
                        </a:solidFill>
                        <a:effectLst/>
                        <a:latin typeface="游ゴシック" panose="020B0400000000000000" pitchFamily="50" charset="-128"/>
                        <a:ea typeface="游ゴシック" panose="020B0400000000000000" pitchFamily="50" charset="-128"/>
                        <a:cs typeface="+mn-cs"/>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b="1" dirty="0" smtClean="0">
                          <a:solidFill>
                            <a:schemeClr val="dk1"/>
                          </a:solidFill>
                          <a:effectLst/>
                          <a:latin typeface="游ゴシック" panose="020B0400000000000000" pitchFamily="50" charset="-128"/>
                          <a:ea typeface="游ゴシック" panose="020B0400000000000000" pitchFamily="50" charset="-128"/>
                          <a:cs typeface="+mn-cs"/>
                        </a:rPr>
                        <a:t>48</a:t>
                      </a:r>
                      <a:r>
                        <a:rPr lang="ja-JP" altLang="en-US" sz="1200" b="1" dirty="0" smtClean="0">
                          <a:solidFill>
                            <a:schemeClr val="dk1"/>
                          </a:solidFill>
                          <a:effectLst/>
                          <a:latin typeface="游ゴシック" panose="020B0400000000000000" pitchFamily="50" charset="-128"/>
                          <a:ea typeface="游ゴシック" panose="020B0400000000000000" pitchFamily="50" charset="-128"/>
                          <a:cs typeface="+mn-cs"/>
                        </a:rPr>
                        <a:t>％以下</a:t>
                      </a:r>
                      <a:endParaRPr lang="ja-JP" altLang="ja-JP"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00"/>
                        </a:lnSpc>
                        <a:spcAft>
                          <a:spcPts val="0"/>
                        </a:spcAft>
                      </a:pP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8592110"/>
                  </a:ext>
                </a:extLst>
              </a:tr>
            </a:tbl>
          </a:graphicData>
        </a:graphic>
      </p:graphicFrame>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183217"/>
            <a:ext cx="1324147" cy="432000"/>
          </a:xfrm>
          <a:prstGeom prst="rect">
            <a:avLst/>
          </a:prstGeom>
        </p:spPr>
      </p:pic>
      <p:sp>
        <p:nvSpPr>
          <p:cNvPr id="9" name="正方形/長方形 8"/>
          <p:cNvSpPr/>
          <p:nvPr/>
        </p:nvSpPr>
        <p:spPr>
          <a:xfrm>
            <a:off x="268310" y="1022871"/>
            <a:ext cx="5599428" cy="348481"/>
          </a:xfrm>
          <a:prstGeom prst="rect">
            <a:avLst/>
          </a:prstGeom>
        </p:spPr>
        <p:txBody>
          <a:bodyPr wrap="square" lIns="36000" tIns="72000" rIns="36000" bIns="36000" anchor="ctr">
            <a:noAutofit/>
          </a:bodyPr>
          <a:lstStyle/>
          <a:p>
            <a:pPr lvl="0">
              <a:defRPr/>
            </a:pPr>
            <a:r>
              <a:rPr kumimoji="0" lang="en-US" altLang="ja-JP" sz="1600" b="1" i="0" u="none" strike="noStrike" kern="1200" cap="none" spc="0" normalizeH="0" baseline="0" noProof="0" dirty="0" smtClean="0">
                <a:ln>
                  <a:noFill/>
                </a:ln>
                <a:solidFill>
                  <a:prstClr val="black"/>
                </a:solidFill>
                <a:effectLst/>
                <a:uLnTx/>
                <a:uFillTx/>
                <a:latin typeface="+mn-ea"/>
              </a:rPr>
              <a:t>【</a:t>
            </a:r>
            <a:r>
              <a:rPr lang="ja-JP" altLang="en-US" sz="1600" b="1" dirty="0">
                <a:solidFill>
                  <a:prstClr val="black"/>
                </a:solidFill>
                <a:latin typeface="+mn-ea"/>
              </a:rPr>
              <a:t>第</a:t>
            </a:r>
            <a:r>
              <a:rPr lang="en-US" altLang="ja-JP" sz="1600" b="1" dirty="0">
                <a:solidFill>
                  <a:prstClr val="black"/>
                </a:solidFill>
                <a:latin typeface="+mn-ea"/>
              </a:rPr>
              <a:t>2</a:t>
            </a:r>
            <a:r>
              <a:rPr lang="ja-JP" altLang="en-US" sz="1600" b="1" dirty="0">
                <a:solidFill>
                  <a:prstClr val="black"/>
                </a:solidFill>
                <a:latin typeface="+mn-ea"/>
              </a:rPr>
              <a:t>次大阪府歯科口腔保健計画における</a:t>
            </a:r>
            <a:r>
              <a:rPr lang="ja-JP" altLang="en-US" sz="1600" b="1" dirty="0" smtClean="0">
                <a:solidFill>
                  <a:prstClr val="black"/>
                </a:solidFill>
                <a:latin typeface="+mn-ea"/>
              </a:rPr>
              <a:t>数値</a:t>
            </a:r>
            <a:r>
              <a:rPr kumimoji="0" lang="ja-JP" altLang="en-US" sz="1600" b="1" i="0" u="none" strike="noStrike" kern="1200" cap="none" spc="0" normalizeH="0" baseline="0" noProof="0" dirty="0" smtClean="0">
                <a:ln>
                  <a:noFill/>
                </a:ln>
                <a:solidFill>
                  <a:prstClr val="black"/>
                </a:solidFill>
                <a:effectLst/>
                <a:uLnTx/>
                <a:uFillTx/>
                <a:latin typeface="+mn-ea"/>
              </a:rPr>
              <a:t>目標</a:t>
            </a:r>
            <a:r>
              <a:rPr kumimoji="0" lang="en-US" altLang="ja-JP" sz="1600" i="0" u="none" strike="noStrike" kern="1200" cap="none" spc="0" normalizeH="0" baseline="0" noProof="0" dirty="0" smtClean="0">
                <a:ln>
                  <a:noFill/>
                </a:ln>
                <a:solidFill>
                  <a:prstClr val="black"/>
                </a:solidFill>
                <a:effectLst/>
                <a:uLnTx/>
                <a:uFillTx/>
                <a:latin typeface="+mn-ea"/>
                <a:cs typeface="+mn-cs"/>
              </a:rPr>
              <a:t>】</a:t>
            </a:r>
            <a:endParaRPr kumimoji="0" lang="ja-JP" altLang="en-US" sz="1600" i="0" u="none" strike="noStrike" kern="1200" cap="none" spc="0" normalizeH="0" baseline="0" noProof="0" dirty="0">
              <a:ln>
                <a:noFill/>
              </a:ln>
              <a:solidFill>
                <a:prstClr val="black"/>
              </a:solidFill>
              <a:effectLst/>
              <a:uLnTx/>
              <a:uFillTx/>
              <a:latin typeface="+mn-ea"/>
              <a:cs typeface="+mn-cs"/>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52</a:t>
            </a:fld>
            <a:endParaRPr kumimoji="1" lang="ja-JP" altLang="en-US"/>
          </a:p>
        </p:txBody>
      </p:sp>
    </p:spTree>
    <p:extLst>
      <p:ext uri="{BB962C8B-B14F-4D97-AF65-F5344CB8AC3E}">
        <p14:creationId xmlns:p14="http://schemas.microsoft.com/office/powerpoint/2010/main" val="16807306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1781635342"/>
              </p:ext>
            </p:extLst>
          </p:nvPr>
        </p:nvGraphicFramePr>
        <p:xfrm>
          <a:off x="532263" y="1500464"/>
          <a:ext cx="8814337" cy="2412000"/>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528851062"/>
                    </a:ext>
                  </a:extLst>
                </a:gridCol>
                <a:gridCol w="7704159">
                  <a:extLst>
                    <a:ext uri="{9D8B030D-6E8A-4147-A177-3AD203B41FA5}">
                      <a16:colId xmlns:a16="http://schemas.microsoft.com/office/drawing/2014/main" val="89849022"/>
                    </a:ext>
                  </a:extLst>
                </a:gridCol>
              </a:tblGrid>
              <a:tr h="2412000">
                <a:tc>
                  <a:txBody>
                    <a:bodyPr/>
                    <a:lstStyle/>
                    <a:p>
                      <a:r>
                        <a:rPr kumimoji="1" lang="ja-JP" altLang="en-US" sz="1600" b="0" dirty="0" smtClean="0"/>
                        <a:t> 本年度の     </a:t>
                      </a:r>
                      <a:endParaRPr kumimoji="1" lang="en-US" altLang="ja-JP" sz="1600" b="0" dirty="0" smtClean="0"/>
                    </a:p>
                    <a:p>
                      <a:r>
                        <a:rPr kumimoji="1" lang="en-US" altLang="ja-JP" sz="1600" b="0" dirty="0" smtClean="0"/>
                        <a:t> </a:t>
                      </a:r>
                      <a:r>
                        <a:rPr kumimoji="1" lang="ja-JP" altLang="en-US" sz="1600" b="0" dirty="0" smtClean="0"/>
                        <a:t>取組</a:t>
                      </a:r>
                      <a:endParaRPr kumimoji="1" lang="en-US" altLang="ja-JP" sz="1600" b="0" dirty="0" smtClean="0"/>
                    </a:p>
                    <a:p>
                      <a:endParaRPr kumimoji="1" lang="en-US" altLang="ja-JP" sz="1600" b="0" dirty="0" smtClean="0"/>
                    </a:p>
                    <a:p>
                      <a:endParaRPr kumimoji="1" lang="en-US" altLang="ja-JP" sz="1600" b="0" dirty="0" smtClean="0"/>
                    </a:p>
                    <a:p>
                      <a:endParaRPr kumimoji="1" lang="ja-JP" alt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en-US" altLang="ja-JP" sz="1200" b="0" dirty="0" smtClean="0">
                          <a:solidFill>
                            <a:schemeClr val="tx1"/>
                          </a:solidFill>
                        </a:rPr>
                        <a:t>《</a:t>
                      </a:r>
                      <a:r>
                        <a:rPr kumimoji="1" lang="ja-JP" altLang="en-US" sz="1200" b="0" u="sng" dirty="0" smtClean="0">
                          <a:solidFill>
                            <a:schemeClr val="tx1"/>
                          </a:solidFill>
                        </a:rPr>
                        <a:t>啓発</a:t>
                      </a:r>
                      <a:r>
                        <a:rPr kumimoji="1" lang="en-US" altLang="ja-JP" sz="1200" b="0" dirty="0" smtClean="0">
                          <a:solidFill>
                            <a:schemeClr val="tx1"/>
                          </a:solidFill>
                        </a:rPr>
                        <a:t>》</a:t>
                      </a:r>
                    </a:p>
                    <a:p>
                      <a:r>
                        <a:rPr kumimoji="1" lang="ja-JP" altLang="en-US" sz="1100" b="0" dirty="0" smtClean="0">
                          <a:solidFill>
                            <a:schemeClr val="tx1"/>
                          </a:solidFill>
                        </a:rPr>
                        <a:t>■「要介護者のための口腔保健指導ガイドブック」（</a:t>
                      </a:r>
                      <a:r>
                        <a:rPr kumimoji="1" lang="en-US" altLang="ja-JP" sz="1100" b="0" dirty="0" smtClean="0">
                          <a:solidFill>
                            <a:schemeClr val="tx1"/>
                          </a:solidFill>
                        </a:rPr>
                        <a:t>H30</a:t>
                      </a:r>
                      <a:r>
                        <a:rPr kumimoji="1" lang="ja-JP" altLang="en-US" sz="1100" b="0" dirty="0" smtClean="0">
                          <a:solidFill>
                            <a:schemeClr val="tx1"/>
                          </a:solidFill>
                        </a:rPr>
                        <a:t>年度作成）を活用し、デイサービス施設職員向け講習を実施</a:t>
                      </a:r>
                      <a:endParaRPr kumimoji="1" lang="en-US" altLang="ja-JP" sz="1100" b="0" dirty="0" smtClean="0">
                        <a:solidFill>
                          <a:schemeClr val="tx1"/>
                        </a:solidFill>
                      </a:endParaRPr>
                    </a:p>
                    <a:p>
                      <a:r>
                        <a:rPr kumimoji="1" lang="ja-JP" altLang="en-US" sz="1100" b="0" dirty="0" smtClean="0">
                          <a:solidFill>
                            <a:schemeClr val="tx1"/>
                          </a:solidFill>
                        </a:rPr>
                        <a:t>　（要介護者口腔保健指導推進事業・１９地域）</a:t>
                      </a:r>
                      <a:endParaRPr kumimoji="1" lang="en-US" altLang="ja-JP" sz="1100" b="0" dirty="0" smtClean="0">
                        <a:solidFill>
                          <a:schemeClr val="tx1"/>
                        </a:solidFill>
                      </a:endParaRPr>
                    </a:p>
                    <a:p>
                      <a:r>
                        <a:rPr kumimoji="1" lang="ja-JP" altLang="en-US" sz="1100" b="0" dirty="0" smtClean="0">
                          <a:solidFill>
                            <a:schemeClr val="tx1"/>
                          </a:solidFill>
                        </a:rPr>
                        <a:t>■</a:t>
                      </a:r>
                      <a:r>
                        <a:rPr kumimoji="1" lang="en-US" altLang="ja-JP" sz="1100" b="0" dirty="0" smtClean="0">
                          <a:solidFill>
                            <a:schemeClr val="tx1"/>
                          </a:solidFill>
                        </a:rPr>
                        <a:t>56</a:t>
                      </a:r>
                      <a:r>
                        <a:rPr kumimoji="1" lang="ja-JP" altLang="en-US" sz="1100" b="0" dirty="0" smtClean="0">
                          <a:solidFill>
                            <a:schemeClr val="tx1"/>
                          </a:solidFill>
                        </a:rPr>
                        <a:t>地区に設置した在宅歯科ケアステーションを府民や市町村に周知（市町村や介護事業者等に対し３回）</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■８０２０表彰での知事賞の授与</a:t>
                      </a:r>
                      <a:endParaRPr kumimoji="1" lang="en-US" altLang="ja-JP" sz="1100" b="0" dirty="0" smtClean="0">
                        <a:solidFill>
                          <a:schemeClr val="tx1"/>
                        </a:solidFill>
                      </a:endParaRPr>
                    </a:p>
                    <a:p>
                      <a:r>
                        <a:rPr kumimoji="1" lang="ja-JP" altLang="en-US" sz="1100" b="0" dirty="0" smtClean="0">
                          <a:solidFill>
                            <a:schemeClr val="tx1"/>
                          </a:solidFill>
                        </a:rPr>
                        <a:t>（再掲）在宅療養者経口摂取支援チーム育成事業、公民連携、アスマイル、府ホームページ、啓発冊子等</a:t>
                      </a:r>
                      <a:endParaRPr kumimoji="1" lang="en-US" altLang="ja-JP" sz="1100" b="0" dirty="0" smtClean="0">
                        <a:solidFill>
                          <a:schemeClr val="tx1"/>
                        </a:solidFill>
                      </a:endParaRPr>
                    </a:p>
                    <a:p>
                      <a:endParaRPr kumimoji="1" lang="en-US" altLang="ja-JP" sz="1100" b="0" dirty="0" smtClean="0">
                        <a:solidFill>
                          <a:schemeClr val="tx1"/>
                        </a:solidFill>
                      </a:endParaRPr>
                    </a:p>
                    <a:p>
                      <a:r>
                        <a:rPr kumimoji="1" lang="en-US" altLang="ja-JP" sz="1200" b="0" dirty="0" smtClean="0">
                          <a:solidFill>
                            <a:schemeClr val="tx1"/>
                          </a:solidFill>
                        </a:rPr>
                        <a:t>《</a:t>
                      </a:r>
                      <a:r>
                        <a:rPr kumimoji="1" lang="ja-JP" altLang="en-US" sz="1200" b="0" u="sng" dirty="0" smtClean="0">
                          <a:solidFill>
                            <a:schemeClr val="tx1"/>
                          </a:solidFill>
                        </a:rPr>
                        <a:t>市町村支援</a:t>
                      </a:r>
                      <a:r>
                        <a:rPr kumimoji="1" lang="en-US" altLang="ja-JP" sz="1200" b="0" dirty="0" smtClean="0">
                          <a:solidFill>
                            <a:schemeClr val="tx1"/>
                          </a:solidFill>
                        </a:rPr>
                        <a:t>》</a:t>
                      </a:r>
                    </a:p>
                    <a:p>
                      <a:r>
                        <a:rPr kumimoji="1" lang="ja-JP" altLang="en-US" sz="1100" b="0" dirty="0" smtClean="0">
                          <a:solidFill>
                            <a:schemeClr val="tx1"/>
                          </a:solidFill>
                        </a:rPr>
                        <a:t>（再掲）大阪府歯科口腔保健推進連絡会、口腔保健支援センター、大阪府市町村歯科口腔保健実態調査、市町村職員の</a:t>
                      </a:r>
                      <a:endParaRPr kumimoji="1" lang="en-US" altLang="ja-JP" sz="1100" b="0" dirty="0" smtClean="0">
                        <a:solidFill>
                          <a:schemeClr val="tx1"/>
                        </a:solidFill>
                      </a:endParaRPr>
                    </a:p>
                    <a:p>
                      <a:r>
                        <a:rPr kumimoji="1" lang="ja-JP" altLang="en-US" sz="1100" b="0" dirty="0" smtClean="0">
                          <a:solidFill>
                            <a:schemeClr val="tx1"/>
                          </a:solidFill>
                        </a:rPr>
                        <a:t>　歯科コーチングスキル向上事業</a:t>
                      </a:r>
                      <a:endParaRPr kumimoji="1" lang="en-US" altLang="ja-JP" sz="11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3280106930"/>
              </p:ext>
            </p:extLst>
          </p:nvPr>
        </p:nvGraphicFramePr>
        <p:xfrm>
          <a:off x="525439" y="382140"/>
          <a:ext cx="8814337" cy="1121915"/>
        </p:xfrm>
        <a:graphic>
          <a:graphicData uri="http://schemas.openxmlformats.org/drawingml/2006/table">
            <a:tbl>
              <a:tblPr firstRow="1" bandRow="1">
                <a:tableStyleId>{5C22544A-7EE6-4342-B048-85BDC9FD1C3A}</a:tableStyleId>
              </a:tblPr>
              <a:tblGrid>
                <a:gridCol w="1110177">
                  <a:extLst>
                    <a:ext uri="{9D8B030D-6E8A-4147-A177-3AD203B41FA5}">
                      <a16:colId xmlns:a16="http://schemas.microsoft.com/office/drawing/2014/main" val="3795206225"/>
                    </a:ext>
                  </a:extLst>
                </a:gridCol>
                <a:gridCol w="7704160">
                  <a:extLst>
                    <a:ext uri="{9D8B030D-6E8A-4147-A177-3AD203B41FA5}">
                      <a16:colId xmlns:a16="http://schemas.microsoft.com/office/drawing/2014/main" val="1328953327"/>
                    </a:ext>
                  </a:extLst>
                </a:gridCol>
              </a:tblGrid>
              <a:tr h="11219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現状･課題</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100" b="0" dirty="0" smtClean="0">
                          <a:solidFill>
                            <a:schemeClr val="tx1"/>
                          </a:solidFill>
                        </a:rPr>
                        <a:t>・高齢期の歯の保有状況、咀嚼良好者の割合低く、改善が必要</a:t>
                      </a:r>
                      <a:endParaRPr kumimoji="1" lang="en-US" altLang="ja-JP" sz="1100" b="0" dirty="0" smtClean="0">
                        <a:solidFill>
                          <a:schemeClr val="tx1"/>
                        </a:solidFill>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100" b="0" dirty="0" smtClean="0">
                          <a:solidFill>
                            <a:schemeClr val="tx1"/>
                          </a:solidFill>
                        </a:rPr>
                        <a:t>・セルフケアと専門家による定期的なチェックが必要</a:t>
                      </a:r>
                      <a:endParaRPr kumimoji="1" lang="en-US" altLang="ja-JP" sz="1100" b="0" dirty="0" smtClean="0">
                        <a:solidFill>
                          <a:schemeClr val="tx1"/>
                        </a:solidFill>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100" b="0" dirty="0" smtClean="0">
                          <a:solidFill>
                            <a:schemeClr val="tx1"/>
                          </a:solidFill>
                        </a:rPr>
                        <a:t>・喫煙と歯周病の関連性、糖尿病と歯周病の関連性が十分認識されているとは言えず、普及啓発をはじめとする取組み</a:t>
                      </a:r>
                      <a:endParaRPr kumimoji="1" lang="en-US" altLang="ja-JP" sz="1100" b="0" dirty="0" smtClean="0">
                        <a:solidFill>
                          <a:schemeClr val="tx1"/>
                        </a:solidFill>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100" b="0" dirty="0" smtClean="0">
                          <a:solidFill>
                            <a:schemeClr val="tx1"/>
                          </a:solidFill>
                        </a:rPr>
                        <a:t>　が必要</a:t>
                      </a:r>
                      <a:endParaRPr kumimoji="1" lang="en-US" altLang="ja-JP" sz="11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1272428911"/>
              </p:ext>
            </p:extLst>
          </p:nvPr>
        </p:nvGraphicFramePr>
        <p:xfrm>
          <a:off x="532263" y="3903259"/>
          <a:ext cx="8807513" cy="2647665"/>
        </p:xfrm>
        <a:graphic>
          <a:graphicData uri="http://schemas.openxmlformats.org/drawingml/2006/table">
            <a:tbl>
              <a:tblPr firstRow="1" bandRow="1">
                <a:tableStyleId>{5C22544A-7EE6-4342-B048-85BDC9FD1C3A}</a:tableStyleId>
              </a:tblPr>
              <a:tblGrid>
                <a:gridCol w="1109319">
                  <a:extLst>
                    <a:ext uri="{9D8B030D-6E8A-4147-A177-3AD203B41FA5}">
                      <a16:colId xmlns:a16="http://schemas.microsoft.com/office/drawing/2014/main" val="1801151304"/>
                    </a:ext>
                  </a:extLst>
                </a:gridCol>
                <a:gridCol w="7698194">
                  <a:extLst>
                    <a:ext uri="{9D8B030D-6E8A-4147-A177-3AD203B41FA5}">
                      <a16:colId xmlns:a16="http://schemas.microsoft.com/office/drawing/2014/main" val="4210226558"/>
                    </a:ext>
                  </a:extLst>
                </a:gridCol>
              </a:tblGrid>
              <a:tr h="26476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課題</a:t>
                      </a:r>
                      <a:r>
                        <a:rPr kumimoji="1" lang="en-US" altLang="ja-JP" sz="1200" b="0" dirty="0" smtClean="0">
                          <a:solidFill>
                            <a:schemeClr val="tx1"/>
                          </a:solidFill>
                          <a:latin typeface="+mn-ea"/>
                          <a:ea typeface="+mn-ea"/>
                        </a:rPr>
                        <a:t>》</a:t>
                      </a:r>
                    </a:p>
                    <a:p>
                      <a:r>
                        <a:rPr kumimoji="1" lang="ja-JP" altLang="en-US" sz="1100" b="0" dirty="0" smtClean="0">
                          <a:solidFill>
                            <a:schemeClr val="tx1"/>
                          </a:solidFill>
                          <a:latin typeface="+mn-ea"/>
                          <a:ea typeface="+mn-ea"/>
                        </a:rPr>
                        <a:t>■ホームページを閲覧するなどの自発的な動きをしない府民への働きかけ（内容：セルフケア、定期的な歯科健診、</a:t>
                      </a:r>
                      <a:r>
                        <a:rPr kumimoji="1" lang="ja-JP" altLang="en-US" sz="1100" b="0" dirty="0" err="1" smtClean="0">
                          <a:solidFill>
                            <a:schemeClr val="tx1"/>
                          </a:solidFill>
                          <a:latin typeface="+mn-ea"/>
                          <a:ea typeface="+mn-ea"/>
                        </a:rPr>
                        <a:t>か</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　かりつけ歯科医、喫煙・糖尿病と歯と口の健康、口の機能の向上のための必要な知識等）</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■歯科専門職の職員がいない市町村への支援</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次年度の取組</a:t>
                      </a:r>
                      <a:r>
                        <a:rPr kumimoji="1" lang="en-US" altLang="ja-JP" sz="1200" b="0" dirty="0" smtClean="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■介護者に対する啓発・人材育成</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■在宅歯科ケアステーションの活用促進</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■関係団体と連携のうえ、在宅療養者経口摂取支援チームの育成</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■「アスマイル」、府の広報媒体、公民連携の枠組みを活用し、幅広い世代の府への啓発</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■口腔保健支援センターでの専門職による個別具体的な相談、情報提供</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a:t>
                      </a:r>
                      <a:r>
                        <a:rPr kumimoji="1" lang="ja-JP" altLang="en-US" sz="1100" b="0" dirty="0" smtClean="0">
                          <a:solidFill>
                            <a:schemeClr val="tx1"/>
                          </a:solidFill>
                        </a:rPr>
                        <a:t>市町村職員の歯科コーチングスキル向上事業</a:t>
                      </a:r>
                      <a:r>
                        <a:rPr kumimoji="1" lang="ja-JP" altLang="en-US" sz="1100" b="0" dirty="0" smtClean="0">
                          <a:solidFill>
                            <a:schemeClr val="tx1"/>
                          </a:solidFill>
                          <a:latin typeface="+mn-ea"/>
                          <a:ea typeface="+mn-ea"/>
                        </a:rPr>
                        <a:t>での市町村職員への技術的支援</a:t>
                      </a:r>
                      <a:endParaRPr kumimoji="1" lang="en-US" altLang="ja-JP" sz="11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4401395"/>
                  </a:ext>
                </a:extLst>
              </a:tr>
            </a:tbl>
          </a:graphicData>
        </a:graphic>
      </p:graphicFrame>
      <p:sp>
        <p:nvSpPr>
          <p:cNvPr id="11" name="角丸四角形 10"/>
          <p:cNvSpPr/>
          <p:nvPr/>
        </p:nvSpPr>
        <p:spPr>
          <a:xfrm>
            <a:off x="715224" y="2790912"/>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53</a:t>
            </a:fld>
            <a:endParaRPr kumimoji="1" lang="ja-JP" altLang="en-US"/>
          </a:p>
        </p:txBody>
      </p:sp>
    </p:spTree>
    <p:extLst>
      <p:ext uri="{BB962C8B-B14F-4D97-AF65-F5344CB8AC3E}">
        <p14:creationId xmlns:p14="http://schemas.microsoft.com/office/powerpoint/2010/main" val="65518670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446956380"/>
              </p:ext>
            </p:extLst>
          </p:nvPr>
        </p:nvGraphicFramePr>
        <p:xfrm>
          <a:off x="450296" y="700132"/>
          <a:ext cx="9021250" cy="780938"/>
        </p:xfrm>
        <a:graphic>
          <a:graphicData uri="http://schemas.openxmlformats.org/drawingml/2006/table">
            <a:tbl>
              <a:tblPr firstRow="1" bandRow="1">
                <a:tableStyleId>{5C22544A-7EE6-4342-B048-85BDC9FD1C3A}</a:tableStyleId>
              </a:tblPr>
              <a:tblGrid>
                <a:gridCol w="1136239">
                  <a:extLst>
                    <a:ext uri="{9D8B030D-6E8A-4147-A177-3AD203B41FA5}">
                      <a16:colId xmlns:a16="http://schemas.microsoft.com/office/drawing/2014/main" val="3968682874"/>
                    </a:ext>
                  </a:extLst>
                </a:gridCol>
                <a:gridCol w="7885011">
                  <a:extLst>
                    <a:ext uri="{9D8B030D-6E8A-4147-A177-3AD203B41FA5}">
                      <a16:colId xmlns:a16="http://schemas.microsoft.com/office/drawing/2014/main" val="474374483"/>
                    </a:ext>
                  </a:extLst>
                </a:gridCol>
              </a:tblGrid>
              <a:tr h="780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latin typeface="游ゴシック" panose="020B0400000000000000" pitchFamily="50" charset="-128"/>
                          <a:ea typeface="游ゴシック" panose="020B0400000000000000" pitchFamily="50" charset="-128"/>
                        </a:rPr>
                        <a:t>最終予算</a:t>
                      </a:r>
                      <a:endParaRPr kumimoji="1" lang="en-US" altLang="ja-JP" sz="1600" b="0" dirty="0" smtClean="0">
                        <a:solidFill>
                          <a:schemeClr val="bg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200" b="0" baseline="0" dirty="0" smtClean="0">
                        <a:solidFill>
                          <a:schemeClr val="bg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生涯歯科保健推進事業（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1,775</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千円）、大阪府歯科口腔保健計画推進事業（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3,989</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千円）、８０２０運動推進特別事業（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2,0</a:t>
                      </a:r>
                      <a:r>
                        <a:rPr kumimoji="1" lang="en-US" altLang="ja-JP" sz="1100" b="0" i="0" u="none" strike="noStrike" kern="1200" cap="none" spc="0" normalizeH="0" baseline="0" noProof="0" dirty="0" smtClean="0">
                          <a:ln>
                            <a:noFill/>
                          </a:ln>
                          <a:solidFill>
                            <a:schemeClr val="tx1"/>
                          </a:solidFill>
                          <a:effectLst/>
                          <a:uLnTx/>
                          <a:uFillTx/>
                          <a:latin typeface="游ゴシック" panose="020B0400000000000000" pitchFamily="50" charset="-128"/>
                          <a:ea typeface="游ゴシック" panose="020B0400000000000000" pitchFamily="50" charset="-128"/>
                          <a:cs typeface="+mn-cs"/>
                        </a:rPr>
                        <a:t>39</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千円）、在宅療養者経口摂取支援チーム育成事業（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3,890</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千円）、要介護者口腔保健指導推進事業（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6,058</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a:t>
                      </a:r>
                      <a:endParaRPr kumimoji="1" lang="en-US" altLang="ja-JP" sz="1400" b="0" dirty="0" smtClean="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6912226"/>
                  </a:ext>
                </a:extLst>
              </a:tr>
            </a:tbl>
          </a:graphicData>
        </a:graphic>
      </p:graphicFrame>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54</a:t>
            </a:fld>
            <a:endParaRPr kumimoji="1" lang="ja-JP" altLang="en-US"/>
          </a:p>
        </p:txBody>
      </p:sp>
    </p:spTree>
    <p:extLst>
      <p:ext uri="{BB962C8B-B14F-4D97-AF65-F5344CB8AC3E}">
        <p14:creationId xmlns:p14="http://schemas.microsoft.com/office/powerpoint/2010/main" val="39728287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a:t>
            </a:r>
            <a:r>
              <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歯科疾患の予防・早期発見、口の機能の維持</a:t>
            </a: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向上</a:t>
            </a:r>
            <a:endPar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165279" y="864500"/>
            <a:ext cx="9369380" cy="55745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mn-ea"/>
                <a:cs typeface="+mn-cs"/>
              </a:rPr>
              <a:t>計画Ｐ</a:t>
            </a:r>
            <a:r>
              <a:rPr kumimoji="1" lang="en-US" altLang="ja-JP" sz="1800" b="1" i="0" u="none" strike="noStrike" kern="1200" cap="none" spc="0" normalizeH="0" baseline="0" noProof="0">
                <a:ln>
                  <a:noFill/>
                </a:ln>
                <a:solidFill>
                  <a:prstClr val="white"/>
                </a:solidFill>
                <a:effectLst/>
                <a:uLnTx/>
                <a:uFillTx/>
                <a:latin typeface="+mn-ea"/>
                <a:cs typeface="+mn-cs"/>
              </a:rPr>
              <a:t>59</a:t>
            </a:r>
            <a:endParaRPr kumimoji="1" lang="en-US" altLang="ja-JP" sz="1800" b="1" i="0" u="none" strike="noStrike" kern="1200" cap="none" spc="0" normalizeH="0" baseline="0" noProof="0" dirty="0">
              <a:ln>
                <a:noFill/>
              </a:ln>
              <a:solidFill>
                <a:prstClr val="white"/>
              </a:solidFill>
              <a:effectLst/>
              <a:uLnTx/>
              <a:uFillTx/>
              <a:latin typeface="+mn-ea"/>
              <a:cs typeface="+mn-cs"/>
            </a:endParaRPr>
          </a:p>
        </p:txBody>
      </p:sp>
      <p:graphicFrame>
        <p:nvGraphicFramePr>
          <p:cNvPr id="19" name="表 18"/>
          <p:cNvGraphicFramePr>
            <a:graphicFrameLocks noGrp="1"/>
          </p:cNvGraphicFramePr>
          <p:nvPr>
            <p:extLst>
              <p:ext uri="{D42A27DB-BD31-4B8C-83A1-F6EECF244321}">
                <p14:modId xmlns:p14="http://schemas.microsoft.com/office/powerpoint/2010/main" val="1281554084"/>
              </p:ext>
            </p:extLst>
          </p:nvPr>
        </p:nvGraphicFramePr>
        <p:xfrm>
          <a:off x="647467" y="3919101"/>
          <a:ext cx="8534283" cy="2265691"/>
        </p:xfrm>
        <a:graphic>
          <a:graphicData uri="http://schemas.openxmlformats.org/drawingml/2006/table">
            <a:tbl>
              <a:tblPr firstRow="1" firstCol="1" bandRow="1">
                <a:tableStyleId>{5C22544A-7EE6-4342-B048-85BDC9FD1C3A}</a:tableStyleId>
              </a:tblPr>
              <a:tblGrid>
                <a:gridCol w="332371">
                  <a:extLst>
                    <a:ext uri="{9D8B030D-6E8A-4147-A177-3AD203B41FA5}">
                      <a16:colId xmlns:a16="http://schemas.microsoft.com/office/drawing/2014/main" val="20000"/>
                    </a:ext>
                  </a:extLst>
                </a:gridCol>
                <a:gridCol w="3042606">
                  <a:extLst>
                    <a:ext uri="{9D8B030D-6E8A-4147-A177-3AD203B41FA5}">
                      <a16:colId xmlns:a16="http://schemas.microsoft.com/office/drawing/2014/main" val="20001"/>
                    </a:ext>
                  </a:extLst>
                </a:gridCol>
                <a:gridCol w="2013573">
                  <a:extLst>
                    <a:ext uri="{9D8B030D-6E8A-4147-A177-3AD203B41FA5}">
                      <a16:colId xmlns:a16="http://schemas.microsoft.com/office/drawing/2014/main" val="20002"/>
                    </a:ext>
                  </a:extLst>
                </a:gridCol>
                <a:gridCol w="1971033">
                  <a:extLst>
                    <a:ext uri="{9D8B030D-6E8A-4147-A177-3AD203B41FA5}">
                      <a16:colId xmlns:a16="http://schemas.microsoft.com/office/drawing/2014/main" val="3296687758"/>
                    </a:ext>
                  </a:extLst>
                </a:gridCol>
                <a:gridCol w="1174700">
                  <a:extLst>
                    <a:ext uri="{9D8B030D-6E8A-4147-A177-3AD203B41FA5}">
                      <a16:colId xmlns:a16="http://schemas.microsoft.com/office/drawing/2014/main" val="20003"/>
                    </a:ext>
                  </a:extLst>
                </a:gridCol>
              </a:tblGrid>
              <a:tr h="622503">
                <a:tc>
                  <a:txBody>
                    <a:bodyPr/>
                    <a:lstStyle/>
                    <a:p>
                      <a:pPr algn="ctr" fontAlgn="auto">
                        <a:lnSpc>
                          <a:spcPts val="1600"/>
                        </a:lnSpc>
                        <a:spcAft>
                          <a:spcPts val="0"/>
                        </a:spcAft>
                      </a:pPr>
                      <a:r>
                        <a:rPr lang="ja-JP" sz="1400" dirty="0">
                          <a:effectLst/>
                          <a:latin typeface="+mn-ea"/>
                          <a:ea typeface="+mn-ea"/>
                        </a:rPr>
                        <a:t>　</a:t>
                      </a:r>
                      <a:endParaRPr lang="ja-JP" sz="1400"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altLang="en-US" sz="1200" dirty="0" smtClean="0">
                          <a:solidFill>
                            <a:schemeClr val="bg1"/>
                          </a:solidFill>
                          <a:effectLst/>
                          <a:latin typeface="+mn-ea"/>
                          <a:ea typeface="+mn-ea"/>
                          <a:cs typeface="HG丸ｺﾞｼｯｸM-PRO"/>
                        </a:rPr>
                        <a:t>個別目標</a:t>
                      </a:r>
                      <a:endParaRPr lang="ja-JP" sz="1200" dirty="0">
                        <a:solidFill>
                          <a:schemeClr val="bg1"/>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計画策定時</a:t>
                      </a:r>
                      <a:r>
                        <a:rPr lang="ja-JP" sz="1200" dirty="0" smtClean="0">
                          <a:effectLst/>
                          <a:latin typeface="+mn-ea"/>
                          <a:ea typeface="+mn-ea"/>
                        </a:rPr>
                        <a:t>の状況</a:t>
                      </a:r>
                      <a:endParaRPr lang="ja-JP" sz="1200"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solidFill>
                            <a:schemeClr val="bg1"/>
                          </a:solidFill>
                          <a:effectLst/>
                          <a:latin typeface="+mn-ea"/>
                          <a:ea typeface="+mn-ea"/>
                          <a:cs typeface="HG丸ｺﾞｼｯｸM-PRO"/>
                        </a:rPr>
                        <a:t>現在の状況</a:t>
                      </a:r>
                      <a:endParaRPr lang="ja-JP" sz="1200" dirty="0">
                        <a:solidFill>
                          <a:schemeClr val="bg1"/>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a:t>
                      </a:r>
                      <a:endParaRPr lang="en-US" altLang="ja-JP" sz="1200" dirty="0" smtClean="0">
                        <a:effectLst/>
                        <a:latin typeface="+mn-ea"/>
                        <a:ea typeface="+mn-ea"/>
                      </a:endParaRPr>
                    </a:p>
                    <a:p>
                      <a:pPr algn="ctr" fontAlgn="auto">
                        <a:lnSpc>
                          <a:spcPts val="1600"/>
                        </a:lnSpc>
                        <a:spcAft>
                          <a:spcPts val="0"/>
                        </a:spcAft>
                      </a:pPr>
                      <a:r>
                        <a:rPr lang="ja-JP" sz="1200" dirty="0" smtClean="0">
                          <a:effectLst/>
                          <a:latin typeface="+mn-ea"/>
                          <a:ea typeface="+mn-ea"/>
                        </a:rPr>
                        <a:t>の</a:t>
                      </a:r>
                      <a:r>
                        <a:rPr lang="ja-JP" sz="1200" dirty="0">
                          <a:effectLst/>
                          <a:latin typeface="+mn-ea"/>
                          <a:ea typeface="+mn-ea"/>
                        </a:rPr>
                        <a:t>目標</a:t>
                      </a:r>
                      <a:endParaRPr lang="ja-JP" sz="1200"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821594">
                <a:tc>
                  <a:txBody>
                    <a:bodyPr/>
                    <a:lstStyle/>
                    <a:p>
                      <a:pPr algn="ctr" fontAlgn="auto">
                        <a:lnSpc>
                          <a:spcPts val="1600"/>
                        </a:lnSpc>
                        <a:spcAft>
                          <a:spcPts val="0"/>
                        </a:spcAft>
                      </a:pPr>
                      <a:r>
                        <a:rPr lang="en-US" sz="1400" dirty="0">
                          <a:effectLst/>
                          <a:latin typeface="+mn-ea"/>
                          <a:ea typeface="+mn-ea"/>
                        </a:rPr>
                        <a:t>1</a:t>
                      </a:r>
                      <a:endParaRPr lang="ja-JP" sz="1400"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dirty="0" smtClean="0">
                          <a:effectLst/>
                          <a:latin typeface="+mn-ea"/>
                          <a:ea typeface="+mn-ea"/>
                        </a:rPr>
                        <a:t>介護老人保健施設での定期的な歯科健診の実施</a:t>
                      </a:r>
                      <a:endParaRPr lang="ja-JP" sz="1200" b="1" dirty="0">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29.5</a:t>
                      </a:r>
                      <a:r>
                        <a:rPr lang="ja-JP" sz="1200" b="1" dirty="0" smtClean="0">
                          <a:solidFill>
                            <a:schemeClr val="tx1"/>
                          </a:solidFill>
                          <a:effectLst/>
                          <a:latin typeface="+mn-ea"/>
                          <a:ea typeface="+mn-ea"/>
                        </a:rPr>
                        <a:t>％</a:t>
                      </a:r>
                    </a:p>
                    <a:p>
                      <a:pPr algn="ctr" fontAlgn="auto">
                        <a:lnSpc>
                          <a:spcPts val="1600"/>
                        </a:lnSpc>
                        <a:spcAft>
                          <a:spcPts val="0"/>
                        </a:spcAft>
                      </a:pPr>
                      <a:r>
                        <a:rPr lang="ja-JP" sz="1200" b="1" dirty="0">
                          <a:solidFill>
                            <a:schemeClr val="tx1"/>
                          </a:solidFill>
                          <a:effectLst/>
                          <a:latin typeface="+mn-ea"/>
                          <a:ea typeface="+mn-ea"/>
                        </a:rPr>
                        <a:t>【平成</a:t>
                      </a:r>
                      <a:r>
                        <a:rPr lang="en-US" sz="1200" b="1" dirty="0" smtClean="0">
                          <a:solidFill>
                            <a:schemeClr val="tx1"/>
                          </a:solidFill>
                          <a:effectLst/>
                          <a:latin typeface="+mn-ea"/>
                          <a:ea typeface="+mn-ea"/>
                        </a:rPr>
                        <a:t>28</a:t>
                      </a:r>
                      <a:r>
                        <a:rPr lang="ja-JP" sz="1200" b="1" dirty="0" smtClean="0">
                          <a:solidFill>
                            <a:schemeClr val="tx1"/>
                          </a:solidFill>
                          <a:effectLst/>
                          <a:latin typeface="+mn-ea"/>
                          <a:ea typeface="+mn-ea"/>
                        </a:rPr>
                        <a:t>（</a:t>
                      </a:r>
                      <a:r>
                        <a:rPr lang="en-US" sz="1200" b="1" dirty="0" smtClean="0">
                          <a:solidFill>
                            <a:schemeClr val="tx1"/>
                          </a:solidFill>
                          <a:effectLst/>
                          <a:latin typeface="+mn-ea"/>
                          <a:ea typeface="+mn-ea"/>
                        </a:rPr>
                        <a:t>201</a:t>
                      </a:r>
                      <a:r>
                        <a:rPr lang="en-US" altLang="ja-JP" sz="1200" b="1" dirty="0" smtClean="0">
                          <a:solidFill>
                            <a:schemeClr val="tx1"/>
                          </a:solidFill>
                          <a:effectLst/>
                          <a:latin typeface="+mn-ea"/>
                          <a:ea typeface="+mn-ea"/>
                        </a:rPr>
                        <a:t>6</a:t>
                      </a:r>
                      <a:r>
                        <a:rPr lang="ja-JP" sz="1200" b="1" dirty="0" smtClean="0">
                          <a:solidFill>
                            <a:schemeClr val="tx1"/>
                          </a:solidFill>
                          <a:effectLst/>
                          <a:latin typeface="+mn-ea"/>
                          <a:ea typeface="+mn-ea"/>
                        </a:rPr>
                        <a:t>）</a:t>
                      </a:r>
                      <a:r>
                        <a:rPr lang="ja-JP" sz="1200" b="1" dirty="0">
                          <a:solidFill>
                            <a:schemeClr val="tx1"/>
                          </a:solidFill>
                          <a:effectLst/>
                          <a:latin typeface="+mn-ea"/>
                          <a:ea typeface="+mn-ea"/>
                        </a:rPr>
                        <a:t>年】</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dk1"/>
                          </a:solidFill>
                          <a:effectLst/>
                          <a:latin typeface="+mn-ea"/>
                          <a:ea typeface="+mn-ea"/>
                          <a:cs typeface="+mn-cs"/>
                        </a:rPr>
                        <a:t>35</a:t>
                      </a:r>
                      <a:r>
                        <a:rPr lang="ja-JP" altLang="en-US" sz="1200" b="1" dirty="0" smtClean="0">
                          <a:solidFill>
                            <a:schemeClr val="dk1"/>
                          </a:solidFill>
                          <a:effectLst/>
                          <a:latin typeface="+mn-ea"/>
                          <a:ea typeface="+mn-ea"/>
                          <a:cs typeface="+mn-cs"/>
                        </a:rPr>
                        <a:t>％以上</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21594">
                <a:tc>
                  <a:txBody>
                    <a:bodyPr/>
                    <a:lstStyle/>
                    <a:p>
                      <a:pPr algn="ctr" fontAlgn="auto">
                        <a:lnSpc>
                          <a:spcPts val="1600"/>
                        </a:lnSpc>
                        <a:spcAft>
                          <a:spcPts val="0"/>
                        </a:spcAft>
                      </a:pPr>
                      <a:r>
                        <a:rPr lang="en-US" altLang="ja-JP" sz="1400" dirty="0" smtClean="0">
                          <a:solidFill>
                            <a:schemeClr val="bg1"/>
                          </a:solidFill>
                          <a:effectLst/>
                          <a:latin typeface="+mn-ea"/>
                          <a:ea typeface="+mn-ea"/>
                          <a:cs typeface="HG丸ｺﾞｼｯｸM-PRO"/>
                        </a:rPr>
                        <a:t>2</a:t>
                      </a:r>
                      <a:endParaRPr lang="ja-JP" sz="1400"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200" b="1" dirty="0" err="1" smtClean="0">
                          <a:effectLst/>
                          <a:latin typeface="+mn-ea"/>
                          <a:ea typeface="+mn-ea"/>
                        </a:rPr>
                        <a:t>障がい</a:t>
                      </a:r>
                      <a:r>
                        <a:rPr lang="ja-JP" altLang="en-US" sz="1200" b="1" dirty="0" smtClean="0">
                          <a:effectLst/>
                          <a:latin typeface="+mn-ea"/>
                          <a:ea typeface="+mn-ea"/>
                        </a:rPr>
                        <a:t>児及び障がい者入所施設での定期的な歯科健診の実施</a:t>
                      </a:r>
                      <a:endParaRPr lang="ja-JP" sz="1200" b="1" dirty="0">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63.9</a:t>
                      </a:r>
                      <a:r>
                        <a:rPr lang="ja-JP" altLang="ja-JP" sz="1200" b="1" dirty="0" smtClean="0">
                          <a:solidFill>
                            <a:schemeClr val="tx1"/>
                          </a:solidFill>
                          <a:effectLst/>
                          <a:latin typeface="+mn-ea"/>
                          <a:ea typeface="+mn-ea"/>
                        </a:rPr>
                        <a:t>％</a:t>
                      </a:r>
                    </a:p>
                    <a:p>
                      <a:pPr algn="ctr" fontAlgn="auto">
                        <a:lnSpc>
                          <a:spcPts val="1600"/>
                        </a:lnSpc>
                        <a:spcAft>
                          <a:spcPts val="0"/>
                        </a:spcAft>
                      </a:pPr>
                      <a:r>
                        <a:rPr lang="ja-JP" altLang="ja-JP" sz="1200" b="1" dirty="0" smtClean="0">
                          <a:solidFill>
                            <a:schemeClr val="tx1"/>
                          </a:solidFill>
                          <a:effectLst/>
                          <a:latin typeface="+mn-ea"/>
                          <a:ea typeface="+mn-ea"/>
                        </a:rPr>
                        <a:t>【平成</a:t>
                      </a:r>
                      <a:r>
                        <a:rPr lang="en-US" altLang="ja-JP" sz="1200" b="1" dirty="0" smtClean="0">
                          <a:solidFill>
                            <a:schemeClr val="tx1"/>
                          </a:solidFill>
                          <a:effectLst/>
                          <a:latin typeface="+mn-ea"/>
                          <a:ea typeface="+mn-ea"/>
                        </a:rPr>
                        <a:t>28</a:t>
                      </a:r>
                      <a:r>
                        <a:rPr lang="ja-JP" altLang="ja-JP"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2016</a:t>
                      </a:r>
                      <a:r>
                        <a:rPr lang="ja-JP" altLang="ja-JP" sz="1200" b="1" dirty="0" smtClean="0">
                          <a:solidFill>
                            <a:schemeClr val="tx1"/>
                          </a:solidFill>
                          <a:effectLst/>
                          <a:latin typeface="+mn-ea"/>
                          <a:ea typeface="+mn-ea"/>
                        </a:rPr>
                        <a:t>）年】</a:t>
                      </a:r>
                      <a:endParaRPr lang="ja-JP" altLang="ja-JP" sz="1200" b="1" dirty="0" smtClean="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b="1" dirty="0" smtClean="0">
                          <a:solidFill>
                            <a:schemeClr val="tx1"/>
                          </a:solidFill>
                          <a:effectLst/>
                          <a:latin typeface="+mn-ea"/>
                          <a:ea typeface="+mn-ea"/>
                          <a:cs typeface="HG丸ｺﾞｼｯｸM-PRO"/>
                        </a:rPr>
                        <a:t>―</a:t>
                      </a:r>
                      <a:endParaRPr lang="ja-JP" altLang="ja-JP" sz="1200" b="1" dirty="0" smtClean="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b="1" dirty="0" smtClean="0">
                          <a:solidFill>
                            <a:schemeClr val="dk1"/>
                          </a:solidFill>
                          <a:effectLst/>
                          <a:latin typeface="+mn-ea"/>
                          <a:ea typeface="+mn-ea"/>
                          <a:cs typeface="+mn-cs"/>
                        </a:rPr>
                        <a:t>75</a:t>
                      </a:r>
                      <a:r>
                        <a:rPr lang="ja-JP" altLang="en-US" sz="1200" b="1" dirty="0" smtClean="0">
                          <a:solidFill>
                            <a:schemeClr val="dk1"/>
                          </a:solidFill>
                          <a:effectLst/>
                          <a:latin typeface="+mn-ea"/>
                          <a:ea typeface="+mn-ea"/>
                          <a:cs typeface="+mn-cs"/>
                        </a:rPr>
                        <a:t>％以上</a:t>
                      </a:r>
                      <a:endParaRPr lang="ja-JP" altLang="ja-JP" sz="1200" b="1" dirty="0" smtClean="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8162636"/>
                  </a:ext>
                </a:extLst>
              </a:tr>
            </a:tbl>
          </a:graphicData>
        </a:graphic>
      </p:graphicFrame>
      <p:sp>
        <p:nvSpPr>
          <p:cNvPr id="15" name="正方形/長方形 14"/>
          <p:cNvSpPr/>
          <p:nvPr/>
        </p:nvSpPr>
        <p:spPr>
          <a:xfrm>
            <a:off x="0" y="745307"/>
            <a:ext cx="9906000" cy="612604"/>
          </a:xfrm>
          <a:prstGeom prst="rect">
            <a:avLst/>
          </a:prstGeom>
          <a:solidFill>
            <a:srgbClr val="002060"/>
          </a:solidFill>
        </p:spPr>
        <p:txBody>
          <a:bodyPr wrap="square" anchor="ctr">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（５）歯科健診を受診することが困難など配慮の必要な人　　　</a:t>
            </a:r>
            <a:endParaRPr kumimoji="1" lang="en-US" altLang="ja-JP"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dirty="0">
                <a:ln w="0"/>
                <a:solidFill>
                  <a:prstClr val="white"/>
                </a:solidFill>
                <a:effectLst>
                  <a:outerShdw blurRad="38100" dist="19050" dir="2700000" algn="tl" rotWithShape="0">
                    <a:prstClr val="black">
                      <a:alpha val="40000"/>
                    </a:prstClr>
                  </a:outerShdw>
                </a:effectLst>
                <a:latin typeface="游ゴシック" panose="020B0400000000000000" pitchFamily="50" charset="-128"/>
                <a:ea typeface="游ゴシック" panose="020B0400000000000000" pitchFamily="50" charset="-128"/>
              </a:rPr>
              <a:t>　</a:t>
            </a:r>
            <a:r>
              <a:rPr kumimoji="1" lang="ja-JP" altLang="en-US" sz="2000" b="1" dirty="0" smtClean="0">
                <a:ln w="0"/>
                <a:solidFill>
                  <a:prstClr val="white"/>
                </a:solidFill>
                <a:effectLst>
                  <a:outerShdw blurRad="38100" dist="19050" dir="2700000" algn="tl" rotWithShape="0">
                    <a:prstClr val="black">
                      <a:alpha val="40000"/>
                    </a:prstClr>
                  </a:outerShdw>
                </a:effectLst>
                <a:latin typeface="游ゴシック" panose="020B0400000000000000" pitchFamily="50" charset="-128"/>
                <a:ea typeface="游ゴシック" panose="020B0400000000000000" pitchFamily="50" charset="-128"/>
              </a:rPr>
              <a:t>　　　　　　　　　　　　　　　</a:t>
            </a: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（要介護者、障がい児者）　　　　　</a:t>
            </a:r>
            <a:r>
              <a:rPr kumimoji="1" lang="ja-JP" altLang="en-US" sz="16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計画</a:t>
            </a:r>
            <a:r>
              <a:rPr kumimoji="1" lang="en-US" altLang="ja-JP" sz="16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P.31</a:t>
            </a:r>
            <a:endParaRPr kumimoji="1" lang="en-US" altLang="ja-JP" sz="16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183217"/>
            <a:ext cx="1324147" cy="432000"/>
          </a:xfrm>
          <a:prstGeom prst="rect">
            <a:avLst/>
          </a:prstGeom>
        </p:spPr>
      </p:pic>
      <p:sp>
        <p:nvSpPr>
          <p:cNvPr id="11" name="正方形/長方形 10"/>
          <p:cNvSpPr/>
          <p:nvPr/>
        </p:nvSpPr>
        <p:spPr>
          <a:xfrm>
            <a:off x="382272" y="1946255"/>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mn-ea"/>
                <a:cs typeface="+mn-cs"/>
              </a:rPr>
              <a:t>【</a:t>
            </a:r>
            <a:r>
              <a:rPr kumimoji="0" lang="ja-JP" altLang="en-US" sz="1600" b="1" i="0" u="none" strike="noStrike" kern="1200" cap="none" spc="0" normalizeH="0" baseline="0" noProof="0" dirty="0" smtClean="0">
                <a:ln>
                  <a:noFill/>
                </a:ln>
                <a:solidFill>
                  <a:prstClr val="black"/>
                </a:solidFill>
                <a:effectLst/>
                <a:uLnTx/>
                <a:uFillTx/>
                <a:latin typeface="+mn-ea"/>
                <a:cs typeface="+mn-cs"/>
              </a:rPr>
              <a:t>府民の行動目標</a:t>
            </a:r>
            <a:r>
              <a:rPr kumimoji="0" lang="en-US" altLang="ja-JP" sz="1600" b="1" i="0" u="none" strike="noStrike" kern="1200" cap="none" spc="0" normalizeH="0" baseline="0" noProof="0" dirty="0">
                <a:ln>
                  <a:noFill/>
                </a:ln>
                <a:solidFill>
                  <a:prstClr val="black"/>
                </a:solidFill>
                <a:effectLst/>
                <a:uLnTx/>
                <a:uFillTx/>
                <a:latin typeface="+mn-ea"/>
                <a:cs typeface="+mn-cs"/>
              </a:rPr>
              <a:t>】</a:t>
            </a:r>
            <a:endParaRPr kumimoji="0"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12" name="正方形/長方形 11"/>
          <p:cNvSpPr/>
          <p:nvPr/>
        </p:nvSpPr>
        <p:spPr>
          <a:xfrm>
            <a:off x="530346" y="2257349"/>
            <a:ext cx="8856000" cy="1194195"/>
          </a:xfrm>
          <a:prstGeom prst="rect">
            <a:avLst/>
          </a:prstGeom>
        </p:spPr>
        <p:txBody>
          <a:bodyPr wrap="square" lIns="36000" tIns="72000" rIns="36000" bIns="36000">
            <a:noAutofit/>
          </a:bodyPr>
          <a:lstStyle/>
          <a:p>
            <a:pPr lvl="0">
              <a:defRPr/>
            </a:pPr>
            <a:r>
              <a:rPr lang="ja-JP" altLang="en-US" sz="1200" dirty="0">
                <a:solidFill>
                  <a:prstClr val="black"/>
                </a:solidFill>
                <a:latin typeface="+mn-ea"/>
              </a:rPr>
              <a:t>▽家庭</a:t>
            </a:r>
            <a:r>
              <a:rPr lang="ja-JP" altLang="en-US" sz="1200" dirty="0" smtClean="0">
                <a:solidFill>
                  <a:prstClr val="black"/>
                </a:solidFill>
                <a:latin typeface="+mn-ea"/>
              </a:rPr>
              <a:t>や施設など</a:t>
            </a:r>
            <a:r>
              <a:rPr lang="ja-JP" altLang="en-US" sz="1200" dirty="0">
                <a:solidFill>
                  <a:prstClr val="black"/>
                </a:solidFill>
                <a:latin typeface="+mn-ea"/>
              </a:rPr>
              <a:t>において、歯間部清掃用器具（デンタルフロス、歯間ブラシ等）を使ったセルフケア（歯と口の清掃）</a:t>
            </a:r>
            <a:r>
              <a:rPr lang="ja-JP" altLang="en-US" sz="1200" dirty="0" smtClean="0">
                <a:solidFill>
                  <a:prstClr val="black"/>
                </a:solidFill>
                <a:latin typeface="+mn-ea"/>
              </a:rPr>
              <a:t>を行い</a:t>
            </a:r>
            <a:endParaRPr lang="en-US" altLang="ja-JP" sz="1200" dirty="0" smtClean="0">
              <a:solidFill>
                <a:prstClr val="black"/>
              </a:solidFill>
              <a:latin typeface="+mn-ea"/>
            </a:endParaRPr>
          </a:p>
          <a:p>
            <a:pPr lvl="0">
              <a:defRPr/>
            </a:pPr>
            <a:r>
              <a:rPr lang="ja-JP" altLang="en-US" sz="1200" dirty="0">
                <a:solidFill>
                  <a:prstClr val="black"/>
                </a:solidFill>
                <a:latin typeface="+mn-ea"/>
              </a:rPr>
              <a:t>　</a:t>
            </a:r>
            <a:r>
              <a:rPr lang="ja-JP" altLang="en-US" sz="1200" dirty="0" smtClean="0">
                <a:solidFill>
                  <a:prstClr val="black"/>
                </a:solidFill>
                <a:latin typeface="+mn-ea"/>
              </a:rPr>
              <a:t>ます。</a:t>
            </a:r>
            <a:endParaRPr kumimoji="0" lang="en-US" altLang="ja-JP" sz="1200" i="0" u="none" strike="noStrike" kern="1200" cap="none" spc="0" normalizeH="0" baseline="0" noProof="0" dirty="0" smtClean="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600" i="0" u="none" strike="noStrike" kern="1200" cap="none" spc="0" normalizeH="0" baseline="0" noProof="0" dirty="0">
              <a:ln>
                <a:noFill/>
              </a:ln>
              <a:solidFill>
                <a:prstClr val="black"/>
              </a:solidFill>
              <a:effectLst/>
              <a:uLnTx/>
              <a:uFillTx/>
              <a:latin typeface="+mn-ea"/>
              <a:cs typeface="+mn-cs"/>
            </a:endParaRPr>
          </a:p>
          <a:p>
            <a:pPr lvl="0">
              <a:defRPr/>
            </a:pPr>
            <a:r>
              <a:rPr lang="ja-JP" altLang="en-US" sz="1200" dirty="0" smtClean="0">
                <a:solidFill>
                  <a:prstClr val="black"/>
                </a:solidFill>
                <a:latin typeface="+mn-ea"/>
              </a:rPr>
              <a:t>▽定期的</a:t>
            </a:r>
            <a:r>
              <a:rPr lang="ja-JP" altLang="en-US" sz="1200" dirty="0">
                <a:solidFill>
                  <a:prstClr val="black"/>
                </a:solidFill>
                <a:latin typeface="+mn-ea"/>
              </a:rPr>
              <a:t>に歯科健診を受診します</a:t>
            </a:r>
            <a:r>
              <a:rPr lang="ja-JP" altLang="en-US" sz="1200" dirty="0" smtClean="0">
                <a:solidFill>
                  <a:prstClr val="black"/>
                </a:solidFill>
                <a:latin typeface="+mn-ea"/>
              </a:rPr>
              <a:t>。</a:t>
            </a:r>
            <a:endParaRPr lang="en-US" altLang="ja-JP" sz="1200" dirty="0" smtClean="0">
              <a:solidFill>
                <a:prstClr val="black"/>
              </a:solidFill>
              <a:latin typeface="+mn-ea"/>
            </a:endParaRPr>
          </a:p>
          <a:p>
            <a:pPr lvl="0">
              <a:defRPr/>
            </a:pPr>
            <a:endParaRPr lang="en-US" altLang="ja-JP" sz="600" dirty="0">
              <a:solidFill>
                <a:prstClr val="black"/>
              </a:solidFill>
              <a:latin typeface="+mn-ea"/>
            </a:endParaRPr>
          </a:p>
          <a:p>
            <a:pPr lvl="0">
              <a:defRPr/>
            </a:pPr>
            <a:r>
              <a:rPr lang="ja-JP" altLang="en-US" sz="1200" dirty="0">
                <a:solidFill>
                  <a:prstClr val="black"/>
                </a:solidFill>
                <a:latin typeface="+mn-ea"/>
              </a:rPr>
              <a:t>▽かかりつけ歯科医を</a:t>
            </a:r>
            <a:r>
              <a:rPr lang="ja-JP" altLang="en-US" sz="1200" dirty="0" smtClean="0">
                <a:solidFill>
                  <a:prstClr val="black"/>
                </a:solidFill>
                <a:latin typeface="+mn-ea"/>
              </a:rPr>
              <a:t>もちます。</a:t>
            </a:r>
            <a:endParaRPr lang="en-US" altLang="ja-JP" sz="1200" dirty="0">
              <a:solidFill>
                <a:prstClr val="black"/>
              </a:solidFill>
              <a:latin typeface="+mn-ea"/>
            </a:endParaRPr>
          </a:p>
        </p:txBody>
      </p:sp>
      <p:sp>
        <p:nvSpPr>
          <p:cNvPr id="14" name="角丸四角形 13"/>
          <p:cNvSpPr/>
          <p:nvPr/>
        </p:nvSpPr>
        <p:spPr>
          <a:xfrm>
            <a:off x="376959" y="1827904"/>
            <a:ext cx="9144000" cy="4471295"/>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white"/>
              </a:solidFill>
              <a:effectLst/>
              <a:uLnTx/>
              <a:uFillTx/>
              <a:latin typeface="+mn-ea"/>
              <a:cs typeface="+mn-cs"/>
            </a:endParaRPr>
          </a:p>
        </p:txBody>
      </p:sp>
      <p:sp>
        <p:nvSpPr>
          <p:cNvPr id="16" name="角丸四角形 15"/>
          <p:cNvSpPr/>
          <p:nvPr/>
        </p:nvSpPr>
        <p:spPr>
          <a:xfrm>
            <a:off x="376959" y="1395905"/>
            <a:ext cx="2088000" cy="432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n-ea"/>
                <a:cs typeface="+mn-cs"/>
              </a:rPr>
              <a:t>みんな</a:t>
            </a:r>
            <a:r>
              <a:rPr kumimoji="1" lang="ja-JP" altLang="en-US" sz="1600" b="1" i="0" u="none" strike="noStrike" kern="1200" cap="none" spc="0" normalizeH="0" baseline="0" noProof="0" dirty="0">
                <a:ln>
                  <a:noFill/>
                </a:ln>
                <a:solidFill>
                  <a:prstClr val="white"/>
                </a:solidFill>
                <a:effectLst/>
                <a:uLnTx/>
                <a:uFillTx/>
                <a:latin typeface="+mn-ea"/>
                <a:cs typeface="+mn-cs"/>
              </a:rPr>
              <a:t>でめざす</a:t>
            </a:r>
            <a:r>
              <a:rPr kumimoji="1" lang="ja-JP" altLang="en-US" sz="1600" b="1" i="0" u="none" strike="noStrike" kern="1200" cap="none" spc="0" normalizeH="0" baseline="0" noProof="0" dirty="0" smtClean="0">
                <a:ln>
                  <a:noFill/>
                </a:ln>
                <a:solidFill>
                  <a:prstClr val="white"/>
                </a:solidFill>
                <a:effectLst/>
                <a:uLnTx/>
                <a:uFillTx/>
                <a:latin typeface="+mn-ea"/>
                <a:cs typeface="+mn-cs"/>
              </a:rPr>
              <a:t>目標</a:t>
            </a:r>
            <a:endParaRPr kumimoji="1" lang="ja-JP" altLang="en-US" sz="1600" b="1" i="0" u="none" strike="noStrike" kern="1200" cap="none" spc="0" normalizeH="0" baseline="0" noProof="0" dirty="0">
              <a:ln>
                <a:noFill/>
              </a:ln>
              <a:solidFill>
                <a:prstClr val="white"/>
              </a:solidFill>
              <a:effectLst/>
              <a:uLnTx/>
              <a:uFillTx/>
              <a:latin typeface="+mn-ea"/>
              <a:cs typeface="+mn-cs"/>
            </a:endParaRPr>
          </a:p>
        </p:txBody>
      </p:sp>
      <p:sp>
        <p:nvSpPr>
          <p:cNvPr id="17" name="角丸四角形 16"/>
          <p:cNvSpPr/>
          <p:nvPr/>
        </p:nvSpPr>
        <p:spPr>
          <a:xfrm>
            <a:off x="2464959" y="1395905"/>
            <a:ext cx="7056000" cy="432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lvl="0" algn="ctr">
              <a:lnSpc>
                <a:spcPts val="2000"/>
              </a:lnSpc>
              <a:defRPr/>
            </a:pPr>
            <a:r>
              <a:rPr kumimoji="1" lang="ja-JP" altLang="en-US" sz="1600" b="1" dirty="0" smtClean="0">
                <a:solidFill>
                  <a:prstClr val="black"/>
                </a:solidFill>
                <a:latin typeface="+mn-ea"/>
              </a:rPr>
              <a:t>むし歯</a:t>
            </a:r>
            <a:r>
              <a:rPr kumimoji="1" lang="ja-JP" altLang="en-US" sz="1600" b="1" dirty="0">
                <a:solidFill>
                  <a:prstClr val="black"/>
                </a:solidFill>
                <a:latin typeface="+mn-ea"/>
              </a:rPr>
              <a:t>、歯周治療が必要な府民を減らします</a:t>
            </a:r>
          </a:p>
        </p:txBody>
      </p:sp>
      <p:sp>
        <p:nvSpPr>
          <p:cNvPr id="18" name="正方形/長方形 17"/>
          <p:cNvSpPr/>
          <p:nvPr/>
        </p:nvSpPr>
        <p:spPr>
          <a:xfrm>
            <a:off x="382272" y="3535365"/>
            <a:ext cx="5599428" cy="348481"/>
          </a:xfrm>
          <a:prstGeom prst="rect">
            <a:avLst/>
          </a:prstGeom>
        </p:spPr>
        <p:txBody>
          <a:bodyPr wrap="square" lIns="36000" tIns="72000" rIns="36000" bIns="36000" anchor="ctr">
            <a:noAutofit/>
          </a:bodyPr>
          <a:lstStyle/>
          <a:p>
            <a:pPr lvl="0">
              <a:defRPr/>
            </a:pPr>
            <a:r>
              <a:rPr kumimoji="0" lang="en-US" altLang="ja-JP" sz="1600" b="1" i="0" u="none" strike="noStrike" kern="1200" cap="none" spc="0" normalizeH="0" baseline="0" noProof="0" dirty="0" smtClean="0">
                <a:ln>
                  <a:noFill/>
                </a:ln>
                <a:solidFill>
                  <a:prstClr val="black"/>
                </a:solidFill>
                <a:effectLst/>
                <a:uLnTx/>
                <a:uFillTx/>
                <a:latin typeface="+mn-ea"/>
              </a:rPr>
              <a:t>【</a:t>
            </a:r>
            <a:r>
              <a:rPr lang="ja-JP" altLang="en-US" sz="1600" b="1" dirty="0">
                <a:solidFill>
                  <a:prstClr val="black"/>
                </a:solidFill>
                <a:latin typeface="+mn-ea"/>
              </a:rPr>
              <a:t>第</a:t>
            </a:r>
            <a:r>
              <a:rPr lang="en-US" altLang="ja-JP" sz="1600" b="1" dirty="0">
                <a:solidFill>
                  <a:prstClr val="black"/>
                </a:solidFill>
                <a:latin typeface="+mn-ea"/>
              </a:rPr>
              <a:t>2</a:t>
            </a:r>
            <a:r>
              <a:rPr lang="ja-JP" altLang="en-US" sz="1600" b="1" dirty="0">
                <a:solidFill>
                  <a:prstClr val="black"/>
                </a:solidFill>
                <a:latin typeface="+mn-ea"/>
              </a:rPr>
              <a:t>次大阪府歯科口腔保健計画における</a:t>
            </a:r>
            <a:r>
              <a:rPr lang="ja-JP" altLang="en-US" sz="1600" b="1" dirty="0" smtClean="0">
                <a:solidFill>
                  <a:prstClr val="black"/>
                </a:solidFill>
                <a:latin typeface="+mn-ea"/>
              </a:rPr>
              <a:t>数値</a:t>
            </a:r>
            <a:r>
              <a:rPr kumimoji="0" lang="ja-JP" altLang="en-US" sz="1600" b="1" i="0" u="none" strike="noStrike" kern="1200" cap="none" spc="0" normalizeH="0" baseline="0" noProof="0" dirty="0" smtClean="0">
                <a:ln>
                  <a:noFill/>
                </a:ln>
                <a:solidFill>
                  <a:prstClr val="black"/>
                </a:solidFill>
                <a:effectLst/>
                <a:uLnTx/>
                <a:uFillTx/>
                <a:latin typeface="+mn-ea"/>
              </a:rPr>
              <a:t>目標</a:t>
            </a:r>
            <a:r>
              <a:rPr kumimoji="0" lang="en-US" altLang="ja-JP" sz="1600" b="1" i="0" u="none" strike="noStrike" kern="1200" cap="none" spc="0" normalizeH="0" baseline="0" noProof="0" dirty="0" smtClean="0">
                <a:ln>
                  <a:noFill/>
                </a:ln>
                <a:solidFill>
                  <a:prstClr val="black"/>
                </a:solidFill>
                <a:effectLst/>
                <a:uLnTx/>
                <a:uFillTx/>
                <a:latin typeface="+mn-ea"/>
              </a:rPr>
              <a:t>】</a:t>
            </a:r>
            <a:endParaRPr kumimoji="0" lang="ja-JP" altLang="en-US" sz="1600" b="1" i="0" u="none" strike="noStrike" kern="1200" cap="none" spc="0" normalizeH="0" baseline="0" noProof="0" dirty="0">
              <a:ln>
                <a:noFill/>
              </a:ln>
              <a:solidFill>
                <a:prstClr val="black"/>
              </a:solidFill>
              <a:effectLst/>
              <a:uLnTx/>
              <a:uFillTx/>
              <a:latin typeface="+mn-ea"/>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55</a:t>
            </a:fld>
            <a:endParaRPr kumimoji="1" lang="ja-JP" altLang="en-US"/>
          </a:p>
        </p:txBody>
      </p:sp>
    </p:spTree>
    <p:extLst>
      <p:ext uri="{BB962C8B-B14F-4D97-AF65-F5344CB8AC3E}">
        <p14:creationId xmlns:p14="http://schemas.microsoft.com/office/powerpoint/2010/main" val="30724355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1008664883"/>
              </p:ext>
            </p:extLst>
          </p:nvPr>
        </p:nvGraphicFramePr>
        <p:xfrm>
          <a:off x="532261" y="1144236"/>
          <a:ext cx="8814337" cy="2114201"/>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528851062"/>
                    </a:ext>
                  </a:extLst>
                </a:gridCol>
                <a:gridCol w="7704159">
                  <a:extLst>
                    <a:ext uri="{9D8B030D-6E8A-4147-A177-3AD203B41FA5}">
                      <a16:colId xmlns:a16="http://schemas.microsoft.com/office/drawing/2014/main" val="89849022"/>
                    </a:ext>
                  </a:extLst>
                </a:gridCol>
              </a:tblGrid>
              <a:tr h="2114201">
                <a:tc>
                  <a:txBody>
                    <a:bodyPr/>
                    <a:lstStyle/>
                    <a:p>
                      <a:r>
                        <a:rPr kumimoji="1" lang="ja-JP" altLang="en-US" sz="1600" b="0" dirty="0" smtClean="0"/>
                        <a:t> 本年度の     </a:t>
                      </a:r>
                      <a:endParaRPr kumimoji="1" lang="en-US" altLang="ja-JP" sz="1600" b="0" dirty="0" smtClean="0"/>
                    </a:p>
                    <a:p>
                      <a:r>
                        <a:rPr kumimoji="1" lang="en-US" altLang="ja-JP" sz="1600" b="0" dirty="0" smtClean="0"/>
                        <a:t> </a:t>
                      </a:r>
                      <a:r>
                        <a:rPr kumimoji="1" lang="ja-JP" altLang="en-US" sz="1600" b="0" dirty="0" smtClean="0"/>
                        <a:t>取組</a:t>
                      </a:r>
                      <a:endParaRPr kumimoji="1" lang="en-US" altLang="ja-JP" sz="1600" b="0" dirty="0" smtClean="0"/>
                    </a:p>
                    <a:p>
                      <a:endParaRPr kumimoji="1" lang="en-US" altLang="ja-JP" sz="1100" b="0" dirty="0" smtClean="0"/>
                    </a:p>
                    <a:p>
                      <a:endParaRPr kumimoji="1" lang="ja-JP" altLang="en-US" sz="11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en-US" altLang="ja-JP" sz="1200" b="0" dirty="0" smtClean="0">
                          <a:solidFill>
                            <a:schemeClr val="tx1"/>
                          </a:solidFill>
                        </a:rPr>
                        <a:t>《</a:t>
                      </a:r>
                      <a:r>
                        <a:rPr kumimoji="1" lang="ja-JP" altLang="en-US" sz="1200" b="0" u="sng" dirty="0" smtClean="0">
                          <a:solidFill>
                            <a:schemeClr val="tx1"/>
                          </a:solidFill>
                        </a:rPr>
                        <a:t>啓発</a:t>
                      </a:r>
                      <a:r>
                        <a:rPr kumimoji="1" lang="en-US" altLang="ja-JP" sz="1200" b="0" dirty="0" smtClean="0">
                          <a:solidFill>
                            <a:schemeClr val="tx1"/>
                          </a:solidFill>
                        </a:rPr>
                        <a:t>》</a:t>
                      </a:r>
                    </a:p>
                    <a:p>
                      <a:r>
                        <a:rPr kumimoji="1" lang="ja-JP" altLang="en-US" sz="1100" b="0" dirty="0" smtClean="0">
                          <a:solidFill>
                            <a:schemeClr val="tx1"/>
                          </a:solidFill>
                        </a:rPr>
                        <a:t>■</a:t>
                      </a:r>
                      <a:r>
                        <a:rPr kumimoji="1" lang="ja-JP" altLang="en-US" sz="1100" b="0" dirty="0" err="1" smtClean="0">
                          <a:solidFill>
                            <a:schemeClr val="tx1"/>
                          </a:solidFill>
                        </a:rPr>
                        <a:t>障がい</a:t>
                      </a:r>
                      <a:r>
                        <a:rPr kumimoji="1" lang="ja-JP" altLang="en-US" sz="1100" b="0" dirty="0" smtClean="0">
                          <a:solidFill>
                            <a:schemeClr val="tx1"/>
                          </a:solidFill>
                        </a:rPr>
                        <a:t>者歯科診療センターの運営を大阪府歯科医師会に委託し、保護者向け説明会を実施（</a:t>
                      </a:r>
                      <a:r>
                        <a:rPr kumimoji="1" lang="en-US" altLang="ja-JP" sz="1100" b="0" dirty="0" smtClean="0">
                          <a:solidFill>
                            <a:schemeClr val="tx1"/>
                          </a:solidFill>
                        </a:rPr>
                        <a:t>12</a:t>
                      </a:r>
                      <a:r>
                        <a:rPr kumimoji="1" lang="ja-JP" altLang="en-US" sz="1100" b="0" dirty="0" smtClean="0">
                          <a:solidFill>
                            <a:schemeClr val="tx1"/>
                          </a:solidFill>
                        </a:rPr>
                        <a:t>回開催（見込み））</a:t>
                      </a:r>
                      <a:endParaRPr kumimoji="1" lang="en-US" altLang="ja-JP" sz="1100" b="0" dirty="0" smtClean="0">
                        <a:solidFill>
                          <a:schemeClr val="tx1"/>
                        </a:solidFill>
                      </a:endParaRPr>
                    </a:p>
                    <a:p>
                      <a:r>
                        <a:rPr kumimoji="1" lang="ja-JP" altLang="en-US" sz="1100" b="0" dirty="0" smtClean="0">
                          <a:solidFill>
                            <a:schemeClr val="tx1"/>
                          </a:solidFill>
                        </a:rPr>
                        <a:t>■「</a:t>
                      </a:r>
                      <a:r>
                        <a:rPr kumimoji="1" lang="ja-JP" altLang="en-US" sz="1100" b="0" dirty="0" err="1" smtClean="0">
                          <a:solidFill>
                            <a:schemeClr val="tx1"/>
                          </a:solidFill>
                        </a:rPr>
                        <a:t>障がい</a:t>
                      </a:r>
                      <a:r>
                        <a:rPr kumimoji="1" lang="ja-JP" altLang="en-US" sz="1100" b="0" dirty="0" smtClean="0">
                          <a:solidFill>
                            <a:schemeClr val="tx1"/>
                          </a:solidFill>
                        </a:rPr>
                        <a:t>者施設職員に対する歯科口腔保健の手引き」</a:t>
                      </a:r>
                      <a:r>
                        <a:rPr kumimoji="1" lang="en-US" altLang="ja-JP" sz="1100" b="0" dirty="0" smtClean="0">
                          <a:solidFill>
                            <a:schemeClr val="tx1"/>
                          </a:solidFill>
                        </a:rPr>
                        <a:t>(H29</a:t>
                      </a:r>
                      <a:r>
                        <a:rPr kumimoji="1" lang="ja-JP" altLang="en-US" sz="1100" b="0" dirty="0" smtClean="0">
                          <a:solidFill>
                            <a:schemeClr val="tx1"/>
                          </a:solidFill>
                        </a:rPr>
                        <a:t>年度作成）を活用し、</a:t>
                      </a:r>
                      <a:r>
                        <a:rPr kumimoji="1" lang="ja-JP" altLang="en-US" sz="1100" b="0" dirty="0" err="1" smtClean="0">
                          <a:solidFill>
                            <a:schemeClr val="tx1"/>
                          </a:solidFill>
                        </a:rPr>
                        <a:t>障がい</a:t>
                      </a:r>
                      <a:r>
                        <a:rPr kumimoji="1" lang="ja-JP" altLang="en-US" sz="1100" b="0" dirty="0" smtClean="0">
                          <a:solidFill>
                            <a:schemeClr val="tx1"/>
                          </a:solidFill>
                        </a:rPr>
                        <a:t>者施設職員等に対する口腔衛</a:t>
                      </a:r>
                      <a:endParaRPr kumimoji="1" lang="en-US" altLang="ja-JP" sz="1100" b="0" dirty="0" smtClean="0">
                        <a:solidFill>
                          <a:schemeClr val="tx1"/>
                        </a:solidFill>
                      </a:endParaRPr>
                    </a:p>
                    <a:p>
                      <a:r>
                        <a:rPr kumimoji="1" lang="ja-JP" altLang="en-US" sz="1100" b="0" dirty="0" smtClean="0">
                          <a:solidFill>
                            <a:schemeClr val="tx1"/>
                          </a:solidFill>
                        </a:rPr>
                        <a:t>　生管理研修を実施（障がい者施設歯科口腔保健推進事業・３箇所）</a:t>
                      </a:r>
                      <a:endParaRPr kumimoji="1" lang="en-US" altLang="ja-JP" sz="1100" b="0" dirty="0" smtClean="0">
                        <a:solidFill>
                          <a:schemeClr val="tx1"/>
                        </a:solidFill>
                      </a:endParaRPr>
                    </a:p>
                    <a:p>
                      <a:r>
                        <a:rPr kumimoji="1" lang="ja-JP" altLang="en-US" sz="1100" b="0" dirty="0" smtClean="0">
                          <a:solidFill>
                            <a:schemeClr val="tx1"/>
                          </a:solidFill>
                        </a:rPr>
                        <a:t>（再掲）要介護者口腔保健指導推進事業、在宅療養者経口摂取支援チーム育成事業、在宅歯科ケアステーションの周知、</a:t>
                      </a:r>
                      <a:endParaRPr kumimoji="1" lang="en-US" altLang="ja-JP" sz="1100" b="0" dirty="0" smtClean="0">
                        <a:solidFill>
                          <a:schemeClr val="tx1"/>
                        </a:solidFill>
                      </a:endParaRPr>
                    </a:p>
                    <a:p>
                      <a:r>
                        <a:rPr kumimoji="1" lang="ja-JP" altLang="en-US" sz="1100" b="0" dirty="0" smtClean="0">
                          <a:solidFill>
                            <a:schemeClr val="tx1"/>
                          </a:solidFill>
                        </a:rPr>
                        <a:t>　公民連携、アスマイル、府ホームページ、啓発冊子等</a:t>
                      </a:r>
                      <a:endParaRPr kumimoji="1" lang="en-US" altLang="ja-JP" sz="1100" b="0" dirty="0" smtClean="0">
                        <a:solidFill>
                          <a:schemeClr val="tx1"/>
                        </a:solidFill>
                      </a:endParaRPr>
                    </a:p>
                    <a:p>
                      <a:endParaRPr kumimoji="1" lang="en-US" altLang="ja-JP" sz="1200" b="0" dirty="0" smtClean="0">
                        <a:solidFill>
                          <a:schemeClr val="tx1"/>
                        </a:solidFill>
                      </a:endParaRPr>
                    </a:p>
                    <a:p>
                      <a:r>
                        <a:rPr kumimoji="1" lang="en-US" altLang="ja-JP" sz="1200" b="0" dirty="0" smtClean="0">
                          <a:solidFill>
                            <a:schemeClr val="tx1"/>
                          </a:solidFill>
                        </a:rPr>
                        <a:t>《</a:t>
                      </a:r>
                      <a:r>
                        <a:rPr kumimoji="1" lang="ja-JP" altLang="en-US" sz="1200" b="0" u="sng" dirty="0" smtClean="0">
                          <a:solidFill>
                            <a:schemeClr val="tx1"/>
                          </a:solidFill>
                        </a:rPr>
                        <a:t>市町村支援</a:t>
                      </a:r>
                      <a:r>
                        <a:rPr kumimoji="1" lang="en-US" altLang="ja-JP" sz="1200" b="0" dirty="0" smtClean="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（再掲）大阪府歯科口腔保健推進連絡会、口腔保健支援センター、大阪府市町村歯科口腔保健実態調査、市町村職員の</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　歯科コーチングスキル向上事業</a:t>
                      </a:r>
                      <a:endParaRPr kumimoji="1" lang="en-US" altLang="ja-JP" sz="11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2880930282"/>
              </p:ext>
            </p:extLst>
          </p:nvPr>
        </p:nvGraphicFramePr>
        <p:xfrm>
          <a:off x="532261" y="377294"/>
          <a:ext cx="8814337" cy="760397"/>
        </p:xfrm>
        <a:graphic>
          <a:graphicData uri="http://schemas.openxmlformats.org/drawingml/2006/table">
            <a:tbl>
              <a:tblPr firstRow="1" bandRow="1">
                <a:tableStyleId>{5C22544A-7EE6-4342-B048-85BDC9FD1C3A}</a:tableStyleId>
              </a:tblPr>
              <a:tblGrid>
                <a:gridCol w="1110177">
                  <a:extLst>
                    <a:ext uri="{9D8B030D-6E8A-4147-A177-3AD203B41FA5}">
                      <a16:colId xmlns:a16="http://schemas.microsoft.com/office/drawing/2014/main" val="3795206225"/>
                    </a:ext>
                  </a:extLst>
                </a:gridCol>
                <a:gridCol w="7704160">
                  <a:extLst>
                    <a:ext uri="{9D8B030D-6E8A-4147-A177-3AD203B41FA5}">
                      <a16:colId xmlns:a16="http://schemas.microsoft.com/office/drawing/2014/main" val="1328953327"/>
                    </a:ext>
                  </a:extLst>
                </a:gridCol>
              </a:tblGrid>
              <a:tr h="7603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現状･課題</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・定期的な歯科健診を実施する施設の充実が必要</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・特別な配慮や支援を必要とする人の歯と口の健康づくりは、生涯にわたる健康づくりの基礎として、また生活の自立、</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　生活の質の向上や社会参加の視点から重要</a:t>
                      </a:r>
                      <a:endParaRPr kumimoji="1" lang="en-US" altLang="ja-JP" sz="11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1667330673"/>
              </p:ext>
            </p:extLst>
          </p:nvPr>
        </p:nvGraphicFramePr>
        <p:xfrm>
          <a:off x="532262" y="3264980"/>
          <a:ext cx="8814337" cy="2133600"/>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1834954527"/>
                    </a:ext>
                  </a:extLst>
                </a:gridCol>
                <a:gridCol w="7704159">
                  <a:extLst>
                    <a:ext uri="{9D8B030D-6E8A-4147-A177-3AD203B41FA5}">
                      <a16:colId xmlns:a16="http://schemas.microsoft.com/office/drawing/2014/main" val="622421426"/>
                    </a:ext>
                  </a:extLst>
                </a:gridCol>
              </a:tblGrid>
              <a:tr h="21207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課題</a:t>
                      </a:r>
                      <a:r>
                        <a:rPr kumimoji="1" lang="en-US" altLang="ja-JP" sz="1200" b="0" dirty="0" smtClean="0">
                          <a:solidFill>
                            <a:schemeClr val="tx1"/>
                          </a:solidFill>
                          <a:latin typeface="+mn-ea"/>
                          <a:ea typeface="+mn-ea"/>
                        </a:rPr>
                        <a:t>》</a:t>
                      </a:r>
                    </a:p>
                    <a:p>
                      <a:r>
                        <a:rPr kumimoji="1" lang="ja-JP" altLang="en-US" sz="1100" b="0" dirty="0" smtClean="0">
                          <a:solidFill>
                            <a:schemeClr val="tx1"/>
                          </a:solidFill>
                          <a:latin typeface="+mn-ea"/>
                          <a:ea typeface="+mn-ea"/>
                        </a:rPr>
                        <a:t>■ホームページを閲覧するなどの自発的な動きをしない府民への働きかけ（内容：介助者が気をつけるべき事柄、セル</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　フケア、定期的な歯科健診、かかりつけ歯科医師　等）</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■歯科専門職の職員がいない市町村への支援</a:t>
                      </a:r>
                      <a:endParaRPr kumimoji="1" lang="en-US" altLang="ja-JP" sz="1100" b="0" dirty="0" smtClean="0">
                        <a:solidFill>
                          <a:schemeClr val="tx1"/>
                        </a:solidFill>
                        <a:latin typeface="+mn-ea"/>
                        <a:ea typeface="+mn-ea"/>
                      </a:endParaRPr>
                    </a:p>
                    <a:p>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次年度の取組</a:t>
                      </a:r>
                      <a:r>
                        <a:rPr kumimoji="1" lang="en-US" altLang="ja-JP" sz="1200" b="0" dirty="0" smtClean="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■関係機関と連携し、家族や介護にあたる施設職員等に対する啓発・人材育成</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■関係団体と連携のうえ、在宅療養者経口摂取支援チームの育成</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■在宅歯科ケアステーションの活用促進</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■「アスマイル」、府の広報媒体、公民連携の枠組みを活用し、幅広い世代の府民への啓発</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■口腔保健支援センターでの専門職による個別具体的な相談、情報提供</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a:t>
                      </a:r>
                      <a:r>
                        <a:rPr kumimoji="1" lang="ja-JP" altLang="en-US" sz="1100" b="0" dirty="0" smtClean="0">
                          <a:solidFill>
                            <a:schemeClr val="tx1"/>
                          </a:solidFill>
                        </a:rPr>
                        <a:t>市町村職員の歯科コーチングスキル向上事業</a:t>
                      </a:r>
                      <a:r>
                        <a:rPr kumimoji="1" lang="ja-JP" altLang="en-US" sz="1100" b="0" dirty="0" smtClean="0">
                          <a:solidFill>
                            <a:schemeClr val="tx1"/>
                          </a:solidFill>
                          <a:latin typeface="+mn-ea"/>
                          <a:ea typeface="+mn-ea"/>
                        </a:rPr>
                        <a:t>での市町村職員への技術的支援</a:t>
                      </a:r>
                      <a:endParaRPr kumimoji="1" lang="en-US" altLang="ja-JP" sz="11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08399027"/>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3175019293"/>
              </p:ext>
            </p:extLst>
          </p:nvPr>
        </p:nvGraphicFramePr>
        <p:xfrm>
          <a:off x="532261" y="5392267"/>
          <a:ext cx="8814337" cy="892623"/>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3968682874"/>
                    </a:ext>
                  </a:extLst>
                </a:gridCol>
                <a:gridCol w="7704159">
                  <a:extLst>
                    <a:ext uri="{9D8B030D-6E8A-4147-A177-3AD203B41FA5}">
                      <a16:colId xmlns:a16="http://schemas.microsoft.com/office/drawing/2014/main" val="474374483"/>
                    </a:ext>
                  </a:extLst>
                </a:gridCol>
              </a:tblGrid>
              <a:tr h="8926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最終予算</a:t>
                      </a:r>
                      <a:endParaRPr kumimoji="1" lang="en-US" altLang="ja-JP" sz="1600" b="0" dirty="0" smtClean="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r>
                        <a:rPr kumimoji="1" lang="ja-JP" altLang="en-US" sz="1600" b="0" dirty="0" smtClean="0">
                          <a:solidFill>
                            <a:schemeClr val="bg1"/>
                          </a:solidFill>
                        </a:rPr>
                        <a:t>　</a:t>
                      </a:r>
                      <a:endParaRPr kumimoji="1" lang="en-US" altLang="ja-JP" sz="1600" b="0" dirty="0" smtClean="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err="1" smtClean="0">
                          <a:ln>
                            <a:noFill/>
                          </a:ln>
                          <a:solidFill>
                            <a:prstClr val="black"/>
                          </a:solidFill>
                          <a:effectLst/>
                          <a:uLnTx/>
                          <a:uFillTx/>
                          <a:latin typeface="+mn-lt"/>
                          <a:ea typeface="+mn-ea"/>
                          <a:cs typeface="+mn-cs"/>
                        </a:rPr>
                        <a:t>障がい</a:t>
                      </a: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者歯科診療センター運営委託事業（</a:t>
                      </a: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23,968</a:t>
                      </a: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千円）、</a:t>
                      </a:r>
                      <a:r>
                        <a:rPr kumimoji="1" lang="ja-JP" altLang="en-US" sz="1100" b="0" i="0" u="none" strike="noStrike" kern="1200" cap="none" spc="0" normalizeH="0" baseline="0" noProof="0" dirty="0" err="1" smtClean="0">
                          <a:ln>
                            <a:noFill/>
                          </a:ln>
                          <a:solidFill>
                            <a:prstClr val="black"/>
                          </a:solidFill>
                          <a:effectLst/>
                          <a:uLnTx/>
                          <a:uFillTx/>
                          <a:latin typeface="+mn-lt"/>
                          <a:ea typeface="+mn-ea"/>
                          <a:cs typeface="+mn-cs"/>
                        </a:rPr>
                        <a:t>障がい</a:t>
                      </a: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者施設歯科口腔保健推進事業（</a:t>
                      </a: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2,138</a:t>
                      </a: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千円）、</a:t>
                      </a:r>
                      <a:endParaRPr kumimoji="1" lang="en-US" altLang="ja-JP" sz="11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生涯歯科保健推進事業（</a:t>
                      </a: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1,775</a:t>
                      </a: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千円）、大阪府歯科口腔保健計画推進事業（</a:t>
                      </a: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3,989</a:t>
                      </a: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千円）、</a:t>
                      </a:r>
                      <a:endParaRPr kumimoji="1" lang="en-US" altLang="ja-JP" sz="11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８０２０運動推進特別事業（</a:t>
                      </a: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2,0</a:t>
                      </a:r>
                      <a:r>
                        <a:rPr kumimoji="1" lang="en-US" altLang="ja-JP" sz="1100" b="0" i="0" u="none" strike="noStrike" kern="1200" cap="none" spc="0" normalizeH="0" baseline="0" noProof="0" dirty="0" smtClean="0">
                          <a:ln>
                            <a:noFill/>
                          </a:ln>
                          <a:solidFill>
                            <a:schemeClr val="tx1"/>
                          </a:solidFill>
                          <a:effectLst/>
                          <a:uLnTx/>
                          <a:uFillTx/>
                          <a:latin typeface="+mn-lt"/>
                          <a:ea typeface="+mn-ea"/>
                          <a:cs typeface="+mn-cs"/>
                        </a:rPr>
                        <a:t>39</a:t>
                      </a: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千円）、在宅療養者経口摂取支援チーム育成事業（</a:t>
                      </a: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3,890</a:t>
                      </a: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千円）、</a:t>
                      </a:r>
                      <a:endParaRPr kumimoji="1" lang="en-US" altLang="ja-JP" sz="11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要介護者口腔保健指導推進事業（</a:t>
                      </a: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6,058</a:t>
                      </a:r>
                      <a:r>
                        <a:rPr kumimoji="1" lang="ja-JP" altLang="en-US" sz="1100" b="0" i="0" u="none" strike="noStrike" kern="1200" cap="none" spc="0" normalizeH="0" baseline="0" noProof="0" dirty="0" smtClean="0">
                          <a:ln>
                            <a:noFill/>
                          </a:ln>
                          <a:solidFill>
                            <a:prstClr val="black"/>
                          </a:solidFill>
                          <a:effectLst/>
                          <a:uLnTx/>
                          <a:uFillTx/>
                          <a:latin typeface="+mn-lt"/>
                          <a:ea typeface="+mn-ea"/>
                          <a:cs typeface="+mn-cs"/>
                        </a:rPr>
                        <a:t>千円）</a:t>
                      </a:r>
                      <a:r>
                        <a:rPr kumimoji="1" lang="ja-JP" altLang="en-US" sz="1100" b="0" dirty="0" smtClean="0"/>
                        <a:t>千円）</a:t>
                      </a:r>
                      <a:endParaRPr kumimoji="1" lang="en-US" altLang="ja-JP" sz="1100" b="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6912226"/>
                  </a:ext>
                </a:extLst>
              </a:tr>
            </a:tbl>
          </a:graphicData>
        </a:graphic>
      </p:graphicFrame>
      <p:sp>
        <p:nvSpPr>
          <p:cNvPr id="19" name="角丸四角形 18"/>
          <p:cNvSpPr/>
          <p:nvPr/>
        </p:nvSpPr>
        <p:spPr>
          <a:xfrm>
            <a:off x="650831" y="238725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56</a:t>
            </a:fld>
            <a:endParaRPr kumimoji="1" lang="ja-JP" altLang="en-US"/>
          </a:p>
        </p:txBody>
      </p:sp>
    </p:spTree>
    <p:extLst>
      <p:ext uri="{BB962C8B-B14F-4D97-AF65-F5344CB8AC3E}">
        <p14:creationId xmlns:p14="http://schemas.microsoft.com/office/powerpoint/2010/main" val="35946152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２　歯と口の健康づくりを支える社会環境整備　</a:t>
            </a:r>
            <a:r>
              <a:rPr kumimoji="1" lang="ja-JP" altLang="en-US"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計画</a:t>
            </a:r>
            <a:r>
              <a:rPr kumimoji="1" lang="en-US" altLang="ja-JP"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P.32</a:t>
            </a:r>
            <a:endPar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33016" y="183217"/>
            <a:ext cx="1324147" cy="432000"/>
          </a:xfrm>
          <a:prstGeom prst="rect">
            <a:avLst/>
          </a:prstGeom>
        </p:spPr>
      </p:pic>
      <p:sp>
        <p:nvSpPr>
          <p:cNvPr id="7" name="正方形/長方形 6"/>
          <p:cNvSpPr/>
          <p:nvPr/>
        </p:nvSpPr>
        <p:spPr>
          <a:xfrm>
            <a:off x="382272" y="1366866"/>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mn-ea"/>
                <a:cs typeface="+mn-cs"/>
              </a:rPr>
              <a:t>【</a:t>
            </a:r>
            <a:r>
              <a:rPr kumimoji="0" lang="ja-JP" altLang="en-US" sz="1600" b="1" i="0" u="none" strike="noStrike" kern="1200" cap="none" spc="0" normalizeH="0" baseline="0" noProof="0" dirty="0" smtClean="0">
                <a:ln>
                  <a:noFill/>
                </a:ln>
                <a:solidFill>
                  <a:prstClr val="black"/>
                </a:solidFill>
                <a:effectLst/>
                <a:uLnTx/>
                <a:uFillTx/>
                <a:latin typeface="+mn-ea"/>
                <a:cs typeface="+mn-cs"/>
              </a:rPr>
              <a:t>府民の行動目標</a:t>
            </a:r>
            <a:r>
              <a:rPr kumimoji="0" lang="en-US" altLang="ja-JP" sz="1600" b="1" i="0" u="none" strike="noStrike" kern="1200" cap="none" spc="0" normalizeH="0" baseline="0" noProof="0" dirty="0">
                <a:ln>
                  <a:noFill/>
                </a:ln>
                <a:solidFill>
                  <a:prstClr val="black"/>
                </a:solidFill>
                <a:effectLst/>
                <a:uLnTx/>
                <a:uFillTx/>
                <a:latin typeface="+mn-ea"/>
                <a:cs typeface="+mn-cs"/>
              </a:rPr>
              <a:t>】</a:t>
            </a:r>
            <a:endParaRPr kumimoji="0"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8" name="正方形/長方形 7"/>
          <p:cNvSpPr/>
          <p:nvPr/>
        </p:nvSpPr>
        <p:spPr>
          <a:xfrm>
            <a:off x="530346" y="1677960"/>
            <a:ext cx="8856000" cy="1031951"/>
          </a:xfrm>
          <a:prstGeom prst="rect">
            <a:avLst/>
          </a:prstGeom>
        </p:spPr>
        <p:txBody>
          <a:bodyPr wrap="square" lIns="36000" tIns="72000" rIns="36000" bIns="36000">
            <a:noAutofit/>
          </a:bodyPr>
          <a:lstStyle/>
          <a:p>
            <a:pPr lvl="0">
              <a:defRPr/>
            </a:pPr>
            <a:r>
              <a:rPr lang="ja-JP" altLang="en-US" sz="1200" dirty="0">
                <a:solidFill>
                  <a:prstClr val="black"/>
                </a:solidFill>
                <a:latin typeface="+mn-ea"/>
              </a:rPr>
              <a:t>▽保健関係者の資質向上を通じて、歯科疾患の予防や早期発見、口の機能の維持向上に向けて、歯と口の健康づくりを</a:t>
            </a:r>
            <a:r>
              <a:rPr lang="ja-JP" altLang="en-US" sz="1200" dirty="0" smtClean="0">
                <a:solidFill>
                  <a:prstClr val="black"/>
                </a:solidFill>
                <a:latin typeface="+mn-ea"/>
              </a:rPr>
              <a:t>行う府民</a:t>
            </a:r>
            <a:endParaRPr lang="en-US" altLang="ja-JP" sz="1200" dirty="0" smtClean="0">
              <a:solidFill>
                <a:prstClr val="black"/>
              </a:solidFill>
              <a:latin typeface="+mn-ea"/>
            </a:endParaRPr>
          </a:p>
          <a:p>
            <a:pPr lvl="0">
              <a:defRPr/>
            </a:pPr>
            <a:r>
              <a:rPr lang="ja-JP" altLang="en-US" sz="1200" dirty="0">
                <a:solidFill>
                  <a:prstClr val="black"/>
                </a:solidFill>
                <a:latin typeface="+mn-ea"/>
              </a:rPr>
              <a:t>　</a:t>
            </a:r>
            <a:r>
              <a:rPr lang="ja-JP" altLang="en-US" sz="1200" dirty="0" smtClean="0">
                <a:solidFill>
                  <a:prstClr val="black"/>
                </a:solidFill>
                <a:latin typeface="+mn-ea"/>
              </a:rPr>
              <a:t>を</a:t>
            </a:r>
            <a:r>
              <a:rPr lang="ja-JP" altLang="en-US" sz="1200" dirty="0">
                <a:solidFill>
                  <a:prstClr val="black"/>
                </a:solidFill>
                <a:latin typeface="+mn-ea"/>
              </a:rPr>
              <a:t>支援</a:t>
            </a:r>
            <a:r>
              <a:rPr lang="ja-JP" altLang="en-US" sz="1200" dirty="0" smtClean="0">
                <a:solidFill>
                  <a:prstClr val="black"/>
                </a:solidFill>
                <a:latin typeface="+mn-ea"/>
              </a:rPr>
              <a:t>します。</a:t>
            </a:r>
            <a:endParaRPr lang="en-US" altLang="ja-JP" sz="1200" dirty="0" smtClean="0">
              <a:solidFill>
                <a:prstClr val="black"/>
              </a:solidFill>
              <a:latin typeface="+mn-ea"/>
            </a:endParaRPr>
          </a:p>
          <a:p>
            <a:pPr lvl="0">
              <a:defRPr/>
            </a:pPr>
            <a:endParaRPr kumimoji="0" lang="en-US" altLang="ja-JP" sz="1200" i="0" u="none" strike="noStrike" kern="1200" cap="none" spc="0" normalizeH="0" baseline="0" noProof="0" dirty="0" smtClean="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600" i="0" u="none" strike="noStrike" kern="1200" cap="none" spc="0" normalizeH="0" baseline="0" noProof="0" dirty="0">
              <a:ln>
                <a:noFill/>
              </a:ln>
              <a:solidFill>
                <a:prstClr val="black"/>
              </a:solidFill>
              <a:effectLst/>
              <a:uLnTx/>
              <a:uFillTx/>
              <a:latin typeface="+mn-ea"/>
              <a:cs typeface="+mn-cs"/>
            </a:endParaRPr>
          </a:p>
          <a:p>
            <a:pPr lvl="0">
              <a:defRPr/>
            </a:pPr>
            <a:r>
              <a:rPr lang="ja-JP" altLang="en-US" sz="1200" dirty="0">
                <a:solidFill>
                  <a:prstClr val="black"/>
                </a:solidFill>
                <a:latin typeface="+mn-ea"/>
              </a:rPr>
              <a:t>▽若い世代や働く世代などが歯科疾患の予防・早期発見等に取り組めるよう、事業者や医療保険者、関係団体、市町村</a:t>
            </a:r>
            <a:r>
              <a:rPr lang="ja-JP" altLang="en-US" sz="1200" dirty="0" smtClean="0">
                <a:solidFill>
                  <a:prstClr val="black"/>
                </a:solidFill>
                <a:latin typeface="+mn-ea"/>
              </a:rPr>
              <a:t>など多様</a:t>
            </a:r>
            <a:endParaRPr lang="en-US" altLang="ja-JP" sz="1200" dirty="0" smtClean="0">
              <a:solidFill>
                <a:prstClr val="black"/>
              </a:solidFill>
              <a:latin typeface="+mn-ea"/>
            </a:endParaRPr>
          </a:p>
          <a:p>
            <a:pPr lvl="0">
              <a:defRPr/>
            </a:pPr>
            <a:r>
              <a:rPr lang="ja-JP" altLang="en-US" sz="1200" dirty="0">
                <a:solidFill>
                  <a:prstClr val="black"/>
                </a:solidFill>
                <a:latin typeface="+mn-ea"/>
              </a:rPr>
              <a:t>　</a:t>
            </a:r>
            <a:r>
              <a:rPr lang="ja-JP" altLang="en-US" sz="1200" dirty="0" smtClean="0">
                <a:solidFill>
                  <a:prstClr val="black"/>
                </a:solidFill>
                <a:latin typeface="+mn-ea"/>
              </a:rPr>
              <a:t>な</a:t>
            </a:r>
            <a:r>
              <a:rPr lang="ja-JP" altLang="en-US" sz="1200" dirty="0">
                <a:solidFill>
                  <a:prstClr val="black"/>
                </a:solidFill>
                <a:latin typeface="+mn-ea"/>
              </a:rPr>
              <a:t>主体の連携・協働した取組みを行います</a:t>
            </a:r>
            <a:r>
              <a:rPr lang="ja-JP" altLang="en-US" sz="1200" dirty="0" smtClean="0">
                <a:solidFill>
                  <a:prstClr val="black"/>
                </a:solidFill>
                <a:latin typeface="+mn-ea"/>
              </a:rPr>
              <a:t>。</a:t>
            </a:r>
            <a:endParaRPr lang="en-US" altLang="ja-JP" sz="1200" dirty="0" smtClean="0">
              <a:solidFill>
                <a:prstClr val="black"/>
              </a:solidFill>
              <a:latin typeface="+mn-ea"/>
            </a:endParaRPr>
          </a:p>
          <a:p>
            <a:pPr lvl="0">
              <a:defRPr/>
            </a:pPr>
            <a:endParaRPr lang="en-US" altLang="ja-JP" sz="600" dirty="0">
              <a:solidFill>
                <a:prstClr val="black"/>
              </a:solidFill>
              <a:latin typeface="+mn-ea"/>
            </a:endParaRPr>
          </a:p>
        </p:txBody>
      </p:sp>
      <p:sp>
        <p:nvSpPr>
          <p:cNvPr id="10" name="角丸四角形 9"/>
          <p:cNvSpPr/>
          <p:nvPr/>
        </p:nvSpPr>
        <p:spPr>
          <a:xfrm>
            <a:off x="376959" y="1248516"/>
            <a:ext cx="9144000" cy="2732123"/>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white"/>
              </a:solidFill>
              <a:effectLst/>
              <a:uLnTx/>
              <a:uFillTx/>
              <a:latin typeface="+mn-ea"/>
              <a:cs typeface="+mn-cs"/>
            </a:endParaRPr>
          </a:p>
        </p:txBody>
      </p:sp>
      <p:sp>
        <p:nvSpPr>
          <p:cNvPr id="11" name="角丸四角形 10"/>
          <p:cNvSpPr/>
          <p:nvPr/>
        </p:nvSpPr>
        <p:spPr>
          <a:xfrm>
            <a:off x="376959" y="816516"/>
            <a:ext cx="2088000" cy="432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marL="0" marR="0" lvl="0" indent="0" algn="ctr"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n-ea"/>
                <a:cs typeface="+mn-cs"/>
              </a:rPr>
              <a:t>みんな</a:t>
            </a:r>
            <a:r>
              <a:rPr kumimoji="1" lang="ja-JP" altLang="en-US" sz="1600" b="1" i="0" u="none" strike="noStrike" kern="1200" cap="none" spc="0" normalizeH="0" baseline="0" noProof="0" dirty="0">
                <a:ln>
                  <a:noFill/>
                </a:ln>
                <a:solidFill>
                  <a:prstClr val="white"/>
                </a:solidFill>
                <a:effectLst/>
                <a:uLnTx/>
                <a:uFillTx/>
                <a:latin typeface="+mn-ea"/>
                <a:cs typeface="+mn-cs"/>
              </a:rPr>
              <a:t>でめざす</a:t>
            </a:r>
            <a:r>
              <a:rPr kumimoji="1" lang="ja-JP" altLang="en-US" sz="1600" b="1" i="0" u="none" strike="noStrike" kern="1200" cap="none" spc="0" normalizeH="0" baseline="0" noProof="0" dirty="0" smtClean="0">
                <a:ln>
                  <a:noFill/>
                </a:ln>
                <a:solidFill>
                  <a:prstClr val="white"/>
                </a:solidFill>
                <a:effectLst/>
                <a:uLnTx/>
                <a:uFillTx/>
                <a:latin typeface="+mn-ea"/>
                <a:cs typeface="+mn-cs"/>
              </a:rPr>
              <a:t>目標</a:t>
            </a:r>
            <a:endParaRPr kumimoji="1" lang="ja-JP" altLang="en-US" sz="1600" b="1" i="0" u="none" strike="noStrike" kern="1200" cap="none" spc="0" normalizeH="0" baseline="0" noProof="0" dirty="0">
              <a:ln>
                <a:noFill/>
              </a:ln>
              <a:solidFill>
                <a:prstClr val="white"/>
              </a:solidFill>
              <a:effectLst/>
              <a:uLnTx/>
              <a:uFillTx/>
              <a:latin typeface="+mn-ea"/>
              <a:cs typeface="+mn-cs"/>
            </a:endParaRPr>
          </a:p>
        </p:txBody>
      </p:sp>
      <p:sp>
        <p:nvSpPr>
          <p:cNvPr id="12" name="角丸四角形 11"/>
          <p:cNvSpPr/>
          <p:nvPr/>
        </p:nvSpPr>
        <p:spPr>
          <a:xfrm>
            <a:off x="2464959" y="816516"/>
            <a:ext cx="7056000" cy="432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lvl="0" algn="ctr">
              <a:lnSpc>
                <a:spcPts val="2000"/>
              </a:lnSpc>
              <a:defRPr/>
            </a:pPr>
            <a:r>
              <a:rPr kumimoji="1" lang="ja-JP" altLang="en-US" sz="1600" b="1" dirty="0">
                <a:solidFill>
                  <a:prstClr val="black"/>
                </a:solidFill>
                <a:latin typeface="+mn-ea"/>
              </a:rPr>
              <a:t>歯科疾患の予防や早期発見、口の機能の維持向上を行う府民を支援</a:t>
            </a:r>
            <a:r>
              <a:rPr kumimoji="1" lang="ja-JP" altLang="en-US" sz="1600" b="1" dirty="0" smtClean="0">
                <a:solidFill>
                  <a:prstClr val="black"/>
                </a:solidFill>
                <a:latin typeface="+mn-ea"/>
              </a:rPr>
              <a:t>します</a:t>
            </a:r>
            <a:endParaRPr kumimoji="1" lang="ja-JP" altLang="en-US" sz="1600" b="1" i="0" u="none" strike="noStrike" kern="1200" cap="none" spc="0" normalizeH="0" baseline="0" noProof="0" dirty="0">
              <a:ln>
                <a:noFill/>
              </a:ln>
              <a:solidFill>
                <a:prstClr val="black"/>
              </a:solidFill>
              <a:effectLst/>
              <a:uLnTx/>
              <a:uFillTx/>
              <a:latin typeface="+mn-ea"/>
              <a:cs typeface="+mn-cs"/>
            </a:endParaRPr>
          </a:p>
        </p:txBody>
      </p:sp>
      <p:sp>
        <p:nvSpPr>
          <p:cNvPr id="13" name="正方形/長方形 12"/>
          <p:cNvSpPr/>
          <p:nvPr/>
        </p:nvSpPr>
        <p:spPr>
          <a:xfrm>
            <a:off x="382272" y="2816276"/>
            <a:ext cx="5599428" cy="348481"/>
          </a:xfrm>
          <a:prstGeom prst="rect">
            <a:avLst/>
          </a:prstGeom>
        </p:spPr>
        <p:txBody>
          <a:bodyPr wrap="square" lIns="36000" tIns="72000" rIns="36000" bIns="36000" anchor="ctr">
            <a:noAutofit/>
          </a:bodyPr>
          <a:lstStyle/>
          <a:p>
            <a:pPr lvl="0">
              <a:defRPr/>
            </a:pPr>
            <a:r>
              <a:rPr kumimoji="0" lang="en-US" altLang="ja-JP" sz="1600" b="1" i="0" u="none" strike="noStrike" kern="1200" cap="none" spc="0" normalizeH="0" baseline="0" noProof="0" dirty="0" smtClean="0">
                <a:ln>
                  <a:noFill/>
                </a:ln>
                <a:solidFill>
                  <a:prstClr val="black"/>
                </a:solidFill>
                <a:effectLst/>
                <a:uLnTx/>
                <a:uFillTx/>
                <a:latin typeface="+mn-ea"/>
              </a:rPr>
              <a:t>【</a:t>
            </a:r>
            <a:r>
              <a:rPr lang="ja-JP" altLang="en-US" sz="1600" b="1" noProof="0" dirty="0">
                <a:solidFill>
                  <a:prstClr val="black"/>
                </a:solidFill>
                <a:latin typeface="+mn-ea"/>
              </a:rPr>
              <a:t>具体的</a:t>
            </a:r>
            <a:r>
              <a:rPr lang="ja-JP" altLang="en-US" sz="1600" b="1" noProof="0" dirty="0" smtClean="0">
                <a:solidFill>
                  <a:prstClr val="black"/>
                </a:solidFill>
                <a:latin typeface="+mn-ea"/>
              </a:rPr>
              <a:t>な取組</a:t>
            </a:r>
            <a:r>
              <a:rPr kumimoji="0" lang="en-US" altLang="ja-JP" sz="1600" b="1" i="0" u="none" strike="noStrike" kern="1200" cap="none" spc="0" normalizeH="0" baseline="0" noProof="0" dirty="0" smtClean="0">
                <a:ln>
                  <a:noFill/>
                </a:ln>
                <a:solidFill>
                  <a:prstClr val="black"/>
                </a:solidFill>
                <a:effectLst/>
                <a:uLnTx/>
                <a:uFillTx/>
                <a:latin typeface="+mn-ea"/>
              </a:rPr>
              <a:t>】</a:t>
            </a:r>
            <a:endParaRPr kumimoji="0" lang="ja-JP" altLang="en-US" sz="1600" b="1" i="0" u="none" strike="noStrike" kern="1200" cap="none" spc="0" normalizeH="0" baseline="0" noProof="0" dirty="0">
              <a:ln>
                <a:noFill/>
              </a:ln>
              <a:solidFill>
                <a:prstClr val="black"/>
              </a:solidFill>
              <a:effectLst/>
              <a:uLnTx/>
              <a:uFillTx/>
              <a:latin typeface="+mn-ea"/>
            </a:endParaRPr>
          </a:p>
        </p:txBody>
      </p:sp>
      <p:sp>
        <p:nvSpPr>
          <p:cNvPr id="14" name="正方形/長方形 13"/>
          <p:cNvSpPr/>
          <p:nvPr/>
        </p:nvSpPr>
        <p:spPr>
          <a:xfrm>
            <a:off x="530346" y="3176560"/>
            <a:ext cx="8856000" cy="714451"/>
          </a:xfrm>
          <a:prstGeom prst="rect">
            <a:avLst/>
          </a:prstGeom>
        </p:spPr>
        <p:txBody>
          <a:bodyPr wrap="square" lIns="36000" tIns="72000" rIns="36000" bIns="36000">
            <a:noAutofit/>
          </a:bodyPr>
          <a:lstStyle/>
          <a:p>
            <a:pPr lvl="0">
              <a:defRPr/>
            </a:pPr>
            <a:r>
              <a:rPr lang="ja-JP" altLang="en-US" sz="1200" dirty="0">
                <a:solidFill>
                  <a:prstClr val="black"/>
                </a:solidFill>
                <a:latin typeface="+mn-ea"/>
              </a:rPr>
              <a:t>▽保健関係者の資質</a:t>
            </a:r>
            <a:r>
              <a:rPr lang="ja-JP" altLang="en-US" sz="1200" dirty="0" smtClean="0">
                <a:solidFill>
                  <a:prstClr val="black"/>
                </a:solidFill>
                <a:latin typeface="+mn-ea"/>
              </a:rPr>
              <a:t>向上</a:t>
            </a:r>
            <a:endParaRPr lang="en-US" altLang="ja-JP" sz="1200" dirty="0" smtClean="0">
              <a:solidFill>
                <a:prstClr val="black"/>
              </a:solidFill>
              <a:latin typeface="+mn-ea"/>
            </a:endParaRPr>
          </a:p>
          <a:p>
            <a:pPr lvl="0">
              <a:defRPr/>
            </a:pPr>
            <a:endParaRPr kumimoji="0" lang="en-US" altLang="ja-JP" sz="1200" i="0" u="none" strike="noStrike" kern="1200" cap="none" spc="0" normalizeH="0" baseline="0" noProof="0" dirty="0" smtClean="0">
              <a:ln>
                <a:noFill/>
              </a:ln>
              <a:solidFill>
                <a:prstClr val="black"/>
              </a:solidFill>
              <a:effectLst/>
              <a:uLnTx/>
              <a:uFillTx/>
              <a:latin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600" i="0" u="none" strike="noStrike" kern="1200" cap="none" spc="0" normalizeH="0" baseline="0" noProof="0" dirty="0">
              <a:ln>
                <a:noFill/>
              </a:ln>
              <a:solidFill>
                <a:prstClr val="black"/>
              </a:solidFill>
              <a:effectLst/>
              <a:uLnTx/>
              <a:uFillTx/>
              <a:latin typeface="+mn-ea"/>
              <a:cs typeface="+mn-cs"/>
            </a:endParaRPr>
          </a:p>
          <a:p>
            <a:pPr lvl="0">
              <a:defRPr/>
            </a:pPr>
            <a:r>
              <a:rPr lang="ja-JP" altLang="en-US" sz="1200" dirty="0">
                <a:solidFill>
                  <a:prstClr val="black"/>
                </a:solidFill>
                <a:latin typeface="+mn-ea"/>
              </a:rPr>
              <a:t>▽多様な主体との連携・協働（大学や職場での歯と口の健康づくりの推進）</a:t>
            </a:r>
          </a:p>
          <a:p>
            <a:pPr lvl="0">
              <a:defRPr/>
            </a:pPr>
            <a:endParaRPr lang="en-US" altLang="ja-JP" sz="600" dirty="0">
              <a:solidFill>
                <a:prstClr val="black"/>
              </a:solidFill>
              <a:latin typeface="+mn-ea"/>
            </a:endParaRPr>
          </a:p>
        </p:txBody>
      </p:sp>
      <p:graphicFrame>
        <p:nvGraphicFramePr>
          <p:cNvPr id="15" name="表 14"/>
          <p:cNvGraphicFramePr>
            <a:graphicFrameLocks noGrp="1"/>
          </p:cNvGraphicFramePr>
          <p:nvPr>
            <p:extLst>
              <p:ext uri="{D42A27DB-BD31-4B8C-83A1-F6EECF244321}">
                <p14:modId xmlns:p14="http://schemas.microsoft.com/office/powerpoint/2010/main" val="3841842053"/>
              </p:ext>
            </p:extLst>
          </p:nvPr>
        </p:nvGraphicFramePr>
        <p:xfrm>
          <a:off x="378810" y="3961925"/>
          <a:ext cx="9142149" cy="2819400"/>
        </p:xfrm>
        <a:graphic>
          <a:graphicData uri="http://schemas.openxmlformats.org/drawingml/2006/table">
            <a:tbl>
              <a:tblPr firstRow="1" bandRow="1">
                <a:tableStyleId>{5C22544A-7EE6-4342-B048-85BDC9FD1C3A}</a:tableStyleId>
              </a:tblPr>
              <a:tblGrid>
                <a:gridCol w="1151466">
                  <a:extLst>
                    <a:ext uri="{9D8B030D-6E8A-4147-A177-3AD203B41FA5}">
                      <a16:colId xmlns:a16="http://schemas.microsoft.com/office/drawing/2014/main" val="528851062"/>
                    </a:ext>
                  </a:extLst>
                </a:gridCol>
                <a:gridCol w="7990683">
                  <a:extLst>
                    <a:ext uri="{9D8B030D-6E8A-4147-A177-3AD203B41FA5}">
                      <a16:colId xmlns:a16="http://schemas.microsoft.com/office/drawing/2014/main" val="89849022"/>
                    </a:ext>
                  </a:extLst>
                </a:gridCol>
              </a:tblGrid>
              <a:tr h="2722549">
                <a:tc>
                  <a:txBody>
                    <a:bodyPr/>
                    <a:lstStyle/>
                    <a:p>
                      <a:r>
                        <a:rPr kumimoji="1" lang="ja-JP" altLang="en-US" sz="1600" b="0" dirty="0" smtClean="0"/>
                        <a:t> 本年度の     </a:t>
                      </a:r>
                      <a:endParaRPr kumimoji="1" lang="en-US" altLang="ja-JP" sz="1600" b="0" dirty="0" smtClean="0"/>
                    </a:p>
                    <a:p>
                      <a:r>
                        <a:rPr kumimoji="1" lang="en-US" altLang="ja-JP" sz="1600" b="0" dirty="0" smtClean="0"/>
                        <a:t> </a:t>
                      </a:r>
                      <a:r>
                        <a:rPr kumimoji="1" lang="ja-JP" altLang="en-US" sz="1600" b="0" dirty="0" smtClean="0"/>
                        <a:t>取組</a:t>
                      </a:r>
                      <a:endParaRPr kumimoji="1" lang="en-US" altLang="ja-JP" sz="1600" b="0" dirty="0" smtClean="0"/>
                    </a:p>
                    <a:p>
                      <a:endParaRPr kumimoji="1" lang="en-US" altLang="ja-JP" sz="1600" b="0" dirty="0" smtClean="0"/>
                    </a:p>
                    <a:p>
                      <a:endParaRPr kumimoji="1" lang="ja-JP" alt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en-US" altLang="ja-JP" sz="1200" b="0" dirty="0" smtClean="0">
                          <a:solidFill>
                            <a:schemeClr val="tx1"/>
                          </a:solidFill>
                        </a:rPr>
                        <a:t>《</a:t>
                      </a:r>
                      <a:r>
                        <a:rPr kumimoji="1" lang="ja-JP" altLang="en-US" sz="1200" b="0" u="sng" dirty="0" smtClean="0">
                          <a:solidFill>
                            <a:schemeClr val="tx1"/>
                          </a:solidFill>
                        </a:rPr>
                        <a:t>啓発</a:t>
                      </a:r>
                      <a:r>
                        <a:rPr kumimoji="1" lang="en-US" altLang="ja-JP" sz="1200" b="0" dirty="0" smtClean="0">
                          <a:solidFill>
                            <a:schemeClr val="tx1"/>
                          </a:solidFill>
                        </a:rPr>
                        <a:t>》</a:t>
                      </a:r>
                    </a:p>
                    <a:p>
                      <a:r>
                        <a:rPr kumimoji="1" lang="ja-JP" altLang="en-US" sz="1100" b="0" dirty="0" smtClean="0">
                          <a:solidFill>
                            <a:schemeClr val="tx1"/>
                          </a:solidFill>
                        </a:rPr>
                        <a:t>■歯と口の健康づくりの推進のため民間企業１社と連携協定を締結</a:t>
                      </a:r>
                      <a:endParaRPr kumimoji="1" lang="en-US" altLang="ja-JP" sz="1100" b="0" dirty="0" smtClean="0">
                        <a:solidFill>
                          <a:schemeClr val="tx1"/>
                        </a:solidFill>
                      </a:endParaRPr>
                    </a:p>
                    <a:p>
                      <a:r>
                        <a:rPr kumimoji="1" lang="ja-JP" altLang="en-US" sz="1100" b="0" dirty="0" smtClean="0">
                          <a:solidFill>
                            <a:schemeClr val="tx1"/>
                          </a:solidFill>
                        </a:rPr>
                        <a:t>■「健活１０」として「歯と口の健康」を含む</a:t>
                      </a:r>
                      <a:r>
                        <a:rPr kumimoji="1" lang="en-US" altLang="ja-JP" sz="1100" b="0" dirty="0" smtClean="0">
                          <a:solidFill>
                            <a:schemeClr val="tx1"/>
                          </a:solidFill>
                        </a:rPr>
                        <a:t>10</a:t>
                      </a:r>
                      <a:r>
                        <a:rPr kumimoji="1" lang="ja-JP" altLang="en-US" sz="1100" b="0" dirty="0" smtClean="0">
                          <a:solidFill>
                            <a:schemeClr val="tx1"/>
                          </a:solidFill>
                        </a:rPr>
                        <a:t>の健康づくり活動についてイベント出展や啓発ツール配布等実施（府民の　　</a:t>
                      </a:r>
                      <a:endParaRPr kumimoji="1" lang="en-US" altLang="ja-JP" sz="1100" b="0" dirty="0" smtClean="0">
                        <a:solidFill>
                          <a:schemeClr val="tx1"/>
                        </a:solidFill>
                      </a:endParaRPr>
                    </a:p>
                    <a:p>
                      <a:r>
                        <a:rPr kumimoji="1" lang="ja-JP" altLang="en-US" sz="1100" b="0" dirty="0" smtClean="0">
                          <a:solidFill>
                            <a:schemeClr val="tx1"/>
                          </a:solidFill>
                        </a:rPr>
                        <a:t>　健康づくり気運醸成事業）</a:t>
                      </a:r>
                      <a:endParaRPr kumimoji="1" lang="en-US" altLang="ja-JP" sz="1100" b="0" dirty="0" smtClean="0">
                        <a:solidFill>
                          <a:schemeClr val="tx1"/>
                        </a:solidFill>
                      </a:endParaRPr>
                    </a:p>
                    <a:p>
                      <a:r>
                        <a:rPr kumimoji="1" lang="ja-JP" altLang="en-US" sz="1100" b="0" dirty="0" smtClean="0">
                          <a:solidFill>
                            <a:schemeClr val="tx1"/>
                          </a:solidFill>
                        </a:rPr>
                        <a:t>■健康づくりをオール大阪で推進する「健活おおさか推進府民会議」を開催</a:t>
                      </a:r>
                      <a:endParaRPr kumimoji="1" lang="en-US" altLang="ja-JP" sz="1100" b="0" dirty="0" smtClean="0">
                        <a:solidFill>
                          <a:schemeClr val="tx1"/>
                        </a:solidFill>
                      </a:endParaRPr>
                    </a:p>
                    <a:p>
                      <a:r>
                        <a:rPr kumimoji="1" lang="ja-JP" altLang="en-US" sz="1100" b="0" dirty="0" smtClean="0">
                          <a:solidFill>
                            <a:schemeClr val="tx1"/>
                          </a:solidFill>
                        </a:rPr>
                        <a:t>　（日本健康会議との共催、約</a:t>
                      </a:r>
                      <a:r>
                        <a:rPr kumimoji="1" lang="en-US" altLang="ja-JP" sz="1100" b="0" dirty="0" smtClean="0">
                          <a:solidFill>
                            <a:schemeClr val="tx1"/>
                          </a:solidFill>
                        </a:rPr>
                        <a:t>800</a:t>
                      </a:r>
                      <a:r>
                        <a:rPr kumimoji="1" lang="ja-JP" altLang="en-US" sz="1100" b="0" dirty="0" smtClean="0">
                          <a:solidFill>
                            <a:schemeClr val="tx1"/>
                          </a:solidFill>
                        </a:rPr>
                        <a:t>名参加）</a:t>
                      </a:r>
                      <a:endParaRPr kumimoji="1" lang="en-US" altLang="ja-JP" sz="1100" b="0" dirty="0" smtClean="0">
                        <a:solidFill>
                          <a:schemeClr val="tx1"/>
                        </a:solidFill>
                      </a:endParaRPr>
                    </a:p>
                    <a:p>
                      <a:r>
                        <a:rPr kumimoji="1" lang="ja-JP" altLang="en-US" sz="1100" b="0" dirty="0" smtClean="0">
                          <a:solidFill>
                            <a:schemeClr val="tx1"/>
                          </a:solidFill>
                        </a:rPr>
                        <a:t>　（再掲）健康キャンパス・プロジェクト、モデル事業の横展開、</a:t>
                      </a:r>
                      <a:r>
                        <a:rPr kumimoji="1" lang="ja-JP" altLang="en-US" sz="1100" b="0" dirty="0" err="1" smtClean="0">
                          <a:solidFill>
                            <a:schemeClr val="tx1"/>
                          </a:solidFill>
                        </a:rPr>
                        <a:t>障がい</a:t>
                      </a:r>
                      <a:r>
                        <a:rPr kumimoji="1" lang="ja-JP" altLang="en-US" sz="1100" b="0" dirty="0" smtClean="0">
                          <a:solidFill>
                            <a:schemeClr val="tx1"/>
                          </a:solidFill>
                        </a:rPr>
                        <a:t>者歯科診療センター、障がい者施設歯科口腔保健</a:t>
                      </a:r>
                      <a:endParaRPr kumimoji="1" lang="en-US" altLang="ja-JP" sz="1100" b="0" dirty="0" smtClean="0">
                        <a:solidFill>
                          <a:schemeClr val="tx1"/>
                        </a:solidFill>
                      </a:endParaRPr>
                    </a:p>
                    <a:p>
                      <a:r>
                        <a:rPr kumimoji="1" lang="ja-JP" altLang="en-US" sz="1100" b="0" dirty="0" smtClean="0">
                          <a:solidFill>
                            <a:schemeClr val="tx1"/>
                          </a:solidFill>
                        </a:rPr>
                        <a:t>　推進事業、要介護者口腔保健指導推進事業、在宅療養者経口摂取支援チーム育成事業、在宅歯科ケアステーションの周知、</a:t>
                      </a:r>
                      <a:endParaRPr kumimoji="1" lang="en-US" altLang="ja-JP" sz="1100" b="0" dirty="0" smtClean="0">
                        <a:solidFill>
                          <a:schemeClr val="tx1"/>
                        </a:solidFill>
                      </a:endParaRPr>
                    </a:p>
                    <a:p>
                      <a:r>
                        <a:rPr kumimoji="1" lang="ja-JP" altLang="en-US" sz="1100" b="0" dirty="0" smtClean="0">
                          <a:solidFill>
                            <a:schemeClr val="tx1"/>
                          </a:solidFill>
                        </a:rPr>
                        <a:t>　公民連携、アスマイル、府ホームページ、啓発冊子等</a:t>
                      </a:r>
                      <a:endParaRPr kumimoji="1" lang="en-US" altLang="ja-JP" sz="1100" b="0" dirty="0" smtClean="0">
                        <a:solidFill>
                          <a:schemeClr val="tx1"/>
                        </a:solidFill>
                      </a:endParaRPr>
                    </a:p>
                    <a:p>
                      <a:endParaRPr kumimoji="1" lang="en-US" altLang="ja-JP" sz="1100" b="0" dirty="0" smtClean="0">
                        <a:solidFill>
                          <a:schemeClr val="tx1"/>
                        </a:solidFill>
                      </a:endParaRPr>
                    </a:p>
                    <a:p>
                      <a:r>
                        <a:rPr kumimoji="1" lang="en-US" altLang="ja-JP" sz="1200" b="0" dirty="0" smtClean="0">
                          <a:solidFill>
                            <a:schemeClr val="tx1"/>
                          </a:solidFill>
                        </a:rPr>
                        <a:t>《</a:t>
                      </a:r>
                      <a:r>
                        <a:rPr kumimoji="1" lang="ja-JP" altLang="en-US" sz="1200" b="0" u="sng" dirty="0" smtClean="0">
                          <a:solidFill>
                            <a:schemeClr val="tx1"/>
                          </a:solidFill>
                        </a:rPr>
                        <a:t>市町村支援</a:t>
                      </a:r>
                      <a:r>
                        <a:rPr kumimoji="1" lang="en-US" altLang="ja-JP" sz="1200" b="0" dirty="0" smtClean="0">
                          <a:solidFill>
                            <a:schemeClr val="tx1"/>
                          </a:solidFill>
                        </a:rPr>
                        <a:t>》</a:t>
                      </a:r>
                    </a:p>
                    <a:p>
                      <a:r>
                        <a:rPr kumimoji="1" lang="ja-JP" altLang="en-US" sz="1100" b="0" dirty="0" smtClean="0">
                          <a:solidFill>
                            <a:schemeClr val="tx1"/>
                          </a:solidFill>
                        </a:rPr>
                        <a:t>　（再掲）大阪府歯科口腔保健推進連絡会、口腔保健支援センター、大阪府市町村歯科口腔保健実態調査の実施、市町村職</a:t>
                      </a:r>
                      <a:endParaRPr kumimoji="1" lang="en-US" altLang="ja-JP" sz="1100" b="0" dirty="0" smtClean="0">
                        <a:solidFill>
                          <a:schemeClr val="tx1"/>
                        </a:solidFill>
                      </a:endParaRPr>
                    </a:p>
                    <a:p>
                      <a:r>
                        <a:rPr kumimoji="1" lang="ja-JP" altLang="en-US" sz="1100" b="0" dirty="0" smtClean="0">
                          <a:solidFill>
                            <a:schemeClr val="tx1"/>
                          </a:solidFill>
                        </a:rPr>
                        <a:t>　員の歯科コーチングスキル向上事業の実施</a:t>
                      </a:r>
                      <a:endParaRPr kumimoji="1" lang="en-US" altLang="ja-JP" sz="1100" b="0" dirty="0" smtClean="0">
                        <a:solidFill>
                          <a:schemeClr val="tx1"/>
                        </a:solidFill>
                      </a:endParaRPr>
                    </a:p>
                    <a:p>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rPr>
                        <a:t>《</a:t>
                      </a:r>
                      <a:r>
                        <a:rPr kumimoji="1" lang="ja-JP" altLang="en-US" sz="1200" b="0" dirty="0" smtClean="0">
                          <a:solidFill>
                            <a:schemeClr val="tx1"/>
                          </a:solidFill>
                        </a:rPr>
                        <a:t>その他</a:t>
                      </a:r>
                      <a:r>
                        <a:rPr kumimoji="1" lang="en-US" altLang="ja-JP" sz="1200" b="0" dirty="0" smtClean="0">
                          <a:solidFill>
                            <a:schemeClr val="tx1"/>
                          </a:solidFill>
                        </a:rPr>
                        <a:t>》</a:t>
                      </a:r>
                      <a:endParaRPr kumimoji="1" lang="en-US" altLang="ja-JP" sz="1200" b="0" dirty="0" smtClean="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■近畿地区府県・政令市・中核市歯科保健主幹課長会議への参加（厚生労働省からの情報提供、他府県との情報交換等）</a:t>
                      </a:r>
                      <a:endParaRPr kumimoji="1" lang="en-US" altLang="ja-JP" sz="11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6" name="角丸四角形 15"/>
          <p:cNvSpPr/>
          <p:nvPr/>
        </p:nvSpPr>
        <p:spPr>
          <a:xfrm>
            <a:off x="549277" y="5626466"/>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a:xfrm>
            <a:off x="9181750" y="6506401"/>
            <a:ext cx="720000" cy="216000"/>
          </a:xfrm>
        </p:spPr>
        <p:txBody>
          <a:bodyPr/>
          <a:lstStyle/>
          <a:p>
            <a:fld id="{4D1D0668-0C6C-4C7F-AAAF-C0078F4BF5F6}" type="slidenum">
              <a:rPr kumimoji="1" lang="ja-JP" altLang="en-US" smtClean="0"/>
              <a:t>57</a:t>
            </a:fld>
            <a:endParaRPr kumimoji="1" lang="ja-JP" altLang="en-US"/>
          </a:p>
        </p:txBody>
      </p:sp>
    </p:spTree>
    <p:extLst>
      <p:ext uri="{BB962C8B-B14F-4D97-AF65-F5344CB8AC3E}">
        <p14:creationId xmlns:p14="http://schemas.microsoft.com/office/powerpoint/2010/main" val="3180901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p:cNvGraphicFramePr>
            <a:graphicFrameLocks noGrp="1"/>
          </p:cNvGraphicFramePr>
          <p:nvPr>
            <p:extLst>
              <p:ext uri="{D42A27DB-BD31-4B8C-83A1-F6EECF244321}">
                <p14:modId xmlns:p14="http://schemas.microsoft.com/office/powerpoint/2010/main" val="2366447010"/>
              </p:ext>
            </p:extLst>
          </p:nvPr>
        </p:nvGraphicFramePr>
        <p:xfrm>
          <a:off x="531878" y="579730"/>
          <a:ext cx="8814337" cy="2215342"/>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1834954527"/>
                    </a:ext>
                  </a:extLst>
                </a:gridCol>
                <a:gridCol w="7704159">
                  <a:extLst>
                    <a:ext uri="{9D8B030D-6E8A-4147-A177-3AD203B41FA5}">
                      <a16:colId xmlns:a16="http://schemas.microsoft.com/office/drawing/2014/main" val="622421426"/>
                    </a:ext>
                  </a:extLst>
                </a:gridCol>
              </a:tblGrid>
              <a:tr h="22153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課題</a:t>
                      </a:r>
                      <a:r>
                        <a:rPr kumimoji="1" lang="en-US" altLang="ja-JP" sz="1200" b="0" dirty="0" smtClean="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■市町村、事業者、保健医療関係者、医療保険者、健康づくり関係機関等の多様な主体が参画した‘オール大阪体制’で府</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　民の主体的な健康づくりを支援</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■歯科専門職の職員がいない市町村への支援</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■高齢者や</a:t>
                      </a:r>
                      <a:r>
                        <a:rPr kumimoji="1" lang="ja-JP" altLang="en-US" sz="1100" b="0" dirty="0" err="1" smtClean="0">
                          <a:solidFill>
                            <a:schemeClr val="tx1"/>
                          </a:solidFill>
                          <a:latin typeface="+mn-ea"/>
                          <a:ea typeface="+mn-ea"/>
                        </a:rPr>
                        <a:t>障がい</a:t>
                      </a:r>
                      <a:r>
                        <a:rPr kumimoji="1" lang="ja-JP" altLang="en-US" sz="1100" b="0" dirty="0" smtClean="0">
                          <a:solidFill>
                            <a:schemeClr val="tx1"/>
                          </a:solidFill>
                          <a:latin typeface="+mn-ea"/>
                          <a:ea typeface="+mn-ea"/>
                        </a:rPr>
                        <a:t>者施設職員等に対する研修参加の働きかけ</a:t>
                      </a:r>
                      <a:endParaRPr kumimoji="1" lang="en-US" altLang="ja-JP" sz="1100" b="0" dirty="0" smtClean="0">
                        <a:solidFill>
                          <a:schemeClr val="tx1"/>
                        </a:solidFill>
                        <a:latin typeface="+mn-ea"/>
                        <a:ea typeface="+mn-ea"/>
                      </a:endParaRPr>
                    </a:p>
                    <a:p>
                      <a:endParaRPr kumimoji="1" lang="en-US" altLang="ja-JP" sz="1100" b="0" dirty="0" smtClean="0">
                        <a:solidFill>
                          <a:schemeClr val="tx1"/>
                        </a:solidFill>
                        <a:latin typeface="+mn-ea"/>
                        <a:ea typeface="+mn-ea"/>
                      </a:endParaRPr>
                    </a:p>
                    <a:p>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次年度の取組</a:t>
                      </a:r>
                      <a:r>
                        <a:rPr kumimoji="1" lang="en-US" altLang="ja-JP" sz="1200" b="0" dirty="0" smtClean="0">
                          <a:solidFill>
                            <a:schemeClr val="tx1"/>
                          </a:solidFill>
                          <a:latin typeface="+mn-ea"/>
                          <a:ea typeface="+mn-ea"/>
                        </a:rPr>
                        <a:t>》</a:t>
                      </a:r>
                      <a:endParaRPr kumimoji="1" lang="en-US" altLang="ja-JP" sz="1200" b="0" dirty="0" smtClean="0">
                        <a:solidFill>
                          <a:schemeClr val="tx1"/>
                        </a:solidFill>
                        <a:latin typeface="+mn-lt"/>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lt"/>
                          <a:ea typeface="+mn-ea"/>
                        </a:rPr>
                        <a:t>■「健活１０」の普及啓発及び「</a:t>
                      </a:r>
                      <a:r>
                        <a:rPr kumimoji="1" lang="ja-JP" altLang="en-US" sz="1100" b="0" dirty="0" smtClean="0">
                          <a:solidFill>
                            <a:schemeClr val="tx1"/>
                          </a:solidFill>
                        </a:rPr>
                        <a:t>健活おおさか推進府民会議」の開催等を通じて、引き続きオール大阪での健康づくり</a:t>
                      </a:r>
                      <a:endParaRPr kumimoji="1" lang="en-US" altLang="ja-JP" sz="11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rPr>
                        <a:t>　を推進</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■口腔保健支援センターでの専門職による個別具体的な相談、情報提供</a:t>
                      </a:r>
                      <a:endParaRPr kumimoji="1" lang="en-US" altLang="ja-JP" sz="1100" b="0" dirty="0" smtClean="0">
                        <a:solidFill>
                          <a:schemeClr val="tx1"/>
                        </a:solidFill>
                        <a:latin typeface="+mn-ea"/>
                        <a:ea typeface="+mn-ea"/>
                      </a:endParaRPr>
                    </a:p>
                    <a:p>
                      <a:r>
                        <a:rPr kumimoji="1" lang="ja-JP" altLang="en-US" sz="1100" b="0" dirty="0" smtClean="0">
                          <a:solidFill>
                            <a:schemeClr val="tx1"/>
                          </a:solidFill>
                          <a:latin typeface="+mn-ea"/>
                          <a:ea typeface="+mn-ea"/>
                        </a:rPr>
                        <a:t>■</a:t>
                      </a:r>
                      <a:r>
                        <a:rPr kumimoji="1" lang="ja-JP" altLang="en-US" sz="1100" b="0" dirty="0" smtClean="0">
                          <a:solidFill>
                            <a:schemeClr val="tx1"/>
                          </a:solidFill>
                        </a:rPr>
                        <a:t>市町村職員の歯科コーチングスキル向上事業</a:t>
                      </a:r>
                      <a:r>
                        <a:rPr kumimoji="1" lang="ja-JP" altLang="en-US" sz="1100" b="0" dirty="0" smtClean="0">
                          <a:solidFill>
                            <a:schemeClr val="tx1"/>
                          </a:solidFill>
                          <a:latin typeface="+mn-ea"/>
                          <a:ea typeface="+mn-ea"/>
                        </a:rPr>
                        <a:t>での市町村職員への技術的支援</a:t>
                      </a:r>
                      <a:endParaRPr kumimoji="1" lang="en-US" altLang="ja-JP" sz="11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08399027"/>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040565709"/>
              </p:ext>
            </p:extLst>
          </p:nvPr>
        </p:nvGraphicFramePr>
        <p:xfrm>
          <a:off x="531387" y="2803920"/>
          <a:ext cx="8814337" cy="1137015"/>
        </p:xfrm>
        <a:graphic>
          <a:graphicData uri="http://schemas.openxmlformats.org/drawingml/2006/table">
            <a:tbl>
              <a:tblPr firstRow="1" bandRow="1">
                <a:tableStyleId>{5C22544A-7EE6-4342-B048-85BDC9FD1C3A}</a:tableStyleId>
              </a:tblPr>
              <a:tblGrid>
                <a:gridCol w="1110178">
                  <a:extLst>
                    <a:ext uri="{9D8B030D-6E8A-4147-A177-3AD203B41FA5}">
                      <a16:colId xmlns:a16="http://schemas.microsoft.com/office/drawing/2014/main" val="3968682874"/>
                    </a:ext>
                  </a:extLst>
                </a:gridCol>
                <a:gridCol w="7704159">
                  <a:extLst>
                    <a:ext uri="{9D8B030D-6E8A-4147-A177-3AD203B41FA5}">
                      <a16:colId xmlns:a16="http://schemas.microsoft.com/office/drawing/2014/main" val="474374483"/>
                    </a:ext>
                  </a:extLst>
                </a:gridCol>
              </a:tblGrid>
              <a:tr h="11370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bg1"/>
                          </a:solidFill>
                          <a:latin typeface="游ゴシック" panose="020B0400000000000000" pitchFamily="50" charset="-128"/>
                          <a:ea typeface="游ゴシック" panose="020B0400000000000000" pitchFamily="50" charset="-128"/>
                        </a:rPr>
                        <a:t>最終予算</a:t>
                      </a:r>
                      <a:endParaRPr kumimoji="1" lang="en-US" altLang="ja-JP" sz="1600" b="0" dirty="0" smtClean="0">
                        <a:solidFill>
                          <a:schemeClr val="bg1"/>
                        </a:solidFill>
                        <a:latin typeface="游ゴシック" panose="020B0400000000000000" pitchFamily="50" charset="-128"/>
                        <a:ea typeface="游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r>
                        <a:rPr kumimoji="1" lang="ja-JP" altLang="en-US" sz="1600" b="0" dirty="0" smtClean="0">
                          <a:solidFill>
                            <a:schemeClr val="bg1"/>
                          </a:solidFill>
                          <a:latin typeface="游ゴシック" panose="020B0400000000000000" pitchFamily="50" charset="-128"/>
                          <a:ea typeface="游ゴシック" panose="020B0400000000000000" pitchFamily="50" charset="-128"/>
                        </a:rPr>
                        <a:t>　　</a:t>
                      </a:r>
                      <a:endParaRPr kumimoji="1" lang="en-US" altLang="ja-JP" sz="1600" b="0" dirty="0" smtClean="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err="1"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障がい</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者歯科診療センター運営委託事業（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23,968</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a:t>
                      </a:r>
                      <a:r>
                        <a:rPr kumimoji="1" lang="ja-JP" altLang="en-US" sz="1100" b="0" i="0" u="none" strike="noStrike" kern="1200" cap="none" spc="0" normalizeH="0" baseline="0" noProof="0" dirty="0" err="1"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障がい</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者施設歯科口腔保健推進事業（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2,138</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a:t>
                      </a:r>
                      <a:endPar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生涯歯科保健推進事業（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1,775</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千円）、大阪府歯科口腔保健計画推進事業（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3,985</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a:t>
                      </a:r>
                      <a:endPar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８０２０運動推進特別事業（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2,039</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千円）、在宅療養者経口摂取支援チーム育成事業（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3,890</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a:t>
                      </a:r>
                      <a:endPar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要介護者口腔保健指導推進事業（</a:t>
                      </a:r>
                      <a:r>
                        <a:rPr kumimoji="1" lang="en-US" altLang="ja-JP"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6,058</a:t>
                      </a:r>
                      <a:r>
                        <a:rPr kumimoji="1" lang="ja-JP" altLang="en-US" sz="11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千円）</a:t>
                      </a:r>
                      <a:r>
                        <a:rPr kumimoji="1" lang="ja-JP" altLang="en-US" sz="1100" b="0" i="0" u="none" strike="noStrike" kern="1200" cap="none" spc="0" normalizeH="0" baseline="0" noProof="0" dirty="0" smtClean="0">
                          <a:ln>
                            <a:noFill/>
                          </a:ln>
                          <a:solidFill>
                            <a:schemeClr val="tx1"/>
                          </a:solidFill>
                          <a:effectLst/>
                          <a:uLnTx/>
                          <a:uFillTx/>
                          <a:latin typeface="游ゴシック" panose="020B0400000000000000" pitchFamily="50" charset="-128"/>
                          <a:ea typeface="游ゴシック" panose="020B0400000000000000" pitchFamily="50" charset="-128"/>
                          <a:cs typeface="+mn-cs"/>
                        </a:rPr>
                        <a:t>、</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府民の健康づくり気運醸成事業（</a:t>
                      </a:r>
                      <a:r>
                        <a:rPr kumimoji="1" lang="en-US" altLang="ja-JP" sz="1100" b="0" dirty="0" smtClean="0">
                          <a:solidFill>
                            <a:schemeClr val="tx1"/>
                          </a:solidFill>
                          <a:latin typeface="游ゴシック" panose="020B0400000000000000" pitchFamily="50" charset="-128"/>
                          <a:ea typeface="游ゴシック" panose="020B0400000000000000" pitchFamily="50" charset="-128"/>
                        </a:rPr>
                        <a:t>4,971</a:t>
                      </a:r>
                      <a:r>
                        <a:rPr kumimoji="1" lang="ja-JP" altLang="en-US" sz="1100" b="0" dirty="0" smtClean="0">
                          <a:solidFill>
                            <a:schemeClr val="tx1"/>
                          </a:solidFill>
                          <a:latin typeface="游ゴシック" panose="020B0400000000000000" pitchFamily="50" charset="-128"/>
                          <a:ea typeface="游ゴシック" panose="020B0400000000000000" pitchFamily="50" charset="-128"/>
                        </a:rPr>
                        <a:t>千円）</a:t>
                      </a:r>
                      <a:r>
                        <a:rPr kumimoji="1" lang="ja-JP" altLang="en-US" sz="1100" b="0" dirty="0" smtClean="0">
                          <a:latin typeface="游ゴシック" panose="020B0400000000000000" pitchFamily="50" charset="-128"/>
                          <a:ea typeface="游ゴシック" panose="020B0400000000000000" pitchFamily="50" charset="-128"/>
                        </a:rPr>
                        <a:t>）</a:t>
                      </a:r>
                      <a:endParaRPr kumimoji="1" lang="en-US" altLang="ja-JP" sz="1100" b="0" dirty="0" smtClean="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6912226"/>
                  </a:ext>
                </a:extLst>
              </a:tr>
            </a:tbl>
          </a:graphicData>
        </a:graphic>
      </p:graphicFrame>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58</a:t>
            </a:fld>
            <a:endParaRPr kumimoji="1" lang="ja-JP" altLang="en-US"/>
          </a:p>
        </p:txBody>
      </p:sp>
    </p:spTree>
    <p:extLst>
      <p:ext uri="{BB962C8B-B14F-4D97-AF65-F5344CB8AC3E}">
        <p14:creationId xmlns:p14="http://schemas.microsoft.com/office/powerpoint/2010/main" val="379022415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971584" y="2901300"/>
            <a:ext cx="7200000" cy="432000"/>
          </a:xfrm>
          <a:prstGeom prst="rect">
            <a:avLst/>
          </a:prstGeom>
          <a:noFill/>
        </p:spPr>
        <p:txBody>
          <a:bodyPr wrap="square" lIns="72000" tIns="72000" rIns="72000" bIns="72000" rtlCol="0" anchor="t">
            <a:noAutofit/>
          </a:bodyPr>
          <a:lstStyle/>
          <a:p>
            <a:pPr>
              <a:lnSpc>
                <a:spcPts val="3200"/>
              </a:lnSpc>
            </a:pPr>
            <a:r>
              <a:rPr lang="zh-TW" altLang="en-US" sz="2400" dirty="0" smtClean="0">
                <a:latin typeface="HG創英角ｺﾞｼｯｸUB" panose="020B0909000000000000" pitchFamily="49" charset="-128"/>
                <a:ea typeface="HG創英角ｺﾞｼｯｸUB" panose="020B0909000000000000" pitchFamily="49" charset="-128"/>
              </a:rPr>
              <a:t>食育</a:t>
            </a:r>
            <a:r>
              <a:rPr lang="zh-TW" altLang="en-US" sz="2400" dirty="0">
                <a:latin typeface="HG創英角ｺﾞｼｯｸUB" panose="020B0909000000000000" pitchFamily="49" charset="-128"/>
                <a:ea typeface="HG創英角ｺﾞｼｯｸUB" panose="020B0909000000000000" pitchFamily="49" charset="-128"/>
              </a:rPr>
              <a:t>推進計画</a:t>
            </a:r>
            <a:r>
              <a:rPr lang="ja-JP" altLang="en-US" sz="2400" dirty="0" smtClean="0">
                <a:latin typeface="HG創英角ｺﾞｼｯｸUB" panose="020B0909000000000000" pitchFamily="49" charset="-128"/>
                <a:ea typeface="HG創英角ｺﾞｼｯｸUB" panose="020B0909000000000000" pitchFamily="49" charset="-128"/>
              </a:rPr>
              <a:t>における</a:t>
            </a:r>
            <a:endParaRPr lang="en-US" altLang="ja-JP" sz="2400" dirty="0" smtClean="0">
              <a:latin typeface="HG創英角ｺﾞｼｯｸUB" panose="020B0909000000000000" pitchFamily="49" charset="-128"/>
              <a:ea typeface="HG創英角ｺﾞｼｯｸUB" panose="020B0909000000000000" pitchFamily="49" charset="-128"/>
            </a:endParaRPr>
          </a:p>
          <a:p>
            <a:pPr>
              <a:lnSpc>
                <a:spcPts val="3200"/>
              </a:lnSpc>
            </a:pPr>
            <a:r>
              <a:rPr lang="ja-JP" altLang="en-US" sz="2400" dirty="0" smtClean="0">
                <a:latin typeface="HG創英角ｺﾞｼｯｸUB" panose="020B0909000000000000" pitchFamily="49" charset="-128"/>
                <a:ea typeface="HG創英角ｺﾞｼｯｸUB" panose="020B0909000000000000" pitchFamily="49" charset="-128"/>
              </a:rPr>
              <a:t>目標</a:t>
            </a:r>
            <a:r>
              <a:rPr lang="ja-JP" altLang="en-US" sz="2400" dirty="0">
                <a:latin typeface="HG創英角ｺﾞｼｯｸUB" panose="020B0909000000000000" pitchFamily="49" charset="-128"/>
                <a:ea typeface="HG創英角ｺﾞｼｯｸUB" panose="020B0909000000000000" pitchFamily="49" charset="-128"/>
              </a:rPr>
              <a:t>の達成状況及び施策</a:t>
            </a:r>
            <a:r>
              <a:rPr lang="ja-JP" altLang="en-US" sz="2400" dirty="0" smtClean="0">
                <a:latin typeface="HG創英角ｺﾞｼｯｸUB" panose="020B0909000000000000" pitchFamily="49" charset="-128"/>
                <a:ea typeface="HG創英角ｺﾞｼｯｸUB" panose="020B0909000000000000" pitchFamily="49" charset="-128"/>
              </a:rPr>
              <a:t>の実施</a:t>
            </a:r>
            <a:r>
              <a:rPr lang="ja-JP" altLang="en-US" sz="2400" dirty="0">
                <a:latin typeface="HG創英角ｺﾞｼｯｸUB" panose="020B0909000000000000" pitchFamily="49" charset="-128"/>
                <a:ea typeface="HG創英角ｺﾞｼｯｸUB" panose="020B0909000000000000" pitchFamily="49" charset="-128"/>
              </a:rPr>
              <a:t>状況について</a:t>
            </a:r>
          </a:p>
        </p:txBody>
      </p:sp>
      <p:sp>
        <p:nvSpPr>
          <p:cNvPr id="12" name="正方形/長方形 11"/>
          <p:cNvSpPr/>
          <p:nvPr/>
        </p:nvSpPr>
        <p:spPr>
          <a:xfrm>
            <a:off x="698572" y="2935585"/>
            <a:ext cx="144000" cy="1008000"/>
          </a:xfrm>
          <a:prstGeom prst="rect">
            <a:avLst/>
          </a:prstGeom>
          <a:solidFill>
            <a:srgbClr val="FF3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創英角ｺﾞｼｯｸUB" panose="020B0909000000000000" pitchFamily="49" charset="-128"/>
              <a:ea typeface="HG創英角ｺﾞｼｯｸUB" panose="020B0909000000000000" pitchFamily="49" charset="-128"/>
            </a:endParaRPr>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4" name="直線コネクタ 3"/>
          <p:cNvCxnSpPr/>
          <p:nvPr/>
        </p:nvCxnSpPr>
        <p:spPr>
          <a:xfrm>
            <a:off x="774389" y="3851709"/>
            <a:ext cx="8856000" cy="0"/>
          </a:xfrm>
          <a:prstGeom prst="line">
            <a:avLst/>
          </a:prstGeom>
          <a:ln w="12700">
            <a:solidFill>
              <a:srgbClr val="FF3B3B"/>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59</a:t>
            </a:fld>
            <a:endParaRPr kumimoji="1" lang="ja-JP" altLang="en-US"/>
          </a:p>
        </p:txBody>
      </p:sp>
      <p:sp>
        <p:nvSpPr>
          <p:cNvPr id="9" name="テキスト ボックス 8"/>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892367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健康増進計画</a:t>
            </a:r>
            <a:r>
              <a:rPr lang="ja-JP" altLang="en-US" b="1" dirty="0" smtClean="0">
                <a:latin typeface="游ゴシック" panose="020B0400000000000000" pitchFamily="50" charset="-128"/>
                <a:ea typeface="游ゴシック" panose="020B0400000000000000" pitchFamily="50" charset="-128"/>
              </a:rPr>
              <a:t>における目標の達成状況</a:t>
            </a:r>
            <a:endParaRPr lang="ja-JP" altLang="en-US" b="1" dirty="0">
              <a:latin typeface="游ゴシック" panose="020B0400000000000000" pitchFamily="50" charset="-128"/>
              <a:ea typeface="游ゴシック" panose="020B0400000000000000"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483798007"/>
              </p:ext>
            </p:extLst>
          </p:nvPr>
        </p:nvGraphicFramePr>
        <p:xfrm>
          <a:off x="268762" y="1149708"/>
          <a:ext cx="9360000" cy="5401219"/>
        </p:xfrm>
        <a:graphic>
          <a:graphicData uri="http://schemas.openxmlformats.org/drawingml/2006/table">
            <a:tbl>
              <a:tblPr firstRow="1" bandRow="1">
                <a:tableStyleId>{7DF18680-E054-41AD-8BC1-D1AEF772440D}</a:tableStyleId>
              </a:tblPr>
              <a:tblGrid>
                <a:gridCol w="1080000">
                  <a:extLst>
                    <a:ext uri="{9D8B030D-6E8A-4147-A177-3AD203B41FA5}">
                      <a16:colId xmlns:a16="http://schemas.microsoft.com/office/drawing/2014/main" val="269546419"/>
                    </a:ext>
                  </a:extLst>
                </a:gridCol>
                <a:gridCol w="252000">
                  <a:extLst>
                    <a:ext uri="{9D8B030D-6E8A-4147-A177-3AD203B41FA5}">
                      <a16:colId xmlns:a16="http://schemas.microsoft.com/office/drawing/2014/main" val="2823927590"/>
                    </a:ext>
                  </a:extLst>
                </a:gridCol>
                <a:gridCol w="2376000">
                  <a:extLst>
                    <a:ext uri="{9D8B030D-6E8A-4147-A177-3AD203B41FA5}">
                      <a16:colId xmlns:a16="http://schemas.microsoft.com/office/drawing/2014/main" val="397363977"/>
                    </a:ext>
                  </a:extLst>
                </a:gridCol>
                <a:gridCol w="1728000">
                  <a:extLst>
                    <a:ext uri="{9D8B030D-6E8A-4147-A177-3AD203B41FA5}">
                      <a16:colId xmlns:a16="http://schemas.microsoft.com/office/drawing/2014/main" val="2373180816"/>
                    </a:ext>
                  </a:extLst>
                </a:gridCol>
                <a:gridCol w="1728000">
                  <a:extLst>
                    <a:ext uri="{9D8B030D-6E8A-4147-A177-3AD203B41FA5}">
                      <a16:colId xmlns:a16="http://schemas.microsoft.com/office/drawing/2014/main" val="2941494014"/>
                    </a:ext>
                  </a:extLst>
                </a:gridCol>
                <a:gridCol w="1332000">
                  <a:extLst>
                    <a:ext uri="{9D8B030D-6E8A-4147-A177-3AD203B41FA5}">
                      <a16:colId xmlns:a16="http://schemas.microsoft.com/office/drawing/2014/main" val="673202617"/>
                    </a:ext>
                  </a:extLst>
                </a:gridCol>
                <a:gridCol w="864000">
                  <a:extLst>
                    <a:ext uri="{9D8B030D-6E8A-4147-A177-3AD203B41FA5}">
                      <a16:colId xmlns:a16="http://schemas.microsoft.com/office/drawing/2014/main" val="1229687522"/>
                    </a:ext>
                  </a:extLst>
                </a:gridCol>
              </a:tblGrid>
              <a:tr h="373325">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分野</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項目</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策定時の取組状況</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現在の取組状況</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1" dirty="0" smtClean="0">
                          <a:latin typeface="游ゴシック" panose="020B0400000000000000" pitchFamily="50" charset="-128"/>
                          <a:ea typeface="游ゴシック" panose="020B0400000000000000" pitchFamily="50" charset="-128"/>
                        </a:rPr>
                        <a:t>2023</a:t>
                      </a:r>
                      <a:r>
                        <a:rPr kumimoji="1" lang="ja-JP" altLang="en-US" sz="1050" b="1" dirty="0" smtClean="0">
                          <a:latin typeface="游ゴシック" panose="020B0400000000000000" pitchFamily="50" charset="-128"/>
                          <a:ea typeface="游ゴシック" panose="020B0400000000000000" pitchFamily="50" charset="-128"/>
                        </a:rPr>
                        <a:t>年度目標</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年次報告書</a:t>
                      </a:r>
                      <a:endParaRPr kumimoji="1" lang="en-US" altLang="ja-JP" sz="1050" b="1" dirty="0" smtClean="0">
                        <a:latin typeface="游ゴシック" panose="020B0400000000000000" pitchFamily="50" charset="-128"/>
                        <a:ea typeface="游ゴシック" panose="020B0400000000000000" pitchFamily="50" charset="-128"/>
                      </a:endParaRPr>
                    </a:p>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のページ</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extLst>
                  <a:ext uri="{0D108BD9-81ED-4DB2-BD59-A6C34878D82A}">
                    <a16:rowId xmlns:a16="http://schemas.microsoft.com/office/drawing/2014/main" val="402972347"/>
                  </a:ext>
                </a:extLst>
              </a:tr>
              <a:tr h="373325">
                <a:tc>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ヘルス</a:t>
                      </a:r>
                      <a:endParaRPr kumimoji="1" lang="en-US" altLang="ja-JP" sz="1050" b="1" dirty="0" smtClean="0">
                        <a:latin typeface="游ゴシック" panose="020B0400000000000000" pitchFamily="50" charset="-128"/>
                        <a:ea typeface="游ゴシック" panose="020B0400000000000000" pitchFamily="50" charset="-128"/>
                      </a:endParaRPr>
                    </a:p>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リテラシー</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健康への</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関心度</a:t>
                      </a: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87.4%</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79.5%</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H30</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100%</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14-15</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extLst>
                  <a:ext uri="{0D108BD9-81ED-4DB2-BD59-A6C34878D82A}">
                    <a16:rowId xmlns:a16="http://schemas.microsoft.com/office/drawing/2014/main" val="433328785"/>
                  </a:ext>
                </a:extLst>
              </a:tr>
              <a:tr h="226311">
                <a:tc rowSpan="3">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栄養・食生活</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2</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朝食</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欠食率</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20-30</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歳代</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25.2%</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25.7%</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H27-H29</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の平均）</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15%</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以下</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rowSpan="3">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16-17</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extLst>
                  <a:ext uri="{0D108BD9-81ED-4DB2-BD59-A6C34878D82A}">
                    <a16:rowId xmlns:a16="http://schemas.microsoft.com/office/drawing/2014/main" val="3665784157"/>
                  </a:ext>
                </a:extLst>
              </a:tr>
              <a:tr h="226311">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3</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野菜</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摂取量</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歳</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以上</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269g</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H26</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256g</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H27-H29</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の平均）</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350g</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以上</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3419077494"/>
                  </a:ext>
                </a:extLst>
              </a:tr>
              <a:tr h="226311">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4</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食塩</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摂取量</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歳</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以上</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9.4g</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H26</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9.3g</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H27-H29</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の平均）</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8g</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未満</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2987449206"/>
                  </a:ext>
                </a:extLst>
              </a:tr>
              <a:tr h="226311">
                <a:tc rowSpan="2">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身体活動・運動</a:t>
                      </a:r>
                      <a:endParaRPr kumimoji="1" lang="en-US" altLang="ja-JP" sz="1050" b="1" dirty="0" smtClean="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5</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運動習慣のある者の</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割合</a:t>
                      </a: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60.8%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60.8%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67%</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rowSpan="2">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18-19</a:t>
                      </a:r>
                    </a:p>
                  </a:txBody>
                  <a:tcPr marL="36000" marR="36000" marT="36000" marB="36000" anchor="ctr"/>
                </a:tc>
                <a:extLst>
                  <a:ext uri="{0D108BD9-81ED-4DB2-BD59-A6C34878D82A}">
                    <a16:rowId xmlns:a16="http://schemas.microsoft.com/office/drawing/2014/main" val="3400645202"/>
                  </a:ext>
                </a:extLst>
              </a:tr>
              <a:tr h="226311">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6</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日常生活における</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歩数</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（男性</a:t>
                      </a:r>
                      <a:r>
                        <a:rPr 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女性）</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7,524</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/6,579</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H26</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7,292</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/6,212</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9,000</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/8,000</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歩</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1451311182"/>
                  </a:ext>
                </a:extLst>
              </a:tr>
              <a:tr h="373794">
                <a:tc>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休養・睡眠</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7</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睡眠による休養が十分とれている</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者</a:t>
                      </a:r>
                      <a:endParaRPr lang="en-US" alt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100"/>
                        </a:lnSpc>
                        <a:spcAft>
                          <a:spcPts val="0"/>
                        </a:spcAft>
                      </a:pP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の割合</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76.9%</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77.9%</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85%</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以上</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20-21</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extLst>
                  <a:ext uri="{0D108BD9-81ED-4DB2-BD59-A6C34878D82A}">
                    <a16:rowId xmlns:a16="http://schemas.microsoft.com/office/drawing/2014/main" val="1892448983"/>
                  </a:ext>
                </a:extLst>
              </a:tr>
              <a:tr h="374400">
                <a:tc rowSpan="2">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飲酒</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8</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spc="-30" baseline="0" dirty="0">
                          <a:effectLst/>
                          <a:latin typeface="游ゴシック" panose="020B0400000000000000" pitchFamily="50" charset="-128"/>
                          <a:ea typeface="游ゴシック" panose="020B0400000000000000" pitchFamily="50" charset="-128"/>
                          <a:cs typeface="Times New Roman" panose="02020603050405020304" pitchFamily="18" charset="0"/>
                        </a:rPr>
                        <a:t>生活習慣病のリスクを高める</a:t>
                      </a:r>
                      <a:r>
                        <a:rPr lang="ja-JP" sz="1050" b="0" kern="100" spc="-30" baseline="0" dirty="0" smtClean="0">
                          <a:effectLst/>
                          <a:latin typeface="游ゴシック" panose="020B0400000000000000" pitchFamily="50" charset="-128"/>
                          <a:ea typeface="游ゴシック" panose="020B0400000000000000" pitchFamily="50" charset="-128"/>
                          <a:cs typeface="Times New Roman" panose="02020603050405020304" pitchFamily="18" charset="0"/>
                        </a:rPr>
                        <a:t>量</a:t>
                      </a:r>
                      <a:r>
                        <a:rPr lang="ja-JP" altLang="en-US" sz="1050" b="0" kern="100" spc="-30" baseline="0" dirty="0" smtClean="0">
                          <a:effectLst/>
                          <a:latin typeface="游ゴシック" panose="020B0400000000000000" pitchFamily="50" charset="-128"/>
                          <a:ea typeface="游ゴシック" panose="020B0400000000000000" pitchFamily="50" charset="-128"/>
                          <a:cs typeface="Times New Roman" panose="02020603050405020304" pitchFamily="18" charset="0"/>
                        </a:rPr>
                        <a:t>を飲酒している者の割合（男性</a:t>
                      </a:r>
                      <a:r>
                        <a:rPr lang="en-US" sz="1050" b="0" kern="100" spc="-30" baseline="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spc="-30" baseline="0" dirty="0" smtClean="0">
                          <a:effectLst/>
                          <a:latin typeface="游ゴシック" panose="020B0400000000000000" pitchFamily="50" charset="-128"/>
                          <a:ea typeface="游ゴシック" panose="020B0400000000000000" pitchFamily="50" charset="-128"/>
                          <a:cs typeface="Times New Roman" panose="02020603050405020304" pitchFamily="18" charset="0"/>
                        </a:rPr>
                        <a:t>女性）（☆）</a:t>
                      </a:r>
                      <a:endParaRPr lang="ja-JP" sz="1050" b="0" kern="100" spc="-3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17.7%</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11.0%</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14.5%</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14.9%</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13.0%/6.4%</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H33</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rowSpan="2">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22-23</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extLst>
                  <a:ext uri="{0D108BD9-81ED-4DB2-BD59-A6C34878D82A}">
                    <a16:rowId xmlns:a16="http://schemas.microsoft.com/office/drawing/2014/main" val="3262548432"/>
                  </a:ext>
                </a:extLst>
              </a:tr>
              <a:tr h="226311">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9</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妊婦の飲酒</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1.4%</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1.3%</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H29</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0%</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H33</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2811551522"/>
                  </a:ext>
                </a:extLst>
              </a:tr>
              <a:tr h="226311">
                <a:tc rowSpan="4">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喫煙</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10</a:t>
                      </a: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成人の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喫煙率</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（男性</a:t>
                      </a:r>
                      <a:r>
                        <a:rPr 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女性）（</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30.4%</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10.7%</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30.4%</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10.7%</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15%/5%</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rowSpan="4">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24-25</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extLst>
                  <a:ext uri="{0D108BD9-81ED-4DB2-BD59-A6C34878D82A}">
                    <a16:rowId xmlns:a16="http://schemas.microsoft.com/office/drawing/2014/main" val="3389747231"/>
                  </a:ext>
                </a:extLst>
              </a:tr>
              <a:tr h="373794">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11</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敷地内禁煙の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en-US" alt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l">
                        <a:lnSpc>
                          <a:spcPts val="1100"/>
                        </a:lnSpc>
                        <a:spcAft>
                          <a:spcPts val="0"/>
                        </a:spcAft>
                      </a:pP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病院</a:t>
                      </a:r>
                      <a:r>
                        <a:rPr lang="en-US"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私立小中</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高等学校</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73.5%/51.9%</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mn-ea"/>
                          <a:cs typeface="HG丸ｺﾞｼｯｸM-PRO"/>
                        </a:rPr>
                        <a:t>80.1%</a:t>
                      </a:r>
                      <a:r>
                        <a:rPr lang="ja-JP" altLang="en-US" sz="1050" b="0" dirty="0" smtClean="0">
                          <a:solidFill>
                            <a:schemeClr val="tx1"/>
                          </a:solidFill>
                          <a:effectLst/>
                          <a:latin typeface="游ゴシック" panose="020B0400000000000000" pitchFamily="50" charset="-128"/>
                          <a:ea typeface="+mn-ea"/>
                          <a:cs typeface="HG丸ｺﾞｼｯｸM-PRO"/>
                        </a:rPr>
                        <a:t>（</a:t>
                      </a:r>
                      <a:r>
                        <a:rPr lang="en-US" altLang="ja-JP" sz="1050" b="0" dirty="0" smtClean="0">
                          <a:solidFill>
                            <a:schemeClr val="tx1"/>
                          </a:solidFill>
                          <a:effectLst/>
                          <a:latin typeface="游ゴシック" panose="020B0400000000000000" pitchFamily="50" charset="-128"/>
                          <a:ea typeface="+mn-ea"/>
                          <a:cs typeface="HG丸ｺﾞｼｯｸM-PRO"/>
                        </a:rPr>
                        <a:t>H30</a:t>
                      </a:r>
                      <a:r>
                        <a:rPr lang="ja-JP" altLang="en-US" sz="1050" b="0" dirty="0" smtClean="0">
                          <a:solidFill>
                            <a:schemeClr val="tx1"/>
                          </a:solidFill>
                          <a:effectLst/>
                          <a:latin typeface="游ゴシック" panose="020B0400000000000000" pitchFamily="50" charset="-128"/>
                          <a:ea typeface="+mn-ea"/>
                          <a:cs typeface="HG丸ｺﾞｼｯｸM-PRO"/>
                        </a:rPr>
                        <a:t>）</a:t>
                      </a:r>
                      <a:r>
                        <a:rPr lang="en-US" altLang="ja-JP" sz="1050" b="0" dirty="0" smtClean="0">
                          <a:solidFill>
                            <a:schemeClr val="tx1"/>
                          </a:solidFill>
                          <a:effectLst/>
                          <a:latin typeface="游ゴシック" panose="020B0400000000000000" pitchFamily="50" charset="-128"/>
                          <a:ea typeface="+mn-ea"/>
                          <a:cs typeface="HG丸ｺﾞｼｯｸM-PRO"/>
                        </a:rPr>
                        <a:t>/</a:t>
                      </a:r>
                    </a:p>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mn-ea"/>
                          <a:cs typeface="HG丸ｺﾞｼｯｸM-PRO"/>
                        </a:rPr>
                        <a:t>51.9%</a:t>
                      </a:r>
                      <a:r>
                        <a:rPr lang="ja-JP" altLang="en-US" sz="1050" b="0" dirty="0" smtClean="0">
                          <a:solidFill>
                            <a:schemeClr val="tx1"/>
                          </a:solidFill>
                          <a:effectLst/>
                          <a:latin typeface="游ゴシック" panose="020B0400000000000000" pitchFamily="50" charset="-128"/>
                          <a:ea typeface="+mn-ea"/>
                          <a:cs typeface="HG丸ｺﾞｼｯｸM-PRO"/>
                        </a:rPr>
                        <a:t>（</a:t>
                      </a:r>
                      <a:r>
                        <a:rPr lang="en-US" altLang="ja-JP" sz="1050" b="0" dirty="0" smtClean="0">
                          <a:solidFill>
                            <a:schemeClr val="tx1"/>
                          </a:solidFill>
                          <a:effectLst/>
                          <a:latin typeface="游ゴシック" panose="020B0400000000000000" pitchFamily="50" charset="-128"/>
                          <a:ea typeface="+mn-ea"/>
                          <a:cs typeface="HG丸ｺﾞｼｯｸM-PRO"/>
                        </a:rPr>
                        <a:t>H28</a:t>
                      </a:r>
                      <a:r>
                        <a:rPr lang="ja-JP" altLang="en-US" sz="1050" b="0" dirty="0" smtClean="0">
                          <a:solidFill>
                            <a:schemeClr val="tx1"/>
                          </a:solidFill>
                          <a:effectLst/>
                          <a:latin typeface="游ゴシック" panose="020B0400000000000000" pitchFamily="50" charset="-128"/>
                          <a:ea typeface="+mn-ea"/>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100%</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2001527661"/>
                  </a:ext>
                </a:extLst>
              </a:tr>
              <a:tr h="3744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12</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建物内禁煙の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割合</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官公庁</a:t>
                      </a:r>
                      <a:r>
                        <a:rPr lang="en-US"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大学</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91.9%/83.0%</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mn-ea"/>
                          <a:cs typeface="HG丸ｺﾞｼｯｸM-PRO"/>
                        </a:rPr>
                        <a:t>99.3%</a:t>
                      </a:r>
                      <a:r>
                        <a:rPr lang="ja-JP" altLang="en-US" sz="1050" b="0" dirty="0" smtClean="0">
                          <a:solidFill>
                            <a:schemeClr val="tx1"/>
                          </a:solidFill>
                          <a:effectLst/>
                          <a:latin typeface="游ゴシック" panose="020B0400000000000000" pitchFamily="50" charset="-128"/>
                          <a:ea typeface="+mn-ea"/>
                          <a:cs typeface="HG丸ｺﾞｼｯｸM-PRO"/>
                        </a:rPr>
                        <a:t>（</a:t>
                      </a:r>
                      <a:r>
                        <a:rPr lang="en-US" altLang="ja-JP" sz="1050" b="0" dirty="0" smtClean="0">
                          <a:solidFill>
                            <a:schemeClr val="tx1"/>
                          </a:solidFill>
                          <a:effectLst/>
                          <a:latin typeface="游ゴシック" panose="020B0400000000000000" pitchFamily="50" charset="-128"/>
                          <a:ea typeface="+mn-ea"/>
                          <a:cs typeface="HG丸ｺﾞｼｯｸM-PRO"/>
                        </a:rPr>
                        <a:t>R1</a:t>
                      </a:r>
                      <a:r>
                        <a:rPr lang="ja-JP" altLang="en-US" sz="1050" b="0" dirty="0" smtClean="0">
                          <a:solidFill>
                            <a:schemeClr val="tx1"/>
                          </a:solidFill>
                          <a:effectLst/>
                          <a:latin typeface="游ゴシック" panose="020B0400000000000000" pitchFamily="50" charset="-128"/>
                          <a:ea typeface="+mn-ea"/>
                          <a:cs typeface="HG丸ｺﾞｼｯｸM-PRO"/>
                        </a:rPr>
                        <a:t>）</a:t>
                      </a:r>
                      <a:r>
                        <a:rPr lang="en-US" altLang="ja-JP" sz="1050" b="0" dirty="0" smtClean="0">
                          <a:solidFill>
                            <a:schemeClr val="tx1"/>
                          </a:solidFill>
                          <a:effectLst/>
                          <a:latin typeface="游ゴシック" panose="020B0400000000000000" pitchFamily="50" charset="-128"/>
                          <a:ea typeface="+mn-ea"/>
                          <a:cs typeface="HG丸ｺﾞｼｯｸM-PRO"/>
                        </a:rPr>
                        <a:t>/</a:t>
                      </a:r>
                    </a:p>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mn-ea"/>
                          <a:cs typeface="HG丸ｺﾞｼｯｸM-PRO"/>
                        </a:rPr>
                        <a:t>83.0%</a:t>
                      </a:r>
                      <a:r>
                        <a:rPr lang="ja-JP" altLang="en-US" sz="1050" b="0" dirty="0" smtClean="0">
                          <a:solidFill>
                            <a:schemeClr val="tx1"/>
                          </a:solidFill>
                          <a:effectLst/>
                          <a:latin typeface="游ゴシック" panose="020B0400000000000000" pitchFamily="50" charset="-128"/>
                          <a:ea typeface="+mn-ea"/>
                          <a:cs typeface="HG丸ｺﾞｼｯｸM-PRO"/>
                        </a:rPr>
                        <a:t>（</a:t>
                      </a:r>
                      <a:r>
                        <a:rPr lang="en-US" altLang="ja-JP" sz="1050" b="0" dirty="0" smtClean="0">
                          <a:solidFill>
                            <a:schemeClr val="tx1"/>
                          </a:solidFill>
                          <a:effectLst/>
                          <a:latin typeface="游ゴシック" panose="020B0400000000000000" pitchFamily="50" charset="-128"/>
                          <a:ea typeface="+mn-ea"/>
                          <a:cs typeface="HG丸ｺﾞｼｯｸM-PRO"/>
                        </a:rPr>
                        <a:t>H28</a:t>
                      </a:r>
                      <a:r>
                        <a:rPr lang="ja-JP" altLang="en-US" sz="1050" b="0" dirty="0" smtClean="0">
                          <a:solidFill>
                            <a:schemeClr val="tx1"/>
                          </a:solidFill>
                          <a:effectLst/>
                          <a:latin typeface="游ゴシック" panose="020B0400000000000000" pitchFamily="50" charset="-128"/>
                          <a:ea typeface="+mn-ea"/>
                          <a:cs typeface="HG丸ｺﾞｼｯｸM-PRO"/>
                        </a:rPr>
                        <a:t>）</a:t>
                      </a: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100%</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3967278013"/>
                  </a:ext>
                </a:extLst>
              </a:tr>
              <a:tr h="373794">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13</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受動喫煙の機会を有する者の</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割合</a:t>
                      </a:r>
                      <a:endParaRPr lang="en-US" alt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l">
                        <a:lnSpc>
                          <a:spcPts val="1100"/>
                        </a:lnSpc>
                        <a:spcAft>
                          <a:spcPts val="0"/>
                        </a:spcAft>
                      </a:pP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職場</a:t>
                      </a:r>
                      <a:r>
                        <a:rPr lang="en-US"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飲食店</a:t>
                      </a: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34.6%/54.4%</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H25</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37.1%/46.2%</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0%/15%</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1144429114"/>
                  </a:ext>
                </a:extLst>
              </a:tr>
              <a:tr h="373794">
                <a:tc rowSpan="4">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歯と口の健康</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14</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過去</a:t>
                      </a:r>
                      <a:r>
                        <a:rPr lang="en-US"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1</a:t>
                      </a:r>
                      <a:r>
                        <a:rPr lang="ja-JP"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年間に歯科健診を受診した</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者</a:t>
                      </a:r>
                      <a:endParaRPr lang="en-US" alt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lnSpc>
                          <a:spcPts val="1100"/>
                        </a:lnSpc>
                        <a:spcAft>
                          <a:spcPts val="0"/>
                        </a:spcAft>
                      </a:pP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の割合</a:t>
                      </a: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20</a:t>
                      </a:r>
                      <a:r>
                        <a:rPr lang="ja-JP"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歳</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以上</a:t>
                      </a: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51.4%</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51.4%</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55%</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以上</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rowSpan="4">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26-27</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extLst>
                  <a:ext uri="{0D108BD9-81ED-4DB2-BD59-A6C34878D82A}">
                    <a16:rowId xmlns:a16="http://schemas.microsoft.com/office/drawing/2014/main" val="1835170519"/>
                  </a:ext>
                </a:extLst>
              </a:tr>
              <a:tr h="226311">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15</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歯磨き習慣のある者の</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割合</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56.6%</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56.6%</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増加</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1119291554"/>
                  </a:ext>
                </a:extLst>
              </a:tr>
              <a:tr h="226311">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16</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咀嚼良好者の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割合</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60</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歳</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以上</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65.9%</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65.9%</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75%</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以上</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383316506"/>
                  </a:ext>
                </a:extLst>
              </a:tr>
              <a:tr h="373794">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17</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en-US"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20</a:t>
                      </a:r>
                      <a:r>
                        <a:rPr lang="ja-JP"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本以上の歯を有する人の</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割合</a:t>
                      </a:r>
                      <a:endParaRPr lang="en-US" alt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lnSpc>
                          <a:spcPts val="1100"/>
                        </a:lnSpc>
                        <a:spcAft>
                          <a:spcPts val="0"/>
                        </a:spcAft>
                      </a:pP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r>
                        <a:rPr 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80</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歳</a:t>
                      </a:r>
                      <a:r>
                        <a:rPr lang="ja-JP" altLang="en-US"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42.1%</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H25-H27</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の平均）</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39.6%</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H27-H29</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の平均）</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以上</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43302961"/>
                  </a:ext>
                </a:extLst>
              </a:tr>
            </a:tbl>
          </a:graphicData>
        </a:graphic>
      </p:graphicFrame>
      <p:sp>
        <p:nvSpPr>
          <p:cNvPr id="9" name="テキスト ボックス 8"/>
          <p:cNvSpPr txBox="1"/>
          <p:nvPr/>
        </p:nvSpPr>
        <p:spPr>
          <a:xfrm>
            <a:off x="117474" y="858922"/>
            <a:ext cx="2376000" cy="288000"/>
          </a:xfrm>
          <a:prstGeom prst="rect">
            <a:avLst/>
          </a:prstGeom>
          <a:noFill/>
        </p:spPr>
        <p:txBody>
          <a:bodyPr wrap="square" lIns="72000" tIns="72000" rIns="72000" bIns="72000" rtlCol="0" anchor="ctr">
            <a:noAutofit/>
          </a:bodyPr>
          <a:lstStyle/>
          <a:p>
            <a:r>
              <a:rPr lang="en-US" altLang="ja-JP" sz="1200" b="1" dirty="0" smtClean="0">
                <a:latin typeface="游ゴシック" panose="020B0400000000000000" pitchFamily="50" charset="-128"/>
                <a:ea typeface="游ゴシック" panose="020B0400000000000000" pitchFamily="50" charset="-128"/>
              </a:rPr>
              <a:t>【</a:t>
            </a:r>
            <a:r>
              <a:rPr lang="ja-JP" altLang="en-US" sz="1200" b="1" dirty="0" smtClean="0">
                <a:latin typeface="游ゴシック" panose="020B0400000000000000" pitchFamily="50" charset="-128"/>
                <a:ea typeface="游ゴシック" panose="020B0400000000000000" pitchFamily="50" charset="-128"/>
              </a:rPr>
              <a:t>行政等が取り組む数値目標</a:t>
            </a:r>
            <a:r>
              <a:rPr lang="en-US" altLang="ja-JP" sz="1200" b="1" dirty="0" smtClean="0">
                <a:latin typeface="游ゴシック" panose="020B0400000000000000" pitchFamily="50" charset="-128"/>
                <a:ea typeface="游ゴシック" panose="020B0400000000000000" pitchFamily="50" charset="-128"/>
              </a:rPr>
              <a:t>】</a:t>
            </a:r>
            <a:endParaRPr lang="en-US" altLang="ja-JP" sz="1200" b="1" dirty="0">
              <a:latin typeface="游ゴシック" panose="020B0400000000000000" pitchFamily="50" charset="-128"/>
              <a:ea typeface="游ゴシック" panose="020B0400000000000000" pitchFamily="50" charset="-128"/>
            </a:endParaRPr>
          </a:p>
        </p:txBody>
      </p:sp>
      <p:sp>
        <p:nvSpPr>
          <p:cNvPr id="10" name="テキスト ボックス 9"/>
          <p:cNvSpPr txBox="1"/>
          <p:nvPr/>
        </p:nvSpPr>
        <p:spPr>
          <a:xfrm>
            <a:off x="6523997" y="916072"/>
            <a:ext cx="3168000" cy="216000"/>
          </a:xfrm>
          <a:prstGeom prst="rect">
            <a:avLst/>
          </a:prstGeom>
          <a:noFill/>
        </p:spPr>
        <p:txBody>
          <a:bodyPr wrap="square" lIns="72000" tIns="72000" rIns="72000" bIns="72000" rtlCol="0" anchor="ctr">
            <a:noAutofit/>
          </a:bodyPr>
          <a:lstStyle/>
          <a:p>
            <a:pPr algn="r"/>
            <a:r>
              <a:rPr lang="ja-JP" altLang="en-US" sz="1000" dirty="0" smtClean="0">
                <a:latin typeface="游ゴシック" panose="020B0400000000000000" pitchFamily="50" charset="-128"/>
                <a:ea typeface="游ゴシック" panose="020B0400000000000000" pitchFamily="50" charset="-128"/>
              </a:rPr>
              <a:t>（☆は「府民・行政等みんなでめざす目標」）</a:t>
            </a:r>
            <a:endParaRPr lang="en-US" altLang="ja-JP" sz="1000" dirty="0">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6</a:t>
            </a:fld>
            <a:endParaRPr kumimoji="1" lang="ja-JP" altLang="en-US"/>
          </a:p>
        </p:txBody>
      </p:sp>
      <p:sp>
        <p:nvSpPr>
          <p:cNvPr id="13" name="テキスト ボックス 12"/>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88377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食育推進計画</a:t>
            </a:r>
            <a:r>
              <a:rPr lang="ja-JP" altLang="en-US" b="1" dirty="0" smtClean="0">
                <a:latin typeface="游ゴシック" panose="020B0400000000000000" pitchFamily="50" charset="-128"/>
                <a:ea typeface="游ゴシック" panose="020B0400000000000000" pitchFamily="50" charset="-128"/>
              </a:rPr>
              <a:t>における目標の達成状況</a:t>
            </a:r>
            <a:endParaRPr lang="ja-JP" altLang="en-US" b="1" dirty="0">
              <a:latin typeface="游ゴシック" panose="020B0400000000000000" pitchFamily="50" charset="-128"/>
              <a:ea typeface="游ゴシック" panose="020B0400000000000000"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531436477"/>
              </p:ext>
            </p:extLst>
          </p:nvPr>
        </p:nvGraphicFramePr>
        <p:xfrm>
          <a:off x="268762" y="1029390"/>
          <a:ext cx="9360000" cy="5255997"/>
        </p:xfrm>
        <a:graphic>
          <a:graphicData uri="http://schemas.openxmlformats.org/drawingml/2006/table">
            <a:tbl>
              <a:tblPr firstRow="1" bandRow="1">
                <a:tableStyleId>{7DF18680-E054-41AD-8BC1-D1AEF772440D}</a:tableStyleId>
              </a:tblPr>
              <a:tblGrid>
                <a:gridCol w="720000">
                  <a:extLst>
                    <a:ext uri="{9D8B030D-6E8A-4147-A177-3AD203B41FA5}">
                      <a16:colId xmlns:a16="http://schemas.microsoft.com/office/drawing/2014/main" val="1381500425"/>
                    </a:ext>
                  </a:extLst>
                </a:gridCol>
                <a:gridCol w="288000">
                  <a:extLst>
                    <a:ext uri="{9D8B030D-6E8A-4147-A177-3AD203B41FA5}">
                      <a16:colId xmlns:a16="http://schemas.microsoft.com/office/drawing/2014/main" val="2419697869"/>
                    </a:ext>
                  </a:extLst>
                </a:gridCol>
                <a:gridCol w="1548000">
                  <a:extLst>
                    <a:ext uri="{9D8B030D-6E8A-4147-A177-3AD203B41FA5}">
                      <a16:colId xmlns:a16="http://schemas.microsoft.com/office/drawing/2014/main" val="218902946"/>
                    </a:ext>
                  </a:extLst>
                </a:gridCol>
                <a:gridCol w="1872000">
                  <a:extLst>
                    <a:ext uri="{9D8B030D-6E8A-4147-A177-3AD203B41FA5}">
                      <a16:colId xmlns:a16="http://schemas.microsoft.com/office/drawing/2014/main" val="2098445675"/>
                    </a:ext>
                  </a:extLst>
                </a:gridCol>
                <a:gridCol w="1440000">
                  <a:extLst>
                    <a:ext uri="{9D8B030D-6E8A-4147-A177-3AD203B41FA5}">
                      <a16:colId xmlns:a16="http://schemas.microsoft.com/office/drawing/2014/main" val="3716218903"/>
                    </a:ext>
                  </a:extLst>
                </a:gridCol>
                <a:gridCol w="1440000">
                  <a:extLst>
                    <a:ext uri="{9D8B030D-6E8A-4147-A177-3AD203B41FA5}">
                      <a16:colId xmlns:a16="http://schemas.microsoft.com/office/drawing/2014/main" val="522624669"/>
                    </a:ext>
                  </a:extLst>
                </a:gridCol>
                <a:gridCol w="1188000">
                  <a:extLst>
                    <a:ext uri="{9D8B030D-6E8A-4147-A177-3AD203B41FA5}">
                      <a16:colId xmlns:a16="http://schemas.microsoft.com/office/drawing/2014/main" val="1531965585"/>
                    </a:ext>
                  </a:extLst>
                </a:gridCol>
                <a:gridCol w="864000">
                  <a:extLst>
                    <a:ext uri="{9D8B030D-6E8A-4147-A177-3AD203B41FA5}">
                      <a16:colId xmlns:a16="http://schemas.microsoft.com/office/drawing/2014/main" val="2356804202"/>
                    </a:ext>
                  </a:extLst>
                </a:gridCol>
              </a:tblGrid>
              <a:tr h="428575">
                <a:tc>
                  <a:txBody>
                    <a:bodyPr/>
                    <a:lstStyle/>
                    <a:p>
                      <a:pPr algn="ctr">
                        <a:lnSpc>
                          <a:spcPts val="1100"/>
                        </a:lnSpc>
                      </a:pPr>
                      <a:r>
                        <a:rPr kumimoji="1" lang="ja-JP" altLang="en-US" sz="1050" baseline="0" dirty="0" smtClean="0">
                          <a:latin typeface="游ゴシック" panose="020B0400000000000000" pitchFamily="50" charset="-128"/>
                          <a:ea typeface="游ゴシック" panose="020B0400000000000000" pitchFamily="50" charset="-128"/>
                        </a:rPr>
                        <a:t>分野</a:t>
                      </a:r>
                      <a:endParaRPr kumimoji="1" lang="en-US" altLang="ja-JP" sz="1050" baseline="0" dirty="0" smtClean="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個別目標</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hMerge="1">
                  <a:txBody>
                    <a:bodyPr/>
                    <a:lstStyle/>
                    <a:p>
                      <a:pPr algn="ctr">
                        <a:lnSpc>
                          <a:spcPts val="1100"/>
                        </a:lnSpc>
                      </a:pPr>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計画策定時の状況</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現在の状況</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dirty="0" smtClean="0">
                          <a:latin typeface="游ゴシック" panose="020B0400000000000000" pitchFamily="50" charset="-128"/>
                          <a:ea typeface="游ゴシック" panose="020B0400000000000000" pitchFamily="50" charset="-128"/>
                        </a:rPr>
                        <a:t>2023</a:t>
                      </a:r>
                      <a:r>
                        <a:rPr kumimoji="1" lang="ja-JP" altLang="en-US" sz="1050" dirty="0" smtClean="0">
                          <a:latin typeface="游ゴシック" panose="020B0400000000000000" pitchFamily="50" charset="-128"/>
                          <a:ea typeface="游ゴシック" panose="020B0400000000000000" pitchFamily="50" charset="-128"/>
                        </a:rPr>
                        <a:t>年度目標</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年次報告書</a:t>
                      </a:r>
                      <a:endParaRPr kumimoji="1" lang="en-US" altLang="ja-JP" sz="1050" dirty="0" smtClean="0">
                        <a:latin typeface="游ゴシック" panose="020B0400000000000000" pitchFamily="50" charset="-128"/>
                        <a:ea typeface="游ゴシック" panose="020B0400000000000000" pitchFamily="50" charset="-128"/>
                      </a:endParaRPr>
                    </a:p>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のページ</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extLst>
                  <a:ext uri="{0D108BD9-81ED-4DB2-BD59-A6C34878D82A}">
                    <a16:rowId xmlns:a16="http://schemas.microsoft.com/office/drawing/2014/main" val="879328102"/>
                  </a:ext>
                </a:extLst>
              </a:tr>
              <a:tr h="669075">
                <a:tc rowSpan="10">
                  <a:txBody>
                    <a:bodyPr/>
                    <a:lstStyle/>
                    <a:p>
                      <a:r>
                        <a:rPr kumimoji="1" lang="ja-JP" altLang="en-US" sz="1050" b="1" dirty="0" smtClean="0">
                          <a:latin typeface="游ゴシック" panose="020B0400000000000000" pitchFamily="50" charset="-128"/>
                          <a:ea typeface="游ゴシック" panose="020B0400000000000000" pitchFamily="50" charset="-128"/>
                        </a:rPr>
                        <a:t>健康的な</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食生活の</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実践の</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促進</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r>
                        <a:rPr kumimoji="1" lang="ja-JP" altLang="en-US" sz="1050" dirty="0" smtClean="0">
                          <a:latin typeface="游ゴシック" panose="020B0400000000000000" pitchFamily="50" charset="-128"/>
                          <a:ea typeface="游ゴシック" panose="020B0400000000000000" pitchFamily="50" charset="-128"/>
                        </a:rPr>
                        <a:t>栄養バランスのとれた食生活を実践する府民の割合</a:t>
                      </a:r>
                    </a:p>
                    <a:p>
                      <a:r>
                        <a:rPr kumimoji="1" lang="ja-JP" altLang="en-US" sz="1050" dirty="0" smtClean="0">
                          <a:latin typeface="游ゴシック" panose="020B0400000000000000" pitchFamily="50" charset="-128"/>
                          <a:ea typeface="游ゴシック" panose="020B0400000000000000" pitchFamily="50" charset="-128"/>
                        </a:rPr>
                        <a:t>（主食・主菜・副菜を組み合わせた食事を</a:t>
                      </a:r>
                      <a:r>
                        <a:rPr kumimoji="1" lang="en-US" altLang="ja-JP" sz="1050" dirty="0" smtClean="0">
                          <a:latin typeface="游ゴシック" panose="020B0400000000000000" pitchFamily="50" charset="-128"/>
                          <a:ea typeface="游ゴシック" panose="020B0400000000000000" pitchFamily="50" charset="-128"/>
                        </a:rPr>
                        <a:t>1</a:t>
                      </a:r>
                      <a:r>
                        <a:rPr kumimoji="1" lang="ja-JP" altLang="en-US" sz="1050" dirty="0" smtClean="0">
                          <a:latin typeface="游ゴシック" panose="020B0400000000000000" pitchFamily="50" charset="-128"/>
                          <a:ea typeface="游ゴシック" panose="020B0400000000000000" pitchFamily="50" charset="-128"/>
                        </a:rPr>
                        <a:t>日</a:t>
                      </a:r>
                      <a:r>
                        <a:rPr kumimoji="1" lang="en-US" altLang="ja-JP" sz="1050" dirty="0" smtClean="0">
                          <a:latin typeface="游ゴシック" panose="020B0400000000000000" pitchFamily="50" charset="-128"/>
                          <a:ea typeface="游ゴシック" panose="020B0400000000000000" pitchFamily="50" charset="-128"/>
                        </a:rPr>
                        <a:t>2</a:t>
                      </a:r>
                      <a:r>
                        <a:rPr kumimoji="1" lang="ja-JP" altLang="en-US" sz="1050" dirty="0" smtClean="0">
                          <a:latin typeface="游ゴシック" panose="020B0400000000000000" pitchFamily="50" charset="-128"/>
                          <a:ea typeface="游ゴシック" panose="020B0400000000000000" pitchFamily="50" charset="-128"/>
                        </a:rPr>
                        <a:t>回以上</a:t>
                      </a:r>
                      <a:endParaRPr kumimoji="1" lang="en-US" altLang="ja-JP" sz="1050" dirty="0" smtClean="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　ほぼ毎日食べている府民の割合）</a:t>
                      </a:r>
                    </a:p>
                  </a:txBody>
                  <a:tcPr marL="36000" marR="36000" marT="36000" marB="36000" anchor="ctr"/>
                </a:tc>
                <a:tc hMerge="1">
                  <a:txBody>
                    <a:bodyPr/>
                    <a:lstStyle/>
                    <a:p>
                      <a:endParaRPr kumimoji="1" lang="ja-JP" altLang="en-US" sz="1050" dirty="0" smtClean="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34.6</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H28</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50%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rowSpan="10">
                  <a:txBody>
                    <a:bodyPr/>
                    <a:lstStyle/>
                    <a:p>
                      <a:pPr algn="ctr">
                        <a:lnSpc>
                          <a:spcPts val="1400"/>
                        </a:lnSpc>
                        <a:spcAft>
                          <a:spcPts val="0"/>
                        </a:spcAft>
                      </a:pPr>
                      <a:r>
                        <a:rPr lang="en-US" altLang="ja-JP" sz="105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65-70</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3588048588"/>
                  </a:ext>
                </a:extLst>
              </a:tr>
              <a:tr h="509925">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2</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rowSpan="3">
                  <a:txBody>
                    <a:bodyPr/>
                    <a:lstStyle/>
                    <a:p>
                      <a:r>
                        <a:rPr kumimoji="1" lang="ja-JP" altLang="en-US" sz="1050" dirty="0" smtClean="0">
                          <a:latin typeface="游ゴシック" panose="020B0400000000000000" pitchFamily="50" charset="-128"/>
                          <a:ea typeface="游ゴシック" panose="020B0400000000000000" pitchFamily="50" charset="-128"/>
                        </a:rPr>
                        <a:t>朝食を欠食する府民の</a:t>
                      </a:r>
                      <a:endParaRPr kumimoji="1" lang="en-US" altLang="ja-JP" sz="1050" dirty="0" smtClean="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割合</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7</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14</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3.9</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p>
                    <a:p>
                      <a:pPr algn="ctr">
                        <a:lnSpc>
                          <a:spcPts val="1400"/>
                        </a:lnSpc>
                        <a:spcAft>
                          <a:spcPts val="0"/>
                        </a:spcAft>
                      </a:pP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H25-H27</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の平均）</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5.9%</a:t>
                      </a:r>
                    </a:p>
                    <a:p>
                      <a:pPr algn="ct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H27-H29</a:t>
                      </a:r>
                      <a:r>
                        <a:rPr kumimoji="1" lang="ja-JP" altLang="en-US" sz="1050" dirty="0" smtClean="0">
                          <a:latin typeface="游ゴシック" panose="020B0400000000000000" pitchFamily="50" charset="-128"/>
                          <a:ea typeface="游ゴシック" panose="020B0400000000000000" pitchFamily="50" charset="-128"/>
                        </a:rPr>
                        <a:t>の平均）</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0%</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730870963"/>
                  </a:ext>
                </a:extLst>
              </a:tr>
              <a:tr h="509925">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3</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vMerge="1">
                  <a:txBody>
                    <a:bodyPr/>
                    <a:lstStyle/>
                    <a:p>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just">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19</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16.4</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p>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（H25-H27</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の平均）</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17.5%</a:t>
                      </a:r>
                    </a:p>
                    <a:p>
                      <a:pPr algn="ct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H27-H29</a:t>
                      </a:r>
                      <a:r>
                        <a:rPr kumimoji="1" lang="ja-JP" altLang="en-US" sz="1050" dirty="0" smtClean="0">
                          <a:latin typeface="游ゴシック" panose="020B0400000000000000" pitchFamily="50" charset="-128"/>
                          <a:ea typeface="游ゴシック" panose="020B0400000000000000" pitchFamily="50" charset="-128"/>
                        </a:rPr>
                        <a:t>の平均）</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5%</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以下</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1026814428"/>
                  </a:ext>
                </a:extLst>
              </a:tr>
              <a:tr h="509925">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4</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vMerge="1">
                  <a:txBody>
                    <a:bodyPr/>
                    <a:lstStyle/>
                    <a:p>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just">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歳代</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25.2</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p>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（H25-H27</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の平均）</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25.7%</a:t>
                      </a:r>
                    </a:p>
                    <a:p>
                      <a:pPr algn="ct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H27-H29</a:t>
                      </a:r>
                      <a:r>
                        <a:rPr kumimoji="1" lang="ja-JP" altLang="en-US" sz="1050" dirty="0" smtClean="0">
                          <a:latin typeface="游ゴシック" panose="020B0400000000000000" pitchFamily="50" charset="-128"/>
                          <a:ea typeface="游ゴシック" panose="020B0400000000000000" pitchFamily="50" charset="-128"/>
                        </a:rPr>
                        <a:t>の平均）</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以下</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3908539025"/>
                  </a:ext>
                </a:extLst>
              </a:tr>
              <a:tr h="509925">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5</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rowSpan="3">
                  <a:txBody>
                    <a:bodyPr/>
                    <a:lstStyle/>
                    <a:p>
                      <a:r>
                        <a:rPr kumimoji="1" lang="ja-JP" altLang="en-US" sz="1050" dirty="0" smtClean="0">
                          <a:latin typeface="游ゴシック" panose="020B0400000000000000" pitchFamily="50" charset="-128"/>
                          <a:ea typeface="游ゴシック" panose="020B0400000000000000" pitchFamily="50" charset="-128"/>
                        </a:rPr>
                        <a:t>野菜摂取量</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7</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14</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223g</a:t>
                      </a:r>
                    </a:p>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（H25-H27</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の平均）</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212g</a:t>
                      </a:r>
                    </a:p>
                    <a:p>
                      <a:pPr algn="ct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H27-H29</a:t>
                      </a:r>
                      <a:r>
                        <a:rPr kumimoji="1" lang="ja-JP" altLang="en-US" sz="1050" dirty="0" smtClean="0">
                          <a:latin typeface="游ゴシック" panose="020B0400000000000000" pitchFamily="50" charset="-128"/>
                          <a:ea typeface="游ゴシック" panose="020B0400000000000000" pitchFamily="50" charset="-128"/>
                        </a:rPr>
                        <a:t>の平均）</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300g</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1537069270"/>
                  </a:ext>
                </a:extLst>
              </a:tr>
              <a:tr h="509925">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6</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vMerge="1">
                  <a:txBody>
                    <a:bodyPr/>
                    <a:lstStyle/>
                    <a:p>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just">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19</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216g</a:t>
                      </a:r>
                    </a:p>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（H25-H27</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の平均）</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213g</a:t>
                      </a:r>
                    </a:p>
                    <a:p>
                      <a:pPr algn="ct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H27-H29</a:t>
                      </a:r>
                      <a:r>
                        <a:rPr kumimoji="1" lang="ja-JP" altLang="en-US" sz="1050" dirty="0" smtClean="0">
                          <a:latin typeface="游ゴシック" panose="020B0400000000000000" pitchFamily="50" charset="-128"/>
                          <a:ea typeface="游ゴシック" panose="020B0400000000000000" pitchFamily="50" charset="-128"/>
                        </a:rPr>
                        <a:t>の平均）</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350g</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1321982813"/>
                  </a:ext>
                </a:extLst>
              </a:tr>
              <a:tr h="509925">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7</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vMerge="1">
                  <a:txBody>
                    <a:bodyPr/>
                    <a:lstStyle/>
                    <a:p>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just">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歳以上</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269g</a:t>
                      </a:r>
                    </a:p>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（H25-H27</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の平均）</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256g</a:t>
                      </a:r>
                    </a:p>
                    <a:p>
                      <a:pPr algn="ct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H27-H29</a:t>
                      </a:r>
                      <a:r>
                        <a:rPr kumimoji="1" lang="ja-JP" altLang="en-US" sz="1050" dirty="0" smtClean="0">
                          <a:latin typeface="游ゴシック" panose="020B0400000000000000" pitchFamily="50" charset="-128"/>
                          <a:ea typeface="游ゴシック" panose="020B0400000000000000" pitchFamily="50" charset="-128"/>
                        </a:rPr>
                        <a:t>の平均）</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350g</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921225474"/>
                  </a:ext>
                </a:extLst>
              </a:tr>
              <a:tr h="509925">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8</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r>
                        <a:rPr kumimoji="1" lang="ja-JP" altLang="en-US" sz="1050" dirty="0" smtClean="0">
                          <a:latin typeface="游ゴシック" panose="020B0400000000000000" pitchFamily="50" charset="-128"/>
                          <a:ea typeface="游ゴシック" panose="020B0400000000000000" pitchFamily="50" charset="-128"/>
                        </a:rPr>
                        <a:t>食塩摂取量</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歳以上</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9.4g</a:t>
                      </a:r>
                    </a:p>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（H25-H27</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の平均）</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9.3g</a:t>
                      </a:r>
                    </a:p>
                    <a:p>
                      <a:pPr algn="ct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H27-H29</a:t>
                      </a:r>
                      <a:r>
                        <a:rPr kumimoji="1" lang="ja-JP" altLang="en-US" sz="1050" dirty="0" smtClean="0">
                          <a:latin typeface="游ゴシック" panose="020B0400000000000000" pitchFamily="50" charset="-128"/>
                          <a:ea typeface="游ゴシック" panose="020B0400000000000000" pitchFamily="50" charset="-128"/>
                        </a:rPr>
                        <a:t>の平均）</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8g</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未満</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746112429"/>
                  </a:ext>
                </a:extLst>
              </a:tr>
              <a:tr h="294436">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9</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pPr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よく噛んで食べることに気をつけている府民の</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hMerge="1">
                  <a:txBody>
                    <a:bodyPr/>
                    <a:lstStyle/>
                    <a:p>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55.4</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H27</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60%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2260064742"/>
                  </a:ext>
                </a:extLst>
              </a:tr>
              <a:tr h="294436">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10</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pPr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学校評価で食育を評価している小・中学校の</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hMerge="1">
                  <a:txBody>
                    <a:bodyPr/>
                    <a:lstStyle/>
                    <a:p>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60.3%</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H28</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84.5%</a:t>
                      </a: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H30</a:t>
                      </a: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100%</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1707897545"/>
                  </a:ext>
                </a:extLst>
              </a:tr>
            </a:tbl>
          </a:graphicData>
        </a:graphic>
      </p:graphicFrame>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60</a:t>
            </a:fld>
            <a:endParaRPr kumimoji="1" lang="ja-JP" altLang="en-US"/>
          </a:p>
        </p:txBody>
      </p:sp>
      <p:sp>
        <p:nvSpPr>
          <p:cNvPr id="10" name="テキスト ボックス 9"/>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40904377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961079630"/>
              </p:ext>
            </p:extLst>
          </p:nvPr>
        </p:nvGraphicFramePr>
        <p:xfrm>
          <a:off x="268762" y="1029391"/>
          <a:ext cx="9360000" cy="5544000"/>
        </p:xfrm>
        <a:graphic>
          <a:graphicData uri="http://schemas.openxmlformats.org/drawingml/2006/table">
            <a:tbl>
              <a:tblPr firstRow="1" bandRow="1">
                <a:tableStyleId>{7DF18680-E054-41AD-8BC1-D1AEF772440D}</a:tableStyleId>
              </a:tblPr>
              <a:tblGrid>
                <a:gridCol w="720000">
                  <a:extLst>
                    <a:ext uri="{9D8B030D-6E8A-4147-A177-3AD203B41FA5}">
                      <a16:colId xmlns:a16="http://schemas.microsoft.com/office/drawing/2014/main" val="1381500425"/>
                    </a:ext>
                  </a:extLst>
                </a:gridCol>
                <a:gridCol w="288000">
                  <a:extLst>
                    <a:ext uri="{9D8B030D-6E8A-4147-A177-3AD203B41FA5}">
                      <a16:colId xmlns:a16="http://schemas.microsoft.com/office/drawing/2014/main" val="2419697869"/>
                    </a:ext>
                  </a:extLst>
                </a:gridCol>
                <a:gridCol w="1548000">
                  <a:extLst>
                    <a:ext uri="{9D8B030D-6E8A-4147-A177-3AD203B41FA5}">
                      <a16:colId xmlns:a16="http://schemas.microsoft.com/office/drawing/2014/main" val="218902946"/>
                    </a:ext>
                  </a:extLst>
                </a:gridCol>
                <a:gridCol w="1872000">
                  <a:extLst>
                    <a:ext uri="{9D8B030D-6E8A-4147-A177-3AD203B41FA5}">
                      <a16:colId xmlns:a16="http://schemas.microsoft.com/office/drawing/2014/main" val="2098445675"/>
                    </a:ext>
                  </a:extLst>
                </a:gridCol>
                <a:gridCol w="1440000">
                  <a:extLst>
                    <a:ext uri="{9D8B030D-6E8A-4147-A177-3AD203B41FA5}">
                      <a16:colId xmlns:a16="http://schemas.microsoft.com/office/drawing/2014/main" val="3716218903"/>
                    </a:ext>
                  </a:extLst>
                </a:gridCol>
                <a:gridCol w="1440000">
                  <a:extLst>
                    <a:ext uri="{9D8B030D-6E8A-4147-A177-3AD203B41FA5}">
                      <a16:colId xmlns:a16="http://schemas.microsoft.com/office/drawing/2014/main" val="522624669"/>
                    </a:ext>
                  </a:extLst>
                </a:gridCol>
                <a:gridCol w="1188000">
                  <a:extLst>
                    <a:ext uri="{9D8B030D-6E8A-4147-A177-3AD203B41FA5}">
                      <a16:colId xmlns:a16="http://schemas.microsoft.com/office/drawing/2014/main" val="1531965585"/>
                    </a:ext>
                  </a:extLst>
                </a:gridCol>
                <a:gridCol w="864000">
                  <a:extLst>
                    <a:ext uri="{9D8B030D-6E8A-4147-A177-3AD203B41FA5}">
                      <a16:colId xmlns:a16="http://schemas.microsoft.com/office/drawing/2014/main" val="730552735"/>
                    </a:ext>
                  </a:extLst>
                </a:gridCol>
              </a:tblGrid>
              <a:tr h="421980">
                <a:tc>
                  <a:txBody>
                    <a:bodyPr/>
                    <a:lstStyle/>
                    <a:p>
                      <a:pPr algn="ctr">
                        <a:lnSpc>
                          <a:spcPts val="1100"/>
                        </a:lnSpc>
                      </a:pPr>
                      <a:r>
                        <a:rPr kumimoji="1" lang="ja-JP" altLang="en-US" sz="1050" baseline="0" dirty="0" smtClean="0">
                          <a:latin typeface="游ゴシック" panose="020B0400000000000000" pitchFamily="50" charset="-128"/>
                          <a:ea typeface="游ゴシック" panose="020B0400000000000000" pitchFamily="50" charset="-128"/>
                        </a:rPr>
                        <a:t>分野</a:t>
                      </a:r>
                      <a:endParaRPr kumimoji="1" lang="en-US" altLang="ja-JP" sz="1050" baseline="0" dirty="0" smtClean="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個別目標</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hMerge="1">
                  <a:txBody>
                    <a:bodyPr/>
                    <a:lstStyle/>
                    <a:p>
                      <a:pPr algn="ctr">
                        <a:lnSpc>
                          <a:spcPts val="1100"/>
                        </a:lnSpc>
                      </a:pPr>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計画策定時の状況</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現在の状況</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dirty="0" smtClean="0">
                          <a:latin typeface="游ゴシック" panose="020B0400000000000000" pitchFamily="50" charset="-128"/>
                          <a:ea typeface="游ゴシック" panose="020B0400000000000000" pitchFamily="50" charset="-128"/>
                        </a:rPr>
                        <a:t>2023</a:t>
                      </a:r>
                      <a:r>
                        <a:rPr kumimoji="1" lang="ja-JP" altLang="en-US" sz="1050" dirty="0" smtClean="0">
                          <a:latin typeface="游ゴシック" panose="020B0400000000000000" pitchFamily="50" charset="-128"/>
                          <a:ea typeface="游ゴシック" panose="020B0400000000000000" pitchFamily="50" charset="-128"/>
                        </a:rPr>
                        <a:t>年度目標</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年次報告書</a:t>
                      </a:r>
                      <a:endParaRPr kumimoji="1" lang="en-US" altLang="ja-JP" sz="1050" dirty="0" smtClean="0">
                        <a:latin typeface="游ゴシック" panose="020B0400000000000000" pitchFamily="50" charset="-128"/>
                        <a:ea typeface="游ゴシック" panose="020B0400000000000000" pitchFamily="50" charset="-128"/>
                      </a:endParaRPr>
                    </a:p>
                    <a:p>
                      <a:pPr algn="ctr">
                        <a:lnSpc>
                          <a:spcPts val="1100"/>
                        </a:lnSpc>
                      </a:pPr>
                      <a:r>
                        <a:rPr kumimoji="1" lang="ja-JP" altLang="en-US" sz="1050" dirty="0" smtClean="0">
                          <a:latin typeface="游ゴシック" panose="020B0400000000000000" pitchFamily="50" charset="-128"/>
                          <a:ea typeface="游ゴシック" panose="020B0400000000000000" pitchFamily="50" charset="-128"/>
                        </a:rPr>
                        <a:t>のページ</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extLst>
                  <a:ext uri="{0D108BD9-81ED-4DB2-BD59-A6C34878D82A}">
                    <a16:rowId xmlns:a16="http://schemas.microsoft.com/office/drawing/2014/main" val="879328102"/>
                  </a:ext>
                </a:extLst>
              </a:tr>
              <a:tr h="502072">
                <a:tc rowSpan="4">
                  <a:txBody>
                    <a:bodyPr/>
                    <a:lstStyle/>
                    <a:p>
                      <a:r>
                        <a:rPr kumimoji="1" lang="ja-JP" altLang="en-US" sz="1050" b="1" dirty="0" smtClean="0">
                          <a:latin typeface="游ゴシック" panose="020B0400000000000000" pitchFamily="50" charset="-128"/>
                          <a:ea typeface="游ゴシック" panose="020B0400000000000000" pitchFamily="50" charset="-128"/>
                        </a:rPr>
                        <a:t>健康的な</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食生活の</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実践の</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促進</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11</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rowSpan="2">
                  <a:txBody>
                    <a:bodyPr/>
                    <a:lstStyle/>
                    <a:p>
                      <a:r>
                        <a:rPr kumimoji="1" lang="ja-JP" altLang="en-US" sz="1050" dirty="0" smtClean="0">
                          <a:latin typeface="游ゴシック" panose="020B0400000000000000" pitchFamily="50" charset="-128"/>
                          <a:ea typeface="游ゴシック" panose="020B0400000000000000" pitchFamily="50" charset="-128"/>
                        </a:rPr>
                        <a:t>ヘルシーメニューを</a:t>
                      </a:r>
                      <a:endParaRPr kumimoji="1" lang="en-US" altLang="ja-JP" sz="1050" dirty="0" smtClean="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提供する飲食店・</a:t>
                      </a:r>
                      <a:endParaRPr kumimoji="1" lang="en-US" altLang="ja-JP" sz="1050" dirty="0" smtClean="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特定給食施設等数</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marL="1270"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「うちのお店も</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健康づくり</a:t>
                      </a:r>
                      <a:endPar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marL="1270" algn="just">
                        <a:lnSpc>
                          <a:spcPts val="1400"/>
                        </a:lnSpc>
                        <a:spcAft>
                          <a:spcPts val="0"/>
                        </a:spcAft>
                      </a:pP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応援団</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の店</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」協力</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店舗数</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12,650</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店舗</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H28</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13,429</a:t>
                      </a:r>
                      <a:r>
                        <a:rPr kumimoji="1" lang="ja-JP" altLang="en-US" sz="1050" dirty="0" smtClean="0">
                          <a:latin typeface="游ゴシック" panose="020B0400000000000000" pitchFamily="50" charset="-128"/>
                          <a:ea typeface="游ゴシック" panose="020B0400000000000000" pitchFamily="50" charset="-128"/>
                        </a:rPr>
                        <a:t>店舗（</a:t>
                      </a:r>
                      <a:r>
                        <a:rPr kumimoji="1" lang="en-US" altLang="ja-JP" sz="1050" dirty="0" smtClean="0">
                          <a:latin typeface="游ゴシック" panose="020B0400000000000000" pitchFamily="50" charset="-128"/>
                          <a:ea typeface="游ゴシック" panose="020B0400000000000000" pitchFamily="50" charset="-128"/>
                        </a:rPr>
                        <a:t>H30</a:t>
                      </a: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13,500</a:t>
                      </a:r>
                      <a:r>
                        <a:rPr lang="ja-JP" sz="1050" kern="10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店舗</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rowSpan="4">
                  <a:txBody>
                    <a:bodyPr/>
                    <a:lstStyle/>
                    <a:p>
                      <a:pPr algn="ctr">
                        <a:lnSpc>
                          <a:spcPts val="1400"/>
                        </a:lnSpc>
                        <a:spcAft>
                          <a:spcPts val="0"/>
                        </a:spcAft>
                      </a:pPr>
                      <a:r>
                        <a:rPr lang="en-US" altLang="ja-JP" sz="105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65-70</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120687769"/>
                  </a:ext>
                </a:extLst>
              </a:tr>
              <a:tr h="658787">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12</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vMerge="1">
                  <a:txBody>
                    <a:bodyPr/>
                    <a:lstStyle/>
                    <a:p>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marL="1270" algn="just">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V.O.S.</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メニューロゴマーク</a:t>
                      </a:r>
                      <a:endPar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marL="1270" algn="just">
                        <a:lnSpc>
                          <a:spcPts val="1400"/>
                        </a:lnSpc>
                        <a:spcAft>
                          <a:spcPts val="0"/>
                        </a:spcAft>
                      </a:pP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使用</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承認件数</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件</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H29</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ja-JP" altLang="en-US" sz="1050" dirty="0" smtClean="0">
                          <a:latin typeface="游ゴシック" panose="020B0400000000000000" pitchFamily="50" charset="-128"/>
                          <a:ea typeface="游ゴシック" panose="020B0400000000000000" pitchFamily="50" charset="-128"/>
                        </a:rPr>
                        <a:t>飲食店等　</a:t>
                      </a:r>
                      <a:r>
                        <a:rPr kumimoji="1" lang="en-US" altLang="ja-JP" sz="1050" dirty="0" smtClean="0">
                          <a:latin typeface="游ゴシック" panose="020B0400000000000000" pitchFamily="50" charset="-128"/>
                          <a:ea typeface="游ゴシック" panose="020B0400000000000000" pitchFamily="50" charset="-128"/>
                        </a:rPr>
                        <a:t>106</a:t>
                      </a:r>
                      <a:r>
                        <a:rPr kumimoji="1" lang="ja-JP" altLang="en-US" sz="1050" dirty="0" smtClean="0">
                          <a:latin typeface="游ゴシック" panose="020B0400000000000000" pitchFamily="50" charset="-128"/>
                          <a:ea typeface="游ゴシック" panose="020B0400000000000000" pitchFamily="50" charset="-128"/>
                        </a:rPr>
                        <a:t>件</a:t>
                      </a:r>
                      <a:endParaRPr kumimoji="1" lang="en-US" altLang="ja-JP" sz="1050" dirty="0" smtClean="0">
                        <a:latin typeface="游ゴシック" panose="020B0400000000000000" pitchFamily="50" charset="-128"/>
                        <a:ea typeface="游ゴシック" panose="020B0400000000000000" pitchFamily="50" charset="-128"/>
                      </a:endParaRPr>
                    </a:p>
                    <a:p>
                      <a:pPr algn="ctr"/>
                      <a:r>
                        <a:rPr kumimoji="1" lang="ja-JP" altLang="en-US" sz="1050" dirty="0" smtClean="0">
                          <a:latin typeface="游ゴシック" panose="020B0400000000000000" pitchFamily="50" charset="-128"/>
                          <a:ea typeface="游ゴシック" panose="020B0400000000000000" pitchFamily="50" charset="-128"/>
                        </a:rPr>
                        <a:t>給食施設　</a:t>
                      </a:r>
                      <a:r>
                        <a:rPr kumimoji="1" lang="en-US" altLang="ja-JP" sz="1050" dirty="0" smtClean="0">
                          <a:latin typeface="游ゴシック" panose="020B0400000000000000" pitchFamily="50" charset="-128"/>
                          <a:ea typeface="游ゴシック" panose="020B0400000000000000" pitchFamily="50" charset="-128"/>
                        </a:rPr>
                        <a:t>111</a:t>
                      </a:r>
                      <a:r>
                        <a:rPr kumimoji="1" lang="ja-JP" altLang="en-US" sz="1050" dirty="0" smtClean="0">
                          <a:latin typeface="游ゴシック" panose="020B0400000000000000" pitchFamily="50" charset="-128"/>
                          <a:ea typeface="游ゴシック" panose="020B0400000000000000" pitchFamily="50" charset="-128"/>
                        </a:rPr>
                        <a:t>件</a:t>
                      </a:r>
                      <a:endParaRPr kumimoji="1" lang="en-US" altLang="ja-JP" sz="1050" dirty="0" smtClean="0">
                        <a:latin typeface="游ゴシック" panose="020B0400000000000000" pitchFamily="50" charset="-128"/>
                        <a:ea typeface="游ゴシック" panose="020B0400000000000000" pitchFamily="50" charset="-128"/>
                      </a:endParaRPr>
                    </a:p>
                    <a:p>
                      <a:pPr algn="ct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R2.2</a:t>
                      </a:r>
                      <a:r>
                        <a:rPr kumimoji="1" lang="ja-JP" altLang="en-US" sz="1050" dirty="0" smtClean="0">
                          <a:latin typeface="游ゴシック" panose="020B0400000000000000" pitchFamily="50" charset="-128"/>
                          <a:ea typeface="游ゴシック" panose="020B0400000000000000" pitchFamily="50" charset="-128"/>
                        </a:rPr>
                        <a:t>末）</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350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件</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3928906195"/>
                  </a:ext>
                </a:extLst>
              </a:tr>
              <a:tr h="502072">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13</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rowSpan="2">
                  <a:txBody>
                    <a:bodyPr/>
                    <a:lstStyle/>
                    <a:p>
                      <a:r>
                        <a:rPr kumimoji="1" lang="ja-JP" altLang="en-US" sz="1050" dirty="0" smtClean="0">
                          <a:latin typeface="游ゴシック" panose="020B0400000000000000" pitchFamily="50" charset="-128"/>
                          <a:ea typeface="游ゴシック" panose="020B0400000000000000" pitchFamily="50" charset="-128"/>
                        </a:rPr>
                        <a:t>誰かと一緒に食べる</a:t>
                      </a:r>
                      <a:endParaRPr kumimoji="1" lang="en-US" altLang="ja-JP" sz="1050" dirty="0" smtClean="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「共食</a:t>
                      </a:r>
                      <a:r>
                        <a:rPr kumimoji="1" lang="ja-JP" altLang="en-US" sz="1000" spc="-100" baseline="0" dirty="0" smtClean="0">
                          <a:latin typeface="游ゴシック" panose="020B0400000000000000" pitchFamily="50" charset="-128"/>
                          <a:ea typeface="游ゴシック" panose="020B0400000000000000" pitchFamily="50" charset="-128"/>
                        </a:rPr>
                        <a:t>（きょうしょく）</a:t>
                      </a: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朝食又は夕食等を家族</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と</a:t>
                      </a:r>
                      <a:endPar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400"/>
                        </a:lnSpc>
                        <a:spcAft>
                          <a:spcPts val="0"/>
                        </a:spcAft>
                      </a:pP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一緒</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に食べる「</a:t>
                      </a:r>
                      <a:r>
                        <a:rPr lang="en-US" sz="1050" kern="100" dirty="0" err="1"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共食</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の回数</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週</a:t>
                      </a: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10.7</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回</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H27</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週</a:t>
                      </a: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11</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回以上</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4054921758"/>
                  </a:ext>
                </a:extLst>
              </a:tr>
              <a:tr h="714250">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14</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vMerge="1">
                  <a:txBody>
                    <a:bodyPr/>
                    <a:lstStyle/>
                    <a:p>
                      <a:endParaRPr kumimoji="1" lang="ja-JP" altLang="en-US" sz="1050"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地域や職場等の所属</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コミュニ</a:t>
                      </a:r>
                      <a:endPar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400"/>
                        </a:lnSpc>
                        <a:spcAft>
                          <a:spcPts val="0"/>
                        </a:spcAft>
                      </a:pP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ティ</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で</a:t>
                      </a:r>
                      <a:r>
                        <a:rPr lang="en-US" sz="1050" kern="100" dirty="0" err="1"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共食</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したい</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と思う人</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が</a:t>
                      </a:r>
                      <a:endPar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400"/>
                        </a:lnSpc>
                        <a:spcAft>
                          <a:spcPts val="0"/>
                        </a:spcAft>
                      </a:pPr>
                      <a:r>
                        <a:rPr lang="en-US" sz="1050" kern="100" dirty="0" err="1"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共食</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する</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77.6</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%（H28）</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80%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91634272"/>
                  </a:ext>
                </a:extLst>
              </a:tr>
              <a:tr h="658787">
                <a:tc>
                  <a:txBody>
                    <a:bodyPr/>
                    <a:lstStyle/>
                    <a:p>
                      <a:r>
                        <a:rPr kumimoji="1" lang="ja-JP" altLang="en-US" sz="1050" b="1" dirty="0" smtClean="0">
                          <a:latin typeface="游ゴシック" panose="020B0400000000000000" pitchFamily="50" charset="-128"/>
                          <a:ea typeface="游ゴシック" panose="020B0400000000000000" pitchFamily="50" charset="-128"/>
                        </a:rPr>
                        <a:t>食の安全</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安心の</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取組み</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15</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r>
                        <a:rPr kumimoji="1" lang="ja-JP" altLang="en-US" sz="1050" dirty="0" smtClean="0">
                          <a:latin typeface="游ゴシック" panose="020B0400000000000000" pitchFamily="50" charset="-128"/>
                          <a:ea typeface="游ゴシック" panose="020B0400000000000000" pitchFamily="50" charset="-128"/>
                        </a:rPr>
                        <a:t>大阪府食の安全安心メールマガジンによる情報提供数</a:t>
                      </a:r>
                      <a:endParaRPr kumimoji="1" lang="en-US" altLang="ja-JP" sz="1050" dirty="0" smtClean="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（総配信数）</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hMerge="1">
                  <a:txBody>
                    <a:bodyPr/>
                    <a:lstStyle/>
                    <a:p>
                      <a:pPr algn="just">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130</a:t>
                      </a:r>
                      <a:r>
                        <a:rPr kumimoji="1" lang="ja-JP" altLang="en-US" sz="1050" dirty="0" smtClean="0">
                          <a:latin typeface="游ゴシック" panose="020B0400000000000000" pitchFamily="50" charset="-128"/>
                          <a:ea typeface="游ゴシック" panose="020B0400000000000000" pitchFamily="50" charset="-128"/>
                        </a:rPr>
                        <a:t>万件（</a:t>
                      </a:r>
                      <a:r>
                        <a:rPr kumimoji="1" lang="en-US" altLang="ja-JP" sz="1050" dirty="0" smtClean="0">
                          <a:latin typeface="游ゴシック" panose="020B0400000000000000" pitchFamily="50" charset="-128"/>
                          <a:ea typeface="游ゴシック" panose="020B0400000000000000" pitchFamily="50" charset="-128"/>
                        </a:rPr>
                        <a:t>H28</a:t>
                      </a: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144</a:t>
                      </a:r>
                      <a:r>
                        <a:rPr kumimoji="1" lang="ja-JP" altLang="en-US" sz="1050" dirty="0" smtClean="0">
                          <a:latin typeface="游ゴシック" panose="020B0400000000000000" pitchFamily="50" charset="-128"/>
                          <a:ea typeface="游ゴシック" panose="020B0400000000000000" pitchFamily="50" charset="-128"/>
                        </a:rPr>
                        <a:t>万件（</a:t>
                      </a:r>
                      <a:r>
                        <a:rPr kumimoji="1" lang="en-US" altLang="ja-JP" sz="1050" dirty="0" smtClean="0">
                          <a:latin typeface="游ゴシック" panose="020B0400000000000000" pitchFamily="50" charset="-128"/>
                          <a:ea typeface="游ゴシック" panose="020B0400000000000000" pitchFamily="50" charset="-128"/>
                        </a:rPr>
                        <a:t>R1.12</a:t>
                      </a:r>
                      <a:r>
                        <a:rPr kumimoji="1" lang="ja-JP" altLang="en-US" sz="1050" dirty="0" smtClean="0">
                          <a:latin typeface="游ゴシック" panose="020B0400000000000000" pitchFamily="50" charset="-128"/>
                          <a:ea typeface="游ゴシック" panose="020B0400000000000000" pitchFamily="50" charset="-128"/>
                        </a:rPr>
                        <a:t>末）</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230</a:t>
                      </a:r>
                      <a:r>
                        <a:rPr kumimoji="1" lang="ja-JP" altLang="en-US" sz="1050" dirty="0" smtClean="0">
                          <a:latin typeface="游ゴシック" panose="020B0400000000000000" pitchFamily="50" charset="-128"/>
                          <a:ea typeface="游ゴシック" panose="020B0400000000000000" pitchFamily="50" charset="-128"/>
                        </a:rPr>
                        <a:t>万件</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71-72</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extLst>
                  <a:ext uri="{0D108BD9-81ED-4DB2-BD59-A6C34878D82A}">
                    <a16:rowId xmlns:a16="http://schemas.microsoft.com/office/drawing/2014/main" val="2447499231"/>
                  </a:ext>
                </a:extLst>
              </a:tr>
              <a:tr h="502072">
                <a:tc rowSpan="2">
                  <a:txBody>
                    <a:bodyPr/>
                    <a:lstStyle/>
                    <a:p>
                      <a:r>
                        <a:rPr kumimoji="1" lang="ja-JP" altLang="en-US" sz="1050" b="1" dirty="0" smtClean="0">
                          <a:latin typeface="游ゴシック" panose="020B0400000000000000" pitchFamily="50" charset="-128"/>
                          <a:ea typeface="游ゴシック" panose="020B0400000000000000" pitchFamily="50" charset="-128"/>
                        </a:rPr>
                        <a:t>生産から</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消費まで</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を通した</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食育の</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推進</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16</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pPr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大阪産（もん）を購入できる販売店や</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料理店</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数</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400"/>
                        </a:lnSpc>
                        <a:spcAft>
                          <a:spcPts val="0"/>
                        </a:spcAft>
                      </a:pP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大阪産</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（もん）ロゴマーク使用許可件数）</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hMerge="1">
                  <a:txBody>
                    <a:bodyPr/>
                    <a:lstStyle/>
                    <a:p>
                      <a:pPr algn="just">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385</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件</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H28</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475</a:t>
                      </a:r>
                      <a:r>
                        <a:rPr kumimoji="1" lang="ja-JP" altLang="en-US" sz="1050" dirty="0" smtClean="0">
                          <a:latin typeface="游ゴシック" panose="020B0400000000000000" pitchFamily="50" charset="-128"/>
                          <a:ea typeface="游ゴシック" panose="020B0400000000000000" pitchFamily="50" charset="-128"/>
                        </a:rPr>
                        <a:t>件（</a:t>
                      </a:r>
                      <a:r>
                        <a:rPr kumimoji="1" lang="en-US" altLang="ja-JP" sz="1050" dirty="0" smtClean="0">
                          <a:latin typeface="游ゴシック" panose="020B0400000000000000" pitchFamily="50" charset="-128"/>
                          <a:ea typeface="游ゴシック" panose="020B0400000000000000" pitchFamily="50" charset="-128"/>
                        </a:rPr>
                        <a:t>R1.12</a:t>
                      </a:r>
                      <a:r>
                        <a:rPr kumimoji="1" lang="ja-JP" altLang="en-US" sz="1050" dirty="0" smtClean="0">
                          <a:latin typeface="游ゴシック" panose="020B0400000000000000" pitchFamily="50" charset="-128"/>
                          <a:ea typeface="游ゴシック" panose="020B0400000000000000" pitchFamily="50" charset="-128"/>
                        </a:rPr>
                        <a:t>末）</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530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件</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rowSpan="2">
                  <a:txBody>
                    <a:bodyPr/>
                    <a:lstStyle/>
                    <a:p>
                      <a:pPr algn="ctr">
                        <a:lnSpc>
                          <a:spcPts val="1400"/>
                        </a:lnSpc>
                        <a:spcAft>
                          <a:spcPts val="0"/>
                        </a:spcAft>
                      </a:pPr>
                      <a:r>
                        <a:rPr lang="en-US" altLang="ja-JP" sz="105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73-75</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183656954"/>
                  </a:ext>
                </a:extLst>
              </a:tr>
              <a:tr h="714250">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17</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pPr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郷土料理等の地域や家庭で受け継がれてきた料理や味</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400"/>
                        </a:lnSpc>
                        <a:spcAft>
                          <a:spcPts val="0"/>
                        </a:spcAft>
                      </a:pP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箸づかい</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等の食べ方・作法を継承し、伝えている府民</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の</a:t>
                      </a:r>
                      <a:endPar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400"/>
                        </a:lnSpc>
                        <a:spcAft>
                          <a:spcPts val="0"/>
                        </a:spcAft>
                      </a:pP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hMerge="1">
                  <a:txBody>
                    <a:bodyPr/>
                    <a:lstStyle/>
                    <a:p>
                      <a:pPr algn="just">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21.9</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H28</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2816525518"/>
                  </a:ext>
                </a:extLst>
              </a:tr>
              <a:tr h="289910">
                <a:tc rowSpan="3">
                  <a:txBody>
                    <a:bodyPr/>
                    <a:lstStyle/>
                    <a:p>
                      <a:r>
                        <a:rPr kumimoji="1" lang="ja-JP" altLang="en-US" sz="1050" b="1" dirty="0" smtClean="0">
                          <a:latin typeface="游ゴシック" panose="020B0400000000000000" pitchFamily="50" charset="-128"/>
                          <a:ea typeface="游ゴシック" panose="020B0400000000000000" pitchFamily="50" charset="-128"/>
                        </a:rPr>
                        <a:t>食育を</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支える</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社会環境</a:t>
                      </a:r>
                      <a:endParaRPr kumimoji="1" lang="en-US" altLang="ja-JP" sz="1050" b="1" dirty="0" smtClean="0">
                        <a:latin typeface="游ゴシック" panose="020B0400000000000000" pitchFamily="50" charset="-128"/>
                        <a:ea typeface="游ゴシック" panose="020B0400000000000000" pitchFamily="50" charset="-128"/>
                      </a:endParaRPr>
                    </a:p>
                    <a:p>
                      <a:r>
                        <a:rPr kumimoji="1" lang="ja-JP" altLang="en-US" sz="1050" b="1" dirty="0" smtClean="0">
                          <a:latin typeface="游ゴシック" panose="020B0400000000000000" pitchFamily="50" charset="-128"/>
                          <a:ea typeface="游ゴシック" panose="020B0400000000000000" pitchFamily="50" charset="-128"/>
                        </a:rPr>
                        <a:t>整備</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18</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pPr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食育に関心を持っている府民の</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hMerge="1">
                  <a:txBody>
                    <a:bodyPr/>
                    <a:lstStyle/>
                    <a:p>
                      <a:pPr algn="just">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54.4</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H28</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70%</a:t>
                      </a: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rowSpan="3">
                  <a:txBody>
                    <a:bodyPr/>
                    <a:lstStyle/>
                    <a:p>
                      <a:pPr algn="ctr">
                        <a:lnSpc>
                          <a:spcPts val="1400"/>
                        </a:lnSpc>
                        <a:spcAft>
                          <a:spcPts val="0"/>
                        </a:spcAft>
                      </a:pPr>
                      <a:r>
                        <a:rPr lang="en-US" altLang="ja-JP" sz="105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76-78</a:t>
                      </a:r>
                    </a:p>
                  </a:txBody>
                  <a:tcPr marL="36000" marR="36000" marT="36000" marB="36000" anchor="ctr"/>
                </a:tc>
                <a:extLst>
                  <a:ext uri="{0D108BD9-81ED-4DB2-BD59-A6C34878D82A}">
                    <a16:rowId xmlns:a16="http://schemas.microsoft.com/office/drawing/2014/main" val="1984220673"/>
                  </a:ext>
                </a:extLst>
              </a:tr>
              <a:tr h="289910">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19</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pPr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食育推進計画を策定・実施している市町村の</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hMerge="1">
                  <a:txBody>
                    <a:bodyPr/>
                    <a:lstStyle/>
                    <a:p>
                      <a:pPr algn="just">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93.0</a:t>
                      </a: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H29</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95.3%</a:t>
                      </a:r>
                      <a:r>
                        <a:rPr kumimoji="1" lang="ja-JP" altLang="en-US" sz="1050" dirty="0" smtClean="0">
                          <a:latin typeface="游ゴシック" panose="020B0400000000000000" pitchFamily="50" charset="-128"/>
                          <a:ea typeface="游ゴシック" panose="020B0400000000000000" pitchFamily="50" charset="-128"/>
                        </a:rPr>
                        <a:t>（</a:t>
                      </a:r>
                      <a:r>
                        <a:rPr kumimoji="1" lang="en-US" altLang="ja-JP" sz="1050" dirty="0" smtClean="0">
                          <a:latin typeface="游ゴシック" panose="020B0400000000000000" pitchFamily="50" charset="-128"/>
                          <a:ea typeface="游ゴシック" panose="020B0400000000000000" pitchFamily="50" charset="-128"/>
                        </a:rPr>
                        <a:t>R1</a:t>
                      </a: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en-US"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100%</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1312606989"/>
                  </a:ext>
                </a:extLst>
              </a:tr>
              <a:tr h="289910">
                <a:tc vMerge="1">
                  <a:txBody>
                    <a:bodyPr/>
                    <a:lstStyle/>
                    <a:p>
                      <a:endParaRPr kumimoji="1" lang="ja-JP" altLang="en-US" sz="1050" b="1" dirty="0">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20</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gridSpan="2">
                  <a:txBody>
                    <a:bodyPr/>
                    <a:lstStyle/>
                    <a:p>
                      <a:pPr algn="just">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食育推進に携わる</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ボランティア</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数</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hMerge="1">
                  <a:txBody>
                    <a:bodyPr/>
                    <a:lstStyle/>
                    <a:p>
                      <a:pPr algn="just">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tc>
                  <a:txBody>
                    <a:bodyPr/>
                    <a:lstStyle/>
                    <a:p>
                      <a:pPr algn="ctr">
                        <a:lnSpc>
                          <a:spcPts val="1400"/>
                        </a:lnSpc>
                        <a:spcAft>
                          <a:spcPts val="0"/>
                        </a:spcAft>
                      </a:pPr>
                      <a:r>
                        <a:rPr 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5,622</a:t>
                      </a:r>
                      <a:r>
                        <a:rPr 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人</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H28</a:t>
                      </a:r>
                      <a:r>
                        <a:rPr lang="ja-JP" altLang="en-US" sz="1050"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a:r>
                        <a:rPr kumimoji="1" lang="en-US" altLang="ja-JP" sz="1050" dirty="0" smtClean="0">
                          <a:latin typeface="游ゴシック" panose="020B0400000000000000" pitchFamily="50" charset="-128"/>
                          <a:ea typeface="游ゴシック" panose="020B0400000000000000" pitchFamily="50" charset="-128"/>
                        </a:rPr>
                        <a:t>5,589</a:t>
                      </a:r>
                      <a:r>
                        <a:rPr kumimoji="1" lang="ja-JP" altLang="en-US" sz="1050" dirty="0" smtClean="0">
                          <a:latin typeface="游ゴシック" panose="020B0400000000000000" pitchFamily="50" charset="-128"/>
                          <a:ea typeface="游ゴシック" panose="020B0400000000000000" pitchFamily="50" charset="-128"/>
                        </a:rPr>
                        <a:t>人（</a:t>
                      </a:r>
                      <a:r>
                        <a:rPr kumimoji="1" lang="en-US" altLang="ja-JP" sz="1050" dirty="0" smtClean="0">
                          <a:latin typeface="游ゴシック" panose="020B0400000000000000" pitchFamily="50" charset="-128"/>
                          <a:ea typeface="游ゴシック" panose="020B0400000000000000" pitchFamily="50" charset="-128"/>
                        </a:rPr>
                        <a:t>H30</a:t>
                      </a:r>
                      <a:r>
                        <a:rPr kumimoji="1" lang="ja-JP" altLang="en-US" sz="1050" dirty="0" smtClean="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400"/>
                        </a:lnSpc>
                        <a:spcAft>
                          <a:spcPts val="0"/>
                        </a:spcAft>
                      </a:pPr>
                      <a:r>
                        <a:rPr lang="ja-JP" sz="1050"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増加</a:t>
                      </a:r>
                      <a:endParaRPr 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vMerge="1">
                  <a:txBody>
                    <a:bodyPr/>
                    <a:lstStyle/>
                    <a:p>
                      <a:pPr algn="ctr">
                        <a:lnSpc>
                          <a:spcPts val="1400"/>
                        </a:lnSpc>
                        <a:spcAft>
                          <a:spcPts val="0"/>
                        </a:spcAft>
                      </a:pP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3700562449"/>
                  </a:ext>
                </a:extLst>
              </a:tr>
            </a:tbl>
          </a:graphicData>
        </a:graphic>
      </p:graphicFrame>
      <p:pic>
        <p:nvPicPr>
          <p:cNvPr id="7" name="図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食育推進計画</a:t>
            </a:r>
            <a:r>
              <a:rPr lang="ja-JP" altLang="en-US" b="1" dirty="0" smtClean="0">
                <a:latin typeface="游ゴシック" panose="020B0400000000000000" pitchFamily="50" charset="-128"/>
                <a:ea typeface="游ゴシック" panose="020B0400000000000000" pitchFamily="50" charset="-128"/>
              </a:rPr>
              <a:t>における目標の達成状況</a:t>
            </a:r>
            <a:endParaRPr lang="ja-JP" altLang="en-US" b="1" dirty="0">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61</a:t>
            </a:fld>
            <a:endParaRPr kumimoji="1" lang="ja-JP" altLang="en-US"/>
          </a:p>
        </p:txBody>
      </p:sp>
      <p:sp>
        <p:nvSpPr>
          <p:cNvPr id="10" name="テキスト ボックス 9"/>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93634362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zh-TW" altLang="en-US" b="1" dirty="0">
                <a:latin typeface="游ゴシック" panose="020B0400000000000000" pitchFamily="50" charset="-128"/>
                <a:ea typeface="游ゴシック" panose="020B0400000000000000" pitchFamily="50" charset="-128"/>
              </a:rPr>
              <a:t>食育</a:t>
            </a:r>
            <a:r>
              <a:rPr lang="zh-TW" altLang="en-US" b="1" dirty="0" smtClean="0">
                <a:latin typeface="游ゴシック" panose="020B0400000000000000" pitchFamily="50" charset="-128"/>
                <a:ea typeface="游ゴシック" panose="020B0400000000000000" pitchFamily="50" charset="-128"/>
              </a:rPr>
              <a:t>推進計画</a:t>
            </a:r>
            <a:r>
              <a:rPr lang="ja-JP" altLang="en-US" b="1" dirty="0" smtClean="0">
                <a:latin typeface="游ゴシック" panose="020B0400000000000000" pitchFamily="50" charset="-128"/>
                <a:ea typeface="游ゴシック" panose="020B0400000000000000" pitchFamily="50" charset="-128"/>
              </a:rPr>
              <a:t>に</a:t>
            </a:r>
            <a:r>
              <a:rPr lang="ja-JP" altLang="en-US" b="1" dirty="0">
                <a:latin typeface="游ゴシック" panose="020B0400000000000000" pitchFamily="50" charset="-128"/>
                <a:ea typeface="游ゴシック" panose="020B0400000000000000" pitchFamily="50" charset="-128"/>
              </a:rPr>
              <a:t>おける施策の</a:t>
            </a:r>
            <a:r>
              <a:rPr lang="ja-JP" altLang="en-US" b="1" dirty="0" smtClean="0">
                <a:latin typeface="游ゴシック" panose="020B0400000000000000" pitchFamily="50" charset="-128"/>
                <a:ea typeface="游ゴシック" panose="020B0400000000000000" pitchFamily="50" charset="-128"/>
              </a:rPr>
              <a:t>実施状況</a:t>
            </a:r>
            <a:endParaRPr lang="ja-JP" altLang="en-US" b="1" dirty="0">
              <a:latin typeface="游ゴシック" panose="020B0400000000000000" pitchFamily="50" charset="-128"/>
              <a:ea typeface="游ゴシック" panose="020B0400000000000000" pitchFamily="50" charset="-128"/>
            </a:endParaRPr>
          </a:p>
        </p:txBody>
      </p:sp>
      <p:sp>
        <p:nvSpPr>
          <p:cNvPr id="17" name="テキスト ボックス 16"/>
          <p:cNvSpPr txBox="1"/>
          <p:nvPr/>
        </p:nvSpPr>
        <p:spPr>
          <a:xfrm>
            <a:off x="820218" y="2199083"/>
            <a:ext cx="4824000" cy="2376000"/>
          </a:xfrm>
          <a:prstGeom prst="roundRect">
            <a:avLst>
              <a:gd name="adj" fmla="val 3084"/>
            </a:avLst>
          </a:prstGeom>
          <a:solidFill>
            <a:schemeClr val="accent5">
              <a:lumMod val="20000"/>
              <a:lumOff val="80000"/>
            </a:schemeClr>
          </a:solidFill>
          <a:ln w="12700">
            <a:noFill/>
          </a:ln>
        </p:spPr>
        <p:txBody>
          <a:bodyPr wrap="square" lIns="108000" tIns="72000" rIns="72000" bIns="72000" rtlCol="0" anchor="ctr">
            <a:noAutofit/>
          </a:bodyPr>
          <a:lstStyle/>
          <a:p>
            <a:r>
              <a:rPr lang="zh-TW" altLang="en-US" sz="1000" b="1" dirty="0">
                <a:latin typeface="游ゴシック" panose="020B0400000000000000" pitchFamily="50" charset="-128"/>
                <a:ea typeface="游ゴシック" panose="020B0400000000000000" pitchFamily="50" charset="-128"/>
              </a:rPr>
              <a:t>＜審議会開催状況＞</a:t>
            </a:r>
          </a:p>
          <a:p>
            <a:endParaRPr lang="zh-TW" altLang="en-US" sz="1000" dirty="0">
              <a:latin typeface="游ゴシック" panose="020B0400000000000000" pitchFamily="50" charset="-128"/>
              <a:ea typeface="游ゴシック" panose="020B0400000000000000" pitchFamily="50" charset="-128"/>
            </a:endParaRPr>
          </a:p>
          <a:p>
            <a:r>
              <a:rPr lang="zh-TW" altLang="en-US" sz="1000" u="sng" dirty="0">
                <a:latin typeface="游ゴシック" panose="020B0400000000000000" pitchFamily="50" charset="-128"/>
                <a:ea typeface="游ゴシック" panose="020B0400000000000000" pitchFamily="50" charset="-128"/>
              </a:rPr>
              <a:t>令和元年度　大阪府食育推進計画評価審議会</a:t>
            </a:r>
          </a:p>
          <a:p>
            <a:endParaRPr lang="zh-TW" altLang="en-US" sz="1000" dirty="0">
              <a:latin typeface="游ゴシック" panose="020B0400000000000000" pitchFamily="50" charset="-128"/>
              <a:ea typeface="游ゴシック" panose="020B0400000000000000" pitchFamily="50" charset="-128"/>
            </a:endParaRPr>
          </a:p>
          <a:p>
            <a:r>
              <a:rPr lang="zh-TW" altLang="en-US" sz="1000" dirty="0">
                <a:latin typeface="游ゴシック" panose="020B0400000000000000" pitchFamily="50" charset="-128"/>
                <a:ea typeface="游ゴシック" panose="020B0400000000000000" pitchFamily="50" charset="-128"/>
              </a:rPr>
              <a:t>　日時　　</a:t>
            </a:r>
            <a:r>
              <a:rPr lang="ja-JP" altLang="en-US" sz="1000" dirty="0">
                <a:latin typeface="游ゴシック" panose="020B0400000000000000" pitchFamily="50" charset="-128"/>
              </a:rPr>
              <a:t>令和</a:t>
            </a:r>
            <a:r>
              <a:rPr lang="en-US" altLang="ja-JP" sz="1000" dirty="0">
                <a:latin typeface="游ゴシック" panose="020B0400000000000000" pitchFamily="50" charset="-128"/>
              </a:rPr>
              <a:t>2</a:t>
            </a:r>
            <a:r>
              <a:rPr lang="ja-JP" altLang="en-US" sz="1000" dirty="0">
                <a:latin typeface="游ゴシック" panose="020B0400000000000000" pitchFamily="50" charset="-128"/>
              </a:rPr>
              <a:t>年</a:t>
            </a:r>
            <a:r>
              <a:rPr lang="en-US" altLang="ja-JP" sz="1000" dirty="0">
                <a:latin typeface="游ゴシック" panose="020B0400000000000000" pitchFamily="50" charset="-128"/>
              </a:rPr>
              <a:t>3</a:t>
            </a:r>
            <a:r>
              <a:rPr lang="ja-JP" altLang="en-US" sz="1000" dirty="0" smtClean="0">
                <a:latin typeface="游ゴシック" panose="020B0400000000000000" pitchFamily="50" charset="-128"/>
              </a:rPr>
              <a:t>月</a:t>
            </a:r>
            <a:r>
              <a:rPr lang="en-US" altLang="ja-JP" sz="1000" dirty="0" smtClean="0">
                <a:latin typeface="游ゴシック" panose="020B0400000000000000" pitchFamily="50" charset="-128"/>
              </a:rPr>
              <a:t>25</a:t>
            </a:r>
            <a:r>
              <a:rPr lang="ja-JP" altLang="en-US" sz="1000" dirty="0" smtClean="0">
                <a:latin typeface="游ゴシック" panose="020B0400000000000000" pitchFamily="50" charset="-128"/>
              </a:rPr>
              <a:t>日</a:t>
            </a:r>
            <a:r>
              <a:rPr lang="ja-JP" altLang="en-US" sz="1000" dirty="0">
                <a:latin typeface="游ゴシック" panose="020B0400000000000000" pitchFamily="50" charset="-128"/>
              </a:rPr>
              <a:t>～令和</a:t>
            </a:r>
            <a:r>
              <a:rPr lang="en-US" altLang="ja-JP" sz="1000" dirty="0">
                <a:latin typeface="游ゴシック" panose="020B0400000000000000" pitchFamily="50" charset="-128"/>
              </a:rPr>
              <a:t>2</a:t>
            </a:r>
            <a:r>
              <a:rPr lang="ja-JP" altLang="en-US" sz="1000" dirty="0" smtClean="0">
                <a:latin typeface="游ゴシック" panose="020B0400000000000000" pitchFamily="50" charset="-128"/>
              </a:rPr>
              <a:t>年</a:t>
            </a:r>
            <a:r>
              <a:rPr lang="en-US" altLang="ja-JP" sz="1000" dirty="0">
                <a:latin typeface="游ゴシック" panose="020B0400000000000000" pitchFamily="50" charset="-128"/>
              </a:rPr>
              <a:t>3</a:t>
            </a:r>
            <a:r>
              <a:rPr lang="ja-JP" altLang="en-US" sz="1000" dirty="0" smtClean="0">
                <a:latin typeface="游ゴシック" panose="020B0400000000000000" pitchFamily="50" charset="-128"/>
              </a:rPr>
              <a:t>月</a:t>
            </a:r>
            <a:r>
              <a:rPr lang="en-US" altLang="ja-JP" sz="1000" dirty="0" smtClean="0">
                <a:latin typeface="游ゴシック" panose="020B0400000000000000" pitchFamily="50" charset="-128"/>
              </a:rPr>
              <a:t>30</a:t>
            </a:r>
            <a:r>
              <a:rPr lang="ja-JP" altLang="en-US" sz="1000" dirty="0" smtClean="0">
                <a:latin typeface="游ゴシック" panose="020B0400000000000000" pitchFamily="50" charset="-128"/>
              </a:rPr>
              <a:t>日</a:t>
            </a:r>
            <a:endParaRPr lang="en-US" altLang="ja-JP" sz="1000" dirty="0">
              <a:latin typeface="游ゴシック" panose="020B0400000000000000" pitchFamily="50" charset="-128"/>
              <a:ea typeface="游ゴシック" panose="020B0400000000000000" pitchFamily="50" charset="-128"/>
            </a:endParaRPr>
          </a:p>
          <a:p>
            <a:r>
              <a:rPr lang="zh-TW" altLang="en-US" sz="1000" dirty="0">
                <a:latin typeface="游ゴシック" panose="020B0400000000000000" pitchFamily="50" charset="-128"/>
                <a:ea typeface="游ゴシック" panose="020B0400000000000000" pitchFamily="50" charset="-128"/>
              </a:rPr>
              <a:t>　議題　　</a:t>
            </a:r>
            <a:r>
              <a:rPr lang="ja-JP" altLang="en-US" sz="1000" dirty="0" smtClean="0">
                <a:latin typeface="游ゴシック" panose="020B0400000000000000" pitchFamily="50" charset="-128"/>
                <a:ea typeface="游ゴシック" panose="020B0400000000000000" pitchFamily="50" charset="-128"/>
              </a:rPr>
              <a:t>（１</a:t>
            </a:r>
            <a:r>
              <a:rPr lang="ja-JP" altLang="en-US" sz="1000" dirty="0">
                <a:latin typeface="游ゴシック" panose="020B0400000000000000" pitchFamily="50" charset="-128"/>
                <a:ea typeface="游ゴシック" panose="020B0400000000000000" pitchFamily="50" charset="-128"/>
              </a:rPr>
              <a:t>）第３次大阪府食育推進計画の進捗管理について</a:t>
            </a:r>
          </a:p>
          <a:p>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２）第３次大阪府食育推進計画の中間点検・見直しについて</a:t>
            </a:r>
          </a:p>
          <a:p>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３）その他</a:t>
            </a:r>
          </a:p>
          <a:p>
            <a:endParaRPr lang="zh-TW" altLang="en-US" sz="1000" dirty="0">
              <a:latin typeface="游ゴシック" panose="020B0400000000000000" pitchFamily="50" charset="-128"/>
              <a:ea typeface="游ゴシック" panose="020B0400000000000000" pitchFamily="50" charset="-128"/>
            </a:endParaRPr>
          </a:p>
          <a:p>
            <a:r>
              <a:rPr lang="en-US" altLang="zh-TW" sz="1000" dirty="0">
                <a:latin typeface="游ゴシック" panose="020B0400000000000000" pitchFamily="50" charset="-128"/>
                <a:ea typeface="游ゴシック" panose="020B0400000000000000" pitchFamily="50" charset="-128"/>
              </a:rPr>
              <a:t>http://www.pref.osaka.lg.jp/kenkozukuri/syokuiku/syokuikusingikai.html</a:t>
            </a:r>
          </a:p>
          <a:p>
            <a:endParaRPr lang="en-US" altLang="ja-JP" sz="1000" dirty="0" smtClean="0">
              <a:latin typeface="游ゴシック" panose="020B0400000000000000" pitchFamily="50" charset="-128"/>
            </a:endParaRPr>
          </a:p>
          <a:p>
            <a:r>
              <a:rPr lang="en-US" altLang="ja-JP" sz="1000" dirty="0" smtClean="0">
                <a:latin typeface="游ゴシック" panose="020B0400000000000000" pitchFamily="50" charset="-128"/>
              </a:rPr>
              <a:t>※</a:t>
            </a:r>
            <a:r>
              <a:rPr lang="ja-JP" altLang="en-US" sz="1000" dirty="0">
                <a:latin typeface="游ゴシック" panose="020B0400000000000000" pitchFamily="50" charset="-128"/>
              </a:rPr>
              <a:t>新型コロナウイルス感染症の拡大防止のため、書面審議を実施しました。</a:t>
            </a:r>
            <a:endParaRPr lang="ja-JP" altLang="en-US" sz="1000" dirty="0">
              <a:solidFill>
                <a:srgbClr val="FF0000"/>
              </a:solidFill>
              <a:latin typeface="游ゴシック" panose="020B0400000000000000" pitchFamily="50" charset="-128"/>
            </a:endParaRPr>
          </a:p>
        </p:txBody>
      </p:sp>
      <p:sp>
        <p:nvSpPr>
          <p:cNvPr id="18" name="テキスト ボックス 17"/>
          <p:cNvSpPr txBox="1"/>
          <p:nvPr/>
        </p:nvSpPr>
        <p:spPr>
          <a:xfrm>
            <a:off x="265198" y="915414"/>
            <a:ext cx="9360000" cy="1152000"/>
          </a:xfrm>
          <a:prstGeom prst="roundRect">
            <a:avLst>
              <a:gd name="adj" fmla="val 0"/>
            </a:avLst>
          </a:prstGeom>
          <a:noFill/>
          <a:ln w="12700">
            <a:noFill/>
          </a:ln>
        </p:spPr>
        <p:txBody>
          <a:bodyPr wrap="square" lIns="72000" tIns="72000" rIns="72000" bIns="72000" rtlCol="0" anchor="t">
            <a:noAutofit/>
          </a:bodyPr>
          <a:lstStyle/>
          <a:p>
            <a:r>
              <a:rPr lang="ja-JP" altLang="en-US" sz="1200" dirty="0" smtClean="0">
                <a:latin typeface="游ゴシック" panose="020B0400000000000000" pitchFamily="50" charset="-128"/>
                <a:ea typeface="游ゴシック" panose="020B0400000000000000" pitchFamily="50" charset="-128"/>
              </a:rPr>
              <a:t>　食育</a:t>
            </a:r>
            <a:r>
              <a:rPr lang="ja-JP" altLang="en-US" sz="1200" dirty="0">
                <a:latin typeface="游ゴシック" panose="020B0400000000000000" pitchFamily="50" charset="-128"/>
                <a:ea typeface="游ゴシック" panose="020B0400000000000000" pitchFamily="50" charset="-128"/>
              </a:rPr>
              <a:t>推進計画の審議会である大阪府食育推進計画評価審議会において、食育の推進に関する施策の実施状況（本年度の取組み及び今後の取組み予定等）をとりまとめた進捗管理票を審議・承認いただきました。</a:t>
            </a:r>
          </a:p>
          <a:p>
            <a:endParaRPr lang="ja-JP" altLang="en-US" sz="1200" dirty="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　本年度</a:t>
            </a:r>
            <a:r>
              <a:rPr lang="ja-JP" altLang="en-US" sz="1200" dirty="0">
                <a:latin typeface="游ゴシック" panose="020B0400000000000000" pitchFamily="50" charset="-128"/>
                <a:ea typeface="游ゴシック" panose="020B0400000000000000" pitchFamily="50" charset="-128"/>
              </a:rPr>
              <a:t>における「食育推進計画における施策の実施状況」の報告資料として、当該進捗管理票を掲載します。</a:t>
            </a:r>
          </a:p>
        </p:txBody>
      </p:sp>
      <p:graphicFrame>
        <p:nvGraphicFramePr>
          <p:cNvPr id="19" name="表 18"/>
          <p:cNvGraphicFramePr>
            <a:graphicFrameLocks noGrp="1"/>
          </p:cNvGraphicFramePr>
          <p:nvPr>
            <p:extLst>
              <p:ext uri="{D42A27DB-BD31-4B8C-83A1-F6EECF244321}">
                <p14:modId xmlns:p14="http://schemas.microsoft.com/office/powerpoint/2010/main" val="3289762372"/>
              </p:ext>
            </p:extLst>
          </p:nvPr>
        </p:nvGraphicFramePr>
        <p:xfrm>
          <a:off x="6160512" y="2188746"/>
          <a:ext cx="3168000" cy="2296800"/>
        </p:xfrm>
        <a:graphic>
          <a:graphicData uri="http://schemas.openxmlformats.org/drawingml/2006/table">
            <a:tbl>
              <a:tblPr firstRow="1" bandRow="1">
                <a:tableStyleId>{5940675A-B579-460E-94D1-54222C63F5DA}</a:tableStyleId>
              </a:tblPr>
              <a:tblGrid>
                <a:gridCol w="2376000">
                  <a:extLst>
                    <a:ext uri="{9D8B030D-6E8A-4147-A177-3AD203B41FA5}">
                      <a16:colId xmlns:a16="http://schemas.microsoft.com/office/drawing/2014/main" val="2555586693"/>
                    </a:ext>
                  </a:extLst>
                </a:gridCol>
                <a:gridCol w="792000">
                  <a:extLst>
                    <a:ext uri="{9D8B030D-6E8A-4147-A177-3AD203B41FA5}">
                      <a16:colId xmlns:a16="http://schemas.microsoft.com/office/drawing/2014/main" val="3536010129"/>
                    </a:ext>
                  </a:extLst>
                </a:gridCol>
              </a:tblGrid>
              <a:tr h="0">
                <a:tc>
                  <a:txBody>
                    <a:bodyPr/>
                    <a:lstStyle/>
                    <a:p>
                      <a:pPr algn="ctr"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職　　名</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氏　　名</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797500543"/>
                  </a:ext>
                </a:extLst>
              </a:tr>
              <a:tr h="0">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近畿大学農学部名誉教授</a:t>
                      </a:r>
                      <a:endParaRPr lang="zh-CN"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池上　甲一</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0741214"/>
                  </a:ext>
                </a:extLst>
              </a:tr>
              <a:tr h="0">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大阪府保育士会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伊藤　裕子</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1678305"/>
                  </a:ext>
                </a:extLst>
              </a:tr>
              <a:tr h="0">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京都女子大学発達教育学部教育学科</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教授</a:t>
                      </a:r>
                      <a:endParaRPr lang="en-US" altLang="ja-JP"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大川　尚子</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382657"/>
                  </a:ext>
                </a:extLst>
              </a:tr>
              <a:tr h="136403">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公益財団法人大阪府保健医療財団</a:t>
                      </a:r>
                      <a:endParaRPr lang="en-US" altLang="ja-JP"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大阪がん循環器病予防センター</a:t>
                      </a:r>
                      <a:endParaRPr lang="en-US" altLang="ja-JP"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副所長兼循環器病予防健診部長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木山　昌彦</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8775845"/>
                  </a:ext>
                </a:extLst>
              </a:tr>
              <a:tr h="0">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大阪府農業協同組合中央会総務企画部次長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久保　裕章</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5480300"/>
                  </a:ext>
                </a:extLst>
              </a:tr>
              <a:tr h="0">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日本チェーンストア協会関西支部事務局長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小椋　秀男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2116355"/>
                  </a:ext>
                </a:extLst>
              </a:tr>
              <a:tr h="0">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梅花女子大学食文化学部管理栄養学科</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教授</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多門　隆子</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9837649"/>
                  </a:ext>
                </a:extLst>
              </a:tr>
              <a:tr h="0">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公益財団法人</a:t>
                      </a: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大阪府学校給食会常務理事</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中井　正二</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9084107"/>
                  </a:ext>
                </a:extLst>
              </a:tr>
              <a:tr h="0">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甲南女子大学医療栄養学部医療栄養学科</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教授</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春木　敏</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1975783"/>
                  </a:ext>
                </a:extLst>
              </a:tr>
              <a:tr h="0">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大阪府食生活改善連絡協議会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藤井　裕子</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7865960"/>
                  </a:ext>
                </a:extLst>
              </a:tr>
              <a:tr h="0">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公益社団法人大阪府栄養士会会長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藤原　政嘉</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485332"/>
                  </a:ext>
                </a:extLst>
              </a:tr>
              <a:tr h="0">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なにわの消費者団体連絡会幹事</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三宅　尚子</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1053298"/>
                  </a:ext>
                </a:extLst>
              </a:tr>
            </a:tbl>
          </a:graphicData>
        </a:graphic>
      </p:graphicFrame>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62</a:t>
            </a:fld>
            <a:endParaRPr kumimoji="1" lang="ja-JP" altLang="en-US"/>
          </a:p>
        </p:txBody>
      </p:sp>
      <p:sp>
        <p:nvSpPr>
          <p:cNvPr id="12" name="テキスト ボックス 11"/>
          <p:cNvSpPr txBox="1"/>
          <p:nvPr/>
        </p:nvSpPr>
        <p:spPr>
          <a:xfrm>
            <a:off x="7467488" y="1965665"/>
            <a:ext cx="1944000" cy="216000"/>
          </a:xfrm>
          <a:prstGeom prst="roundRect">
            <a:avLst>
              <a:gd name="adj" fmla="val 0"/>
            </a:avLst>
          </a:prstGeom>
          <a:noFill/>
          <a:ln w="12700">
            <a:noFill/>
          </a:ln>
        </p:spPr>
        <p:txBody>
          <a:bodyPr wrap="square" lIns="36000" tIns="36000" rIns="36000" bIns="36000" rtlCol="0" anchor="ctr">
            <a:noAutofit/>
          </a:bodyPr>
          <a:lstStyle/>
          <a:p>
            <a:pPr algn="r"/>
            <a:r>
              <a:rPr lang="ja-JP" altLang="en-US" sz="800" dirty="0" smtClean="0">
                <a:latin typeface="游ゴシック" panose="020B0400000000000000" pitchFamily="50" charset="-128"/>
                <a:ea typeface="游ゴシック" panose="020B0400000000000000" pitchFamily="50" charset="-128"/>
              </a:rPr>
              <a:t>令和２年３月現在（敬称略、五十音順）</a:t>
            </a:r>
            <a:endParaRPr lang="en-US" altLang="ja-JP" sz="800" dirty="0" smtClean="0">
              <a:latin typeface="游ゴシック" panose="020B0400000000000000" pitchFamily="50" charset="-128"/>
              <a:ea typeface="游ゴシック" panose="020B0400000000000000" pitchFamily="50" charset="-128"/>
            </a:endParaRPr>
          </a:p>
        </p:txBody>
      </p:sp>
      <p:sp>
        <p:nvSpPr>
          <p:cNvPr id="14" name="テキスト ボックス 13"/>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87590118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zh-TW" altLang="en-US" b="1" dirty="0">
                <a:latin typeface="游ゴシック" panose="020B0400000000000000" pitchFamily="50" charset="-128"/>
                <a:ea typeface="游ゴシック" panose="020B0400000000000000" pitchFamily="50" charset="-128"/>
              </a:rPr>
              <a:t>食育</a:t>
            </a:r>
            <a:r>
              <a:rPr lang="zh-TW" altLang="en-US" b="1" dirty="0" smtClean="0">
                <a:latin typeface="游ゴシック" panose="020B0400000000000000" pitchFamily="50" charset="-128"/>
                <a:ea typeface="游ゴシック" panose="020B0400000000000000" pitchFamily="50" charset="-128"/>
              </a:rPr>
              <a:t>推進計画</a:t>
            </a:r>
            <a:r>
              <a:rPr lang="ja-JP" altLang="en-US" b="1" dirty="0" smtClean="0">
                <a:latin typeface="游ゴシック" panose="020B0400000000000000" pitchFamily="50" charset="-128"/>
                <a:ea typeface="游ゴシック" panose="020B0400000000000000" pitchFamily="50" charset="-128"/>
              </a:rPr>
              <a:t>に</a:t>
            </a:r>
            <a:r>
              <a:rPr lang="ja-JP" altLang="en-US" b="1" dirty="0">
                <a:latin typeface="游ゴシック" panose="020B0400000000000000" pitchFamily="50" charset="-128"/>
                <a:ea typeface="游ゴシック" panose="020B0400000000000000" pitchFamily="50" charset="-128"/>
              </a:rPr>
              <a:t>おける施策の</a:t>
            </a:r>
            <a:r>
              <a:rPr lang="ja-JP" altLang="en-US" b="1" dirty="0" smtClean="0">
                <a:latin typeface="游ゴシック" panose="020B0400000000000000" pitchFamily="50" charset="-128"/>
                <a:ea typeface="游ゴシック" panose="020B0400000000000000" pitchFamily="50" charset="-128"/>
              </a:rPr>
              <a:t>実施状況</a:t>
            </a:r>
            <a:endParaRPr lang="ja-JP" altLang="en-US" b="1" dirty="0">
              <a:latin typeface="游ゴシック" panose="020B0400000000000000" pitchFamily="50" charset="-128"/>
              <a:ea typeface="游ゴシック" panose="020B0400000000000000" pitchFamily="50" charset="-128"/>
            </a:endParaRPr>
          </a:p>
        </p:txBody>
      </p:sp>
      <p:sp>
        <p:nvSpPr>
          <p:cNvPr id="17" name="テキスト ボックス 16"/>
          <p:cNvSpPr txBox="1"/>
          <p:nvPr/>
        </p:nvSpPr>
        <p:spPr>
          <a:xfrm>
            <a:off x="373611" y="1019984"/>
            <a:ext cx="3024000" cy="3672000"/>
          </a:xfrm>
          <a:prstGeom prst="roundRect">
            <a:avLst>
              <a:gd name="adj" fmla="val 0"/>
            </a:avLst>
          </a:prstGeom>
          <a:noFill/>
          <a:ln w="12700">
            <a:noFill/>
          </a:ln>
        </p:spPr>
        <p:txBody>
          <a:bodyPr wrap="square" lIns="72000" tIns="72000" rIns="72000" bIns="72000" rtlCol="0" anchor="t">
            <a:noAutofit/>
          </a:bodyPr>
          <a:lstStyle/>
          <a:p>
            <a:endParaRPr lang="ja-JP" altLang="en-US"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smtClean="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趣旨）</a:t>
            </a:r>
          </a:p>
          <a:p>
            <a:r>
              <a:rPr lang="ja-JP" altLang="en-US" sz="800" dirty="0">
                <a:latin typeface="游ゴシック" panose="020B0400000000000000" pitchFamily="50" charset="-128"/>
                <a:ea typeface="游ゴシック" panose="020B0400000000000000" pitchFamily="50" charset="-128"/>
              </a:rPr>
              <a:t>第一条　この条例は、法律若しくはこれに基づく政令又は他</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条例に定めるもの</a:t>
            </a:r>
            <a:r>
              <a:rPr lang="ja-JP" altLang="en-US" sz="800" dirty="0">
                <a:latin typeface="游ゴシック" panose="020B0400000000000000" pitchFamily="50" charset="-128"/>
                <a:ea typeface="游ゴシック" panose="020B0400000000000000" pitchFamily="50" charset="-128"/>
              </a:rPr>
              <a:t>のほか、府が設置する執行機関の附属</a:t>
            </a:r>
            <a:r>
              <a:rPr lang="ja-JP" altLang="en-US" sz="800" dirty="0" smtClean="0">
                <a:latin typeface="游ゴシック" panose="020B0400000000000000" pitchFamily="50" charset="-128"/>
                <a:ea typeface="游ゴシック" panose="020B0400000000000000" pitchFamily="50" charset="-128"/>
              </a:rPr>
              <a:t>機関</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について、地方自治法</a:t>
            </a:r>
            <a:r>
              <a:rPr lang="en-US" altLang="ja-JP"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昭和</a:t>
            </a:r>
            <a:r>
              <a:rPr lang="ja-JP" altLang="en-US" sz="800" dirty="0">
                <a:latin typeface="游ゴシック" panose="020B0400000000000000" pitchFamily="50" charset="-128"/>
                <a:ea typeface="游ゴシック" panose="020B0400000000000000" pitchFamily="50" charset="-128"/>
              </a:rPr>
              <a:t>二十二年法律第六十七号</a:t>
            </a:r>
            <a:r>
              <a:rPr lang="en-US" altLang="ja-JP" sz="800" dirty="0">
                <a:latin typeface="游ゴシック" panose="020B0400000000000000" pitchFamily="50" charset="-128"/>
                <a:ea typeface="游ゴシック" panose="020B0400000000000000" pitchFamily="50" charset="-128"/>
              </a:rPr>
              <a:t>)</a:t>
            </a:r>
            <a:r>
              <a:rPr lang="ja-JP" altLang="en-US" sz="800" dirty="0" smtClean="0">
                <a:latin typeface="游ゴシック" panose="020B0400000000000000" pitchFamily="50" charset="-128"/>
                <a:ea typeface="游ゴシック" panose="020B0400000000000000" pitchFamily="50" charset="-128"/>
              </a:rPr>
              <a:t>第百三</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十八条</a:t>
            </a:r>
            <a:r>
              <a:rPr lang="ja-JP" altLang="en-US" sz="800" dirty="0">
                <a:latin typeface="游ゴシック" panose="020B0400000000000000" pitchFamily="50" charset="-128"/>
                <a:ea typeface="游ゴシック" panose="020B0400000000000000" pitchFamily="50" charset="-128"/>
              </a:rPr>
              <a:t>の四</a:t>
            </a:r>
            <a:r>
              <a:rPr lang="ja-JP" altLang="en-US" sz="800" dirty="0" smtClean="0">
                <a:latin typeface="游ゴシック" panose="020B0400000000000000" pitchFamily="50" charset="-128"/>
                <a:ea typeface="游ゴシック" panose="020B0400000000000000" pitchFamily="50" charset="-128"/>
              </a:rPr>
              <a:t>第三項、第二百二条</a:t>
            </a:r>
            <a:r>
              <a:rPr lang="ja-JP" altLang="en-US" sz="800" dirty="0">
                <a:latin typeface="游ゴシック" panose="020B0400000000000000" pitchFamily="50" charset="-128"/>
                <a:ea typeface="游ゴシック" panose="020B0400000000000000" pitchFamily="50" charset="-128"/>
              </a:rPr>
              <a:t>の</a:t>
            </a:r>
            <a:r>
              <a:rPr lang="ja-JP" altLang="en-US" sz="800" dirty="0" smtClean="0">
                <a:latin typeface="游ゴシック" panose="020B0400000000000000" pitchFamily="50" charset="-128"/>
                <a:ea typeface="游ゴシック" panose="020B0400000000000000" pitchFamily="50" charset="-128"/>
              </a:rPr>
              <a:t>三第一項</a:t>
            </a:r>
            <a:r>
              <a:rPr lang="ja-JP" altLang="en-US" sz="800" dirty="0">
                <a:latin typeface="游ゴシック" panose="020B0400000000000000" pitchFamily="50" charset="-128"/>
                <a:ea typeface="游ゴシック" panose="020B0400000000000000" pitchFamily="50" charset="-128"/>
              </a:rPr>
              <a:t>及び第二百三条</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二</a:t>
            </a:r>
            <a:r>
              <a:rPr lang="ja-JP" altLang="en-US" sz="800" dirty="0">
                <a:latin typeface="游ゴシック" panose="020B0400000000000000" pitchFamily="50" charset="-128"/>
                <a:ea typeface="游ゴシック" panose="020B0400000000000000" pitchFamily="50" charset="-128"/>
              </a:rPr>
              <a:t>第四項の規定に</a:t>
            </a:r>
            <a:r>
              <a:rPr lang="ja-JP" altLang="en-US" sz="800" dirty="0" smtClean="0">
                <a:latin typeface="游ゴシック" panose="020B0400000000000000" pitchFamily="50" charset="-128"/>
                <a:ea typeface="游ゴシック" panose="020B0400000000000000" pitchFamily="50" charset="-128"/>
              </a:rPr>
              <a:t>基づき、その</a:t>
            </a:r>
            <a:r>
              <a:rPr lang="ja-JP" altLang="en-US" sz="800" dirty="0">
                <a:latin typeface="游ゴシック" panose="020B0400000000000000" pitchFamily="50" charset="-128"/>
                <a:ea typeface="游ゴシック" panose="020B0400000000000000" pitchFamily="50" charset="-128"/>
              </a:rPr>
              <a:t>設置</a:t>
            </a:r>
            <a:r>
              <a:rPr lang="ja-JP" altLang="en-US" sz="800" dirty="0" smtClean="0">
                <a:latin typeface="游ゴシック" panose="020B0400000000000000" pitchFamily="50" charset="-128"/>
                <a:ea typeface="游ゴシック" panose="020B0400000000000000" pitchFamily="50" charset="-128"/>
              </a:rPr>
              <a:t>、担任</a:t>
            </a:r>
            <a:r>
              <a:rPr lang="ja-JP" altLang="en-US" sz="800" dirty="0">
                <a:latin typeface="游ゴシック" panose="020B0400000000000000" pitchFamily="50" charset="-128"/>
                <a:ea typeface="游ゴシック" panose="020B0400000000000000" pitchFamily="50" charset="-128"/>
              </a:rPr>
              <a:t>する事務</a:t>
            </a:r>
            <a:r>
              <a:rPr lang="ja-JP" altLang="en-US" sz="800" dirty="0" smtClean="0">
                <a:latin typeface="游ゴシック" panose="020B0400000000000000" pitchFamily="50" charset="-128"/>
                <a:ea typeface="游ゴシック" panose="020B0400000000000000" pitchFamily="50" charset="-128"/>
              </a:rPr>
              <a:t>、委員</a:t>
            </a:r>
            <a:r>
              <a:rPr lang="ja-JP" altLang="en-US" sz="800" dirty="0" err="1" smtClean="0">
                <a:latin typeface="游ゴシック" panose="020B0400000000000000" pitchFamily="50" charset="-128"/>
                <a:ea typeface="游ゴシック" panose="020B0400000000000000" pitchFamily="50" charset="-128"/>
              </a:rPr>
              <a:t>そ</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の</a:t>
            </a:r>
            <a:r>
              <a:rPr lang="ja-JP" altLang="en-US" sz="800" dirty="0">
                <a:latin typeface="游ゴシック" panose="020B0400000000000000" pitchFamily="50" charset="-128"/>
                <a:ea typeface="游ゴシック" panose="020B0400000000000000" pitchFamily="50" charset="-128"/>
              </a:rPr>
              <a:t>他の構成員</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以下「</a:t>
            </a:r>
            <a:r>
              <a:rPr lang="ja-JP" altLang="en-US" sz="800" dirty="0" smtClean="0">
                <a:latin typeface="游ゴシック" panose="020B0400000000000000" pitchFamily="50" charset="-128"/>
                <a:ea typeface="游ゴシック" panose="020B0400000000000000" pitchFamily="50" charset="-128"/>
              </a:rPr>
              <a:t>委員</a:t>
            </a:r>
            <a:r>
              <a:rPr lang="ja-JP" altLang="en-US" sz="800" dirty="0">
                <a:latin typeface="游ゴシック" panose="020B0400000000000000" pitchFamily="50" charset="-128"/>
                <a:ea typeface="游ゴシック" panose="020B0400000000000000" pitchFamily="50" charset="-128"/>
              </a:rPr>
              <a:t>等」</a:t>
            </a:r>
            <a:r>
              <a:rPr lang="ja-JP" altLang="en-US" sz="800" dirty="0" smtClean="0">
                <a:latin typeface="游ゴシック" panose="020B0400000000000000" pitchFamily="50" charset="-128"/>
                <a:ea typeface="游ゴシック" panose="020B0400000000000000" pitchFamily="50" charset="-128"/>
              </a:rPr>
              <a:t>という</a:t>
            </a:r>
            <a:r>
              <a:rPr lang="ja-JP" altLang="en-US" sz="800" dirty="0">
                <a:latin typeface="游ゴシック" panose="020B0400000000000000" pitchFamily="50" charset="-128"/>
                <a:ea typeface="游ゴシック" panose="020B0400000000000000" pitchFamily="50" charset="-128"/>
              </a:rPr>
              <a:t>。</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の</a:t>
            </a:r>
            <a:r>
              <a:rPr lang="ja-JP" altLang="en-US" sz="800" dirty="0" smtClean="0">
                <a:latin typeface="游ゴシック" panose="020B0400000000000000" pitchFamily="50" charset="-128"/>
                <a:ea typeface="游ゴシック" panose="020B0400000000000000" pitchFamily="50" charset="-128"/>
              </a:rPr>
              <a:t>報酬及び</a:t>
            </a:r>
            <a:r>
              <a:rPr lang="ja-JP" altLang="en-US" sz="800" dirty="0">
                <a:latin typeface="游ゴシック" panose="020B0400000000000000" pitchFamily="50" charset="-128"/>
                <a:ea typeface="游ゴシック" panose="020B0400000000000000" pitchFamily="50" charset="-128"/>
              </a:rPr>
              <a:t>費用</a:t>
            </a:r>
            <a:r>
              <a:rPr lang="ja-JP" altLang="en-US" sz="800" dirty="0" smtClean="0">
                <a:latin typeface="游ゴシック" panose="020B0400000000000000" pitchFamily="50" charset="-128"/>
                <a:ea typeface="游ゴシック" panose="020B0400000000000000" pitchFamily="50" charset="-128"/>
              </a:rPr>
              <a:t>弁償</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並びにその</a:t>
            </a:r>
            <a:r>
              <a:rPr lang="ja-JP" altLang="en-US" sz="800" dirty="0">
                <a:latin typeface="游ゴシック" panose="020B0400000000000000" pitchFamily="50" charset="-128"/>
                <a:ea typeface="游ゴシック" panose="020B0400000000000000" pitchFamily="50" charset="-128"/>
              </a:rPr>
              <a:t>支給方法</a:t>
            </a:r>
            <a:r>
              <a:rPr lang="ja-JP" altLang="en-US" sz="800" dirty="0" smtClean="0">
                <a:latin typeface="游ゴシック" panose="020B0400000000000000" pitchFamily="50" charset="-128"/>
                <a:ea typeface="游ゴシック" panose="020B0400000000000000" pitchFamily="50" charset="-128"/>
              </a:rPr>
              <a:t>その他附属</a:t>
            </a:r>
            <a:r>
              <a:rPr lang="ja-JP" altLang="en-US" sz="800" dirty="0">
                <a:latin typeface="游ゴシック" panose="020B0400000000000000" pitchFamily="50" charset="-128"/>
                <a:ea typeface="游ゴシック" panose="020B0400000000000000" pitchFamily="50" charset="-128"/>
              </a:rPr>
              <a:t>機関に</a:t>
            </a:r>
            <a:r>
              <a:rPr lang="ja-JP" altLang="en-US" sz="800" dirty="0" smtClean="0">
                <a:latin typeface="游ゴシック" panose="020B0400000000000000" pitchFamily="50" charset="-128"/>
                <a:ea typeface="游ゴシック" panose="020B0400000000000000" pitchFamily="50" charset="-128"/>
              </a:rPr>
              <a:t>関し必要</a:t>
            </a:r>
            <a:r>
              <a:rPr lang="ja-JP" altLang="en-US" sz="800" dirty="0">
                <a:latin typeface="游ゴシック" panose="020B0400000000000000" pitchFamily="50" charset="-128"/>
                <a:ea typeface="游ゴシック" panose="020B0400000000000000" pitchFamily="50" charset="-128"/>
              </a:rPr>
              <a:t>な事項</a:t>
            </a:r>
            <a:r>
              <a:rPr lang="ja-JP" altLang="en-US" sz="800" dirty="0" smtClean="0">
                <a:latin typeface="游ゴシック" panose="020B0400000000000000" pitchFamily="50" charset="-128"/>
                <a:ea typeface="游ゴシック" panose="020B0400000000000000" pitchFamily="50" charset="-128"/>
              </a:rPr>
              <a:t>を定め</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err="1" smtClean="0">
                <a:latin typeface="游ゴシック" panose="020B0400000000000000" pitchFamily="50" charset="-128"/>
                <a:ea typeface="游ゴシック" panose="020B0400000000000000" pitchFamily="50" charset="-128"/>
              </a:rPr>
              <a:t>る</a:t>
            </a:r>
            <a:r>
              <a:rPr lang="ja-JP" altLang="en-US" sz="800" dirty="0">
                <a:latin typeface="游ゴシック" panose="020B0400000000000000" pitchFamily="50" charset="-128"/>
                <a:ea typeface="游ゴシック" panose="020B0400000000000000" pitchFamily="50" charset="-128"/>
              </a:rPr>
              <a:t>ものとする。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（設置）</a:t>
            </a:r>
          </a:p>
          <a:p>
            <a:r>
              <a:rPr lang="ja-JP" altLang="en-US" sz="800" dirty="0">
                <a:latin typeface="游ゴシック" panose="020B0400000000000000" pitchFamily="50" charset="-128"/>
                <a:ea typeface="游ゴシック" panose="020B0400000000000000" pitchFamily="50" charset="-128"/>
              </a:rPr>
              <a:t>第二条　執行機関の附属機関として、別表第一に掲げる</a:t>
            </a:r>
            <a:r>
              <a:rPr lang="ja-JP" altLang="en-US" sz="800" dirty="0" smtClean="0">
                <a:latin typeface="游ゴシック" panose="020B0400000000000000" pitchFamily="50" charset="-128"/>
                <a:ea typeface="游ゴシック" panose="020B0400000000000000" pitchFamily="50" charset="-128"/>
              </a:rPr>
              <a:t>附属機</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関を置く</a:t>
            </a:r>
            <a:r>
              <a:rPr lang="ja-JP" altLang="en-US" sz="800" dirty="0">
                <a:latin typeface="游ゴシック" panose="020B0400000000000000" pitchFamily="50" charset="-128"/>
                <a:ea typeface="游ゴシック" panose="020B0400000000000000" pitchFamily="50" charset="-128"/>
              </a:rPr>
              <a:t>。</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（中略）</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別表第一</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第二条関係</a:t>
            </a:r>
            <a:r>
              <a:rPr lang="en-US" altLang="ja-JP" sz="800" dirty="0">
                <a:latin typeface="游ゴシック" panose="020B0400000000000000" pitchFamily="50" charset="-128"/>
                <a:ea typeface="游ゴシック" panose="020B0400000000000000" pitchFamily="50" charset="-128"/>
              </a:rPr>
              <a:t>)</a:t>
            </a:r>
          </a:p>
          <a:p>
            <a:r>
              <a:rPr lang="ja-JP" altLang="en-US" sz="800" dirty="0">
                <a:latin typeface="游ゴシック" panose="020B0400000000000000" pitchFamily="50" charset="-128"/>
                <a:ea typeface="游ゴシック" panose="020B0400000000000000" pitchFamily="50" charset="-128"/>
              </a:rPr>
              <a:t>一　知事の附属</a:t>
            </a:r>
            <a:r>
              <a:rPr lang="ja-JP" altLang="en-US" sz="800" dirty="0" smtClean="0">
                <a:latin typeface="游ゴシック" panose="020B0400000000000000" pitchFamily="50" charset="-128"/>
                <a:ea typeface="游ゴシック" panose="020B0400000000000000" pitchFamily="50" charset="-128"/>
              </a:rPr>
              <a:t>機関</a:t>
            </a:r>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smtClean="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中略）</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附則</a:t>
            </a: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平成二九年条例第八九号</a:t>
            </a:r>
            <a:r>
              <a:rPr lang="en-US" altLang="ja-JP" sz="800" dirty="0">
                <a:latin typeface="游ゴシック" panose="020B0400000000000000" pitchFamily="50" charset="-128"/>
                <a:ea typeface="游ゴシック" panose="020B0400000000000000" pitchFamily="50" charset="-128"/>
              </a:rPr>
              <a:t>)</a:t>
            </a:r>
          </a:p>
          <a:p>
            <a:r>
              <a:rPr lang="ja-JP" altLang="en-US" sz="800" dirty="0">
                <a:latin typeface="游ゴシック" panose="020B0400000000000000" pitchFamily="50" charset="-128"/>
                <a:ea typeface="游ゴシック" panose="020B0400000000000000" pitchFamily="50" charset="-128"/>
              </a:rPr>
              <a:t>この条例は、公布の日から施行する</a:t>
            </a:r>
            <a:r>
              <a:rPr lang="ja-JP" altLang="en-US" sz="800"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graphicFrame>
        <p:nvGraphicFramePr>
          <p:cNvPr id="18" name="表 17"/>
          <p:cNvGraphicFramePr>
            <a:graphicFrameLocks noGrp="1"/>
          </p:cNvGraphicFramePr>
          <p:nvPr>
            <p:extLst>
              <p:ext uri="{D42A27DB-BD31-4B8C-83A1-F6EECF244321}">
                <p14:modId xmlns:p14="http://schemas.microsoft.com/office/powerpoint/2010/main" val="743455732"/>
              </p:ext>
            </p:extLst>
          </p:nvPr>
        </p:nvGraphicFramePr>
        <p:xfrm>
          <a:off x="437893" y="3578601"/>
          <a:ext cx="2880000" cy="1620000"/>
        </p:xfrm>
        <a:graphic>
          <a:graphicData uri="http://schemas.openxmlformats.org/drawingml/2006/table">
            <a:tbl>
              <a:tblPr firstRow="1" bandRow="1">
                <a:tableStyleId>{5940675A-B579-460E-94D1-54222C63F5DA}</a:tableStyleId>
              </a:tblPr>
              <a:tblGrid>
                <a:gridCol w="864000">
                  <a:extLst>
                    <a:ext uri="{9D8B030D-6E8A-4147-A177-3AD203B41FA5}">
                      <a16:colId xmlns:a16="http://schemas.microsoft.com/office/drawing/2014/main" val="1618736453"/>
                    </a:ext>
                  </a:extLst>
                </a:gridCol>
                <a:gridCol w="2016000">
                  <a:extLst>
                    <a:ext uri="{9D8B030D-6E8A-4147-A177-3AD203B41FA5}">
                      <a16:colId xmlns:a16="http://schemas.microsoft.com/office/drawing/2014/main" val="2555586693"/>
                    </a:ext>
                  </a:extLst>
                </a:gridCol>
              </a:tblGrid>
              <a:tr h="180000">
                <a:tc>
                  <a:txBody>
                    <a:bodyPr/>
                    <a:lstStyle/>
                    <a:p>
                      <a:pPr algn="ctr"/>
                      <a:r>
                        <a:rPr kumimoji="1" lang="ja-JP" altLang="en-US" sz="800" dirty="0" smtClean="0">
                          <a:latin typeface="游ゴシック" panose="020B0400000000000000" pitchFamily="50" charset="-128"/>
                          <a:ea typeface="游ゴシック" panose="020B0400000000000000" pitchFamily="50" charset="-128"/>
                        </a:rPr>
                        <a:t>名称</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smtClean="0">
                          <a:latin typeface="游ゴシック" panose="020B0400000000000000" pitchFamily="50" charset="-128"/>
                          <a:ea typeface="游ゴシック" panose="020B0400000000000000" pitchFamily="50" charset="-128"/>
                        </a:rPr>
                        <a:t>担任する事務</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7500543"/>
                  </a:ext>
                </a:extLst>
              </a:tr>
              <a:tr h="180000">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0741214"/>
                  </a:ext>
                </a:extLst>
              </a:tr>
              <a:tr h="1080000">
                <a:tc>
                  <a:txBody>
                    <a:bodyPr/>
                    <a:lstStyle/>
                    <a:p>
                      <a:pPr algn="l"/>
                      <a:r>
                        <a:rPr kumimoji="1" lang="zh-TW" altLang="en-US" sz="800" dirty="0" smtClean="0">
                          <a:latin typeface="游ゴシック" panose="020B0400000000000000" pitchFamily="50" charset="-128"/>
                          <a:ea typeface="游ゴシック" panose="020B0400000000000000" pitchFamily="50" charset="-128"/>
                        </a:rPr>
                        <a:t>大阪府食育推進計画評価審議会</a:t>
                      </a:r>
                    </a:p>
                  </a:txBody>
                  <a:tcPr marL="36000" marR="36000" marT="18000" marB="18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r>
                        <a:rPr kumimoji="1" lang="ja-JP" altLang="en-US" sz="800" spc="-50" baseline="0" dirty="0" smtClean="0">
                          <a:latin typeface="游ゴシック" panose="020B0400000000000000" pitchFamily="50" charset="-128"/>
                          <a:ea typeface="游ゴシック" panose="020B0400000000000000" pitchFamily="50" charset="-128"/>
                        </a:rPr>
                        <a:t>食育基本法（平成十七年法律第六十三号）第十七条第一項に規定する計画の目標の達成状況及び進捗状況並びに大阪府健康づくり推進条例（平成三十年大阪府条例第八十八号）第四条第一項の目標（食育の推進に係るものに限る。）の達成状況の評価その他食育の推進に関する施策についての重要事項の調査審議に関する事務</a:t>
                      </a:r>
                    </a:p>
                  </a:txBody>
                  <a:tcPr marL="36000" marR="36000" marT="18000" marB="18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1678305"/>
                  </a:ext>
                </a:extLst>
              </a:tr>
              <a:tr h="180000">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smtClean="0">
                          <a:latin typeface="游ゴシック" panose="020B0400000000000000" pitchFamily="50" charset="-128"/>
                          <a:ea typeface="游ゴシック" panose="020B0400000000000000" pitchFamily="50" charset="-128"/>
                        </a:rPr>
                        <a:t>（中略）</a:t>
                      </a:r>
                      <a:endParaRPr kumimoji="1" lang="ja-JP" altLang="en-US" sz="800" dirty="0">
                        <a:latin typeface="游ゴシック" panose="020B0400000000000000" pitchFamily="50" charset="-128"/>
                        <a:ea typeface="游ゴシック" panose="020B0400000000000000" pitchFamily="50" charset="-128"/>
                      </a:endParaRPr>
                    </a:p>
                  </a:txBody>
                  <a:tcPr marL="36000" marR="36000" marT="18000" marB="1800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382657"/>
                  </a:ext>
                </a:extLst>
              </a:tr>
            </a:tbl>
          </a:graphicData>
        </a:graphic>
      </p:graphicFrame>
      <p:cxnSp>
        <p:nvCxnSpPr>
          <p:cNvPr id="19" name="直線コネクタ 18"/>
          <p:cNvCxnSpPr/>
          <p:nvPr/>
        </p:nvCxnSpPr>
        <p:spPr>
          <a:xfrm>
            <a:off x="3603383" y="1093677"/>
            <a:ext cx="0" cy="5400000"/>
          </a:xfrm>
          <a:prstGeom prst="line">
            <a:avLst/>
          </a:prstGeom>
          <a:ln>
            <a:solidFill>
              <a:schemeClr val="bg2">
                <a:lumMod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3749662" y="1019984"/>
            <a:ext cx="2880000" cy="3672000"/>
          </a:xfrm>
          <a:prstGeom prst="roundRect">
            <a:avLst>
              <a:gd name="adj" fmla="val 0"/>
            </a:avLst>
          </a:prstGeom>
          <a:noFill/>
          <a:ln w="12700">
            <a:noFill/>
          </a:ln>
        </p:spPr>
        <p:txBody>
          <a:bodyPr wrap="square" lIns="72000" tIns="72000" rIns="72000" bIns="72000" rtlCol="0" anchor="t">
            <a:noAutofit/>
          </a:bodyPr>
          <a:lstStyle/>
          <a:p>
            <a:endParaRPr lang="ja-JP" altLang="en-US" sz="800" b="1" dirty="0">
              <a:latin typeface="游ゴシック" panose="020B0400000000000000" pitchFamily="50" charset="-128"/>
              <a:ea typeface="游ゴシック" panose="020B0400000000000000" pitchFamily="50" charset="-128"/>
            </a:endParaRP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（趣旨）</a:t>
            </a:r>
          </a:p>
          <a:p>
            <a:r>
              <a:rPr lang="ja-JP" altLang="en-US" sz="800" dirty="0">
                <a:latin typeface="游ゴシック" panose="020B0400000000000000" pitchFamily="50" charset="-128"/>
                <a:ea typeface="游ゴシック" panose="020B0400000000000000" pitchFamily="50" charset="-128"/>
              </a:rPr>
              <a:t>第一条　この規則は、大阪府附属機関条例（昭和</a:t>
            </a:r>
            <a:r>
              <a:rPr lang="ja-JP" altLang="en-US" sz="800" dirty="0" smtClean="0">
                <a:latin typeface="游ゴシック" panose="020B0400000000000000" pitchFamily="50" charset="-128"/>
                <a:ea typeface="游ゴシック" panose="020B0400000000000000" pitchFamily="50" charset="-128"/>
              </a:rPr>
              <a:t>二十七年</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大阪府</a:t>
            </a:r>
            <a:r>
              <a:rPr lang="ja-JP" altLang="en-US" sz="800" dirty="0">
                <a:latin typeface="游ゴシック" panose="020B0400000000000000" pitchFamily="50" charset="-128"/>
                <a:ea typeface="游ゴシック" panose="020B0400000000000000" pitchFamily="50" charset="-128"/>
              </a:rPr>
              <a:t>条例第三十九号）第六条の規定に基づき、</a:t>
            </a:r>
            <a:r>
              <a:rPr lang="ja-JP" altLang="en-US" sz="800" dirty="0" smtClean="0">
                <a:latin typeface="游ゴシック" panose="020B0400000000000000" pitchFamily="50" charset="-128"/>
                <a:ea typeface="游ゴシック" panose="020B0400000000000000" pitchFamily="50" charset="-128"/>
              </a:rPr>
              <a:t>大阪府</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食育</a:t>
            </a:r>
            <a:r>
              <a:rPr lang="ja-JP" altLang="en-US" sz="800" dirty="0">
                <a:latin typeface="游ゴシック" panose="020B0400000000000000" pitchFamily="50" charset="-128"/>
                <a:ea typeface="游ゴシック" panose="020B0400000000000000" pitchFamily="50" charset="-128"/>
              </a:rPr>
              <a:t>推進計画評価審議会（以下「審議会」という。）</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組織</a:t>
            </a:r>
            <a:r>
              <a:rPr lang="ja-JP" altLang="en-US" sz="800" dirty="0">
                <a:latin typeface="游ゴシック" panose="020B0400000000000000" pitchFamily="50" charset="-128"/>
                <a:ea typeface="游ゴシック" panose="020B0400000000000000" pitchFamily="50" charset="-128"/>
              </a:rPr>
              <a:t>、委員及び専門委員（以下「委員等」という。）</a:t>
            </a:r>
            <a:r>
              <a:rPr lang="ja-JP" altLang="en-US" sz="800" dirty="0" smtClean="0">
                <a:latin typeface="游ゴシック" panose="020B0400000000000000" pitchFamily="50" charset="-128"/>
                <a:ea typeface="游ゴシック" panose="020B0400000000000000" pitchFamily="50" charset="-128"/>
              </a:rPr>
              <a:t>の</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報酬</a:t>
            </a:r>
            <a:r>
              <a:rPr lang="ja-JP" altLang="en-US" sz="800" dirty="0">
                <a:latin typeface="游ゴシック" panose="020B0400000000000000" pitchFamily="50" charset="-128"/>
                <a:ea typeface="游ゴシック" panose="020B0400000000000000" pitchFamily="50" charset="-128"/>
              </a:rPr>
              <a:t>及び費用弁償の額その他審議会に関し必要な事項</a:t>
            </a:r>
            <a:r>
              <a:rPr lang="ja-JP" altLang="en-US" sz="800" dirty="0" smtClean="0">
                <a:latin typeface="游ゴシック" panose="020B0400000000000000" pitchFamily="50" charset="-128"/>
                <a:ea typeface="游ゴシック" panose="020B0400000000000000" pitchFamily="50" charset="-128"/>
              </a:rPr>
              <a:t>を</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定める</a:t>
            </a:r>
            <a:r>
              <a:rPr lang="ja-JP" altLang="en-US" sz="800" dirty="0">
                <a:latin typeface="游ゴシック" panose="020B0400000000000000" pitchFamily="50" charset="-128"/>
                <a:ea typeface="游ゴシック" panose="020B0400000000000000" pitchFamily="50" charset="-128"/>
              </a:rPr>
              <a:t>ものとする。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（組織）</a:t>
            </a:r>
          </a:p>
          <a:p>
            <a:r>
              <a:rPr lang="ja-JP" altLang="en-US" sz="800" dirty="0">
                <a:latin typeface="游ゴシック" panose="020B0400000000000000" pitchFamily="50" charset="-128"/>
                <a:ea typeface="游ゴシック" panose="020B0400000000000000" pitchFamily="50" charset="-128"/>
              </a:rPr>
              <a:t>第二条　審議会は、委員二十人以内で組織する。</a:t>
            </a:r>
          </a:p>
          <a:p>
            <a:r>
              <a:rPr lang="ja-JP" altLang="en-US" sz="800" dirty="0">
                <a:latin typeface="游ゴシック" panose="020B0400000000000000" pitchFamily="50" charset="-128"/>
                <a:ea typeface="游ゴシック" panose="020B0400000000000000" pitchFamily="50" charset="-128"/>
              </a:rPr>
              <a:t>２　委員は、次に掲げる者のうちから、知事が任命する。</a:t>
            </a:r>
          </a:p>
          <a:p>
            <a:r>
              <a:rPr lang="ja-JP" altLang="en-US" sz="800" dirty="0" smtClean="0">
                <a:latin typeface="游ゴシック" panose="020B0400000000000000" pitchFamily="50" charset="-128"/>
                <a:ea typeface="游ゴシック" panose="020B0400000000000000" pitchFamily="50" charset="-128"/>
              </a:rPr>
              <a:t>　一</a:t>
            </a:r>
            <a:r>
              <a:rPr lang="ja-JP" altLang="en-US" sz="800" dirty="0">
                <a:latin typeface="游ゴシック" panose="020B0400000000000000" pitchFamily="50" charset="-128"/>
                <a:ea typeface="游ゴシック" panose="020B0400000000000000" pitchFamily="50" charset="-128"/>
              </a:rPr>
              <a:t>　学識経験のある者</a:t>
            </a:r>
          </a:p>
          <a:p>
            <a:r>
              <a:rPr lang="ja-JP" altLang="en-US" sz="800" dirty="0" smtClean="0">
                <a:latin typeface="游ゴシック" panose="020B0400000000000000" pitchFamily="50" charset="-128"/>
                <a:ea typeface="游ゴシック" panose="020B0400000000000000" pitchFamily="50" charset="-128"/>
              </a:rPr>
              <a:t>　二</a:t>
            </a:r>
            <a:r>
              <a:rPr lang="ja-JP" altLang="en-US" sz="800" dirty="0">
                <a:latin typeface="游ゴシック" panose="020B0400000000000000" pitchFamily="50" charset="-128"/>
                <a:ea typeface="游ゴシック" panose="020B0400000000000000" pitchFamily="50" charset="-128"/>
              </a:rPr>
              <a:t>　食育関係団体の代表者</a:t>
            </a:r>
          </a:p>
          <a:p>
            <a:r>
              <a:rPr lang="ja-JP" altLang="en-US" sz="800" dirty="0" smtClean="0">
                <a:latin typeface="游ゴシック" panose="020B0400000000000000" pitchFamily="50" charset="-128"/>
                <a:ea typeface="游ゴシック" panose="020B0400000000000000" pitchFamily="50" charset="-128"/>
              </a:rPr>
              <a:t>　三</a:t>
            </a:r>
            <a:r>
              <a:rPr lang="ja-JP" altLang="en-US" sz="800" dirty="0">
                <a:latin typeface="游ゴシック" panose="020B0400000000000000" pitchFamily="50" charset="-128"/>
                <a:ea typeface="游ゴシック" panose="020B0400000000000000" pitchFamily="50" charset="-128"/>
              </a:rPr>
              <a:t>　関係行政機関の職員</a:t>
            </a:r>
          </a:p>
          <a:p>
            <a:r>
              <a:rPr lang="ja-JP" altLang="en-US" sz="800" dirty="0">
                <a:latin typeface="游ゴシック" panose="020B0400000000000000" pitchFamily="50" charset="-128"/>
                <a:ea typeface="游ゴシック" panose="020B0400000000000000" pitchFamily="50" charset="-128"/>
              </a:rPr>
              <a:t>３　委員（関係行政機関の職員のうちから任命された</a:t>
            </a:r>
            <a:r>
              <a:rPr lang="ja-JP" altLang="en-US" sz="800" dirty="0" smtClean="0">
                <a:latin typeface="游ゴシック" panose="020B0400000000000000" pitchFamily="50" charset="-128"/>
                <a:ea typeface="游ゴシック" panose="020B0400000000000000" pitchFamily="50" charset="-128"/>
              </a:rPr>
              <a:t>委員</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を</a:t>
            </a:r>
            <a:r>
              <a:rPr lang="ja-JP" altLang="en-US" sz="800" dirty="0">
                <a:latin typeface="游ゴシック" panose="020B0400000000000000" pitchFamily="50" charset="-128"/>
                <a:ea typeface="游ゴシック" panose="020B0400000000000000" pitchFamily="50" charset="-128"/>
              </a:rPr>
              <a:t>除く。）の任期は、二年とする。ただし、補欠の</a:t>
            </a:r>
            <a:r>
              <a:rPr lang="ja-JP" altLang="en-US" sz="800" dirty="0" smtClean="0">
                <a:latin typeface="游ゴシック" panose="020B0400000000000000" pitchFamily="50" charset="-128"/>
                <a:ea typeface="游ゴシック" panose="020B0400000000000000" pitchFamily="50" charset="-128"/>
              </a:rPr>
              <a:t>委員</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の</a:t>
            </a:r>
            <a:r>
              <a:rPr lang="ja-JP" altLang="en-US" sz="800" dirty="0">
                <a:latin typeface="游ゴシック" panose="020B0400000000000000" pitchFamily="50" charset="-128"/>
                <a:ea typeface="游ゴシック" panose="020B0400000000000000" pitchFamily="50" charset="-128"/>
              </a:rPr>
              <a:t>任期は、前任者の残任期間とする。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（専門委員）</a:t>
            </a:r>
          </a:p>
          <a:p>
            <a:r>
              <a:rPr lang="ja-JP" altLang="en-US" sz="800" dirty="0">
                <a:latin typeface="游ゴシック" panose="020B0400000000000000" pitchFamily="50" charset="-128"/>
                <a:ea typeface="游ゴシック" panose="020B0400000000000000" pitchFamily="50" charset="-128"/>
              </a:rPr>
              <a:t>第三条　審議会に、専門の事項を調査審議させるため</a:t>
            </a:r>
            <a:r>
              <a:rPr lang="ja-JP" altLang="en-US" sz="800" dirty="0" smtClean="0">
                <a:latin typeface="游ゴシック" panose="020B0400000000000000" pitchFamily="50" charset="-128"/>
                <a:ea typeface="游ゴシック" panose="020B0400000000000000" pitchFamily="50" charset="-128"/>
              </a:rPr>
              <a:t>必要</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が</a:t>
            </a:r>
            <a:r>
              <a:rPr lang="ja-JP" altLang="en-US" sz="800" dirty="0">
                <a:latin typeface="游ゴシック" panose="020B0400000000000000" pitchFamily="50" charset="-128"/>
                <a:ea typeface="游ゴシック" panose="020B0400000000000000" pitchFamily="50" charset="-128"/>
              </a:rPr>
              <a:t>あるときは、専門委員若干人を置くことができる。</a:t>
            </a:r>
          </a:p>
          <a:p>
            <a:r>
              <a:rPr lang="ja-JP" altLang="en-US" sz="800" dirty="0">
                <a:latin typeface="游ゴシック" panose="020B0400000000000000" pitchFamily="50" charset="-128"/>
                <a:ea typeface="游ゴシック" panose="020B0400000000000000" pitchFamily="50" charset="-128"/>
              </a:rPr>
              <a:t>２　専門委員は、知事が任命する。</a:t>
            </a:r>
          </a:p>
          <a:p>
            <a:r>
              <a:rPr lang="ja-JP" altLang="en-US" sz="800" dirty="0">
                <a:latin typeface="游ゴシック" panose="020B0400000000000000" pitchFamily="50" charset="-128"/>
                <a:ea typeface="游ゴシック" panose="020B0400000000000000" pitchFamily="50" charset="-128"/>
              </a:rPr>
              <a:t>３　専門委員は、当該専門の事項に関する調査審議が</a:t>
            </a:r>
            <a:r>
              <a:rPr lang="ja-JP" altLang="en-US" sz="800" dirty="0" smtClean="0">
                <a:latin typeface="游ゴシック" panose="020B0400000000000000" pitchFamily="50" charset="-128"/>
                <a:ea typeface="游ゴシック" panose="020B0400000000000000" pitchFamily="50" charset="-128"/>
              </a:rPr>
              <a:t>終了</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した</a:t>
            </a:r>
            <a:r>
              <a:rPr lang="ja-JP" altLang="en-US" sz="800" dirty="0">
                <a:latin typeface="游ゴシック" panose="020B0400000000000000" pitchFamily="50" charset="-128"/>
                <a:ea typeface="游ゴシック" panose="020B0400000000000000" pitchFamily="50" charset="-128"/>
              </a:rPr>
              <a:t>ときは、解任されるものとする。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（会長）</a:t>
            </a:r>
          </a:p>
          <a:p>
            <a:r>
              <a:rPr lang="ja-JP" altLang="en-US" sz="800" dirty="0">
                <a:latin typeface="游ゴシック" panose="020B0400000000000000" pitchFamily="50" charset="-128"/>
                <a:ea typeface="游ゴシック" panose="020B0400000000000000" pitchFamily="50" charset="-128"/>
              </a:rPr>
              <a:t>第四条　審議会に会長を置き、委員の互選によってこれ</a:t>
            </a:r>
            <a:r>
              <a:rPr lang="ja-JP" altLang="en-US" sz="800" dirty="0" smtClean="0">
                <a:latin typeface="游ゴシック" panose="020B0400000000000000" pitchFamily="50" charset="-128"/>
                <a:ea typeface="游ゴシック" panose="020B0400000000000000" pitchFamily="50" charset="-128"/>
              </a:rPr>
              <a:t>を</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定める</a:t>
            </a:r>
            <a:r>
              <a:rPr lang="ja-JP" altLang="en-US" sz="800" dirty="0">
                <a:latin typeface="游ゴシック" panose="020B0400000000000000" pitchFamily="50" charset="-128"/>
                <a:ea typeface="游ゴシック" panose="020B0400000000000000" pitchFamily="50" charset="-128"/>
              </a:rPr>
              <a:t>。</a:t>
            </a:r>
          </a:p>
          <a:p>
            <a:r>
              <a:rPr lang="ja-JP" altLang="en-US" sz="800" dirty="0">
                <a:latin typeface="游ゴシック" panose="020B0400000000000000" pitchFamily="50" charset="-128"/>
                <a:ea typeface="游ゴシック" panose="020B0400000000000000" pitchFamily="50" charset="-128"/>
              </a:rPr>
              <a:t>２　会長は、会務を総理する。</a:t>
            </a:r>
          </a:p>
          <a:p>
            <a:r>
              <a:rPr lang="ja-JP" altLang="en-US" sz="800" dirty="0">
                <a:latin typeface="游ゴシック" panose="020B0400000000000000" pitchFamily="50" charset="-128"/>
                <a:ea typeface="游ゴシック" panose="020B0400000000000000" pitchFamily="50" charset="-128"/>
              </a:rPr>
              <a:t>３　会長に事故があるときは、会長があらかじめ指名</a:t>
            </a:r>
            <a:r>
              <a:rPr lang="ja-JP" altLang="en-US" sz="800" dirty="0" smtClean="0">
                <a:latin typeface="游ゴシック" panose="020B0400000000000000" pitchFamily="50" charset="-128"/>
                <a:ea typeface="游ゴシック" panose="020B0400000000000000" pitchFamily="50" charset="-128"/>
              </a:rPr>
              <a:t>する</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委員</a:t>
            </a:r>
            <a:r>
              <a:rPr lang="ja-JP" altLang="en-US" sz="800" dirty="0">
                <a:latin typeface="游ゴシック" panose="020B0400000000000000" pitchFamily="50" charset="-128"/>
                <a:ea typeface="游ゴシック" panose="020B0400000000000000" pitchFamily="50" charset="-128"/>
              </a:rPr>
              <a:t>が、その職務を代理する。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（会議）</a:t>
            </a:r>
          </a:p>
          <a:p>
            <a:r>
              <a:rPr lang="ja-JP" altLang="en-US" sz="800" dirty="0">
                <a:latin typeface="游ゴシック" panose="020B0400000000000000" pitchFamily="50" charset="-128"/>
                <a:ea typeface="游ゴシック" panose="020B0400000000000000" pitchFamily="50" charset="-128"/>
              </a:rPr>
              <a:t>第五条　審議会の会議は、会長が招集し、会長がその</a:t>
            </a:r>
            <a:r>
              <a:rPr lang="ja-JP" altLang="en-US" sz="800" dirty="0" smtClean="0">
                <a:latin typeface="游ゴシック" panose="020B0400000000000000" pitchFamily="50" charset="-128"/>
                <a:ea typeface="游ゴシック" panose="020B0400000000000000" pitchFamily="50" charset="-128"/>
              </a:rPr>
              <a:t>議長</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と</a:t>
            </a:r>
            <a:r>
              <a:rPr lang="ja-JP" altLang="en-US" sz="800" dirty="0">
                <a:latin typeface="游ゴシック" panose="020B0400000000000000" pitchFamily="50" charset="-128"/>
                <a:ea typeface="游ゴシック" panose="020B0400000000000000" pitchFamily="50" charset="-128"/>
              </a:rPr>
              <a:t>なる。</a:t>
            </a:r>
          </a:p>
          <a:p>
            <a:r>
              <a:rPr lang="ja-JP" altLang="en-US" sz="800" dirty="0">
                <a:latin typeface="游ゴシック" panose="020B0400000000000000" pitchFamily="50" charset="-128"/>
                <a:ea typeface="游ゴシック" panose="020B0400000000000000" pitchFamily="50" charset="-128"/>
              </a:rPr>
              <a:t>２　審議会は、委員の過半数が出席しなければ会議を</a:t>
            </a:r>
            <a:r>
              <a:rPr lang="ja-JP" altLang="en-US" sz="800" dirty="0" smtClean="0">
                <a:latin typeface="游ゴシック" panose="020B0400000000000000" pitchFamily="50" charset="-128"/>
                <a:ea typeface="游ゴシック" panose="020B0400000000000000" pitchFamily="50" charset="-128"/>
              </a:rPr>
              <a:t>開く</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こと</a:t>
            </a:r>
            <a:r>
              <a:rPr lang="ja-JP" altLang="en-US" sz="800" dirty="0">
                <a:latin typeface="游ゴシック" panose="020B0400000000000000" pitchFamily="50" charset="-128"/>
                <a:ea typeface="游ゴシック" panose="020B0400000000000000" pitchFamily="50" charset="-128"/>
              </a:rPr>
              <a:t>ができない。</a:t>
            </a:r>
          </a:p>
          <a:p>
            <a:r>
              <a:rPr lang="ja-JP" altLang="en-US" sz="800" dirty="0">
                <a:latin typeface="游ゴシック" panose="020B0400000000000000" pitchFamily="50" charset="-128"/>
                <a:ea typeface="游ゴシック" panose="020B0400000000000000" pitchFamily="50" charset="-128"/>
              </a:rPr>
              <a:t>３　審議会の議事は、出席委員の過半数で決し、可否</a:t>
            </a:r>
            <a:r>
              <a:rPr lang="ja-JP" altLang="en-US" sz="800" dirty="0" smtClean="0">
                <a:latin typeface="游ゴシック" panose="020B0400000000000000" pitchFamily="50" charset="-128"/>
                <a:ea typeface="游ゴシック" panose="020B0400000000000000" pitchFamily="50" charset="-128"/>
              </a:rPr>
              <a:t>同数</a:t>
            </a:r>
            <a:endParaRPr lang="en-US" altLang="ja-JP" sz="800" dirty="0" smtClean="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の</a:t>
            </a:r>
            <a:r>
              <a:rPr lang="ja-JP" altLang="en-US" sz="800" dirty="0">
                <a:latin typeface="游ゴシック" panose="020B0400000000000000" pitchFamily="50" charset="-128"/>
                <a:ea typeface="游ゴシック" panose="020B0400000000000000" pitchFamily="50" charset="-128"/>
              </a:rPr>
              <a:t>ときは、議長の決するところによる</a:t>
            </a:r>
            <a:r>
              <a:rPr lang="ja-JP" altLang="en-US" sz="800"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sp>
        <p:nvSpPr>
          <p:cNvPr id="21" name="テキスト ボックス 20"/>
          <p:cNvSpPr txBox="1"/>
          <p:nvPr/>
        </p:nvSpPr>
        <p:spPr>
          <a:xfrm>
            <a:off x="6679841" y="1019984"/>
            <a:ext cx="2880000" cy="3672000"/>
          </a:xfrm>
          <a:prstGeom prst="roundRect">
            <a:avLst>
              <a:gd name="adj" fmla="val 0"/>
            </a:avLst>
          </a:prstGeom>
          <a:noFill/>
          <a:ln w="12700">
            <a:noFill/>
          </a:ln>
        </p:spPr>
        <p:txBody>
          <a:bodyPr wrap="square" lIns="72000" tIns="72000" rIns="72000" bIns="72000" rtlCol="0" anchor="t">
            <a:noAutofit/>
          </a:bodyPr>
          <a:lstStyle/>
          <a:p>
            <a:endParaRPr lang="en-US" altLang="ja-JP" sz="800" dirty="0" smtClean="0">
              <a:latin typeface="游ゴシック" panose="020B0400000000000000" pitchFamily="50" charset="-128"/>
              <a:ea typeface="游ゴシック" panose="020B0400000000000000" pitchFamily="50" charset="-128"/>
            </a:endParaRP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（部会）</a:t>
            </a:r>
          </a:p>
          <a:p>
            <a:r>
              <a:rPr lang="ja-JP" altLang="en-US" sz="800" dirty="0">
                <a:latin typeface="游ゴシック" panose="020B0400000000000000" pitchFamily="50" charset="-128"/>
                <a:ea typeface="游ゴシック" panose="020B0400000000000000" pitchFamily="50" charset="-128"/>
              </a:rPr>
              <a:t>第六条　審議会に、必要に応じて部会を置くことができる。</a:t>
            </a:r>
          </a:p>
          <a:p>
            <a:r>
              <a:rPr lang="ja-JP" altLang="en-US" sz="800" dirty="0">
                <a:latin typeface="游ゴシック" panose="020B0400000000000000" pitchFamily="50" charset="-128"/>
                <a:ea typeface="游ゴシック" panose="020B0400000000000000" pitchFamily="50" charset="-128"/>
              </a:rPr>
              <a:t>２　部会に属する委員等は、会長が指名する。</a:t>
            </a:r>
          </a:p>
          <a:p>
            <a:r>
              <a:rPr lang="ja-JP" altLang="en-US" sz="800" dirty="0">
                <a:latin typeface="游ゴシック" panose="020B0400000000000000" pitchFamily="50" charset="-128"/>
                <a:ea typeface="游ゴシック" panose="020B0400000000000000" pitchFamily="50" charset="-128"/>
              </a:rPr>
              <a:t>３　部会に部会長を置き、会長が指名する委員がこれに当</a:t>
            </a:r>
          </a:p>
          <a:p>
            <a:r>
              <a:rPr lang="ja-JP" altLang="en-US" sz="800" dirty="0">
                <a:latin typeface="游ゴシック" panose="020B0400000000000000" pitchFamily="50" charset="-128"/>
                <a:ea typeface="游ゴシック" panose="020B0400000000000000" pitchFamily="50" charset="-128"/>
              </a:rPr>
              <a:t>　たる。</a:t>
            </a:r>
          </a:p>
          <a:p>
            <a:r>
              <a:rPr lang="ja-JP" altLang="en-US" sz="800" dirty="0">
                <a:latin typeface="游ゴシック" panose="020B0400000000000000" pitchFamily="50" charset="-128"/>
                <a:ea typeface="游ゴシック" panose="020B0400000000000000" pitchFamily="50" charset="-128"/>
              </a:rPr>
              <a:t>４　部会長は、部会の会務を掌理し、部会における審議の</a:t>
            </a:r>
          </a:p>
          <a:p>
            <a:r>
              <a:rPr lang="ja-JP" altLang="en-US" sz="800" dirty="0">
                <a:latin typeface="游ゴシック" panose="020B0400000000000000" pitchFamily="50" charset="-128"/>
                <a:ea typeface="游ゴシック" panose="020B0400000000000000" pitchFamily="50" charset="-128"/>
              </a:rPr>
              <a:t>　状況及び結果を審議会に報告する。</a:t>
            </a:r>
          </a:p>
          <a:p>
            <a:r>
              <a:rPr lang="ja-JP" altLang="en-US" sz="800" dirty="0">
                <a:latin typeface="游ゴシック" panose="020B0400000000000000" pitchFamily="50" charset="-128"/>
                <a:ea typeface="游ゴシック" panose="020B0400000000000000" pitchFamily="50" charset="-128"/>
              </a:rPr>
              <a:t>５　前条の規定にかかわらず、審議会は、その定めるとこ</a:t>
            </a:r>
          </a:p>
          <a:p>
            <a:r>
              <a:rPr lang="ja-JP" altLang="en-US" sz="800" dirty="0">
                <a:latin typeface="游ゴシック" panose="020B0400000000000000" pitchFamily="50" charset="-128"/>
                <a:ea typeface="游ゴシック" panose="020B0400000000000000" pitchFamily="50" charset="-128"/>
              </a:rPr>
              <a:t>　ろにより、部会の決議をもって審議会の決議とすること</a:t>
            </a:r>
          </a:p>
          <a:p>
            <a:r>
              <a:rPr lang="ja-JP" altLang="en-US" sz="800" dirty="0">
                <a:latin typeface="游ゴシック" panose="020B0400000000000000" pitchFamily="50" charset="-128"/>
                <a:ea typeface="游ゴシック" panose="020B0400000000000000" pitchFamily="50" charset="-128"/>
              </a:rPr>
              <a:t>　ができる。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（報酬）</a:t>
            </a:r>
          </a:p>
          <a:p>
            <a:r>
              <a:rPr lang="ja-JP" altLang="en-US" sz="800" dirty="0">
                <a:latin typeface="游ゴシック" panose="020B0400000000000000" pitchFamily="50" charset="-128"/>
                <a:ea typeface="游ゴシック" panose="020B0400000000000000" pitchFamily="50" charset="-128"/>
              </a:rPr>
              <a:t>第七条　委員等の報酬の額は、日額八千三百円とする。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（費用弁償）</a:t>
            </a:r>
          </a:p>
          <a:p>
            <a:r>
              <a:rPr lang="ja-JP" altLang="en-US" sz="800" dirty="0">
                <a:latin typeface="游ゴシック" panose="020B0400000000000000" pitchFamily="50" charset="-128"/>
                <a:ea typeface="游ゴシック" panose="020B0400000000000000" pitchFamily="50" charset="-128"/>
              </a:rPr>
              <a:t>第八条　委員等の費用弁償の額は、職員の旅費に関する条</a:t>
            </a:r>
          </a:p>
          <a:p>
            <a:r>
              <a:rPr lang="ja-JP" altLang="en-US" sz="800" dirty="0">
                <a:latin typeface="游ゴシック" panose="020B0400000000000000" pitchFamily="50" charset="-128"/>
                <a:ea typeface="游ゴシック" panose="020B0400000000000000" pitchFamily="50" charset="-128"/>
              </a:rPr>
              <a:t>　例（昭和四十年大阪府条例第三十七号）による指定職等</a:t>
            </a:r>
          </a:p>
          <a:p>
            <a:r>
              <a:rPr lang="ja-JP" altLang="en-US" sz="800" dirty="0">
                <a:latin typeface="游ゴシック" panose="020B0400000000000000" pitchFamily="50" charset="-128"/>
                <a:ea typeface="游ゴシック" panose="020B0400000000000000" pitchFamily="50" charset="-128"/>
              </a:rPr>
              <a:t>　の職務にある者以外の者の額相当額とする。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（庶務）</a:t>
            </a:r>
          </a:p>
          <a:p>
            <a:r>
              <a:rPr lang="ja-JP" altLang="en-US" sz="800" dirty="0">
                <a:latin typeface="游ゴシック" panose="020B0400000000000000" pitchFamily="50" charset="-128"/>
                <a:ea typeface="游ゴシック" panose="020B0400000000000000" pitchFamily="50" charset="-128"/>
              </a:rPr>
              <a:t>第九条　審議会の庶務は、健康医療部において行う。</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（委任）</a:t>
            </a:r>
          </a:p>
          <a:p>
            <a:r>
              <a:rPr lang="ja-JP" altLang="en-US" sz="800" dirty="0">
                <a:latin typeface="游ゴシック" panose="020B0400000000000000" pitchFamily="50" charset="-128"/>
                <a:ea typeface="游ゴシック" panose="020B0400000000000000" pitchFamily="50" charset="-128"/>
              </a:rPr>
              <a:t>第十条　この規則に定めるもののほか、審議会の運営に関</a:t>
            </a:r>
          </a:p>
          <a:p>
            <a:r>
              <a:rPr lang="ja-JP" altLang="en-US" sz="800" dirty="0">
                <a:latin typeface="游ゴシック" panose="020B0400000000000000" pitchFamily="50" charset="-128"/>
                <a:ea typeface="游ゴシック" panose="020B0400000000000000" pitchFamily="50" charset="-128"/>
              </a:rPr>
              <a:t>　し必要な事項は、会長が定める。</a:t>
            </a:r>
          </a:p>
          <a:p>
            <a:endParaRPr lang="ja-JP" altLang="en-US" sz="800" dirty="0">
              <a:latin typeface="游ゴシック" panose="020B0400000000000000" pitchFamily="50" charset="-128"/>
              <a:ea typeface="游ゴシック" panose="020B0400000000000000" pitchFamily="50" charset="-128"/>
            </a:endParaRPr>
          </a:p>
          <a:p>
            <a:r>
              <a:rPr lang="ja-JP" altLang="en-US" sz="800" dirty="0">
                <a:latin typeface="游ゴシック" panose="020B0400000000000000" pitchFamily="50" charset="-128"/>
                <a:ea typeface="游ゴシック" panose="020B0400000000000000" pitchFamily="50" charset="-128"/>
              </a:rPr>
              <a:t>附則（平成二十八年規則第八十二号）</a:t>
            </a:r>
          </a:p>
          <a:p>
            <a:r>
              <a:rPr lang="ja-JP" altLang="en-US" sz="800" dirty="0">
                <a:latin typeface="游ゴシック" panose="020B0400000000000000" pitchFamily="50" charset="-128"/>
                <a:ea typeface="游ゴシック" panose="020B0400000000000000" pitchFamily="50" charset="-128"/>
              </a:rPr>
              <a:t>この規則は、平成二十八年四月一日から施行する。</a:t>
            </a:r>
          </a:p>
        </p:txBody>
      </p:sp>
      <p:sp>
        <p:nvSpPr>
          <p:cNvPr id="22" name="テキスト ボックス 21"/>
          <p:cNvSpPr txBox="1"/>
          <p:nvPr/>
        </p:nvSpPr>
        <p:spPr>
          <a:xfrm>
            <a:off x="3749662" y="1019984"/>
            <a:ext cx="3744000" cy="216000"/>
          </a:xfrm>
          <a:prstGeom prst="roundRect">
            <a:avLst>
              <a:gd name="adj" fmla="val 0"/>
            </a:avLst>
          </a:prstGeom>
          <a:noFill/>
          <a:ln w="12700">
            <a:noFill/>
          </a:ln>
        </p:spPr>
        <p:txBody>
          <a:bodyPr wrap="square" lIns="72000" tIns="72000" rIns="72000" bIns="72000" rtlCol="0" anchor="t">
            <a:noAutofit/>
          </a:bodyPr>
          <a:lstStyle/>
          <a:p>
            <a:r>
              <a:rPr lang="zh-TW" altLang="en-US" sz="800" b="1" dirty="0">
                <a:latin typeface="游ゴシック" panose="020B0400000000000000" pitchFamily="50" charset="-128"/>
                <a:ea typeface="游ゴシック" panose="020B0400000000000000" pitchFamily="50" charset="-128"/>
              </a:rPr>
              <a:t>大阪府食育推進計画評価審議会規則（大阪府規則第百九十一号）</a:t>
            </a:r>
          </a:p>
        </p:txBody>
      </p:sp>
      <p:sp>
        <p:nvSpPr>
          <p:cNvPr id="23" name="テキスト ボックス 22"/>
          <p:cNvSpPr txBox="1"/>
          <p:nvPr/>
        </p:nvSpPr>
        <p:spPr>
          <a:xfrm>
            <a:off x="373611" y="1019984"/>
            <a:ext cx="3024000" cy="288000"/>
          </a:xfrm>
          <a:prstGeom prst="roundRect">
            <a:avLst>
              <a:gd name="adj" fmla="val 0"/>
            </a:avLst>
          </a:prstGeom>
          <a:noFill/>
          <a:ln w="12700">
            <a:noFill/>
          </a:ln>
        </p:spPr>
        <p:txBody>
          <a:bodyPr wrap="none" lIns="72000" tIns="72000" rIns="72000" bIns="72000" rtlCol="0" anchor="t">
            <a:noAutofit/>
          </a:bodyPr>
          <a:lstStyle/>
          <a:p>
            <a:pPr algn="ctr"/>
            <a:r>
              <a:rPr lang="ja-JP" altLang="en-US" sz="800" b="1" dirty="0">
                <a:latin typeface="游ゴシック" panose="020B0400000000000000" pitchFamily="50" charset="-128"/>
                <a:ea typeface="游ゴシック" panose="020B0400000000000000" pitchFamily="50" charset="-128"/>
              </a:rPr>
              <a:t>大阪府附属機関</a:t>
            </a:r>
            <a:r>
              <a:rPr lang="ja-JP" altLang="en-US" sz="800" b="1" dirty="0" smtClean="0">
                <a:latin typeface="游ゴシック" panose="020B0400000000000000" pitchFamily="50" charset="-128"/>
                <a:ea typeface="游ゴシック" panose="020B0400000000000000" pitchFamily="50" charset="-128"/>
              </a:rPr>
              <a:t>条例（</a:t>
            </a:r>
            <a:r>
              <a:rPr lang="ja-JP" altLang="en-US" sz="800" b="1" dirty="0">
                <a:latin typeface="游ゴシック" panose="020B0400000000000000" pitchFamily="50" charset="-128"/>
                <a:ea typeface="游ゴシック" panose="020B0400000000000000" pitchFamily="50" charset="-128"/>
              </a:rPr>
              <a:t>昭和二十七年大阪府条例第三十九号</a:t>
            </a:r>
            <a:r>
              <a:rPr lang="ja-JP" altLang="en-US" sz="800" b="1" dirty="0" smtClean="0">
                <a:latin typeface="游ゴシック" panose="020B0400000000000000" pitchFamily="50" charset="-128"/>
                <a:ea typeface="游ゴシック" panose="020B0400000000000000" pitchFamily="50" charset="-128"/>
              </a:rPr>
              <a:t>）（</a:t>
            </a:r>
            <a:r>
              <a:rPr lang="ja-JP" altLang="en-US" sz="800" b="1" dirty="0">
                <a:latin typeface="游ゴシック" panose="020B0400000000000000" pitchFamily="50" charset="-128"/>
                <a:ea typeface="游ゴシック" panose="020B0400000000000000" pitchFamily="50" charset="-128"/>
              </a:rPr>
              <a:t>抄</a:t>
            </a:r>
            <a:r>
              <a:rPr lang="ja-JP" altLang="en-US" sz="800" b="1" dirty="0" smtClean="0">
                <a:latin typeface="游ゴシック" panose="020B0400000000000000" pitchFamily="50" charset="-128"/>
                <a:ea typeface="游ゴシック" panose="020B0400000000000000" pitchFamily="50" charset="-128"/>
              </a:rPr>
              <a:t>）</a:t>
            </a:r>
            <a:endParaRPr lang="ja-JP" altLang="en-US" sz="800" dirty="0">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63</a:t>
            </a:fld>
            <a:endParaRPr kumimoji="1" lang="ja-JP" altLang="en-US"/>
          </a:p>
        </p:txBody>
      </p:sp>
      <p:sp>
        <p:nvSpPr>
          <p:cNvPr id="15" name="テキスト ボックス 14"/>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93157520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13648" y="2949129"/>
            <a:ext cx="9919648" cy="720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zh-TW" altLang="en-US" sz="2200" b="1" dirty="0" smtClean="0">
                <a:solidFill>
                  <a:prstClr val="black"/>
                </a:solidFill>
                <a:latin typeface="游ゴシック" panose="020B0400000000000000" pitchFamily="50" charset="-128"/>
                <a:ea typeface="游ゴシック" panose="020B0400000000000000" pitchFamily="50" charset="-128"/>
              </a:rPr>
              <a:t>第</a:t>
            </a:r>
            <a:r>
              <a:rPr kumimoji="1" lang="ja-JP" altLang="en-US" sz="2200" b="1" dirty="0" smtClean="0">
                <a:solidFill>
                  <a:prstClr val="black"/>
                </a:solidFill>
                <a:latin typeface="游ゴシック" panose="020B0400000000000000" pitchFamily="50" charset="-128"/>
                <a:ea typeface="游ゴシック" panose="020B0400000000000000" pitchFamily="50" charset="-128"/>
              </a:rPr>
              <a:t>３</a:t>
            </a:r>
            <a:r>
              <a:rPr kumimoji="1" lang="zh-TW" altLang="en-US" sz="2200" b="1" dirty="0" smtClean="0">
                <a:solidFill>
                  <a:prstClr val="black"/>
                </a:solidFill>
                <a:latin typeface="游ゴシック" panose="020B0400000000000000" pitchFamily="50" charset="-128"/>
                <a:ea typeface="游ゴシック" panose="020B0400000000000000" pitchFamily="50" charset="-128"/>
              </a:rPr>
              <a:t>次大阪府</a:t>
            </a:r>
            <a:r>
              <a:rPr kumimoji="1" lang="ja-JP" altLang="en-US" sz="2200" b="1" dirty="0" smtClean="0">
                <a:solidFill>
                  <a:prstClr val="black"/>
                </a:solidFill>
                <a:latin typeface="游ゴシック" panose="020B0400000000000000" pitchFamily="50" charset="-128"/>
                <a:ea typeface="游ゴシック" panose="020B0400000000000000" pitchFamily="50" charset="-128"/>
              </a:rPr>
              <a:t>食育推進</a:t>
            </a:r>
            <a:r>
              <a:rPr kumimoji="1" lang="zh-TW" altLang="en-US" sz="2200" b="1" dirty="0" smtClean="0">
                <a:solidFill>
                  <a:prstClr val="black"/>
                </a:solidFill>
                <a:latin typeface="游ゴシック" panose="020B0400000000000000" pitchFamily="50" charset="-128"/>
                <a:ea typeface="游ゴシック" panose="020B0400000000000000" pitchFamily="50" charset="-128"/>
              </a:rPr>
              <a:t>計画</a:t>
            </a:r>
            <a:r>
              <a:rPr kumimoji="1" lang="ja-JP" altLang="en-US" sz="2200" b="1" dirty="0" smtClean="0">
                <a:solidFill>
                  <a:prstClr val="black"/>
                </a:solidFill>
                <a:latin typeface="游ゴシック" panose="020B0400000000000000" pitchFamily="50" charset="-128"/>
                <a:ea typeface="游ゴシック" panose="020B0400000000000000" pitchFamily="50" charset="-128"/>
              </a:rPr>
              <a:t>　令和元年度　</a:t>
            </a:r>
            <a:r>
              <a:rPr kumimoji="1" lang="en-US" altLang="zh-TW" sz="2200" b="1" dirty="0" smtClean="0">
                <a:solidFill>
                  <a:prstClr val="black"/>
                </a:solidFill>
                <a:latin typeface="游ゴシック" panose="020B0400000000000000" pitchFamily="50" charset="-128"/>
                <a:ea typeface="游ゴシック" panose="020B0400000000000000" pitchFamily="50" charset="-128"/>
              </a:rPr>
              <a:t>PDCA</a:t>
            </a:r>
            <a:r>
              <a:rPr kumimoji="1" lang="zh-TW" altLang="en-US" sz="2200" b="1" dirty="0">
                <a:solidFill>
                  <a:prstClr val="black"/>
                </a:solidFill>
                <a:latin typeface="游ゴシック" panose="020B0400000000000000" pitchFamily="50" charset="-128"/>
                <a:ea typeface="游ゴシック" panose="020B0400000000000000" pitchFamily="50" charset="-128"/>
              </a:rPr>
              <a:t>進捗</a:t>
            </a:r>
            <a:r>
              <a:rPr kumimoji="1" lang="zh-TW" altLang="en-US" sz="2200" b="1" dirty="0" smtClean="0">
                <a:solidFill>
                  <a:prstClr val="black"/>
                </a:solidFill>
                <a:latin typeface="游ゴシック" panose="020B0400000000000000" pitchFamily="50" charset="-128"/>
                <a:ea typeface="游ゴシック" panose="020B0400000000000000" pitchFamily="50" charset="-128"/>
              </a:rPr>
              <a:t>管理票</a:t>
            </a:r>
            <a:endParaRPr kumimoji="1" lang="zh-TW" altLang="en-US" sz="2200" b="1" dirty="0">
              <a:solidFill>
                <a:prstClr val="black"/>
              </a:solidFill>
              <a:latin typeface="游ゴシック" panose="020B0400000000000000" pitchFamily="50" charset="-128"/>
              <a:ea typeface="游ゴシック" panose="020B0400000000000000" pitchFamily="50" charset="-128"/>
            </a:endParaRPr>
          </a:p>
        </p:txBody>
      </p:sp>
      <p:pic>
        <p:nvPicPr>
          <p:cNvPr id="15" name="図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64</a:t>
            </a:fld>
            <a:endParaRPr kumimoji="1" lang="ja-JP" altLang="en-US"/>
          </a:p>
        </p:txBody>
      </p:sp>
      <p:sp>
        <p:nvSpPr>
          <p:cNvPr id="7" name="テキスト ボックス 6"/>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55832927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69852" y="878847"/>
            <a:ext cx="9360000" cy="579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3" name="正方形/長方形 12">
            <a:extLst>
              <a:ext uri="{FF2B5EF4-FFF2-40B4-BE49-F238E27FC236}">
                <a16:creationId xmlns:a16="http://schemas.microsoft.com/office/drawing/2014/main" id="{61AE0CBE-3210-41DD-A171-4385B749CD55}"/>
              </a:ext>
            </a:extLst>
          </p:cNvPr>
          <p:cNvSpPr/>
          <p:nvPr/>
        </p:nvSpPr>
        <p:spPr>
          <a:xfrm>
            <a:off x="0" y="0"/>
            <a:ext cx="9906000" cy="576000"/>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１　健康的な食生活の実践と食に関する理解の促進</a:t>
            </a:r>
            <a:endPar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cxnSp>
        <p:nvCxnSpPr>
          <p:cNvPr id="6" name="直線コネクタ 5"/>
          <p:cNvCxnSpPr/>
          <p:nvPr/>
        </p:nvCxnSpPr>
        <p:spPr>
          <a:xfrm>
            <a:off x="9614647" y="1243661"/>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259553" y="803740"/>
            <a:ext cx="7404392" cy="348813"/>
          </a:xfrm>
          <a:prstGeom prst="rect">
            <a:avLst/>
          </a:prstGeom>
          <a:solidFill>
            <a:srgbClr val="002060"/>
          </a:solidFill>
        </p:spPr>
        <p:txBody>
          <a:bodyPr wrap="square" anchor="ctr">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（１）健康的な食生活の実践の促進　</a:t>
            </a:r>
            <a:r>
              <a:rPr kumimoji="1" lang="ja-JP" altLang="en-US" sz="18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計画Ｐ</a:t>
            </a:r>
            <a:r>
              <a:rPr kumimoji="1" lang="en-US" altLang="ja-JP" sz="18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31</a:t>
            </a: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7" name="正方形/長方形 6"/>
          <p:cNvSpPr/>
          <p:nvPr/>
        </p:nvSpPr>
        <p:spPr>
          <a:xfrm>
            <a:off x="273000" y="1293526"/>
            <a:ext cx="2080235" cy="266996"/>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4" name="Text Box 109" descr="生涯を通じて健やかな生活を送ることができるよう、栄養バランスのとれた食事、朝食や野菜摂取、食塩をとりすぎないこと、よく噛んで食べること、適正体重等の重要性を理解し、習慣的に実践します。" title="府民の行動目標"/>
          <p:cNvSpPr txBox="1">
            <a:spLocks noChangeArrowheads="1"/>
          </p:cNvSpPr>
          <p:nvPr/>
        </p:nvSpPr>
        <p:spPr bwMode="auto">
          <a:xfrm>
            <a:off x="372207" y="1613222"/>
            <a:ext cx="8640000" cy="462612"/>
          </a:xfrm>
          <a:prstGeom prst="rect">
            <a:avLst/>
          </a:prstGeom>
          <a:noFill/>
          <a:ln>
            <a:noFill/>
          </a:ln>
          <a:extLst/>
        </p:spPr>
        <p:txBody>
          <a:bodyPr rot="0" vert="horz" wrap="square" lIns="74295" tIns="8890" rIns="74295" bIns="8890" anchor="t" anchorCtr="0" upright="1">
            <a:noAutofit/>
          </a:bodyPr>
          <a:lstStyle/>
          <a:p>
            <a:pPr marL="139700" marR="0" lvl="0" indent="-139700" algn="just" defTabSz="457200" rtl="0" eaLnBrk="1" fontAlgn="auto" latinLnBrk="0" hangingPunct="1">
              <a:lnSpc>
                <a:spcPts val="1700"/>
              </a:lnSpc>
              <a:spcBef>
                <a:spcPts val="0"/>
              </a:spcBef>
              <a:spcAft>
                <a:spcPts val="0"/>
              </a:spcAft>
              <a:buClrTx/>
              <a:buSzTx/>
              <a:buFontTx/>
              <a:buNone/>
              <a:tabLst/>
              <a:defRPr/>
            </a:pPr>
            <a:r>
              <a:rPr kumimoji="0" lang="ja-JP" altLang="en-US" sz="120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icrosoft Himalaya" panose="01010100010101010101" pitchFamily="2" charset="0"/>
              </a:rPr>
              <a:t>▽生涯を通じて健やかな生活を送ることができるよう、栄養バランスのとれた食事、朝食や野菜摂取、食塩をとりすぎないこと、よく噛んで食べること、適正体重等の重要性を理解し、習慣的に実践します。</a:t>
            </a:r>
            <a:endParaRPr kumimoji="0" lang="ja-JP" altLang="en-US" sz="110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icrosoft Himalaya" panose="01010100010101010101" pitchFamily="2" charset="0"/>
            </a:endParaRPr>
          </a:p>
        </p:txBody>
      </p:sp>
      <p:graphicFrame>
        <p:nvGraphicFramePr>
          <p:cNvPr id="11" name="表 10"/>
          <p:cNvGraphicFramePr>
            <a:graphicFrameLocks noGrp="1"/>
          </p:cNvGraphicFramePr>
          <p:nvPr>
            <p:extLst>
              <p:ext uri="{D42A27DB-BD31-4B8C-83A1-F6EECF244321}">
                <p14:modId xmlns:p14="http://schemas.microsoft.com/office/powerpoint/2010/main" val="2530272216"/>
              </p:ext>
            </p:extLst>
          </p:nvPr>
        </p:nvGraphicFramePr>
        <p:xfrm>
          <a:off x="591968" y="2086905"/>
          <a:ext cx="8589781" cy="1429254"/>
        </p:xfrm>
        <a:graphic>
          <a:graphicData uri="http://schemas.openxmlformats.org/drawingml/2006/table">
            <a:tbl>
              <a:tblPr firstRow="1" bandRow="1">
                <a:tableStyleId>{5940675A-B579-460E-94D1-54222C63F5DA}</a:tableStyleId>
              </a:tblPr>
              <a:tblGrid>
                <a:gridCol w="548284">
                  <a:extLst>
                    <a:ext uri="{9D8B030D-6E8A-4147-A177-3AD203B41FA5}">
                      <a16:colId xmlns:a16="http://schemas.microsoft.com/office/drawing/2014/main" val="2915326736"/>
                    </a:ext>
                  </a:extLst>
                </a:gridCol>
                <a:gridCol w="1827613">
                  <a:extLst>
                    <a:ext uri="{9D8B030D-6E8A-4147-A177-3AD203B41FA5}">
                      <a16:colId xmlns:a16="http://schemas.microsoft.com/office/drawing/2014/main" val="2573364579"/>
                    </a:ext>
                  </a:extLst>
                </a:gridCol>
                <a:gridCol w="6213884">
                  <a:extLst>
                    <a:ext uri="{9D8B030D-6E8A-4147-A177-3AD203B41FA5}">
                      <a16:colId xmlns:a16="http://schemas.microsoft.com/office/drawing/2014/main" val="4073086637"/>
                    </a:ext>
                  </a:extLst>
                </a:gridCol>
              </a:tblGrid>
              <a:tr h="476418">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cs typeface="+mn-cs"/>
                        </a:rPr>
                        <a:t>ライフステージに</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cs typeface="+mn-cs"/>
                        </a:rPr>
                        <a:t>応じた健康行動</a:t>
                      </a:r>
                    </a:p>
                  </a:txBody>
                  <a:tcPr marL="72000" marR="36000" marT="72000" marB="7200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ctr">
                        <a:lnSpc>
                          <a:spcPts val="17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乳幼児期～学齢期</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just">
                        <a:lnSpc>
                          <a:spcPts val="14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食べることを楽しみ、栄養・食の大切さを学び、成長段階に応じて望ましい食習慣</a:t>
                      </a:r>
                      <a:r>
                        <a:rPr lang="ja-JP" sz="1200" b="1" kern="10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を身</a:t>
                      </a: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につけます。</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63311713"/>
                  </a:ext>
                </a:extLst>
              </a:tr>
              <a:tr h="476418">
                <a:tc vMerge="1">
                  <a:txBody>
                    <a:bodyPr/>
                    <a:lstStyle/>
                    <a:p>
                      <a:pPr algn="ctr"/>
                      <a:endParaRPr kumimoji="1" lang="ja-JP" altLang="en-US" sz="1200" b="0" dirty="0">
                        <a:solidFill>
                          <a:schemeClr val="tx1"/>
                        </a:solidFill>
                        <a:latin typeface="+mn-ea"/>
                        <a:ea typeface="+mn-ea"/>
                      </a:endParaRPr>
                    </a:p>
                  </a:txBody>
                  <a:tcPr marL="72000" marR="36000" marT="72000" marB="72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99"/>
                    </a:solidFill>
                  </a:tcPr>
                </a:tc>
                <a:tc>
                  <a:txBody>
                    <a:bodyPr/>
                    <a:lstStyle/>
                    <a:p>
                      <a:pPr algn="ctr">
                        <a:lnSpc>
                          <a:spcPts val="1700"/>
                        </a:lnSpc>
                        <a:spcAft>
                          <a:spcPts val="0"/>
                        </a:spcAft>
                      </a:pPr>
                      <a:r>
                        <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rPr>
                        <a:t>青年期～成人期</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3350" indent="-133350" algn="just">
                        <a:lnSpc>
                          <a:spcPts val="14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自分のライフスタイルに合った健康的な食生活を実践します。</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4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生活習慣病の発症・重症化に留意し、健康的な食生活を実践</a:t>
                      </a:r>
                      <a:r>
                        <a:rPr lang="ja-JP" sz="1200" b="1" kern="10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・維持</a:t>
                      </a: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します。</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70916915"/>
                  </a:ext>
                </a:extLst>
              </a:tr>
              <a:tr h="476418">
                <a:tc vMerge="1">
                  <a:txBody>
                    <a:bodyPr/>
                    <a:lstStyle/>
                    <a:p>
                      <a:pPr algn="ctr"/>
                      <a:endParaRPr kumimoji="1" lang="ja-JP" altLang="en-US" sz="1200" b="0" dirty="0">
                        <a:solidFill>
                          <a:schemeClr val="tx1"/>
                        </a:solidFill>
                        <a:latin typeface="+mn-ea"/>
                        <a:ea typeface="+mn-ea"/>
                      </a:endParaRPr>
                    </a:p>
                  </a:txBody>
                  <a:tcPr marL="72000" marR="36000" marT="72000" marB="72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99"/>
                    </a:solidFill>
                  </a:tcPr>
                </a:tc>
                <a:tc>
                  <a:txBody>
                    <a:bodyPr/>
                    <a:lstStyle/>
                    <a:p>
                      <a:pPr algn="ctr">
                        <a:lnSpc>
                          <a:spcPts val="17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高齢期</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just">
                        <a:lnSpc>
                          <a:spcPts val="14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低栄養予防等、個々の健康状態に合った食生活を実践し、食</a:t>
                      </a:r>
                      <a:r>
                        <a:rPr lang="ja-JP" sz="1200" b="1" kern="10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を通じて</a:t>
                      </a: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豊かな生活</a:t>
                      </a:r>
                      <a:r>
                        <a:rPr lang="ja-JP" sz="1200" b="1" kern="10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を実現</a:t>
                      </a: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します。</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6469417"/>
                  </a:ext>
                </a:extLst>
              </a:tr>
            </a:tbl>
          </a:graphicData>
        </a:graphic>
      </p:graphicFrame>
      <p:sp>
        <p:nvSpPr>
          <p:cNvPr id="16" name="Rectangle 1"/>
          <p:cNvSpPr>
            <a:spLocks noChangeArrowheads="1"/>
          </p:cNvSpPr>
          <p:nvPr/>
        </p:nvSpPr>
        <p:spPr bwMode="auto">
          <a:xfrm>
            <a:off x="271425" y="3504215"/>
            <a:ext cx="208338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取組みの目標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356988413"/>
              </p:ext>
            </p:extLst>
          </p:nvPr>
        </p:nvGraphicFramePr>
        <p:xfrm>
          <a:off x="588821" y="3845423"/>
          <a:ext cx="8722062" cy="2288753"/>
        </p:xfrm>
        <a:graphic>
          <a:graphicData uri="http://schemas.openxmlformats.org/drawingml/2006/table">
            <a:tbl>
              <a:tblPr firstRow="1" firstCol="1" bandRow="1">
                <a:tableStyleId>{5C22544A-7EE6-4342-B048-85BDC9FD1C3A}</a:tableStyleId>
              </a:tblPr>
              <a:tblGrid>
                <a:gridCol w="269029">
                  <a:extLst>
                    <a:ext uri="{9D8B030D-6E8A-4147-A177-3AD203B41FA5}">
                      <a16:colId xmlns:a16="http://schemas.microsoft.com/office/drawing/2014/main" val="1668312672"/>
                    </a:ext>
                  </a:extLst>
                </a:gridCol>
                <a:gridCol w="1823475">
                  <a:extLst>
                    <a:ext uri="{9D8B030D-6E8A-4147-A177-3AD203B41FA5}">
                      <a16:colId xmlns:a16="http://schemas.microsoft.com/office/drawing/2014/main" val="2358818107"/>
                    </a:ext>
                  </a:extLst>
                </a:gridCol>
                <a:gridCol w="2234786">
                  <a:extLst>
                    <a:ext uri="{9D8B030D-6E8A-4147-A177-3AD203B41FA5}">
                      <a16:colId xmlns:a16="http://schemas.microsoft.com/office/drawing/2014/main" val="3106642344"/>
                    </a:ext>
                  </a:extLst>
                </a:gridCol>
                <a:gridCol w="1464924">
                  <a:extLst>
                    <a:ext uri="{9D8B030D-6E8A-4147-A177-3AD203B41FA5}">
                      <a16:colId xmlns:a16="http://schemas.microsoft.com/office/drawing/2014/main" val="157304712"/>
                    </a:ext>
                  </a:extLst>
                </a:gridCol>
                <a:gridCol w="1464924">
                  <a:extLst>
                    <a:ext uri="{9D8B030D-6E8A-4147-A177-3AD203B41FA5}">
                      <a16:colId xmlns:a16="http://schemas.microsoft.com/office/drawing/2014/main" val="2441815434"/>
                    </a:ext>
                  </a:extLst>
                </a:gridCol>
                <a:gridCol w="1464924">
                  <a:extLst>
                    <a:ext uri="{9D8B030D-6E8A-4147-A177-3AD203B41FA5}">
                      <a16:colId xmlns:a16="http://schemas.microsoft.com/office/drawing/2014/main" val="2346217460"/>
                    </a:ext>
                  </a:extLst>
                </a:gridCol>
              </a:tblGrid>
              <a:tr h="216368">
                <a:tc>
                  <a:txBody>
                    <a:bodyPr/>
                    <a:lstStyle/>
                    <a:p>
                      <a:pPr algn="ctr" fontAlgn="auto">
                        <a:lnSpc>
                          <a:spcPts val="1600"/>
                        </a:lnSpc>
                        <a:spcAft>
                          <a:spcPts val="0"/>
                        </a:spcAft>
                      </a:pPr>
                      <a:r>
                        <a:rPr lang="en-US" sz="1200" b="1" dirty="0">
                          <a:effectLst/>
                          <a:latin typeface="游ゴシック" panose="020B0400000000000000" pitchFamily="50" charset="-128"/>
                          <a:ea typeface="游ゴシック" panose="020B0400000000000000" pitchFamily="50" charset="-128"/>
                        </a:rPr>
                        <a:t> </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2">
                  <a:txBody>
                    <a:bodyPr/>
                    <a:lstStyle/>
                    <a:p>
                      <a:pPr algn="ctr" fontAlgn="auto">
                        <a:lnSpc>
                          <a:spcPct val="1000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個別目標</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hMerge="1">
                  <a:txBody>
                    <a:bodyPr/>
                    <a:lstStyle/>
                    <a:p>
                      <a:endParaRPr kumimoji="1" lang="ja-JP" altLang="en-US"/>
                    </a:p>
                  </a:txBody>
                  <a:tcPr/>
                </a:tc>
                <a:tc>
                  <a:txBody>
                    <a:bodyPr/>
                    <a:lstStyle/>
                    <a:p>
                      <a:pPr algn="ctr" fontAlgn="auto">
                        <a:lnSpc>
                          <a:spcPct val="1000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計画策定時</a:t>
                      </a:r>
                      <a:r>
                        <a:rPr lang="ja-JP" sz="1200" b="1" dirty="0" smtClean="0">
                          <a:effectLst/>
                          <a:latin typeface="游ゴシック" panose="020B0400000000000000" pitchFamily="50" charset="-128"/>
                          <a:ea typeface="游ゴシック" panose="020B0400000000000000" pitchFamily="50" charset="-128"/>
                        </a:rPr>
                        <a:t>の状況</a:t>
                      </a:r>
                      <a:endParaRPr lang="en-US" altLang="ja-JP" sz="1200" b="1"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dirty="0" smtClean="0">
                          <a:effectLst/>
                          <a:latin typeface="游ゴシック" panose="020B0400000000000000" pitchFamily="50" charset="-128"/>
                          <a:ea typeface="游ゴシック" panose="020B0400000000000000" pitchFamily="50" charset="-128"/>
                        </a:rPr>
                        <a:t>現在の状況</a:t>
                      </a:r>
                      <a:endParaRPr lang="en-US" altLang="ja-JP" sz="1200" b="1"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en-US" sz="1200" b="1" dirty="0">
                          <a:effectLst/>
                          <a:latin typeface="游ゴシック" panose="020B0400000000000000" pitchFamily="50" charset="-128"/>
                          <a:ea typeface="游ゴシック" panose="020B0400000000000000" pitchFamily="50" charset="-128"/>
                        </a:rPr>
                        <a:t>2023</a:t>
                      </a:r>
                      <a:r>
                        <a:rPr lang="ja-JP" sz="1200" b="1" dirty="0">
                          <a:effectLst/>
                          <a:latin typeface="游ゴシック" panose="020B0400000000000000" pitchFamily="50" charset="-128"/>
                          <a:ea typeface="游ゴシック" panose="020B0400000000000000" pitchFamily="50" charset="-128"/>
                        </a:rPr>
                        <a:t>年度の目標</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3657110930"/>
                  </a:ext>
                </a:extLst>
              </a:tr>
              <a:tr h="408910">
                <a:tc>
                  <a:txBody>
                    <a:bodyPr/>
                    <a:lstStyle/>
                    <a:p>
                      <a:pPr algn="ctr" fontAlgn="auto">
                        <a:lnSpc>
                          <a:spcPts val="1600"/>
                        </a:lnSpc>
                        <a:spcAft>
                          <a:spcPts val="0"/>
                        </a:spcAft>
                      </a:pPr>
                      <a:r>
                        <a:rPr lang="en-US" altLang="ja-JP" sz="1200" b="1" dirty="0" smtClean="0">
                          <a:effectLst/>
                          <a:latin typeface="游ゴシック" panose="020B0400000000000000" pitchFamily="50" charset="-128"/>
                          <a:ea typeface="游ゴシック" panose="020B0400000000000000" pitchFamily="50" charset="-128"/>
                        </a:rPr>
                        <a:t>1</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2">
                  <a:txBody>
                    <a:bodyPr/>
                    <a:lstStyle/>
                    <a:p>
                      <a:pPr algn="l" fontAlgn="auto">
                        <a:lnSpc>
                          <a:spcPct val="100000"/>
                        </a:lnSpc>
                        <a:spcAft>
                          <a:spcPts val="0"/>
                        </a:spcAft>
                      </a:pPr>
                      <a:r>
                        <a:rPr lang="ja-JP" altLang="en-US"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栄養バランスのとれた食生活を実践する府民の割合の増加（主食・主菜・副菜を組み合わせた食事を</a:t>
                      </a:r>
                      <a:r>
                        <a:rPr lang="en-US" altLang="ja-JP"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1</a:t>
                      </a:r>
                      <a:r>
                        <a:rPr lang="ja-JP" altLang="en-US"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日</a:t>
                      </a:r>
                      <a:r>
                        <a:rPr lang="en-US" altLang="ja-JP"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2</a:t>
                      </a:r>
                      <a:r>
                        <a:rPr lang="ja-JP" altLang="en-US"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回以上ほぼ毎日食べている府民の割合）</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fontAlgn="auto">
                        <a:lnSpc>
                          <a:spcPct val="100000"/>
                        </a:lnSpc>
                        <a:spcAft>
                          <a:spcPts val="0"/>
                        </a:spcAft>
                      </a:pPr>
                      <a:r>
                        <a:rPr lang="en-US" sz="1200" b="1" dirty="0" smtClean="0">
                          <a:effectLst/>
                          <a:latin typeface="游ゴシック" panose="020B0400000000000000" pitchFamily="50" charset="-128"/>
                          <a:ea typeface="游ゴシック" panose="020B0400000000000000" pitchFamily="50" charset="-128"/>
                        </a:rPr>
                        <a:t>3</a:t>
                      </a:r>
                      <a:r>
                        <a:rPr lang="en-US" altLang="ja-JP" sz="1200" b="1" dirty="0" smtClean="0">
                          <a:effectLst/>
                          <a:latin typeface="游ゴシック" panose="020B0400000000000000" pitchFamily="50" charset="-128"/>
                          <a:ea typeface="游ゴシック" panose="020B0400000000000000" pitchFamily="50" charset="-128"/>
                        </a:rPr>
                        <a:t>4.6</a:t>
                      </a:r>
                      <a:r>
                        <a:rPr lang="ja-JP" sz="1200" b="1" dirty="0" smtClean="0">
                          <a:effectLst/>
                          <a:latin typeface="游ゴシック" panose="020B0400000000000000" pitchFamily="50" charset="-128"/>
                          <a:ea typeface="游ゴシック" panose="020B0400000000000000" pitchFamily="50" charset="-128"/>
                        </a:rPr>
                        <a:t>％</a:t>
                      </a:r>
                      <a:r>
                        <a:rPr lang="ja-JP" altLang="en-US"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r>
                        <a:rPr lang="en-US" altLang="ja-JP"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H28</a:t>
                      </a:r>
                      <a:r>
                        <a:rPr lang="ja-JP" altLang="en-US"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ja-JP" altLang="en-US" sz="1200" b="1" dirty="0" err="1" smtClean="0">
                          <a:solidFill>
                            <a:schemeClr val="tx1"/>
                          </a:solidFill>
                          <a:effectLst/>
                          <a:latin typeface="游ゴシック" panose="020B0400000000000000" pitchFamily="50" charset="-128"/>
                          <a:ea typeface="游ゴシック" panose="020B0400000000000000" pitchFamily="50" charset="-128"/>
                          <a:cs typeface="HG丸ｺﾞｼｯｸM-PRO"/>
                        </a:rPr>
                        <a:t>ー</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50%</a:t>
                      </a:r>
                      <a:r>
                        <a:rPr lang="ja-JP" altLang="en-US" sz="1200" b="1" dirty="0" smtClean="0">
                          <a:solidFill>
                            <a:srgbClr val="000000"/>
                          </a:solidFill>
                          <a:effectLst/>
                          <a:latin typeface="游ゴシック" panose="020B0400000000000000" pitchFamily="50" charset="-128"/>
                          <a:ea typeface="游ゴシック" panose="020B0400000000000000" pitchFamily="50" charset="-128"/>
                          <a:cs typeface="HG丸ｺﾞｼｯｸM-PRO"/>
                        </a:rPr>
                        <a:t>以上</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0734997"/>
                  </a:ext>
                </a:extLst>
              </a:tr>
              <a:tr h="243840">
                <a:tc rowSpan="3">
                  <a:txBody>
                    <a:bodyPr/>
                    <a:lstStyle/>
                    <a:p>
                      <a:pPr algn="ctr" fontAlgn="auto">
                        <a:lnSpc>
                          <a:spcPts val="1600"/>
                        </a:lnSpc>
                        <a:spcAft>
                          <a:spcPts val="0"/>
                        </a:spcAft>
                      </a:pPr>
                      <a:r>
                        <a:rPr lang="en-US" altLang="ja-JP" sz="1200" b="1" dirty="0" smtClean="0">
                          <a:effectLst/>
                          <a:latin typeface="游ゴシック" panose="020B0400000000000000" pitchFamily="50" charset="-128"/>
                          <a:ea typeface="游ゴシック" panose="020B0400000000000000" pitchFamily="50" charset="-128"/>
                        </a:rPr>
                        <a:t>2</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rowSpan="3">
                  <a:txBody>
                    <a:bodyPr/>
                    <a:lstStyle/>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朝食を欠食する</a:t>
                      </a:r>
                      <a:endParaRPr kumimoji="1" lang="en-US" altLang="ja-JP" sz="1200" b="1" dirty="0" smtClean="0">
                        <a:latin typeface="游ゴシック" panose="020B0400000000000000" pitchFamily="50" charset="-128"/>
                        <a:ea typeface="游ゴシック" panose="020B0400000000000000" pitchFamily="50" charset="-128"/>
                      </a:endParaRPr>
                    </a:p>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府民の割合の減少</a:t>
                      </a:r>
                      <a:endParaRPr kumimoji="1" lang="en-US" altLang="ja-JP" sz="1200" b="1" dirty="0" smtClean="0">
                        <a:latin typeface="游ゴシック" panose="020B0400000000000000" pitchFamily="50" charset="-128"/>
                        <a:ea typeface="游ゴシック" panose="020B0400000000000000" pitchFamily="50" charset="-128"/>
                      </a:endParaRPr>
                    </a:p>
                    <a:p>
                      <a:pPr>
                        <a:lnSpc>
                          <a:spcPct val="100000"/>
                        </a:lnSpc>
                      </a:pPr>
                      <a:r>
                        <a:rPr kumimoji="1" lang="ja-JP" altLang="en-US" sz="1000" b="1" dirty="0" smtClean="0">
                          <a:latin typeface="游ゴシック" panose="020B0400000000000000" pitchFamily="50" charset="-128"/>
                          <a:ea typeface="游ゴシック" panose="020B0400000000000000" pitchFamily="50" charset="-128"/>
                        </a:rPr>
                        <a:t> 策定時：</a:t>
                      </a:r>
                      <a:r>
                        <a:rPr kumimoji="1" lang="en-US" altLang="ja-JP" sz="1000" b="1" dirty="0" smtClean="0">
                          <a:latin typeface="游ゴシック" panose="020B0400000000000000" pitchFamily="50" charset="-128"/>
                          <a:ea typeface="游ゴシック" panose="020B0400000000000000" pitchFamily="50" charset="-128"/>
                        </a:rPr>
                        <a:t>H25-27</a:t>
                      </a:r>
                      <a:r>
                        <a:rPr kumimoji="1" lang="ja-JP" altLang="en-US" sz="1000" b="1" dirty="0" smtClean="0">
                          <a:latin typeface="游ゴシック" panose="020B0400000000000000" pitchFamily="50" charset="-128"/>
                          <a:ea typeface="游ゴシック" panose="020B0400000000000000" pitchFamily="50" charset="-128"/>
                        </a:rPr>
                        <a:t>平均</a:t>
                      </a:r>
                      <a:endParaRPr kumimoji="1" lang="en-US" altLang="ja-JP" sz="1000" b="1" dirty="0" smtClean="0">
                        <a:latin typeface="游ゴシック" panose="020B0400000000000000" pitchFamily="50" charset="-128"/>
                        <a:ea typeface="游ゴシック" panose="020B0400000000000000" pitchFamily="50" charset="-128"/>
                      </a:endParaRPr>
                    </a:p>
                    <a:p>
                      <a:pPr>
                        <a:lnSpc>
                          <a:spcPct val="100000"/>
                        </a:lnSpc>
                      </a:pPr>
                      <a:r>
                        <a:rPr kumimoji="1" lang="ja-JP" altLang="en-US" sz="1000" b="1" dirty="0" smtClean="0">
                          <a:latin typeface="游ゴシック" panose="020B0400000000000000" pitchFamily="50" charset="-128"/>
                          <a:ea typeface="游ゴシック" panose="020B0400000000000000" pitchFamily="50" charset="-128"/>
                        </a:rPr>
                        <a:t> 現　在：</a:t>
                      </a:r>
                      <a:r>
                        <a:rPr kumimoji="1" lang="en-US" altLang="ja-JP" sz="1000" b="1" dirty="0" smtClean="0">
                          <a:latin typeface="游ゴシック" panose="020B0400000000000000" pitchFamily="50" charset="-128"/>
                          <a:ea typeface="游ゴシック" panose="020B0400000000000000" pitchFamily="50" charset="-128"/>
                        </a:rPr>
                        <a:t>H27-29</a:t>
                      </a:r>
                      <a:r>
                        <a:rPr kumimoji="1" lang="ja-JP" altLang="en-US" sz="1000" b="1" dirty="0" smtClean="0">
                          <a:latin typeface="游ゴシック" panose="020B0400000000000000" pitchFamily="50" charset="-128"/>
                          <a:ea typeface="游ゴシック" panose="020B0400000000000000" pitchFamily="50" charset="-128"/>
                        </a:rPr>
                        <a:t>平均</a:t>
                      </a:r>
                      <a:endParaRPr kumimoji="1" lang="ja-JP" altLang="en-US" sz="1000" b="1" dirty="0">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7</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14</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3.9</a:t>
                      </a:r>
                      <a:r>
                        <a:rPr lang="en-US" sz="1200" b="1"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5.9</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0%</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6321787"/>
                  </a:ext>
                </a:extLst>
              </a:tr>
              <a:tr h="243840">
                <a:tc vMerge="1">
                  <a:txBody>
                    <a:bodyPr/>
                    <a:lstStyle/>
                    <a:p>
                      <a:pPr algn="ctr" fontAlgn="auto">
                        <a:lnSpc>
                          <a:spcPts val="1600"/>
                        </a:lnSpc>
                        <a:spcAft>
                          <a:spcPts val="0"/>
                        </a:spcAft>
                      </a:pPr>
                      <a:endParaRPr lang="ja-JP" sz="1400" b="0" dirty="0">
                        <a:solidFill>
                          <a:srgbClr val="000000"/>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accent5">
                        <a:lumMod val="50000"/>
                      </a:schemeClr>
                    </a:solidFill>
                  </a:tcPr>
                </a:tc>
                <a:tc vMerge="1">
                  <a:txBody>
                    <a:bodyPr/>
                    <a:lstStyle/>
                    <a:p>
                      <a:endParaRPr kumimoji="1" lang="ja-JP" altLang="en-US"/>
                    </a:p>
                  </a:txBody>
                  <a:tcPr/>
                </a:tc>
                <a:tc>
                  <a:txBody>
                    <a:bodyPr/>
                    <a:lstStyle/>
                    <a:p>
                      <a:pPr algn="just">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19</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16.4%</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17.5%</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5%</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以下</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5265228"/>
                  </a:ext>
                </a:extLst>
              </a:tr>
              <a:tr h="243840">
                <a:tc vMerge="1">
                  <a:txBody>
                    <a:bodyPr/>
                    <a:lstStyle/>
                    <a:p>
                      <a:pPr algn="ctr" fontAlgn="auto">
                        <a:lnSpc>
                          <a:spcPts val="1600"/>
                        </a:lnSpc>
                        <a:spcAft>
                          <a:spcPts val="0"/>
                        </a:spcAft>
                      </a:pPr>
                      <a:endParaRPr lang="ja-JP" sz="1400" b="0" dirty="0">
                        <a:solidFill>
                          <a:srgbClr val="000000"/>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vMerge="1">
                  <a:txBody>
                    <a:bodyPr/>
                    <a:lstStyle/>
                    <a:p>
                      <a:endParaRPr kumimoji="1" lang="ja-JP" altLang="en-US"/>
                    </a:p>
                  </a:txBody>
                  <a:tcPr/>
                </a:tc>
                <a:tc>
                  <a:txBody>
                    <a:bodyPr/>
                    <a:lstStyle/>
                    <a:p>
                      <a:pPr algn="just">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30</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歳代</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25.2</a:t>
                      </a:r>
                      <a:r>
                        <a:rPr lang="en-US" sz="1200" b="1"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25.7</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以下</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855021"/>
                  </a:ext>
                </a:extLst>
              </a:tr>
              <a:tr h="264075">
                <a:tc rowSpan="3">
                  <a:txBody>
                    <a:bodyPr/>
                    <a:lstStyle/>
                    <a:p>
                      <a:pPr algn="ctr" fontAlgn="auto">
                        <a:lnSpc>
                          <a:spcPts val="1600"/>
                        </a:lnSpc>
                        <a:spcAft>
                          <a:spcPts val="0"/>
                        </a:spcAft>
                      </a:pPr>
                      <a:r>
                        <a:rPr lang="en-US" altLang="ja-JP" sz="1200" b="1" dirty="0" smtClean="0">
                          <a:solidFill>
                            <a:schemeClr val="bg1"/>
                          </a:solidFill>
                          <a:effectLst/>
                          <a:latin typeface="游ゴシック" panose="020B0400000000000000" pitchFamily="50" charset="-128"/>
                          <a:ea typeface="游ゴシック" panose="020B0400000000000000" pitchFamily="50" charset="-128"/>
                          <a:cs typeface="HG丸ｺﾞｼｯｸM-PRO"/>
                        </a:rPr>
                        <a:t>3</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rowSpan="3">
                  <a:txBody>
                    <a:bodyPr/>
                    <a:lstStyle/>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野菜摂取量の増加</a:t>
                      </a:r>
                      <a:endParaRPr kumimoji="1" lang="en-US" altLang="ja-JP" sz="1200" b="1" dirty="0" smtClean="0">
                        <a:latin typeface="游ゴシック" panose="020B0400000000000000" pitchFamily="50" charset="-128"/>
                        <a:ea typeface="游ゴシック" panose="020B0400000000000000" pitchFamily="50" charset="-128"/>
                      </a:endParaRPr>
                    </a:p>
                    <a:p>
                      <a:pPr>
                        <a:lnSpc>
                          <a:spcPct val="100000"/>
                        </a:lnSpc>
                      </a:pPr>
                      <a:r>
                        <a:rPr kumimoji="1" lang="zh-TW" altLang="en-US" sz="1000" b="1" dirty="0" smtClean="0">
                          <a:latin typeface="游ゴシック" panose="020B0400000000000000" pitchFamily="50" charset="-128"/>
                          <a:ea typeface="游ゴシック" panose="020B0400000000000000" pitchFamily="50" charset="-128"/>
                        </a:rPr>
                        <a:t> 策定時：</a:t>
                      </a:r>
                      <a:r>
                        <a:rPr kumimoji="1" lang="en-US" altLang="zh-TW" sz="1000" b="1" dirty="0" smtClean="0">
                          <a:latin typeface="游ゴシック" panose="020B0400000000000000" pitchFamily="50" charset="-128"/>
                          <a:ea typeface="游ゴシック" panose="020B0400000000000000" pitchFamily="50" charset="-128"/>
                        </a:rPr>
                        <a:t>H25-27</a:t>
                      </a:r>
                      <a:r>
                        <a:rPr kumimoji="1" lang="zh-TW" altLang="en-US" sz="1000" b="1" dirty="0" smtClean="0">
                          <a:latin typeface="游ゴシック" panose="020B0400000000000000" pitchFamily="50" charset="-128"/>
                          <a:ea typeface="游ゴシック" panose="020B0400000000000000" pitchFamily="50" charset="-128"/>
                        </a:rPr>
                        <a:t>平均</a:t>
                      </a:r>
                    </a:p>
                    <a:p>
                      <a:pPr>
                        <a:lnSpc>
                          <a:spcPct val="100000"/>
                        </a:lnSpc>
                      </a:pPr>
                      <a:r>
                        <a:rPr kumimoji="1" lang="zh-TW" altLang="en-US" sz="1000" b="1" dirty="0" smtClean="0">
                          <a:latin typeface="游ゴシック" panose="020B0400000000000000" pitchFamily="50" charset="-128"/>
                          <a:ea typeface="游ゴシック" panose="020B0400000000000000" pitchFamily="50" charset="-128"/>
                        </a:rPr>
                        <a:t> 現</a:t>
                      </a:r>
                      <a:r>
                        <a:rPr kumimoji="1" lang="ja-JP" altLang="en-US" sz="1000" b="1" dirty="0" smtClean="0">
                          <a:latin typeface="游ゴシック" panose="020B0400000000000000" pitchFamily="50" charset="-128"/>
                          <a:ea typeface="游ゴシック" panose="020B0400000000000000" pitchFamily="50" charset="-128"/>
                        </a:rPr>
                        <a:t>　</a:t>
                      </a:r>
                      <a:r>
                        <a:rPr kumimoji="1" lang="zh-TW" altLang="en-US" sz="1000" b="1" dirty="0" smtClean="0">
                          <a:latin typeface="游ゴシック" panose="020B0400000000000000" pitchFamily="50" charset="-128"/>
                          <a:ea typeface="游ゴシック" panose="020B0400000000000000" pitchFamily="50" charset="-128"/>
                        </a:rPr>
                        <a:t>在：</a:t>
                      </a:r>
                      <a:r>
                        <a:rPr kumimoji="1" lang="en-US" altLang="zh-TW" sz="1000" b="1" dirty="0" smtClean="0">
                          <a:latin typeface="游ゴシック" panose="020B0400000000000000" pitchFamily="50" charset="-128"/>
                          <a:ea typeface="游ゴシック" panose="020B0400000000000000" pitchFamily="50" charset="-128"/>
                        </a:rPr>
                        <a:t>H27-29</a:t>
                      </a:r>
                      <a:r>
                        <a:rPr kumimoji="1" lang="zh-TW" altLang="en-US" sz="1000" b="1" dirty="0" smtClean="0">
                          <a:latin typeface="游ゴシック" panose="020B0400000000000000" pitchFamily="50" charset="-128"/>
                          <a:ea typeface="游ゴシック" panose="020B0400000000000000" pitchFamily="50" charset="-128"/>
                        </a:rPr>
                        <a:t>平均</a:t>
                      </a:r>
                      <a:endParaRPr kumimoji="1" lang="ja-JP" altLang="en-US" sz="1000" b="1" dirty="0">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7</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14</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223g</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sz="1200" b="1" i="0" u="none" strike="noStrike" dirty="0">
                          <a:solidFill>
                            <a:schemeClr val="tx1"/>
                          </a:solidFill>
                          <a:effectLst/>
                          <a:latin typeface="游ゴシック" panose="020B0400000000000000" pitchFamily="50" charset="-128"/>
                          <a:ea typeface="游ゴシック" panose="020B0400000000000000" pitchFamily="50" charset="-128"/>
                        </a:rPr>
                        <a:t>212</a:t>
                      </a:r>
                      <a:r>
                        <a:rPr 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ｇ</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300g</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5970246"/>
                  </a:ext>
                </a:extLst>
              </a:tr>
              <a:tr h="264075">
                <a:tc vMerge="1">
                  <a:txBody>
                    <a:bodyPr/>
                    <a:lstStyle/>
                    <a:p>
                      <a:endParaRPr kumimoji="1" lang="ja-JP" altLang="en-US"/>
                    </a:p>
                  </a:txBody>
                  <a:tcPr/>
                </a:tc>
                <a:tc vMerge="1">
                  <a:txBody>
                    <a:bodyPr/>
                    <a:lstStyle/>
                    <a:p>
                      <a:endParaRPr kumimoji="1" lang="ja-JP" altLang="en-US"/>
                    </a:p>
                  </a:txBody>
                  <a:tcPr/>
                </a:tc>
                <a:tc>
                  <a:txBody>
                    <a:bodyPr/>
                    <a:lstStyle/>
                    <a:p>
                      <a:pPr algn="just">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19</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216g</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sz="1200" b="1" i="0" u="none" strike="noStrike" dirty="0">
                          <a:solidFill>
                            <a:schemeClr val="tx1"/>
                          </a:solidFill>
                          <a:effectLst/>
                          <a:latin typeface="游ゴシック" panose="020B0400000000000000" pitchFamily="50" charset="-128"/>
                          <a:ea typeface="游ゴシック" panose="020B0400000000000000" pitchFamily="50" charset="-128"/>
                        </a:rPr>
                        <a:t>213</a:t>
                      </a:r>
                      <a:r>
                        <a:rPr 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ｇ</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350g</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6896529"/>
                  </a:ext>
                </a:extLst>
              </a:tr>
              <a:tr h="264075">
                <a:tc vMerge="1">
                  <a:txBody>
                    <a:bodyPr/>
                    <a:lstStyle/>
                    <a:p>
                      <a:endParaRPr kumimoji="1" lang="ja-JP" altLang="en-US"/>
                    </a:p>
                  </a:txBody>
                  <a:tcPr/>
                </a:tc>
                <a:tc vMerge="1">
                  <a:txBody>
                    <a:bodyPr/>
                    <a:lstStyle/>
                    <a:p>
                      <a:endParaRPr kumimoji="1" lang="ja-JP" altLang="en-US"/>
                    </a:p>
                  </a:txBody>
                  <a:tcPr/>
                </a:tc>
                <a:tc>
                  <a:txBody>
                    <a:bodyPr/>
                    <a:lstStyle/>
                    <a:p>
                      <a:pPr algn="just">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歳以上</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269g</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sz="1200" b="1" i="0" u="none" strike="noStrike" dirty="0">
                          <a:solidFill>
                            <a:schemeClr val="tx1"/>
                          </a:solidFill>
                          <a:effectLst/>
                          <a:latin typeface="游ゴシック" panose="020B0400000000000000" pitchFamily="50" charset="-128"/>
                          <a:ea typeface="游ゴシック" panose="020B0400000000000000" pitchFamily="50" charset="-128"/>
                        </a:rPr>
                        <a:t>256</a:t>
                      </a:r>
                      <a:r>
                        <a:rPr 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ｇ</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350g</a:t>
                      </a:r>
                      <a:r>
                        <a:rPr lang="ja-JP" sz="1200" b="1" kern="10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7007879"/>
                  </a:ext>
                </a:extLst>
              </a:tr>
            </a:tbl>
          </a:graphicData>
        </a:graphic>
      </p:graphicFrame>
      <p:sp>
        <p:nvSpPr>
          <p:cNvPr id="18" name="正方形/長方形 17"/>
          <p:cNvSpPr/>
          <p:nvPr/>
        </p:nvSpPr>
        <p:spPr>
          <a:xfrm>
            <a:off x="588821" y="6221579"/>
            <a:ext cx="4589758" cy="43088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1</a:t>
            </a:r>
            <a:r>
              <a:rPr kumimoji="0" lang="ja-JP" altLang="en-US"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ja-JP" sz="1050" b="0" i="0" u="none" strike="noStrike" kern="1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お口の健康」と「食育」に関するアンケート（大阪府</a:t>
            </a:r>
            <a:r>
              <a:rPr kumimoji="0" lang="ja-JP"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en-US"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a:t>
            </a:r>
            <a:r>
              <a:rPr kumimoji="0" lang="ja-JP" altLang="en-US"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3</a:t>
            </a:r>
            <a:r>
              <a:rPr kumimoji="0" lang="ja-JP" altLang="en-US"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国民健康・栄養調査（厚生労働省）</a:t>
            </a:r>
            <a:endParaRPr kumimoji="0" lang="en-US"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pic>
        <p:nvPicPr>
          <p:cNvPr id="15" name="図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113214"/>
            <a:ext cx="1103455" cy="360000"/>
          </a:xfrm>
          <a:prstGeom prst="rect">
            <a:avLst/>
          </a:prstGeom>
        </p:spPr>
      </p:pic>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65</a:t>
            </a:fld>
            <a:endParaRPr kumimoji="1" lang="ja-JP" altLang="en-US"/>
          </a:p>
        </p:txBody>
      </p:sp>
    </p:spTree>
    <p:extLst>
      <p:ext uri="{BB962C8B-B14F-4D97-AF65-F5344CB8AC3E}">
        <p14:creationId xmlns:p14="http://schemas.microsoft.com/office/powerpoint/2010/main" val="408897783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86437" y="292152"/>
            <a:ext cx="9360000" cy="630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 name="正方形/長方形 4"/>
          <p:cNvSpPr/>
          <p:nvPr/>
        </p:nvSpPr>
        <p:spPr>
          <a:xfrm>
            <a:off x="591969" y="4048837"/>
            <a:ext cx="8722062" cy="861774"/>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４ </a:t>
            </a:r>
            <a:r>
              <a:rPr kumimoji="0" lang="ja-JP"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国民</a:t>
            </a:r>
            <a:r>
              <a:rPr kumimoji="0" lang="ja-JP" altLang="ja-JP" sz="1000" b="0" i="0" u="none" strike="noStrike" kern="1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健康・栄養調査（厚生労働省</a:t>
            </a:r>
            <a:r>
              <a:rPr kumimoji="0" lang="ja-JP"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en-US"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５ 大阪版健康・栄養調査（大阪府）</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６ 大阪府教育庁調べ</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７ 大阪</a:t>
            </a:r>
            <a:r>
              <a:rPr kumimoji="0" lang="ja-JP" altLang="en-US" sz="1000" b="0" i="0" u="none" strike="noStrike" kern="1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ヘルシー外食推進協議会調べ、大阪府健康医療部健康推進室調べ</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８ 大阪版</a:t>
            </a:r>
            <a:r>
              <a:rPr kumimoji="0" lang="ja-JP" altLang="en-US" sz="1000" b="0" i="0" u="none" strike="noStrike" kern="1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健康・栄養調査（大阪府）、「お口の健康」と「食育」に関するアンケート（</a:t>
            </a:r>
            <a:r>
              <a:rPr kumimoji="0" lang="ja-JP" altLang="en-US"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大阪府）</a:t>
            </a:r>
            <a:endParaRPr kumimoji="0" lang="en-US"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cxnSp>
        <p:nvCxnSpPr>
          <p:cNvPr id="6" name="直線コネクタ 5"/>
          <p:cNvCxnSpPr/>
          <p:nvPr/>
        </p:nvCxnSpPr>
        <p:spPr>
          <a:xfrm>
            <a:off x="9614647" y="1298253"/>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7" name="表 6"/>
          <p:cNvGraphicFramePr>
            <a:graphicFrameLocks noGrp="1"/>
          </p:cNvGraphicFramePr>
          <p:nvPr>
            <p:extLst>
              <p:ext uri="{D42A27DB-BD31-4B8C-83A1-F6EECF244321}">
                <p14:modId xmlns:p14="http://schemas.microsoft.com/office/powerpoint/2010/main" val="1742910220"/>
              </p:ext>
            </p:extLst>
          </p:nvPr>
        </p:nvGraphicFramePr>
        <p:xfrm>
          <a:off x="591969" y="440070"/>
          <a:ext cx="8722062" cy="3576426"/>
        </p:xfrm>
        <a:graphic>
          <a:graphicData uri="http://schemas.openxmlformats.org/drawingml/2006/table">
            <a:tbl>
              <a:tblPr firstRow="1" firstCol="1" bandRow="1">
                <a:tableStyleId>{5C22544A-7EE6-4342-B048-85BDC9FD1C3A}</a:tableStyleId>
              </a:tblPr>
              <a:tblGrid>
                <a:gridCol w="269029">
                  <a:extLst>
                    <a:ext uri="{9D8B030D-6E8A-4147-A177-3AD203B41FA5}">
                      <a16:colId xmlns:a16="http://schemas.microsoft.com/office/drawing/2014/main" val="20000"/>
                    </a:ext>
                  </a:extLst>
                </a:gridCol>
                <a:gridCol w="1823475">
                  <a:extLst>
                    <a:ext uri="{9D8B030D-6E8A-4147-A177-3AD203B41FA5}">
                      <a16:colId xmlns:a16="http://schemas.microsoft.com/office/drawing/2014/main" val="20001"/>
                    </a:ext>
                  </a:extLst>
                </a:gridCol>
                <a:gridCol w="1131104">
                  <a:extLst>
                    <a:ext uri="{9D8B030D-6E8A-4147-A177-3AD203B41FA5}">
                      <a16:colId xmlns:a16="http://schemas.microsoft.com/office/drawing/2014/main" val="2382597531"/>
                    </a:ext>
                  </a:extLst>
                </a:gridCol>
                <a:gridCol w="1103682">
                  <a:extLst>
                    <a:ext uri="{9D8B030D-6E8A-4147-A177-3AD203B41FA5}">
                      <a16:colId xmlns:a16="http://schemas.microsoft.com/office/drawing/2014/main" val="1518054483"/>
                    </a:ext>
                  </a:extLst>
                </a:gridCol>
                <a:gridCol w="1464924">
                  <a:extLst>
                    <a:ext uri="{9D8B030D-6E8A-4147-A177-3AD203B41FA5}">
                      <a16:colId xmlns:a16="http://schemas.microsoft.com/office/drawing/2014/main" val="20003"/>
                    </a:ext>
                  </a:extLst>
                </a:gridCol>
                <a:gridCol w="1464924">
                  <a:extLst>
                    <a:ext uri="{9D8B030D-6E8A-4147-A177-3AD203B41FA5}">
                      <a16:colId xmlns:a16="http://schemas.microsoft.com/office/drawing/2014/main" val="2204503950"/>
                    </a:ext>
                  </a:extLst>
                </a:gridCol>
                <a:gridCol w="1464924">
                  <a:extLst>
                    <a:ext uri="{9D8B030D-6E8A-4147-A177-3AD203B41FA5}">
                      <a16:colId xmlns:a16="http://schemas.microsoft.com/office/drawing/2014/main" val="20004"/>
                    </a:ext>
                  </a:extLst>
                </a:gridCol>
              </a:tblGrid>
              <a:tr h="358420">
                <a:tc>
                  <a:txBody>
                    <a:bodyPr/>
                    <a:lstStyle/>
                    <a:p>
                      <a:pPr algn="ctr" fontAlgn="auto">
                        <a:lnSpc>
                          <a:spcPts val="1600"/>
                        </a:lnSpc>
                        <a:spcAft>
                          <a:spcPts val="0"/>
                        </a:spcAft>
                      </a:pPr>
                      <a:r>
                        <a:rPr lang="en-US" sz="1200" b="1" dirty="0">
                          <a:effectLst/>
                          <a:latin typeface="游ゴシック" panose="020B0400000000000000" pitchFamily="50" charset="-128"/>
                          <a:ea typeface="游ゴシック" panose="020B0400000000000000" pitchFamily="50" charset="-128"/>
                        </a:rPr>
                        <a:t> </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3">
                  <a:txBody>
                    <a:bodyPr/>
                    <a:lstStyle/>
                    <a:p>
                      <a:pPr algn="ctr" fontAlgn="auto">
                        <a:lnSpc>
                          <a:spcPct val="100000"/>
                        </a:lnSpc>
                        <a:spcAft>
                          <a:spcPts val="0"/>
                        </a:spcAft>
                      </a:pPr>
                      <a:r>
                        <a:rPr lang="ja-JP" altLang="en-US" sz="1200" b="1" dirty="0" smtClean="0">
                          <a:solidFill>
                            <a:schemeClr val="lt1"/>
                          </a:solidFill>
                          <a:effectLst/>
                          <a:latin typeface="游ゴシック" panose="020B0400000000000000" pitchFamily="50" charset="-128"/>
                          <a:ea typeface="游ゴシック" panose="020B0400000000000000" pitchFamily="50" charset="-128"/>
                          <a:cs typeface="+mn-cs"/>
                        </a:rPr>
                        <a:t>個別目標</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auto">
                        <a:lnSpc>
                          <a:spcPct val="100000"/>
                        </a:lnSpc>
                        <a:spcAft>
                          <a:spcPts val="0"/>
                        </a:spcAft>
                      </a:pPr>
                      <a:r>
                        <a:rPr lang="ja-JP" altLang="en-US" sz="1200" b="1" dirty="0" smtClean="0">
                          <a:effectLst/>
                          <a:latin typeface="游ゴシック" panose="020B0400000000000000" pitchFamily="50" charset="-128"/>
                          <a:ea typeface="游ゴシック" panose="020B0400000000000000" pitchFamily="50" charset="-128"/>
                        </a:rPr>
                        <a:t>計画策定時</a:t>
                      </a:r>
                      <a:r>
                        <a:rPr lang="ja-JP" sz="1200" b="1" dirty="0" smtClean="0">
                          <a:effectLst/>
                          <a:latin typeface="游ゴシック" panose="020B0400000000000000" pitchFamily="50" charset="-128"/>
                          <a:ea typeface="游ゴシック" panose="020B0400000000000000" pitchFamily="50" charset="-128"/>
                        </a:rPr>
                        <a:t>の状況</a:t>
                      </a:r>
                      <a:endParaRPr lang="en-US" altLang="ja-JP" sz="1200" b="1"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dirty="0" smtClean="0">
                          <a:effectLst/>
                          <a:latin typeface="游ゴシック" panose="020B0400000000000000" pitchFamily="50" charset="-128"/>
                          <a:ea typeface="游ゴシック" panose="020B0400000000000000" pitchFamily="50" charset="-128"/>
                        </a:rPr>
                        <a:t>現在の状況</a:t>
                      </a:r>
                      <a:endParaRPr lang="en-US" altLang="ja-JP" sz="1200" b="1"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en-US" sz="1200" b="1" dirty="0">
                          <a:effectLst/>
                          <a:latin typeface="游ゴシック" panose="020B0400000000000000" pitchFamily="50" charset="-128"/>
                          <a:ea typeface="游ゴシック" panose="020B0400000000000000" pitchFamily="50" charset="-128"/>
                        </a:rPr>
                        <a:t>2023</a:t>
                      </a:r>
                      <a:r>
                        <a:rPr lang="ja-JP" sz="1200" b="1" dirty="0">
                          <a:effectLst/>
                          <a:latin typeface="游ゴシック" panose="020B0400000000000000" pitchFamily="50" charset="-128"/>
                          <a:ea typeface="游ゴシック" panose="020B0400000000000000" pitchFamily="50" charset="-128"/>
                        </a:rPr>
                        <a:t>年度の目標</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470514">
                <a:tc>
                  <a:txBody>
                    <a:bodyPr/>
                    <a:lstStyle/>
                    <a:p>
                      <a:pPr algn="ctr" fontAlgn="auto">
                        <a:lnSpc>
                          <a:spcPts val="1600"/>
                        </a:lnSpc>
                        <a:spcAft>
                          <a:spcPts val="0"/>
                        </a:spcAft>
                      </a:pPr>
                      <a:r>
                        <a:rPr lang="ja-JP" altLang="en-US" sz="1200" b="1" dirty="0" smtClean="0">
                          <a:solidFill>
                            <a:schemeClr val="bg1"/>
                          </a:solidFill>
                          <a:effectLst/>
                          <a:latin typeface="游ゴシック" panose="020B0400000000000000" pitchFamily="50" charset="-128"/>
                          <a:ea typeface="游ゴシック" panose="020B0400000000000000" pitchFamily="50" charset="-128"/>
                          <a:cs typeface="HG丸ｺﾞｼｯｸM-PRO"/>
                        </a:rPr>
                        <a:t>４</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食塩摂取量の減少</a:t>
                      </a:r>
                      <a:endParaRPr kumimoji="1" lang="en-US" altLang="ja-JP" sz="1200" b="1" dirty="0" smtClean="0">
                        <a:latin typeface="游ゴシック" panose="020B0400000000000000" pitchFamily="50" charset="-128"/>
                        <a:ea typeface="游ゴシック" panose="020B0400000000000000" pitchFamily="50" charset="-128"/>
                      </a:endParaRPr>
                    </a:p>
                    <a:p>
                      <a:pPr>
                        <a:lnSpc>
                          <a:spcPct val="100000"/>
                        </a:lnSpc>
                      </a:pPr>
                      <a:r>
                        <a:rPr kumimoji="1" lang="zh-TW" altLang="en-US" sz="1000" b="1" dirty="0" smtClean="0">
                          <a:latin typeface="游ゴシック" panose="020B0400000000000000" pitchFamily="50" charset="-128"/>
                          <a:ea typeface="游ゴシック" panose="020B0400000000000000" pitchFamily="50" charset="-128"/>
                        </a:rPr>
                        <a:t> </a:t>
                      </a:r>
                      <a:r>
                        <a:rPr kumimoji="1" lang="zh-TW" altLang="en-US" sz="1000" b="1" baseline="0" dirty="0" smtClean="0">
                          <a:latin typeface="游ゴシック" panose="020B0400000000000000" pitchFamily="50" charset="-128"/>
                          <a:ea typeface="游ゴシック" panose="020B0400000000000000" pitchFamily="50" charset="-128"/>
                        </a:rPr>
                        <a:t> </a:t>
                      </a:r>
                      <a:r>
                        <a:rPr kumimoji="1" lang="zh-TW" altLang="en-US" sz="1000" b="1" dirty="0" smtClean="0">
                          <a:latin typeface="游ゴシック" panose="020B0400000000000000" pitchFamily="50" charset="-128"/>
                          <a:ea typeface="游ゴシック" panose="020B0400000000000000" pitchFamily="50" charset="-128"/>
                        </a:rPr>
                        <a:t>策定時：</a:t>
                      </a:r>
                      <a:r>
                        <a:rPr kumimoji="1" lang="en-US" altLang="zh-TW" sz="1000" b="1" dirty="0" smtClean="0">
                          <a:latin typeface="游ゴシック" panose="020B0400000000000000" pitchFamily="50" charset="-128"/>
                          <a:ea typeface="游ゴシック" panose="020B0400000000000000" pitchFamily="50" charset="-128"/>
                        </a:rPr>
                        <a:t>H25-27</a:t>
                      </a:r>
                      <a:r>
                        <a:rPr kumimoji="1" lang="zh-TW" altLang="en-US" sz="1000" b="1" dirty="0" smtClean="0">
                          <a:latin typeface="游ゴシック" panose="020B0400000000000000" pitchFamily="50" charset="-128"/>
                          <a:ea typeface="游ゴシック" panose="020B0400000000000000" pitchFamily="50" charset="-128"/>
                        </a:rPr>
                        <a:t>平均</a:t>
                      </a:r>
                    </a:p>
                    <a:p>
                      <a:pPr>
                        <a:lnSpc>
                          <a:spcPct val="100000"/>
                        </a:lnSpc>
                      </a:pPr>
                      <a:r>
                        <a:rPr kumimoji="1" lang="zh-TW" altLang="en-US" sz="1000" b="1" dirty="0" smtClean="0">
                          <a:latin typeface="游ゴシック" panose="020B0400000000000000" pitchFamily="50" charset="-128"/>
                          <a:ea typeface="游ゴシック" panose="020B0400000000000000" pitchFamily="50" charset="-128"/>
                        </a:rPr>
                        <a:t>  現</a:t>
                      </a:r>
                      <a:r>
                        <a:rPr kumimoji="1" lang="ja-JP" altLang="en-US" sz="1000" b="1" dirty="0" smtClean="0">
                          <a:latin typeface="游ゴシック" panose="020B0400000000000000" pitchFamily="50" charset="-128"/>
                          <a:ea typeface="游ゴシック" panose="020B0400000000000000" pitchFamily="50" charset="-128"/>
                        </a:rPr>
                        <a:t>　</a:t>
                      </a:r>
                      <a:r>
                        <a:rPr kumimoji="1" lang="zh-TW" altLang="en-US" sz="1000" b="1" dirty="0" smtClean="0">
                          <a:latin typeface="游ゴシック" panose="020B0400000000000000" pitchFamily="50" charset="-128"/>
                          <a:ea typeface="游ゴシック" panose="020B0400000000000000" pitchFamily="50" charset="-128"/>
                        </a:rPr>
                        <a:t>在：</a:t>
                      </a:r>
                      <a:r>
                        <a:rPr kumimoji="1" lang="en-US" altLang="zh-TW" sz="1000" b="1" dirty="0" smtClean="0">
                          <a:latin typeface="游ゴシック" panose="020B0400000000000000" pitchFamily="50" charset="-128"/>
                          <a:ea typeface="游ゴシック" panose="020B0400000000000000" pitchFamily="50" charset="-128"/>
                        </a:rPr>
                        <a:t>H27-29</a:t>
                      </a:r>
                      <a:r>
                        <a:rPr kumimoji="1" lang="zh-TW" altLang="en-US" sz="1000" b="1" dirty="0" smtClean="0">
                          <a:latin typeface="游ゴシック" panose="020B0400000000000000" pitchFamily="50" charset="-128"/>
                          <a:ea typeface="游ゴシック" panose="020B0400000000000000" pitchFamily="50" charset="-128"/>
                        </a:rPr>
                        <a:t>平均</a:t>
                      </a:r>
                      <a:endParaRPr kumimoji="1" lang="ja-JP" altLang="en-US" sz="1000" b="1" dirty="0">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altLang="en-US" sz="1200" b="1"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歳以上</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9.4g</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9.3</a:t>
                      </a:r>
                      <a:r>
                        <a:rPr lang="ja-JP" altLang="en-US" sz="1200" b="1" i="0" u="none" strike="noStrike" dirty="0" err="1" smtClean="0">
                          <a:solidFill>
                            <a:schemeClr val="tx1"/>
                          </a:solidFill>
                          <a:effectLst/>
                          <a:latin typeface="游ゴシック" panose="020B0400000000000000" pitchFamily="50" charset="-128"/>
                          <a:ea typeface="游ゴシック" panose="020B0400000000000000" pitchFamily="50" charset="-128"/>
                        </a:rPr>
                        <a:t>ｇ</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8g</a:t>
                      </a:r>
                      <a:r>
                        <a:rPr lang="ja-JP" altLang="en-US" sz="1200" b="1"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未満</a:t>
                      </a:r>
                      <a:endParaRPr 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52886">
                <a:tc>
                  <a:txBody>
                    <a:bodyPr/>
                    <a:lstStyle/>
                    <a:p>
                      <a:pPr algn="ctr" fontAlgn="auto">
                        <a:lnSpc>
                          <a:spcPts val="1600"/>
                        </a:lnSpc>
                        <a:spcAft>
                          <a:spcPts val="0"/>
                        </a:spcAft>
                      </a:pPr>
                      <a:r>
                        <a:rPr lang="en-US" altLang="ja-JP" sz="1200" b="1" dirty="0" smtClean="0">
                          <a:solidFill>
                            <a:schemeClr val="bg1"/>
                          </a:solidFill>
                          <a:effectLst/>
                          <a:latin typeface="游ゴシック" panose="020B0400000000000000" pitchFamily="50" charset="-128"/>
                          <a:ea typeface="游ゴシック" panose="020B0400000000000000" pitchFamily="50" charset="-128"/>
                          <a:cs typeface="HG丸ｺﾞｼｯｸM-PRO"/>
                        </a:rPr>
                        <a:t>5</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3">
                  <a:txBody>
                    <a:bodyPr/>
                    <a:lstStyle/>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よく噛んで食べることに気をつけている</a:t>
                      </a:r>
                      <a:endParaRPr kumimoji="1" lang="en-US" altLang="ja-JP" sz="1200" b="1" dirty="0" smtClean="0">
                        <a:latin typeface="游ゴシック" panose="020B0400000000000000" pitchFamily="50" charset="-128"/>
                        <a:ea typeface="游ゴシック" panose="020B0400000000000000" pitchFamily="50" charset="-128"/>
                      </a:endParaRPr>
                    </a:p>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府民の割合の増加</a:t>
                      </a:r>
                      <a:endParaRPr kumimoji="1" lang="ja-JP" altLang="en-US" sz="1200" b="1" dirty="0">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lnSpc>
                          <a:spcPct val="100000"/>
                        </a:lnSpc>
                      </a:pP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55.4%</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err="1" smtClean="0">
                          <a:solidFill>
                            <a:schemeClr val="tx1"/>
                          </a:solidFill>
                          <a:effectLst/>
                          <a:latin typeface="游ゴシック" panose="020B0400000000000000" pitchFamily="50" charset="-128"/>
                          <a:ea typeface="+mn-ea"/>
                        </a:rPr>
                        <a:t>ー</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60%</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以上</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5629543"/>
                  </a:ext>
                </a:extLst>
              </a:tr>
              <a:tr h="352886">
                <a:tc>
                  <a:txBody>
                    <a:bodyPr/>
                    <a:lstStyle/>
                    <a:p>
                      <a:pPr algn="ctr" fontAlgn="auto">
                        <a:lnSpc>
                          <a:spcPts val="1600"/>
                        </a:lnSpc>
                        <a:spcAft>
                          <a:spcPts val="0"/>
                        </a:spcAft>
                      </a:pPr>
                      <a:r>
                        <a:rPr lang="en-US" altLang="ja-JP" sz="1200" b="1" dirty="0" smtClean="0">
                          <a:solidFill>
                            <a:schemeClr val="bg1"/>
                          </a:solidFill>
                          <a:effectLst/>
                          <a:latin typeface="游ゴシック" panose="020B0400000000000000" pitchFamily="50" charset="-128"/>
                          <a:ea typeface="游ゴシック" panose="020B0400000000000000" pitchFamily="50" charset="-128"/>
                          <a:cs typeface="HG丸ｺﾞｼｯｸM-PRO"/>
                        </a:rPr>
                        <a:t>6</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3">
                  <a:txBody>
                    <a:bodyPr/>
                    <a:lstStyle/>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学校評価で食育を評価している小・中学校の割合の増加</a:t>
                      </a:r>
                      <a:endParaRPr kumimoji="1" lang="ja-JP" altLang="en-US" sz="1200" b="1" dirty="0">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lnSpc>
                          <a:spcPct val="100000"/>
                        </a:lnSpc>
                      </a:pP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60.3%</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84.5</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H30 </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1411882"/>
                  </a:ext>
                </a:extLst>
              </a:tr>
              <a:tr h="352886">
                <a:tc rowSpan="3">
                  <a:txBody>
                    <a:bodyPr/>
                    <a:lstStyle/>
                    <a:p>
                      <a:pPr algn="ctr" fontAlgn="auto">
                        <a:lnSpc>
                          <a:spcPts val="1600"/>
                        </a:lnSpc>
                        <a:spcAft>
                          <a:spcPts val="0"/>
                        </a:spcAft>
                      </a:pPr>
                      <a:r>
                        <a:rPr lang="en-US" altLang="ja-JP" sz="1200" b="1" dirty="0" smtClean="0">
                          <a:solidFill>
                            <a:schemeClr val="bg1"/>
                          </a:solidFill>
                          <a:effectLst/>
                          <a:latin typeface="游ゴシック" panose="020B0400000000000000" pitchFamily="50" charset="-128"/>
                          <a:ea typeface="游ゴシック" panose="020B0400000000000000" pitchFamily="50" charset="-128"/>
                          <a:cs typeface="HG丸ｺﾞｼｯｸM-PRO"/>
                        </a:rPr>
                        <a:t>7</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rowSpan="3">
                  <a:txBody>
                    <a:bodyPr/>
                    <a:lstStyle/>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ヘルシーメニューを提供する飲食店・特定給食施設等の増加</a:t>
                      </a:r>
                      <a:endParaRPr kumimoji="1" lang="ja-JP" altLang="en-US" sz="1200" b="1" dirty="0">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「うちのお店も健康づくり</a:t>
                      </a:r>
                      <a:endParaRPr kumimoji="1" lang="en-US" altLang="ja-JP" sz="1200" b="1" dirty="0" smtClean="0">
                        <a:latin typeface="游ゴシック" panose="020B0400000000000000" pitchFamily="50" charset="-128"/>
                        <a:ea typeface="游ゴシック" panose="020B0400000000000000" pitchFamily="50" charset="-128"/>
                      </a:endParaRPr>
                    </a:p>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応援団の店」協力店舗数</a:t>
                      </a:r>
                      <a:endParaRPr kumimoji="1" lang="ja-JP" altLang="en-US" sz="1200" b="1" dirty="0">
                        <a:latin typeface="游ゴシック" panose="020B0400000000000000" pitchFamily="50" charset="-128"/>
                        <a:ea typeface="游ゴシック" panose="020B0400000000000000"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12,650</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店舗（</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13,429</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店舗（</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H30</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13,500</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店舗</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5602226"/>
                  </a:ext>
                </a:extLst>
              </a:tr>
              <a:tr h="352886">
                <a:tc vMerge="1">
                  <a:txBody>
                    <a:bodyPr/>
                    <a:lstStyle/>
                    <a:p>
                      <a:pPr algn="ctr" fontAlgn="auto">
                        <a:lnSpc>
                          <a:spcPts val="1600"/>
                        </a:lnSpc>
                        <a:spcAft>
                          <a:spcPts val="0"/>
                        </a:spcAft>
                      </a:pPr>
                      <a:endParaRPr lang="ja-JP" sz="1400" b="0" dirty="0">
                        <a:solidFill>
                          <a:schemeClr val="bg1"/>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vMerge="1">
                  <a:txBody>
                    <a:bodyPr/>
                    <a:lstStyle/>
                    <a:p>
                      <a:pPr>
                        <a:lnSpc>
                          <a:spcPct val="100000"/>
                        </a:lnSpc>
                      </a:pPr>
                      <a:endParaRPr kumimoji="1" lang="ja-JP" altLang="en-US" sz="1200" dirty="0">
                        <a:latin typeface="Meiryo UI" panose="020B0604030504040204" pitchFamily="50" charset="-128"/>
                        <a:ea typeface="Meiryo UI" panose="020B0604030504040204" pitchFamily="50" charset="-128"/>
                      </a:endParaRPr>
                    </a:p>
                  </a:txBody>
                  <a:tcPr marL="62865" marR="62865" marT="0" marB="0"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l">
                        <a:lnSpc>
                          <a:spcPct val="100000"/>
                        </a:lnSpc>
                      </a:pPr>
                      <a:r>
                        <a:rPr kumimoji="1" lang="en-US" altLang="ja-JP" sz="1200" b="1" dirty="0" smtClean="0">
                          <a:latin typeface="游ゴシック" panose="020B0400000000000000" pitchFamily="50" charset="-128"/>
                          <a:ea typeface="游ゴシック" panose="020B0400000000000000" pitchFamily="50" charset="-128"/>
                        </a:rPr>
                        <a:t>V.O.S.</a:t>
                      </a:r>
                      <a:r>
                        <a:rPr kumimoji="1" lang="ja-JP" altLang="en-US" sz="1200" b="1" dirty="0" smtClean="0">
                          <a:latin typeface="游ゴシック" panose="020B0400000000000000" pitchFamily="50" charset="-128"/>
                          <a:ea typeface="游ゴシック" panose="020B0400000000000000" pitchFamily="50" charset="-128"/>
                        </a:rPr>
                        <a:t>メニューロゴマーク使用承認件数</a:t>
                      </a:r>
                      <a:endParaRPr kumimoji="1" lang="ja-JP" altLang="en-US" sz="1200" b="1" dirty="0">
                        <a:latin typeface="游ゴシック" panose="020B0400000000000000" pitchFamily="50" charset="-128"/>
                        <a:ea typeface="游ゴシック" panose="020B0400000000000000"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飲食店等</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20</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件（</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H29</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106</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件（</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R2.2</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末）</a:t>
                      </a:r>
                      <a:endPar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350</a:t>
                      </a:r>
                      <a:r>
                        <a:rPr lang="ja-JP" altLang="en-US" sz="1200" b="1"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件</a:t>
                      </a:r>
                      <a:endParaRPr lang="en-US" altLang="ja-JP" sz="1200" b="1" kern="100" dirty="0" smtClean="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3998687"/>
                  </a:ext>
                </a:extLst>
              </a:tr>
              <a:tr h="352886">
                <a:tc vMerge="1">
                  <a:txBody>
                    <a:bodyPr/>
                    <a:lstStyle/>
                    <a:p>
                      <a:pPr algn="ctr" fontAlgn="auto">
                        <a:lnSpc>
                          <a:spcPts val="1600"/>
                        </a:lnSpc>
                        <a:spcAft>
                          <a:spcPts val="0"/>
                        </a:spcAft>
                      </a:pPr>
                      <a:endParaRPr lang="ja-JP" sz="1400" b="0" dirty="0">
                        <a:solidFill>
                          <a:schemeClr val="bg1"/>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vMerge="1">
                  <a:txBody>
                    <a:bodyPr/>
                    <a:lstStyle/>
                    <a:p>
                      <a:pPr>
                        <a:lnSpc>
                          <a:spcPct val="100000"/>
                        </a:lnSpc>
                      </a:pPr>
                      <a:endParaRPr kumimoji="1" lang="ja-JP" altLang="en-US" sz="1200" dirty="0">
                        <a:latin typeface="Meiryo UI" panose="020B0604030504040204" pitchFamily="50" charset="-128"/>
                        <a:ea typeface="Meiryo UI" panose="020B0604030504040204" pitchFamily="50" charset="-128"/>
                      </a:endParaRPr>
                    </a:p>
                  </a:txBody>
                  <a:tcPr marL="62865" marR="62865" marT="0" marB="0"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給食施設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ー</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111</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件（</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R2.2</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末）</a:t>
                      </a:r>
                      <a:endPar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lnSpc>
                          <a:spcPct val="100000"/>
                        </a:lnSpc>
                        <a:spcAft>
                          <a:spcPts val="0"/>
                        </a:spcAft>
                      </a:pP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4933809"/>
                  </a:ext>
                </a:extLst>
              </a:tr>
              <a:tr h="352886">
                <a:tc rowSpan="2">
                  <a:txBody>
                    <a:bodyPr/>
                    <a:lstStyle/>
                    <a:p>
                      <a:pPr algn="ctr" fontAlgn="auto">
                        <a:lnSpc>
                          <a:spcPts val="1600"/>
                        </a:lnSpc>
                        <a:spcAft>
                          <a:spcPts val="0"/>
                        </a:spcAft>
                      </a:pPr>
                      <a:r>
                        <a:rPr lang="en-US" altLang="ja-JP" sz="1200" b="1" dirty="0" smtClean="0">
                          <a:solidFill>
                            <a:schemeClr val="bg1"/>
                          </a:solidFill>
                          <a:effectLst/>
                          <a:latin typeface="游ゴシック" panose="020B0400000000000000" pitchFamily="50" charset="-128"/>
                          <a:ea typeface="游ゴシック" panose="020B0400000000000000" pitchFamily="50" charset="-128"/>
                          <a:cs typeface="HG丸ｺﾞｼｯｸM-PRO"/>
                        </a:rPr>
                        <a:t>8</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rowSpan="2">
                  <a:txBody>
                    <a:bodyPr/>
                    <a:lstStyle/>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誰かと一緒に食べる</a:t>
                      </a:r>
                      <a:endParaRPr kumimoji="1" lang="en-US" altLang="ja-JP" sz="1200" b="1" dirty="0" smtClean="0">
                        <a:latin typeface="游ゴシック" panose="020B0400000000000000" pitchFamily="50" charset="-128"/>
                        <a:ea typeface="游ゴシック" panose="020B0400000000000000" pitchFamily="50" charset="-128"/>
                      </a:endParaRPr>
                    </a:p>
                    <a:p>
                      <a:pPr>
                        <a:lnSpc>
                          <a:spcPct val="100000"/>
                        </a:lnSpc>
                      </a:pPr>
                      <a:r>
                        <a:rPr kumimoji="1" lang="ja-JP" altLang="en-US" sz="1200" b="1" dirty="0" smtClean="0">
                          <a:latin typeface="游ゴシック" panose="020B0400000000000000" pitchFamily="50" charset="-128"/>
                          <a:ea typeface="游ゴシック" panose="020B0400000000000000" pitchFamily="50" charset="-128"/>
                        </a:rPr>
                        <a:t>「共食」の増加</a:t>
                      </a:r>
                      <a:endParaRPr kumimoji="1" lang="ja-JP" altLang="en-US" sz="1200" b="1" dirty="0">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a:lnSpc>
                          <a:spcPct val="100000"/>
                        </a:lnSpc>
                      </a:pPr>
                      <a:r>
                        <a:rPr kumimoji="1" lang="ja-JP" altLang="en-US" sz="1200" b="1" dirty="0" smtClean="0">
                          <a:solidFill>
                            <a:schemeClr val="tx1"/>
                          </a:solidFill>
                          <a:latin typeface="游ゴシック" panose="020B0400000000000000" pitchFamily="50" charset="-128"/>
                          <a:ea typeface="游ゴシック" panose="020B0400000000000000" pitchFamily="50" charset="-128"/>
                        </a:rPr>
                        <a:t>朝食又は夕食等を家族と一緒に食べる「共食」の回数</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週</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10.7</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回（</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ー</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週</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11</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回以上</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9402750"/>
                  </a:ext>
                </a:extLst>
              </a:tr>
              <a:tr h="529329">
                <a:tc vMerge="1">
                  <a:txBody>
                    <a:bodyPr/>
                    <a:lstStyle/>
                    <a:p>
                      <a:pPr algn="ctr" fontAlgn="auto">
                        <a:lnSpc>
                          <a:spcPts val="1600"/>
                        </a:lnSpc>
                        <a:spcAft>
                          <a:spcPts val="0"/>
                        </a:spcAft>
                      </a:pPr>
                      <a:endParaRPr lang="ja-JP" sz="1400" b="0" dirty="0">
                        <a:solidFill>
                          <a:schemeClr val="bg1"/>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vMerge="1">
                  <a:txBody>
                    <a:bodyPr/>
                    <a:lstStyle/>
                    <a:p>
                      <a:pPr>
                        <a:lnSpc>
                          <a:spcPct val="100000"/>
                        </a:lnSpc>
                      </a:pPr>
                      <a:endParaRPr kumimoji="1" lang="ja-JP" altLang="en-US" sz="1200" dirty="0">
                        <a:latin typeface="Meiryo UI" panose="020B0604030504040204" pitchFamily="50" charset="-128"/>
                        <a:ea typeface="Meiryo UI" panose="020B0604030504040204" pitchFamily="50" charset="-128"/>
                      </a:endParaRPr>
                    </a:p>
                  </a:txBody>
                  <a:tcPr marL="62865" marR="62865" marT="0" marB="0"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a:lnSpc>
                          <a:spcPct val="100000"/>
                        </a:lnSpc>
                        <a:spcAft>
                          <a:spcPts val="0"/>
                        </a:spcAft>
                      </a:pPr>
                      <a:r>
                        <a:rPr lang="ja-JP" altLang="en-US" sz="1200" b="1" kern="100" dirty="0" smtClean="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地域や職場等の所属コミュニティで共食したいと思う人が共食する割合</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77.6</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ー</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80%</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以上</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547337"/>
                  </a:ext>
                </a:extLst>
              </a:tr>
            </a:tbl>
          </a:graphicData>
        </a:graphic>
      </p:graphicFrame>
      <p:graphicFrame>
        <p:nvGraphicFramePr>
          <p:cNvPr id="2" name="表 1"/>
          <p:cNvGraphicFramePr>
            <a:graphicFrameLocks noGrp="1"/>
          </p:cNvGraphicFramePr>
          <p:nvPr>
            <p:extLst>
              <p:ext uri="{D42A27DB-BD31-4B8C-83A1-F6EECF244321}">
                <p14:modId xmlns:p14="http://schemas.microsoft.com/office/powerpoint/2010/main" val="13928789"/>
              </p:ext>
            </p:extLst>
          </p:nvPr>
        </p:nvGraphicFramePr>
        <p:xfrm>
          <a:off x="591969" y="5195652"/>
          <a:ext cx="8722062" cy="1242309"/>
        </p:xfrm>
        <a:graphic>
          <a:graphicData uri="http://schemas.openxmlformats.org/drawingml/2006/table">
            <a:tbl>
              <a:tblPr firstRow="1" bandRow="1">
                <a:tableStyleId>{5C22544A-7EE6-4342-B048-85BDC9FD1C3A}</a:tableStyleId>
              </a:tblPr>
              <a:tblGrid>
                <a:gridCol w="8722062">
                  <a:extLst>
                    <a:ext uri="{9D8B030D-6E8A-4147-A177-3AD203B41FA5}">
                      <a16:colId xmlns:a16="http://schemas.microsoft.com/office/drawing/2014/main" val="1494947470"/>
                    </a:ext>
                  </a:extLst>
                </a:gridCol>
              </a:tblGrid>
              <a:tr h="1242309">
                <a:tc>
                  <a:txBody>
                    <a:bodyPr/>
                    <a:lstStyle/>
                    <a:p>
                      <a:pPr marL="174625" indent="-174625"/>
                      <a:r>
                        <a:rPr kumimoji="1" lang="ja-JP" altLang="en-US" sz="1100" b="0" dirty="0" smtClean="0">
                          <a:solidFill>
                            <a:schemeClr val="tx1"/>
                          </a:solidFill>
                          <a:latin typeface="+mn-ea"/>
                          <a:ea typeface="+mn-ea"/>
                        </a:rPr>
                        <a:t>▽府民一人ひとりが、健康的な食生活を実践できるよう、ライフステージ別の課題に応じた取組みが必要です。</a:t>
                      </a:r>
                    </a:p>
                    <a:p>
                      <a:pPr marL="174625" indent="-174625"/>
                      <a:r>
                        <a:rPr kumimoji="1" lang="ja-JP" altLang="en-US" sz="1100" b="0" dirty="0" smtClean="0">
                          <a:solidFill>
                            <a:schemeClr val="tx1"/>
                          </a:solidFill>
                          <a:latin typeface="+mn-ea"/>
                          <a:ea typeface="+mn-ea"/>
                        </a:rPr>
                        <a:t>▽よく噛んで食べるためには、歯を残すことが重要であり、歯と口の健康づくりを進めることが必要です。</a:t>
                      </a:r>
                    </a:p>
                    <a:p>
                      <a:pPr marL="174625" indent="-174625"/>
                      <a:r>
                        <a:rPr kumimoji="1" lang="ja-JP" altLang="en-US" sz="1100" b="0" dirty="0" smtClean="0">
                          <a:solidFill>
                            <a:schemeClr val="tx1"/>
                          </a:solidFill>
                          <a:latin typeface="+mn-ea"/>
                          <a:ea typeface="+mn-ea"/>
                        </a:rPr>
                        <a:t>▽男性に対しては肥満予防の対策、若い世代の女性に対しては健康的な体格についての理解を深める取組みが必要です。</a:t>
                      </a:r>
                    </a:p>
                    <a:p>
                      <a:pPr marL="174625" indent="-174625"/>
                      <a:r>
                        <a:rPr kumimoji="1" lang="ja-JP" altLang="en-US" sz="1100" b="0" dirty="0" smtClean="0">
                          <a:solidFill>
                            <a:schemeClr val="tx1"/>
                          </a:solidFill>
                          <a:latin typeface="+mn-ea"/>
                          <a:ea typeface="+mn-ea"/>
                        </a:rPr>
                        <a:t>▽小・中学校等において、食育がより効果的な取組みとなるよう、取組み内容・方法の工夫・改善が必要です。</a:t>
                      </a:r>
                    </a:p>
                    <a:p>
                      <a:pPr marL="174625" indent="-174625"/>
                      <a:r>
                        <a:rPr kumimoji="1" lang="ja-JP" altLang="en-US" sz="1100" b="0" dirty="0" smtClean="0">
                          <a:solidFill>
                            <a:schemeClr val="tx1"/>
                          </a:solidFill>
                          <a:latin typeface="+mn-ea"/>
                          <a:ea typeface="+mn-ea"/>
                        </a:rPr>
                        <a:t>▽外食・中食を利用して栄養バランスのとれた食生活を実践できるよう、外食・流通産業等と連携した取組みの強化が必要です。</a:t>
                      </a:r>
                    </a:p>
                    <a:p>
                      <a:pPr marL="174625" indent="-174625"/>
                      <a:r>
                        <a:rPr kumimoji="1" lang="ja-JP" altLang="en-US" sz="1100" b="0" dirty="0" smtClean="0">
                          <a:solidFill>
                            <a:schemeClr val="tx1"/>
                          </a:solidFill>
                          <a:latin typeface="+mn-ea"/>
                          <a:ea typeface="+mn-ea"/>
                        </a:rPr>
                        <a:t>▽家庭だけでなく、地域での共食を推進していくことが必要です。</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0877115"/>
                  </a:ext>
                </a:extLst>
              </a:tr>
            </a:tbl>
          </a:graphicData>
        </a:graphic>
      </p:graphicFrame>
      <p:sp>
        <p:nvSpPr>
          <p:cNvPr id="9" name="Rectangle 1"/>
          <p:cNvSpPr>
            <a:spLocks noChangeArrowheads="1"/>
          </p:cNvSpPr>
          <p:nvPr/>
        </p:nvSpPr>
        <p:spPr bwMode="auto">
          <a:xfrm>
            <a:off x="286437" y="4857098"/>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現状と課題</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66</a:t>
            </a:fld>
            <a:endParaRPr kumimoji="1" lang="ja-JP" altLang="en-US"/>
          </a:p>
        </p:txBody>
      </p:sp>
    </p:spTree>
    <p:extLst>
      <p:ext uri="{BB962C8B-B14F-4D97-AF65-F5344CB8AC3E}">
        <p14:creationId xmlns:p14="http://schemas.microsoft.com/office/powerpoint/2010/main" val="299885144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01841" y="72379"/>
            <a:ext cx="9329180" cy="67415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aphicFrame>
        <p:nvGraphicFramePr>
          <p:cNvPr id="9" name="表 8"/>
          <p:cNvGraphicFramePr>
            <a:graphicFrameLocks noGrp="1"/>
          </p:cNvGraphicFramePr>
          <p:nvPr>
            <p:extLst>
              <p:ext uri="{D42A27DB-BD31-4B8C-83A1-F6EECF244321}">
                <p14:modId xmlns:p14="http://schemas.microsoft.com/office/powerpoint/2010/main" val="2110435122"/>
              </p:ext>
            </p:extLst>
          </p:nvPr>
        </p:nvGraphicFramePr>
        <p:xfrm>
          <a:off x="541750" y="517689"/>
          <a:ext cx="8640000" cy="2882011"/>
        </p:xfrm>
        <a:graphic>
          <a:graphicData uri="http://schemas.openxmlformats.org/drawingml/2006/table">
            <a:tbl>
              <a:tblPr firstRow="1" bandRow="1">
                <a:tableStyleId>{5C22544A-7EE6-4342-B048-85BDC9FD1C3A}</a:tableStyleId>
              </a:tblPr>
              <a:tblGrid>
                <a:gridCol w="1259037">
                  <a:extLst>
                    <a:ext uri="{9D8B030D-6E8A-4147-A177-3AD203B41FA5}">
                      <a16:colId xmlns:a16="http://schemas.microsoft.com/office/drawing/2014/main" val="528851062"/>
                    </a:ext>
                  </a:extLst>
                </a:gridCol>
                <a:gridCol w="7380963">
                  <a:extLst>
                    <a:ext uri="{9D8B030D-6E8A-4147-A177-3AD203B41FA5}">
                      <a16:colId xmlns:a16="http://schemas.microsoft.com/office/drawing/2014/main" val="89849022"/>
                    </a:ext>
                  </a:extLst>
                </a:gridCol>
              </a:tblGrid>
              <a:tr h="1336488">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mn-lt"/>
                          <a:ea typeface="+mn-ea"/>
                          <a:cs typeface="+mn-cs"/>
                        </a:rPr>
                        <a:t>本年度の     </a:t>
                      </a: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mn-lt"/>
                          <a:ea typeface="+mn-ea"/>
                          <a:cs typeface="+mn-cs"/>
                        </a:rPr>
                        <a:t>取組</a:t>
                      </a: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white"/>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■市町村を通じ、学校に向けて、国委託事業を活用した中学校の取組みや「早寝早起き朝ごはん」全国フォーラムについての情報提供</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■市町村と連携し、「授乳・離乳の支援ガイド」（</a:t>
                      </a:r>
                      <a:r>
                        <a:rPr kumimoji="1" lang="en-US" altLang="ja-JP" sz="1100" b="0" dirty="0" smtClean="0">
                          <a:solidFill>
                            <a:schemeClr val="tx1"/>
                          </a:solidFill>
                          <a:latin typeface="+mn-ea"/>
                          <a:ea typeface="+mn-ea"/>
                        </a:rPr>
                        <a:t>2019.3</a:t>
                      </a:r>
                      <a:r>
                        <a:rPr kumimoji="1" lang="ja-JP" altLang="en-US" sz="1100" b="0" dirty="0" smtClean="0">
                          <a:solidFill>
                            <a:schemeClr val="tx1"/>
                          </a:solidFill>
                          <a:latin typeface="+mn-ea"/>
                          <a:ea typeface="+mn-ea"/>
                        </a:rPr>
                        <a:t>）の活用に関する意見交換を実施</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■おおさか食育通信ホームページで「家庭における共食」をテーマにした情報発信</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■「健活</a:t>
                      </a:r>
                      <a:r>
                        <a:rPr kumimoji="1" lang="en-US" altLang="ja-JP" sz="1100" b="0" dirty="0" smtClean="0">
                          <a:solidFill>
                            <a:schemeClr val="tx1"/>
                          </a:solidFill>
                          <a:latin typeface="+mn-ea"/>
                          <a:ea typeface="+mn-ea"/>
                        </a:rPr>
                        <a:t>10</a:t>
                      </a:r>
                      <a:r>
                        <a:rPr kumimoji="1" lang="ja-JP" altLang="en-US" sz="1100" b="0" dirty="0" smtClean="0">
                          <a:solidFill>
                            <a:schemeClr val="tx1"/>
                          </a:solidFill>
                          <a:latin typeface="+mn-ea"/>
                          <a:ea typeface="+mn-ea"/>
                        </a:rPr>
                        <a:t>」の啓発</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■企業と連携して作成した「朝食ポスター」を活用し、ドラッグストア等で啓発</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■大阪府の健康アプリ「アスマイル」において、朝食摂取に対するポイントの付与</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■関係団体と連携した野菜摂取の啓発</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869901">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latin typeface="+mn-ea"/>
                          <a:ea typeface="+mn-ea"/>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課題</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endParaRPr kumimoji="1" lang="ja-JP" altLang="en-US"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marL="174625" indent="-174625"/>
                      <a:r>
                        <a:rPr kumimoji="1" lang="ja-JP" altLang="en-US" sz="1100" b="0" dirty="0" smtClean="0">
                          <a:solidFill>
                            <a:schemeClr val="tx1"/>
                          </a:solidFill>
                          <a:latin typeface="+mn-ea"/>
                          <a:ea typeface="+mn-ea"/>
                        </a:rPr>
                        <a:t>■より効果のある実践内容の収集と発信</a:t>
                      </a:r>
                      <a:endParaRPr kumimoji="1" lang="en-US" altLang="ja-JP" sz="1100" b="0" dirty="0" smtClean="0">
                        <a:solidFill>
                          <a:schemeClr val="tx1"/>
                        </a:solidFill>
                        <a:latin typeface="+mn-ea"/>
                        <a:ea typeface="+mn-ea"/>
                      </a:endParaRPr>
                    </a:p>
                    <a:p>
                      <a:pPr marL="174625" indent="-174625"/>
                      <a:endParaRPr kumimoji="1" lang="ja-JP" altLang="en-US"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latin typeface="+mn-ea"/>
                          <a:ea typeface="+mn-ea"/>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次年度の主な取組み</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p>
                    <a:p>
                      <a:pPr marL="174625" indent="-174625"/>
                      <a:r>
                        <a:rPr kumimoji="1" lang="ja-JP" altLang="en-US" sz="1100" b="0" dirty="0" smtClean="0">
                          <a:solidFill>
                            <a:schemeClr val="tx1"/>
                          </a:solidFill>
                          <a:latin typeface="+mn-ea"/>
                          <a:ea typeface="+mn-ea"/>
                        </a:rPr>
                        <a:t>■大阪府の健康アプリ「アスマイル」を活用した情報発信及び朝食摂取に対するポイントの付与</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8682585"/>
                  </a:ext>
                </a:extLst>
              </a:tr>
              <a:tr h="376501">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最終予算</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0" dirty="0" smtClean="0">
                          <a:solidFill>
                            <a:schemeClr val="bg1"/>
                          </a:solidFill>
                          <a:latin typeface="游ゴシック" panose="020B0400000000000000" pitchFamily="50" charset="-128"/>
                          <a:ea typeface="游ゴシック" panose="020B0400000000000000" pitchFamily="50" charset="-128"/>
                        </a:rPr>
                        <a:t>（主要事業）</a:t>
                      </a: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0" dirty="0" smtClean="0">
                          <a:solidFill>
                            <a:schemeClr val="tx1"/>
                          </a:solidFill>
                          <a:latin typeface="+mn-ea"/>
                          <a:ea typeface="+mn-ea"/>
                        </a:rPr>
                        <a:t>健康・栄養対策費　</a:t>
                      </a:r>
                      <a:r>
                        <a:rPr kumimoji="1" lang="en-US" altLang="ja-JP" sz="1100" b="0" baseline="0" dirty="0" smtClean="0">
                          <a:solidFill>
                            <a:schemeClr val="tx1"/>
                          </a:solidFill>
                          <a:latin typeface="+mn-ea"/>
                          <a:ea typeface="+mn-ea"/>
                        </a:rPr>
                        <a:t>12,657</a:t>
                      </a:r>
                      <a:r>
                        <a:rPr kumimoji="1" lang="ja-JP" altLang="en-US" sz="1100" b="0" baseline="0" dirty="0" smtClean="0">
                          <a:solidFill>
                            <a:schemeClr val="tx1"/>
                          </a:solidFill>
                          <a:latin typeface="+mn-ea"/>
                          <a:ea typeface="+mn-ea"/>
                        </a:rPr>
                        <a:t>千円</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9707954"/>
                  </a:ext>
                </a:extLst>
              </a:tr>
            </a:tbl>
          </a:graphicData>
        </a:graphic>
      </p:graphicFrame>
      <p:sp>
        <p:nvSpPr>
          <p:cNvPr id="2" name="正方形/長方形 1"/>
          <p:cNvSpPr/>
          <p:nvPr/>
        </p:nvSpPr>
        <p:spPr>
          <a:xfrm>
            <a:off x="318384" y="241811"/>
            <a:ext cx="5952989" cy="338554"/>
          </a:xfrm>
          <a:prstGeom prst="rect">
            <a:avLst/>
          </a:prstGeom>
        </p:spPr>
        <p:txBody>
          <a:bodyPr wrap="square">
            <a:spAutoFit/>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①家庭での健康的な食生活の実践を促す</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取組み　</a:t>
            </a:r>
            <a:r>
              <a:rPr kumimoji="1"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P31</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endParaRPr kumimoji="1"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Rectangle 1"/>
          <p:cNvSpPr>
            <a:spLocks noChangeArrowheads="1"/>
          </p:cNvSpPr>
          <p:nvPr/>
        </p:nvSpPr>
        <p:spPr bwMode="auto">
          <a:xfrm>
            <a:off x="106422" y="52692"/>
            <a:ext cx="220125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具体的な取組み</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graphicFrame>
        <p:nvGraphicFramePr>
          <p:cNvPr id="11" name="表 10"/>
          <p:cNvGraphicFramePr>
            <a:graphicFrameLocks noGrp="1"/>
          </p:cNvGraphicFramePr>
          <p:nvPr>
            <p:extLst>
              <p:ext uri="{D42A27DB-BD31-4B8C-83A1-F6EECF244321}">
                <p14:modId xmlns:p14="http://schemas.microsoft.com/office/powerpoint/2010/main" val="4293592286"/>
              </p:ext>
            </p:extLst>
          </p:nvPr>
        </p:nvGraphicFramePr>
        <p:xfrm>
          <a:off x="541750" y="3629475"/>
          <a:ext cx="8640001" cy="3080131"/>
        </p:xfrm>
        <a:graphic>
          <a:graphicData uri="http://schemas.openxmlformats.org/drawingml/2006/table">
            <a:tbl>
              <a:tblPr firstRow="1" bandRow="1">
                <a:tableStyleId>{5C22544A-7EE6-4342-B048-85BDC9FD1C3A}</a:tableStyleId>
              </a:tblPr>
              <a:tblGrid>
                <a:gridCol w="1259037">
                  <a:extLst>
                    <a:ext uri="{9D8B030D-6E8A-4147-A177-3AD203B41FA5}">
                      <a16:colId xmlns:a16="http://schemas.microsoft.com/office/drawing/2014/main" val="528851062"/>
                    </a:ext>
                  </a:extLst>
                </a:gridCol>
                <a:gridCol w="7380964">
                  <a:extLst>
                    <a:ext uri="{9D8B030D-6E8A-4147-A177-3AD203B41FA5}">
                      <a16:colId xmlns:a16="http://schemas.microsoft.com/office/drawing/2014/main" val="89849022"/>
                    </a:ext>
                  </a:extLst>
                </a:gridCol>
              </a:tblGrid>
              <a:tr h="720446">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mn-lt"/>
                          <a:ea typeface="+mn-ea"/>
                          <a:cs typeface="+mn-cs"/>
                        </a:rPr>
                        <a:t>本年度の     </a:t>
                      </a: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mn-lt"/>
                          <a:ea typeface="+mn-ea"/>
                          <a:cs typeface="+mn-cs"/>
                        </a:rPr>
                        <a:t>取組</a:t>
                      </a: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white"/>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0" u="none" dirty="0" smtClean="0">
                          <a:solidFill>
                            <a:schemeClr val="tx1"/>
                          </a:solidFill>
                          <a:latin typeface="+mn-ea"/>
                          <a:ea typeface="+mn-ea"/>
                        </a:rPr>
                        <a:t>《</a:t>
                      </a:r>
                      <a:r>
                        <a:rPr kumimoji="1" lang="ja-JP" altLang="en-US" sz="1200" b="0" u="sng" dirty="0" smtClean="0">
                          <a:solidFill>
                            <a:schemeClr val="tx1"/>
                          </a:solidFill>
                          <a:latin typeface="+mn-ea"/>
                          <a:ea typeface="+mn-ea"/>
                        </a:rPr>
                        <a:t>地域等での共食の推進</a:t>
                      </a:r>
                      <a:r>
                        <a:rPr kumimoji="1" lang="en-US" altLang="ja-JP" sz="1200" b="0" u="none" dirty="0" smtClean="0">
                          <a:solidFill>
                            <a:schemeClr val="tx1"/>
                          </a:solidFill>
                          <a:latin typeface="+mn-ea"/>
                          <a:ea typeface="+mn-ea"/>
                        </a:rPr>
                        <a:t>》</a:t>
                      </a:r>
                    </a:p>
                    <a:p>
                      <a:pPr marL="174625" indent="-174625"/>
                      <a:r>
                        <a:rPr kumimoji="1" lang="ja-JP" altLang="en-US" sz="1100" b="0" u="none" dirty="0" smtClean="0">
                          <a:solidFill>
                            <a:schemeClr val="tx1"/>
                          </a:solidFill>
                          <a:latin typeface="+mn-ea"/>
                          <a:ea typeface="+mn-ea"/>
                        </a:rPr>
                        <a:t>■市町村や関係機関・団体が開催する料理教室等の支援</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■新子育て支援交付金の優先配分枠に、居場所づくり事業を位置づけ、子ども食堂など居場所の整備を行う市町村を支援</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■社員食堂での共食の推進</a:t>
                      </a:r>
                      <a:endParaRPr kumimoji="1" lang="en-US" altLang="ja-JP" sz="1100" b="0" u="none" dirty="0" smtClean="0">
                        <a:solidFill>
                          <a:schemeClr val="tx1"/>
                        </a:solidFill>
                        <a:latin typeface="+mn-ea"/>
                        <a:ea typeface="+mn-ea"/>
                      </a:endParaRPr>
                    </a:p>
                    <a:p>
                      <a:pPr marL="174625" indent="-174625"/>
                      <a:r>
                        <a:rPr kumimoji="1" lang="en-US" altLang="ja-JP" sz="1200" b="0" u="none" dirty="0" smtClean="0">
                          <a:solidFill>
                            <a:schemeClr val="tx1"/>
                          </a:solidFill>
                          <a:latin typeface="+mn-ea"/>
                          <a:ea typeface="+mn-ea"/>
                        </a:rPr>
                        <a:t>《</a:t>
                      </a:r>
                      <a:r>
                        <a:rPr kumimoji="1" lang="ja-JP" altLang="en-US" sz="1200" b="0" u="sng" dirty="0" smtClean="0">
                          <a:solidFill>
                            <a:schemeClr val="tx1"/>
                          </a:solidFill>
                          <a:latin typeface="+mn-ea"/>
                          <a:ea typeface="+mn-ea"/>
                        </a:rPr>
                        <a:t>身近な地域で相談できる体制の推進</a:t>
                      </a:r>
                      <a:r>
                        <a:rPr kumimoji="1" lang="en-US" altLang="ja-JP" sz="1200" b="0" u="none" dirty="0" smtClean="0">
                          <a:solidFill>
                            <a:schemeClr val="tx1"/>
                          </a:solidFill>
                          <a:latin typeface="+mn-ea"/>
                          <a:ea typeface="+mn-ea"/>
                        </a:rPr>
                        <a:t>》</a:t>
                      </a:r>
                    </a:p>
                    <a:p>
                      <a:pPr marL="174625" indent="-174625"/>
                      <a:r>
                        <a:rPr kumimoji="1" lang="ja-JP" altLang="en-US" sz="1100" b="0" u="none" dirty="0" smtClean="0">
                          <a:solidFill>
                            <a:schemeClr val="tx1"/>
                          </a:solidFill>
                          <a:latin typeface="+mn-ea"/>
                          <a:ea typeface="+mn-ea"/>
                        </a:rPr>
                        <a:t>■大阪府栄養士会と連携し、栄養ケアサービスを提供する拠点を整備</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　大阪府栄養士会登録栄養ケアチーム</a:t>
                      </a:r>
                      <a:r>
                        <a:rPr kumimoji="1" lang="en-US" altLang="ja-JP" sz="1100" b="0" u="none" dirty="0" smtClean="0">
                          <a:solidFill>
                            <a:schemeClr val="tx1"/>
                          </a:solidFill>
                          <a:latin typeface="+mn-ea"/>
                          <a:ea typeface="+mn-ea"/>
                        </a:rPr>
                        <a:t>12</a:t>
                      </a:r>
                      <a:r>
                        <a:rPr kumimoji="1" lang="ja-JP" altLang="en-US" sz="1100" b="0" u="none" dirty="0" smtClean="0">
                          <a:solidFill>
                            <a:schemeClr val="tx1"/>
                          </a:solidFill>
                          <a:latin typeface="+mn-ea"/>
                          <a:ea typeface="+mn-ea"/>
                        </a:rPr>
                        <a:t>団体</a:t>
                      </a:r>
                      <a:endParaRPr kumimoji="1" lang="en-US" altLang="ja-JP" sz="1100" b="0" u="none"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352893">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0" u="none" dirty="0" smtClean="0">
                          <a:solidFill>
                            <a:schemeClr val="tx1"/>
                          </a:solidFill>
                          <a:latin typeface="+mn-ea"/>
                          <a:ea typeface="+mn-ea"/>
                        </a:rPr>
                        <a:t>《</a:t>
                      </a:r>
                      <a:r>
                        <a:rPr kumimoji="1" lang="ja-JP" altLang="en-US" sz="1200" b="0" u="sng" dirty="0" smtClean="0">
                          <a:solidFill>
                            <a:schemeClr val="tx1"/>
                          </a:solidFill>
                          <a:latin typeface="+mn-ea"/>
                          <a:ea typeface="+mn-ea"/>
                        </a:rPr>
                        <a:t>課題</a:t>
                      </a:r>
                      <a:r>
                        <a:rPr kumimoji="1" lang="en-US" altLang="ja-JP" sz="1200" b="0" u="none" dirty="0" smtClean="0">
                          <a:solidFill>
                            <a:schemeClr val="tx1"/>
                          </a:solidFill>
                          <a:latin typeface="+mn-ea"/>
                          <a:ea typeface="+mn-ea"/>
                        </a:rPr>
                        <a:t>》</a:t>
                      </a:r>
                      <a:endParaRPr kumimoji="1" lang="ja-JP" altLang="en-US" sz="12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■市町村及び関係団体の取組把握、連携強化</a:t>
                      </a:r>
                      <a:endParaRPr kumimoji="1" lang="en-US" altLang="ja-JP" sz="1100" b="0" dirty="0" smtClean="0">
                        <a:solidFill>
                          <a:schemeClr val="tx1"/>
                        </a:solidFill>
                        <a:latin typeface="+mn-ea"/>
                        <a:ea typeface="+mn-ea"/>
                      </a:endParaRPr>
                    </a:p>
                    <a:p>
                      <a:pPr marL="174625" indent="-174625"/>
                      <a:endParaRPr kumimoji="1" lang="ja-JP" altLang="en-US" sz="1100" b="0" dirty="0" smtClean="0">
                        <a:solidFill>
                          <a:schemeClr val="tx1"/>
                        </a:solidFill>
                        <a:latin typeface="+mn-ea"/>
                        <a:ea typeface="+mn-ea"/>
                      </a:endParaRPr>
                    </a:p>
                    <a:p>
                      <a:pPr marL="174625" indent="-174625"/>
                      <a:r>
                        <a:rPr kumimoji="1" lang="en-US" altLang="ja-JP" sz="1200" b="0" u="none" dirty="0" smtClean="0">
                          <a:solidFill>
                            <a:schemeClr val="tx1"/>
                          </a:solidFill>
                          <a:latin typeface="+mn-ea"/>
                          <a:ea typeface="+mn-ea"/>
                        </a:rPr>
                        <a:t>《</a:t>
                      </a:r>
                      <a:r>
                        <a:rPr kumimoji="1" lang="ja-JP" altLang="en-US" sz="1200" b="0" u="sng" dirty="0" smtClean="0">
                          <a:solidFill>
                            <a:schemeClr val="tx1"/>
                          </a:solidFill>
                          <a:latin typeface="+mn-ea"/>
                          <a:ea typeface="+mn-ea"/>
                        </a:rPr>
                        <a:t>次年度の主な取組み</a:t>
                      </a:r>
                      <a:r>
                        <a:rPr kumimoji="1" lang="en-US" altLang="ja-JP" sz="1200" b="0" u="none" dirty="0" smtClean="0">
                          <a:solidFill>
                            <a:schemeClr val="tx1"/>
                          </a:solidFill>
                          <a:latin typeface="+mn-ea"/>
                          <a:ea typeface="+mn-ea"/>
                        </a:rPr>
                        <a:t>》</a:t>
                      </a:r>
                      <a:endParaRPr kumimoji="1" lang="ja-JP" altLang="en-US" sz="12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■市町村及び関係団体との連携を強化し、健診やイベント等の機会で共食を啓発</a:t>
                      </a:r>
                    </a:p>
                    <a:p>
                      <a:pPr marL="174625" indent="-174625"/>
                      <a:r>
                        <a:rPr kumimoji="1" lang="ja-JP" altLang="en-US" sz="1100" b="0" dirty="0" smtClean="0">
                          <a:solidFill>
                            <a:schemeClr val="tx1"/>
                          </a:solidFill>
                          <a:latin typeface="+mn-ea"/>
                          <a:ea typeface="+mn-ea"/>
                        </a:rPr>
                        <a:t>■府保健所における在宅栄養ケアに関する医師会・栄養士会等関係機関との連携推進・横展開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8682585"/>
                  </a:ext>
                </a:extLst>
              </a:tr>
              <a:tr h="244624">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最終予算</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0"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0" dirty="0" smtClean="0">
                          <a:solidFill>
                            <a:schemeClr val="tx1"/>
                          </a:solidFill>
                          <a:latin typeface="+mn-ea"/>
                          <a:ea typeface="+mn-ea"/>
                        </a:rPr>
                        <a:t>健康・栄養対策費　</a:t>
                      </a:r>
                      <a:r>
                        <a:rPr kumimoji="1" lang="en-US" altLang="ja-JP" sz="1100" b="0" baseline="0" dirty="0" smtClean="0">
                          <a:solidFill>
                            <a:schemeClr val="tx1"/>
                          </a:solidFill>
                          <a:latin typeface="+mn-ea"/>
                          <a:ea typeface="+mn-ea"/>
                        </a:rPr>
                        <a:t>12,657</a:t>
                      </a:r>
                      <a:r>
                        <a:rPr kumimoji="1" lang="ja-JP" altLang="en-US" sz="1100" b="0" baseline="0" dirty="0" smtClean="0">
                          <a:solidFill>
                            <a:schemeClr val="tx1"/>
                          </a:solidFill>
                          <a:latin typeface="+mn-ea"/>
                          <a:ea typeface="+mn-ea"/>
                        </a:rPr>
                        <a:t>千円　（再掲）</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9707954"/>
                  </a:ext>
                </a:extLst>
              </a:tr>
            </a:tbl>
          </a:graphicData>
        </a:graphic>
      </p:graphicFrame>
      <p:sp>
        <p:nvSpPr>
          <p:cNvPr id="12" name="正方形/長方形 11"/>
          <p:cNvSpPr/>
          <p:nvPr/>
        </p:nvSpPr>
        <p:spPr>
          <a:xfrm>
            <a:off x="361444" y="3371069"/>
            <a:ext cx="6988412" cy="338554"/>
          </a:xfrm>
          <a:prstGeom prst="rect">
            <a:avLst/>
          </a:prstGeom>
        </p:spPr>
        <p:txBody>
          <a:bodyPr wrap="square">
            <a:spAutoFit/>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②多様な暮らしに対応した豊かな食体験につながる</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取組み　</a:t>
            </a:r>
            <a:r>
              <a:rPr kumimoji="1"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P32</a:t>
            </a:r>
            <a:endParaRPr kumimoji="1" lang="en-US" altLang="ja-JP" sz="16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4" name="角丸四角形 23"/>
          <p:cNvSpPr/>
          <p:nvPr/>
        </p:nvSpPr>
        <p:spPr>
          <a:xfrm>
            <a:off x="744624" y="1097214"/>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cs typeface="+mn-cs"/>
            </a:endParaRPr>
          </a:p>
        </p:txBody>
      </p:sp>
      <p:sp>
        <p:nvSpPr>
          <p:cNvPr id="25" name="角丸四角形 24"/>
          <p:cNvSpPr/>
          <p:nvPr/>
        </p:nvSpPr>
        <p:spPr>
          <a:xfrm>
            <a:off x="744624" y="4233555"/>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cs typeface="+mn-cs"/>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67</a:t>
            </a:fld>
            <a:endParaRPr kumimoji="1" lang="ja-JP" altLang="en-US"/>
          </a:p>
        </p:txBody>
      </p:sp>
    </p:spTree>
    <p:extLst>
      <p:ext uri="{BB962C8B-B14F-4D97-AF65-F5344CB8AC3E}">
        <p14:creationId xmlns:p14="http://schemas.microsoft.com/office/powerpoint/2010/main" val="246947338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273000" y="244184"/>
            <a:ext cx="9288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角丸四角形 10"/>
          <p:cNvSpPr/>
          <p:nvPr/>
        </p:nvSpPr>
        <p:spPr>
          <a:xfrm>
            <a:off x="2391624" y="3402517"/>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概ね予定どおり</a:t>
            </a:r>
            <a:endPar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9" name="表 8"/>
          <p:cNvGraphicFramePr>
            <a:graphicFrameLocks noGrp="1"/>
          </p:cNvGraphicFramePr>
          <p:nvPr>
            <p:extLst>
              <p:ext uri="{D42A27DB-BD31-4B8C-83A1-F6EECF244321}">
                <p14:modId xmlns:p14="http://schemas.microsoft.com/office/powerpoint/2010/main" val="1590895720"/>
              </p:ext>
            </p:extLst>
          </p:nvPr>
        </p:nvGraphicFramePr>
        <p:xfrm>
          <a:off x="535141" y="557622"/>
          <a:ext cx="8646609" cy="6077143"/>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4428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mn-lt"/>
                          <a:ea typeface="+mn-ea"/>
                          <a:cs typeface="+mn-cs"/>
                        </a:rPr>
                        <a:t>本年度の     </a:t>
                      </a: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mn-lt"/>
                          <a:ea typeface="+mn-ea"/>
                          <a:cs typeface="+mn-cs"/>
                        </a:rPr>
                        <a:t>取組</a:t>
                      </a: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white"/>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0" u="none" dirty="0" smtClean="0">
                          <a:solidFill>
                            <a:schemeClr val="tx1"/>
                          </a:solidFill>
                          <a:latin typeface="+mn-ea"/>
                          <a:ea typeface="+mn-ea"/>
                        </a:rPr>
                        <a:t>《</a:t>
                      </a:r>
                      <a:r>
                        <a:rPr kumimoji="1" lang="ja-JP" altLang="en-US" sz="1200" b="0" u="sng" dirty="0" smtClean="0">
                          <a:solidFill>
                            <a:schemeClr val="tx1"/>
                          </a:solidFill>
                          <a:latin typeface="+mn-ea"/>
                          <a:ea typeface="+mn-ea"/>
                        </a:rPr>
                        <a:t>外食や中食、給食施設における取組み</a:t>
                      </a:r>
                      <a:r>
                        <a:rPr kumimoji="1" lang="en-US" altLang="ja-JP" sz="1200" b="0" u="none" dirty="0" smtClean="0">
                          <a:solidFill>
                            <a:schemeClr val="tx1"/>
                          </a:solidFill>
                          <a:latin typeface="+mn-ea"/>
                          <a:ea typeface="+mn-ea"/>
                        </a:rPr>
                        <a:t>》</a:t>
                      </a:r>
                    </a:p>
                    <a:p>
                      <a:pPr marL="174625" indent="-174625"/>
                      <a:r>
                        <a:rPr kumimoji="1" lang="ja-JP" altLang="en-US" sz="1100" b="0" u="none" dirty="0" smtClean="0">
                          <a:solidFill>
                            <a:schemeClr val="tx1"/>
                          </a:solidFill>
                          <a:latin typeface="+mn-ea"/>
                          <a:ea typeface="+mn-ea"/>
                        </a:rPr>
                        <a:t>■企業と連携し、外食や中食における環境を整備</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・「うちのお店も健康づくり応援団の店」の拡大</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　セブン⁻イレブン・ジャパン：府内</a:t>
                      </a:r>
                      <a:r>
                        <a:rPr kumimoji="1" lang="en-US" altLang="ja-JP" sz="1100" b="0" u="none" dirty="0" smtClean="0">
                          <a:solidFill>
                            <a:schemeClr val="tx1"/>
                          </a:solidFill>
                          <a:latin typeface="+mn-ea"/>
                          <a:ea typeface="+mn-ea"/>
                        </a:rPr>
                        <a:t>90</a:t>
                      </a:r>
                      <a:r>
                        <a:rPr kumimoji="1" lang="ja-JP" altLang="en-US" sz="1100" b="0" u="none" dirty="0" smtClean="0">
                          <a:solidFill>
                            <a:schemeClr val="tx1"/>
                          </a:solidFill>
                          <a:latin typeface="+mn-ea"/>
                          <a:ea typeface="+mn-ea"/>
                        </a:rPr>
                        <a:t>店舗新規登録</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　</a:t>
                      </a:r>
                      <a:r>
                        <a:rPr kumimoji="1" lang="en-US" altLang="ja-JP" sz="1100" b="0" u="none" dirty="0" smtClean="0">
                          <a:solidFill>
                            <a:schemeClr val="tx1"/>
                          </a:solidFill>
                          <a:latin typeface="+mn-ea"/>
                          <a:ea typeface="+mn-ea"/>
                        </a:rPr>
                        <a:t>JR</a:t>
                      </a:r>
                      <a:r>
                        <a:rPr kumimoji="1" lang="ja-JP" altLang="en-US" sz="1100" b="0" u="none" dirty="0" smtClean="0">
                          <a:solidFill>
                            <a:schemeClr val="tx1"/>
                          </a:solidFill>
                          <a:latin typeface="+mn-ea"/>
                          <a:ea typeface="+mn-ea"/>
                        </a:rPr>
                        <a:t>西日本：「</a:t>
                      </a:r>
                      <a:r>
                        <a:rPr kumimoji="1" lang="en-US" altLang="ja-JP" sz="1100" b="0" u="none" dirty="0" smtClean="0">
                          <a:solidFill>
                            <a:schemeClr val="tx1"/>
                          </a:solidFill>
                          <a:latin typeface="+mn-ea"/>
                          <a:ea typeface="+mn-ea"/>
                        </a:rPr>
                        <a:t>VIERRA</a:t>
                      </a:r>
                      <a:r>
                        <a:rPr kumimoji="1" lang="ja-JP" altLang="en-US" sz="1100" b="0" u="none" dirty="0" smtClean="0">
                          <a:solidFill>
                            <a:schemeClr val="tx1"/>
                          </a:solidFill>
                          <a:latin typeface="+mn-ea"/>
                          <a:ea typeface="+mn-ea"/>
                        </a:rPr>
                        <a:t>岸辺健都」内全店舗新規登録</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a:t>
                      </a:r>
                      <a:r>
                        <a:rPr kumimoji="1" lang="en-US" altLang="ja-JP" sz="1100" b="0" u="none" dirty="0" smtClean="0">
                          <a:solidFill>
                            <a:schemeClr val="tx1"/>
                          </a:solidFill>
                          <a:latin typeface="+mn-ea"/>
                          <a:ea typeface="+mn-ea"/>
                        </a:rPr>
                        <a:t>V.O.S.</a:t>
                      </a:r>
                      <a:r>
                        <a:rPr kumimoji="1" lang="ja-JP" altLang="en-US" sz="1100" b="0" u="none" dirty="0" smtClean="0">
                          <a:solidFill>
                            <a:schemeClr val="tx1"/>
                          </a:solidFill>
                          <a:latin typeface="+mn-ea"/>
                          <a:ea typeface="+mn-ea"/>
                        </a:rPr>
                        <a:t>メニューの提供及び普及啓発</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　グローカル・アイ：持ち帰り弁当を</a:t>
                      </a:r>
                      <a:r>
                        <a:rPr kumimoji="1" lang="en-US" altLang="ja-JP" sz="1100" b="0" u="none" dirty="0" smtClean="0">
                          <a:solidFill>
                            <a:schemeClr val="tx1"/>
                          </a:solidFill>
                          <a:latin typeface="+mn-ea"/>
                          <a:ea typeface="+mn-ea"/>
                        </a:rPr>
                        <a:t>V.O.S.</a:t>
                      </a:r>
                      <a:r>
                        <a:rPr kumimoji="1" lang="ja-JP" altLang="en-US" sz="1100" b="0" u="none" dirty="0" smtClean="0">
                          <a:solidFill>
                            <a:schemeClr val="tx1"/>
                          </a:solidFill>
                          <a:latin typeface="+mn-ea"/>
                          <a:ea typeface="+mn-ea"/>
                        </a:rPr>
                        <a:t>メニューとして府内全域のスーパー等にて販売</a:t>
                      </a:r>
                    </a:p>
                    <a:p>
                      <a:pPr marL="174625" indent="-174625"/>
                      <a:r>
                        <a:rPr kumimoji="1" lang="ja-JP" altLang="en-US" sz="1100" b="0" u="none" dirty="0" smtClean="0">
                          <a:solidFill>
                            <a:schemeClr val="tx1"/>
                          </a:solidFill>
                          <a:latin typeface="+mn-ea"/>
                          <a:ea typeface="+mn-ea"/>
                        </a:rPr>
                        <a:t>　シャープ：</a:t>
                      </a:r>
                      <a:r>
                        <a:rPr kumimoji="1" lang="en-US" altLang="ja-JP" sz="1100" b="0" u="none" dirty="0" smtClean="0">
                          <a:solidFill>
                            <a:schemeClr val="tx1"/>
                          </a:solidFill>
                          <a:latin typeface="+mn-ea"/>
                          <a:ea typeface="+mn-ea"/>
                        </a:rPr>
                        <a:t>V.O.S.</a:t>
                      </a:r>
                      <a:r>
                        <a:rPr kumimoji="1" lang="ja-JP" altLang="en-US" sz="1100" b="0" u="none" dirty="0" smtClean="0">
                          <a:solidFill>
                            <a:schemeClr val="tx1"/>
                          </a:solidFill>
                          <a:latin typeface="+mn-ea"/>
                          <a:ea typeface="+mn-ea"/>
                        </a:rPr>
                        <a:t>メニューの開発、ヘルシオレシピへの掲載</a:t>
                      </a:r>
                    </a:p>
                    <a:p>
                      <a:pPr marL="174625" indent="-174625"/>
                      <a:r>
                        <a:rPr kumimoji="1" lang="ja-JP" altLang="en-US" sz="1100" b="0" u="none" dirty="0" smtClean="0">
                          <a:solidFill>
                            <a:schemeClr val="tx1"/>
                          </a:solidFill>
                          <a:latin typeface="+mn-ea"/>
                          <a:ea typeface="+mn-ea"/>
                        </a:rPr>
                        <a:t>　大阪いずみ市民生協：機関紙で</a:t>
                      </a:r>
                      <a:r>
                        <a:rPr kumimoji="1" lang="en-US" altLang="ja-JP" sz="1100" b="0" u="none" dirty="0" smtClean="0">
                          <a:solidFill>
                            <a:schemeClr val="tx1"/>
                          </a:solidFill>
                          <a:latin typeface="+mn-ea"/>
                          <a:ea typeface="+mn-ea"/>
                        </a:rPr>
                        <a:t>V.O.S.</a:t>
                      </a:r>
                      <a:r>
                        <a:rPr kumimoji="1" lang="ja-JP" altLang="en-US" sz="1100" b="0" u="none" dirty="0" smtClean="0">
                          <a:solidFill>
                            <a:schemeClr val="tx1"/>
                          </a:solidFill>
                          <a:latin typeface="+mn-ea"/>
                          <a:ea typeface="+mn-ea"/>
                        </a:rPr>
                        <a:t>メニューの基準にあった料理を提案</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　カゴメ：</a:t>
                      </a:r>
                      <a:r>
                        <a:rPr kumimoji="1" lang="en-US" altLang="ja-JP" sz="1100" b="0" u="none" dirty="0" smtClean="0">
                          <a:solidFill>
                            <a:schemeClr val="tx1"/>
                          </a:solidFill>
                          <a:latin typeface="+mn-ea"/>
                          <a:ea typeface="+mn-ea"/>
                        </a:rPr>
                        <a:t>V.O.S.</a:t>
                      </a:r>
                      <a:r>
                        <a:rPr kumimoji="1" lang="ja-JP" altLang="en-US" sz="1100" b="0" u="none" dirty="0" smtClean="0">
                          <a:solidFill>
                            <a:schemeClr val="tx1"/>
                          </a:solidFill>
                          <a:latin typeface="+mn-ea"/>
                          <a:ea typeface="+mn-ea"/>
                        </a:rPr>
                        <a:t>メニューの普及啓発を目的としたメニューコンテスト実施</a:t>
                      </a:r>
                      <a:endParaRPr kumimoji="1" lang="en-US" altLang="ja-JP" sz="1100" b="0" u="none" dirty="0" smtClean="0">
                        <a:solidFill>
                          <a:schemeClr val="tx1"/>
                        </a:solidFill>
                        <a:latin typeface="+mn-ea"/>
                        <a:ea typeface="+mn-ea"/>
                      </a:endParaRPr>
                    </a:p>
                    <a:p>
                      <a:pPr marL="174625" indent="-174625"/>
                      <a:r>
                        <a:rPr kumimoji="1" lang="ja-JP" altLang="en-US" sz="1100" b="0" u="none" dirty="0" smtClean="0">
                          <a:solidFill>
                            <a:schemeClr val="tx1"/>
                          </a:solidFill>
                          <a:latin typeface="+mn-ea"/>
                          <a:ea typeface="+mn-ea"/>
                        </a:rPr>
                        <a:t>　国保連：広報誌にて</a:t>
                      </a:r>
                      <a:r>
                        <a:rPr kumimoji="1" lang="en-US" altLang="ja-JP" sz="1100" b="0" u="none" dirty="0" smtClean="0">
                          <a:solidFill>
                            <a:schemeClr val="tx1"/>
                          </a:solidFill>
                          <a:latin typeface="+mn-ea"/>
                          <a:ea typeface="+mn-ea"/>
                        </a:rPr>
                        <a:t>V.O.S.</a:t>
                      </a:r>
                      <a:r>
                        <a:rPr kumimoji="1" lang="ja-JP" altLang="en-US" sz="1100" b="0" u="none" dirty="0" smtClean="0">
                          <a:solidFill>
                            <a:schemeClr val="tx1"/>
                          </a:solidFill>
                          <a:latin typeface="+mn-ea"/>
                          <a:ea typeface="+mn-ea"/>
                        </a:rPr>
                        <a:t>メニューを紹介</a:t>
                      </a:r>
                      <a:endParaRPr kumimoji="1" lang="en-US" altLang="ja-JP" sz="1100" b="0" u="none" dirty="0" smtClean="0">
                        <a:solidFill>
                          <a:schemeClr val="tx1"/>
                        </a:solidFill>
                        <a:latin typeface="+mn-ea"/>
                        <a:ea typeface="+mn-ea"/>
                      </a:endParaRPr>
                    </a:p>
                    <a:p>
                      <a:pPr marL="174625" indent="-174625"/>
                      <a:r>
                        <a:rPr kumimoji="1" lang="ja-JP" altLang="en-US" sz="1100" b="0" dirty="0" smtClean="0">
                          <a:solidFill>
                            <a:schemeClr val="tx1"/>
                          </a:solidFill>
                          <a:latin typeface="游ゴシック" panose="020B0400000000000000" pitchFamily="50" charset="-128"/>
                          <a:ea typeface="+mn-ea"/>
                        </a:rPr>
                        <a:t>■給食施設での</a:t>
                      </a:r>
                      <a:r>
                        <a:rPr kumimoji="1" lang="en-US" altLang="ja-JP" sz="1100" b="0" dirty="0" smtClean="0">
                          <a:solidFill>
                            <a:schemeClr val="tx1"/>
                          </a:solidFill>
                          <a:latin typeface="游ゴシック" panose="020B0400000000000000" pitchFamily="50" charset="-128"/>
                          <a:ea typeface="+mn-ea"/>
                        </a:rPr>
                        <a:t>V.O.S.</a:t>
                      </a:r>
                      <a:r>
                        <a:rPr kumimoji="1" lang="ja-JP" altLang="en-US" sz="1100" b="0" dirty="0" smtClean="0">
                          <a:solidFill>
                            <a:schemeClr val="tx1"/>
                          </a:solidFill>
                          <a:latin typeface="游ゴシック" panose="020B0400000000000000" pitchFamily="50" charset="-128"/>
                          <a:ea typeface="+mn-ea"/>
                        </a:rPr>
                        <a:t>メニューの提供</a:t>
                      </a:r>
                    </a:p>
                    <a:p>
                      <a:pPr marL="174625" indent="-174625"/>
                      <a:r>
                        <a:rPr kumimoji="1" lang="ja-JP" altLang="en-US" sz="1100" b="0" dirty="0" smtClean="0">
                          <a:solidFill>
                            <a:schemeClr val="tx1"/>
                          </a:solidFill>
                          <a:latin typeface="游ゴシック" panose="020B0400000000000000" pitchFamily="50" charset="-128"/>
                          <a:ea typeface="+mn-ea"/>
                        </a:rPr>
                        <a:t>・カゴメメニューコンテスト優秀作品を事業所で</a:t>
                      </a:r>
                      <a:r>
                        <a:rPr kumimoji="1" lang="en-US" altLang="ja-JP" sz="1100" b="0" dirty="0" smtClean="0">
                          <a:solidFill>
                            <a:schemeClr val="tx1"/>
                          </a:solidFill>
                          <a:latin typeface="游ゴシック" panose="020B0400000000000000" pitchFamily="50" charset="-128"/>
                          <a:ea typeface="+mn-ea"/>
                        </a:rPr>
                        <a:t>V.O.S.</a:t>
                      </a:r>
                      <a:r>
                        <a:rPr kumimoji="1" lang="ja-JP" altLang="en-US" sz="1100" b="0" dirty="0" smtClean="0">
                          <a:solidFill>
                            <a:schemeClr val="tx1"/>
                          </a:solidFill>
                          <a:latin typeface="游ゴシック" panose="020B0400000000000000" pitchFamily="50" charset="-128"/>
                          <a:ea typeface="+mn-ea"/>
                        </a:rPr>
                        <a:t>メニューとして提供</a:t>
                      </a:r>
                    </a:p>
                    <a:p>
                      <a:pPr marL="174625" indent="-174625"/>
                      <a:r>
                        <a:rPr kumimoji="1" lang="ja-JP" altLang="en-US" sz="1100" b="0" dirty="0" smtClean="0">
                          <a:solidFill>
                            <a:schemeClr val="tx1"/>
                          </a:solidFill>
                          <a:latin typeface="游ゴシック" panose="020B0400000000000000" pitchFamily="50" charset="-128"/>
                          <a:ea typeface="+mn-ea"/>
                        </a:rPr>
                        <a:t>・健康キャンパス・プロジェクトと連動した</a:t>
                      </a:r>
                      <a:r>
                        <a:rPr kumimoji="1" lang="en-US" altLang="ja-JP" sz="1100" b="0" dirty="0" smtClean="0">
                          <a:solidFill>
                            <a:schemeClr val="tx1"/>
                          </a:solidFill>
                          <a:latin typeface="游ゴシック" panose="020B0400000000000000" pitchFamily="50" charset="-128"/>
                          <a:ea typeface="+mn-ea"/>
                        </a:rPr>
                        <a:t>V.O.S.</a:t>
                      </a:r>
                      <a:r>
                        <a:rPr kumimoji="1" lang="ja-JP" altLang="en-US" sz="1100" b="0" dirty="0" smtClean="0">
                          <a:solidFill>
                            <a:schemeClr val="tx1"/>
                          </a:solidFill>
                          <a:latin typeface="游ゴシック" panose="020B0400000000000000" pitchFamily="50" charset="-128"/>
                          <a:ea typeface="+mn-ea"/>
                        </a:rPr>
                        <a:t>メニューの提供（近畿大学、大阪大学、摂南大学）</a:t>
                      </a:r>
                    </a:p>
                    <a:p>
                      <a:pPr marL="174625" indent="-174625"/>
                      <a:r>
                        <a:rPr kumimoji="1" lang="ja-JP" altLang="en-US" sz="1100" b="0" dirty="0" smtClean="0">
                          <a:solidFill>
                            <a:schemeClr val="tx1"/>
                          </a:solidFill>
                          <a:latin typeface="游ゴシック" panose="020B0400000000000000" pitchFamily="50" charset="-128"/>
                          <a:ea typeface="+mn-ea"/>
                        </a:rPr>
                        <a:t>・保健所と連携した</a:t>
                      </a:r>
                      <a:r>
                        <a:rPr kumimoji="1" lang="en-US" altLang="ja-JP" sz="1100" b="0" dirty="0" smtClean="0">
                          <a:solidFill>
                            <a:schemeClr val="tx1"/>
                          </a:solidFill>
                          <a:latin typeface="游ゴシック" panose="020B0400000000000000" pitchFamily="50" charset="-128"/>
                          <a:ea typeface="+mn-ea"/>
                        </a:rPr>
                        <a:t>V.O.S.</a:t>
                      </a:r>
                      <a:r>
                        <a:rPr kumimoji="1" lang="ja-JP" altLang="en-US" sz="1100" b="0" dirty="0" smtClean="0">
                          <a:solidFill>
                            <a:schemeClr val="tx1"/>
                          </a:solidFill>
                          <a:latin typeface="游ゴシック" panose="020B0400000000000000" pitchFamily="50" charset="-128"/>
                          <a:ea typeface="+mn-ea"/>
                        </a:rPr>
                        <a:t>メニューの提供（関西福祉科学大学、大阪府立大学、桃山学院大学）</a:t>
                      </a:r>
                    </a:p>
                    <a:p>
                      <a:pPr marL="174625" indent="-174625"/>
                      <a:r>
                        <a:rPr kumimoji="1" lang="ja-JP" altLang="en-US" sz="1100" b="0" dirty="0" smtClean="0">
                          <a:solidFill>
                            <a:schemeClr val="tx1"/>
                          </a:solidFill>
                          <a:latin typeface="游ゴシック" panose="020B0400000000000000" pitchFamily="50" charset="-128"/>
                          <a:ea typeface="+mn-ea"/>
                        </a:rPr>
                        <a:t>■特定給食施設等を対象とした研修会の実施</a:t>
                      </a:r>
                    </a:p>
                    <a:p>
                      <a:pPr marL="174625" indent="-174625"/>
                      <a:r>
                        <a:rPr kumimoji="1" lang="ja-JP" altLang="en-US" sz="1100" b="0" dirty="0" smtClean="0">
                          <a:solidFill>
                            <a:schemeClr val="tx1"/>
                          </a:solidFill>
                          <a:latin typeface="游ゴシック" panose="020B0400000000000000" pitchFamily="50" charset="-128"/>
                          <a:ea typeface="+mn-ea"/>
                        </a:rPr>
                        <a:t>・保健所と給食研究会が連携した研修会等の開催</a:t>
                      </a:r>
                    </a:p>
                    <a:p>
                      <a:pPr marL="174625" indent="-174625"/>
                      <a:r>
                        <a:rPr kumimoji="1" lang="ja-JP" altLang="en-US" sz="1100" b="0" dirty="0" smtClean="0">
                          <a:solidFill>
                            <a:schemeClr val="tx1"/>
                          </a:solidFill>
                          <a:latin typeface="游ゴシック" panose="020B0400000000000000" pitchFamily="50" charset="-128"/>
                          <a:ea typeface="+mn-ea"/>
                        </a:rPr>
                        <a:t>・政令中核市・大阪府栄養士会と連携した研修会の開催（</a:t>
                      </a:r>
                      <a:r>
                        <a:rPr kumimoji="1" lang="en-US" altLang="ja-JP" sz="1100" b="0" dirty="0" smtClean="0">
                          <a:solidFill>
                            <a:schemeClr val="tx1"/>
                          </a:solidFill>
                          <a:latin typeface="游ゴシック" panose="020B0400000000000000" pitchFamily="50" charset="-128"/>
                          <a:ea typeface="+mn-ea"/>
                        </a:rPr>
                        <a:t>2</a:t>
                      </a:r>
                      <a:r>
                        <a:rPr kumimoji="1" lang="ja-JP" altLang="en-US" sz="1100" b="0" dirty="0" smtClean="0">
                          <a:solidFill>
                            <a:schemeClr val="tx1"/>
                          </a:solidFill>
                          <a:latin typeface="游ゴシック" panose="020B0400000000000000" pitchFamily="50" charset="-128"/>
                          <a:ea typeface="+mn-ea"/>
                        </a:rPr>
                        <a:t>回開催）</a:t>
                      </a:r>
                      <a:endParaRPr kumimoji="1" lang="en-US" altLang="ja-JP" sz="1100" b="0" dirty="0" smtClean="0">
                        <a:solidFill>
                          <a:schemeClr val="tx1"/>
                        </a:solidFill>
                        <a:latin typeface="游ゴシック" panose="020B0400000000000000" pitchFamily="50" charset="-128"/>
                        <a:ea typeface="+mn-ea"/>
                      </a:endParaRPr>
                    </a:p>
                    <a:p>
                      <a:pPr marL="174625" indent="-174625"/>
                      <a:r>
                        <a:rPr kumimoji="1" lang="en-US" altLang="ja-JP" sz="1200" b="0" u="none" dirty="0" smtClean="0">
                          <a:solidFill>
                            <a:schemeClr val="tx1"/>
                          </a:solidFill>
                          <a:latin typeface="+mn-ea"/>
                          <a:ea typeface="+mn-ea"/>
                        </a:rPr>
                        <a:t>《</a:t>
                      </a:r>
                      <a:r>
                        <a:rPr kumimoji="1" lang="en-US" altLang="ja-JP" sz="1200" b="0" u="sng" dirty="0" smtClean="0">
                          <a:solidFill>
                            <a:schemeClr val="tx1"/>
                          </a:solidFill>
                          <a:latin typeface="游ゴシック" panose="020B0400000000000000" pitchFamily="50" charset="-128"/>
                          <a:ea typeface="+mn-ea"/>
                        </a:rPr>
                        <a:t>SNS</a:t>
                      </a:r>
                      <a:r>
                        <a:rPr kumimoji="1" lang="ja-JP" altLang="en-US" sz="1200" b="0" u="sng" dirty="0" smtClean="0">
                          <a:solidFill>
                            <a:schemeClr val="tx1"/>
                          </a:solidFill>
                          <a:latin typeface="游ゴシック" panose="020B0400000000000000" pitchFamily="50" charset="-128"/>
                          <a:ea typeface="+mn-ea"/>
                        </a:rPr>
                        <a:t>等を活用した情報発信</a:t>
                      </a:r>
                      <a:r>
                        <a:rPr kumimoji="1" lang="en-US" altLang="ja-JP" sz="1200" b="0" u="none" dirty="0" smtClean="0">
                          <a:solidFill>
                            <a:schemeClr val="tx1"/>
                          </a:solidFill>
                          <a:latin typeface="游ゴシック" panose="020B0400000000000000" pitchFamily="50" charset="-128"/>
                          <a:ea typeface="+mn-ea"/>
                        </a:rPr>
                        <a:t>》</a:t>
                      </a:r>
                    </a:p>
                    <a:p>
                      <a:pPr marL="174625" indent="-174625"/>
                      <a:r>
                        <a:rPr kumimoji="1" lang="ja-JP" altLang="en-US" sz="1100" b="0" dirty="0" smtClean="0">
                          <a:solidFill>
                            <a:schemeClr val="tx1"/>
                          </a:solidFill>
                          <a:latin typeface="游ゴシック" panose="020B0400000000000000" pitchFamily="50" charset="-128"/>
                          <a:ea typeface="+mn-ea"/>
                        </a:rPr>
                        <a:t>■ホームページや</a:t>
                      </a:r>
                      <a:r>
                        <a:rPr kumimoji="1" lang="en-US" altLang="ja-JP" sz="1100" b="0" dirty="0" smtClean="0">
                          <a:solidFill>
                            <a:schemeClr val="tx1"/>
                          </a:solidFill>
                          <a:latin typeface="游ゴシック" panose="020B0400000000000000" pitchFamily="50" charset="-128"/>
                          <a:ea typeface="+mn-ea"/>
                        </a:rPr>
                        <a:t>Facebook</a:t>
                      </a:r>
                      <a:r>
                        <a:rPr kumimoji="1" lang="ja-JP" altLang="en-US" sz="1100" b="0" dirty="0" err="1" smtClean="0">
                          <a:solidFill>
                            <a:schemeClr val="tx1"/>
                          </a:solidFill>
                          <a:latin typeface="游ゴシック" panose="020B0400000000000000" pitchFamily="50" charset="-128"/>
                          <a:ea typeface="+mn-ea"/>
                        </a:rPr>
                        <a:t>での</a:t>
                      </a:r>
                      <a:r>
                        <a:rPr kumimoji="1" lang="ja-JP" altLang="en-US" sz="1100" b="0" dirty="0" smtClean="0">
                          <a:solidFill>
                            <a:schemeClr val="tx1"/>
                          </a:solidFill>
                          <a:latin typeface="游ゴシック" panose="020B0400000000000000" pitchFamily="50" charset="-128"/>
                          <a:ea typeface="+mn-ea"/>
                        </a:rPr>
                        <a:t>情報発信</a:t>
                      </a:r>
                    </a:p>
                    <a:p>
                      <a:pPr marL="174625" indent="-174625"/>
                      <a:r>
                        <a:rPr kumimoji="1" lang="ja-JP" altLang="en-US" sz="1100" b="0" dirty="0" smtClean="0">
                          <a:solidFill>
                            <a:schemeClr val="tx1"/>
                          </a:solidFill>
                          <a:latin typeface="游ゴシック" panose="020B0400000000000000" pitchFamily="50" charset="-128"/>
                          <a:ea typeface="+mn-ea"/>
                        </a:rPr>
                        <a:t>■クックパッドによる簡単レシピの紹介</a:t>
                      </a:r>
                    </a:p>
                    <a:p>
                      <a:pPr marL="174625" indent="-174625"/>
                      <a:r>
                        <a:rPr kumimoji="1" lang="ja-JP" altLang="en-US" sz="1100" b="0" dirty="0" smtClean="0">
                          <a:solidFill>
                            <a:schemeClr val="tx1"/>
                          </a:solidFill>
                          <a:latin typeface="游ゴシック" panose="020B0400000000000000" pitchFamily="50" charset="-128"/>
                          <a:ea typeface="+mn-ea"/>
                        </a:rPr>
                        <a:t>■大学生向けホームページの作成及び大学のイントラネットを活用した情報提供</a:t>
                      </a:r>
                    </a:p>
                    <a:p>
                      <a:pPr marL="174625" indent="-174625"/>
                      <a:r>
                        <a:rPr kumimoji="1" lang="en-US" altLang="ja-JP" sz="1200" b="0" u="none" dirty="0" smtClean="0">
                          <a:solidFill>
                            <a:schemeClr val="tx1"/>
                          </a:solidFill>
                          <a:latin typeface="+mn-ea"/>
                          <a:ea typeface="+mn-ea"/>
                        </a:rPr>
                        <a:t>《</a:t>
                      </a:r>
                      <a:r>
                        <a:rPr kumimoji="1" lang="ja-JP" altLang="en-US" sz="1200" b="0" u="sng" dirty="0" smtClean="0">
                          <a:solidFill>
                            <a:schemeClr val="tx1"/>
                          </a:solidFill>
                          <a:latin typeface="游ゴシック" panose="020B0400000000000000" pitchFamily="50" charset="-128"/>
                          <a:ea typeface="+mn-ea"/>
                        </a:rPr>
                        <a:t>健康づくりに役立つ食品表示の活用を促す取組み</a:t>
                      </a:r>
                      <a:r>
                        <a:rPr kumimoji="1" lang="en-US" altLang="ja-JP" sz="1200" b="0" u="none" dirty="0" smtClean="0">
                          <a:solidFill>
                            <a:schemeClr val="tx1"/>
                          </a:solidFill>
                          <a:latin typeface="游ゴシック" panose="020B0400000000000000" pitchFamily="50" charset="-128"/>
                          <a:ea typeface="+mn-ea"/>
                        </a:rPr>
                        <a:t>》</a:t>
                      </a:r>
                      <a:r>
                        <a:rPr kumimoji="1" lang="ja-JP" altLang="en-US" sz="1200" b="0" dirty="0" smtClean="0">
                          <a:solidFill>
                            <a:schemeClr val="tx1"/>
                          </a:solidFill>
                          <a:latin typeface="游ゴシック" panose="020B0400000000000000" pitchFamily="50" charset="-128"/>
                          <a:ea typeface="+mn-ea"/>
                        </a:rPr>
                        <a:t>　</a:t>
                      </a:r>
                      <a:endParaRPr kumimoji="1" lang="en-US" altLang="ja-JP" sz="1200" b="0" dirty="0" smtClean="0">
                        <a:solidFill>
                          <a:schemeClr val="tx1"/>
                        </a:solidFill>
                        <a:latin typeface="游ゴシック" panose="020B0400000000000000" pitchFamily="50" charset="-128"/>
                        <a:ea typeface="+mn-ea"/>
                      </a:endParaRPr>
                    </a:p>
                    <a:p>
                      <a:pPr marL="174625" indent="-174625"/>
                      <a:r>
                        <a:rPr kumimoji="1" lang="ja-JP" altLang="en-US" sz="1100" b="0" dirty="0" smtClean="0">
                          <a:solidFill>
                            <a:schemeClr val="tx1"/>
                          </a:solidFill>
                          <a:latin typeface="游ゴシック" panose="020B0400000000000000" pitchFamily="50" charset="-128"/>
                          <a:ea typeface="+mn-ea"/>
                        </a:rPr>
                        <a:t>■大阪府消費者フェアで食品表示の活用について啓発　総来場者数</a:t>
                      </a:r>
                      <a:r>
                        <a:rPr kumimoji="1" lang="en-US" altLang="ja-JP" sz="1100" b="0" dirty="0" smtClean="0">
                          <a:solidFill>
                            <a:schemeClr val="tx1"/>
                          </a:solidFill>
                          <a:latin typeface="游ゴシック" panose="020B0400000000000000" pitchFamily="50" charset="-128"/>
                          <a:ea typeface="+mn-ea"/>
                        </a:rPr>
                        <a:t>3,042</a:t>
                      </a:r>
                      <a:r>
                        <a:rPr kumimoji="1" lang="ja-JP" altLang="en-US" sz="1100" b="0" dirty="0" smtClean="0">
                          <a:solidFill>
                            <a:schemeClr val="tx1"/>
                          </a:solidFill>
                          <a:latin typeface="游ゴシック" panose="020B0400000000000000" pitchFamily="50" charset="-128"/>
                          <a:ea typeface="+mn-ea"/>
                        </a:rPr>
                        <a:t>人</a:t>
                      </a:r>
                      <a:endParaRPr kumimoji="1" lang="en-US" altLang="ja-JP" sz="1100" b="0" dirty="0" smtClean="0">
                        <a:solidFill>
                          <a:schemeClr val="tx1"/>
                        </a:solidFill>
                        <a:latin typeface="游ゴシック" panose="020B0400000000000000" pitchFamily="50" charset="-128"/>
                        <a:ea typeface="+mn-ea"/>
                      </a:endParaRPr>
                    </a:p>
                    <a:p>
                      <a:pPr marL="174625" indent="-174625"/>
                      <a:r>
                        <a:rPr kumimoji="1" lang="ja-JP" altLang="en-US" sz="1100" b="0" dirty="0" smtClean="0">
                          <a:solidFill>
                            <a:schemeClr val="tx1"/>
                          </a:solidFill>
                          <a:latin typeface="游ゴシック" panose="020B0400000000000000" pitchFamily="50" charset="-128"/>
                          <a:ea typeface="+mn-ea"/>
                        </a:rPr>
                        <a:t>■健康保険組合連合会大阪連合会広報誌で保健機能食品の適切な利用に関する記事を提供</a:t>
                      </a:r>
                      <a:endParaRPr kumimoji="1" lang="en-US" altLang="ja-JP" sz="1100" b="0" dirty="0" smtClean="0">
                        <a:solidFill>
                          <a:schemeClr val="tx1"/>
                        </a:solidFill>
                        <a:latin typeface="游ゴシック" panose="020B0400000000000000" pitchFamily="50" charset="-128"/>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681082">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0" u="none" dirty="0" smtClean="0">
                          <a:solidFill>
                            <a:schemeClr val="tx1"/>
                          </a:solidFill>
                          <a:latin typeface="+mn-ea"/>
                          <a:ea typeface="+mn-ea"/>
                        </a:rPr>
                        <a:t>《</a:t>
                      </a:r>
                      <a:r>
                        <a:rPr kumimoji="1" lang="ja-JP" altLang="en-US" sz="1200" b="0" u="sng" dirty="0" smtClean="0">
                          <a:solidFill>
                            <a:schemeClr val="tx1"/>
                          </a:solidFill>
                          <a:latin typeface="+mn-ea"/>
                          <a:ea typeface="+mn-ea"/>
                        </a:rPr>
                        <a:t>課題</a:t>
                      </a:r>
                      <a:r>
                        <a:rPr kumimoji="1" lang="en-US" altLang="ja-JP" sz="1200" b="0" u="none" dirty="0" smtClean="0">
                          <a:solidFill>
                            <a:schemeClr val="tx1"/>
                          </a:solidFill>
                          <a:latin typeface="+mn-ea"/>
                          <a:ea typeface="+mn-ea"/>
                        </a:rPr>
                        <a:t>》</a:t>
                      </a:r>
                      <a:endParaRPr kumimoji="1" lang="ja-JP" altLang="en-US" sz="12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■「うちのお店も健康づくり応援団の店」や</a:t>
                      </a:r>
                      <a:r>
                        <a:rPr kumimoji="1" lang="en-US" altLang="ja-JP" sz="1100" b="0" dirty="0" smtClean="0">
                          <a:solidFill>
                            <a:schemeClr val="tx1"/>
                          </a:solidFill>
                          <a:latin typeface="+mn-ea"/>
                          <a:ea typeface="+mn-ea"/>
                        </a:rPr>
                        <a:t>V.O.S.</a:t>
                      </a:r>
                      <a:r>
                        <a:rPr kumimoji="1" lang="ja-JP" altLang="en-US" sz="1100" b="0" dirty="0" smtClean="0">
                          <a:solidFill>
                            <a:schemeClr val="tx1"/>
                          </a:solidFill>
                          <a:latin typeface="+mn-ea"/>
                          <a:ea typeface="+mn-ea"/>
                        </a:rPr>
                        <a:t>メニューの拡大及び普及啓発</a:t>
                      </a:r>
                      <a:endParaRPr kumimoji="1" lang="en-US" altLang="ja-JP" sz="1100" b="0" dirty="0" smtClean="0">
                        <a:solidFill>
                          <a:schemeClr val="tx1"/>
                        </a:solidFill>
                        <a:latin typeface="+mn-ea"/>
                        <a:ea typeface="+mn-ea"/>
                      </a:endParaRPr>
                    </a:p>
                    <a:p>
                      <a:pPr marL="174625" indent="-174625"/>
                      <a:endParaRPr kumimoji="1" lang="ja-JP" altLang="en-US" sz="1100" b="0" dirty="0" smtClean="0">
                        <a:solidFill>
                          <a:schemeClr val="tx1"/>
                        </a:solidFill>
                        <a:latin typeface="+mn-ea"/>
                        <a:ea typeface="+mn-ea"/>
                      </a:endParaRPr>
                    </a:p>
                    <a:p>
                      <a:pPr marL="174625" indent="-174625"/>
                      <a:r>
                        <a:rPr kumimoji="1" lang="en-US" altLang="ja-JP" sz="1200" b="0" u="none" dirty="0" smtClean="0">
                          <a:solidFill>
                            <a:schemeClr val="tx1"/>
                          </a:solidFill>
                          <a:latin typeface="+mn-ea"/>
                          <a:ea typeface="+mn-ea"/>
                        </a:rPr>
                        <a:t>《</a:t>
                      </a:r>
                      <a:r>
                        <a:rPr kumimoji="1" lang="ja-JP" altLang="en-US" sz="1200" b="0" u="sng" dirty="0" smtClean="0">
                          <a:solidFill>
                            <a:schemeClr val="tx1"/>
                          </a:solidFill>
                          <a:latin typeface="+mn-ea"/>
                          <a:ea typeface="+mn-ea"/>
                        </a:rPr>
                        <a:t>次年度の主な取組み</a:t>
                      </a:r>
                      <a:r>
                        <a:rPr kumimoji="1" lang="en-US" altLang="ja-JP" sz="1200" b="0" u="none" dirty="0" smtClean="0">
                          <a:solidFill>
                            <a:schemeClr val="tx1"/>
                          </a:solidFill>
                          <a:latin typeface="+mn-ea"/>
                          <a:ea typeface="+mn-ea"/>
                        </a:rPr>
                        <a:t>》</a:t>
                      </a:r>
                      <a:endParaRPr kumimoji="1" lang="en-US" altLang="ja-JP" sz="12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■中食における</a:t>
                      </a:r>
                      <a:r>
                        <a:rPr kumimoji="1" lang="en-US" altLang="ja-JP" sz="1100" b="0" dirty="0" smtClean="0">
                          <a:solidFill>
                            <a:schemeClr val="tx1"/>
                          </a:solidFill>
                          <a:latin typeface="+mn-ea"/>
                          <a:ea typeface="+mn-ea"/>
                        </a:rPr>
                        <a:t>V.O.S.</a:t>
                      </a:r>
                      <a:r>
                        <a:rPr kumimoji="1" lang="ja-JP" altLang="en-US" sz="1100" b="0" dirty="0" smtClean="0">
                          <a:solidFill>
                            <a:schemeClr val="tx1"/>
                          </a:solidFill>
                          <a:latin typeface="+mn-ea"/>
                          <a:ea typeface="+mn-ea"/>
                        </a:rPr>
                        <a:t>メニューの提供拡大に向け、承認基準の柔軟化を検討</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■公民連携の枠組みや</a:t>
                      </a:r>
                      <a:r>
                        <a:rPr kumimoji="1" lang="en-US" altLang="ja-JP" sz="1100" b="0" dirty="0" smtClean="0">
                          <a:solidFill>
                            <a:schemeClr val="tx1"/>
                          </a:solidFill>
                          <a:latin typeface="+mn-ea"/>
                          <a:ea typeface="+mn-ea"/>
                        </a:rPr>
                        <a:t>SNS</a:t>
                      </a:r>
                      <a:r>
                        <a:rPr kumimoji="1" lang="ja-JP" altLang="en-US" sz="1100" b="0" dirty="0" smtClean="0">
                          <a:solidFill>
                            <a:schemeClr val="tx1"/>
                          </a:solidFill>
                          <a:latin typeface="+mn-ea"/>
                          <a:ea typeface="+mn-ea"/>
                        </a:rPr>
                        <a:t>等を活用した情報発信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73720789"/>
                  </a:ext>
                </a:extLst>
              </a:tr>
              <a:tr h="521383">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最終予算</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0" dirty="0" smtClean="0">
                          <a:solidFill>
                            <a:schemeClr val="bg1"/>
                          </a:solidFill>
                          <a:latin typeface="游ゴシック" panose="020B0400000000000000" pitchFamily="50" charset="-128"/>
                          <a:ea typeface="游ゴシック" panose="020B0400000000000000" pitchFamily="50" charset="-128"/>
                        </a:rPr>
                        <a:t>（主要事業）</a:t>
                      </a: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0" dirty="0" smtClean="0">
                          <a:solidFill>
                            <a:schemeClr val="tx1"/>
                          </a:solidFill>
                          <a:latin typeface="+mn-ea"/>
                          <a:ea typeface="+mn-ea"/>
                        </a:rPr>
                        <a:t>健康・栄養対策費　</a:t>
                      </a:r>
                      <a:r>
                        <a:rPr kumimoji="1" lang="en-US" altLang="ja-JP" sz="1100" b="0" dirty="0" smtClean="0">
                          <a:solidFill>
                            <a:schemeClr val="tx1"/>
                          </a:solidFill>
                          <a:latin typeface="+mn-ea"/>
                          <a:ea typeface="+mn-ea"/>
                        </a:rPr>
                        <a:t>12,657</a:t>
                      </a:r>
                      <a:r>
                        <a:rPr kumimoji="1" lang="ja-JP" altLang="en-US" sz="1100" b="0" dirty="0" smtClean="0">
                          <a:solidFill>
                            <a:schemeClr val="tx1"/>
                          </a:solidFill>
                          <a:latin typeface="+mn-ea"/>
                          <a:ea typeface="+mn-ea"/>
                        </a:rPr>
                        <a:t>千円（再掲）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6657757"/>
                  </a:ext>
                </a:extLst>
              </a:tr>
            </a:tbl>
          </a:graphicData>
        </a:graphic>
      </p:graphicFrame>
      <p:sp>
        <p:nvSpPr>
          <p:cNvPr id="3" name="正方形/長方形 2"/>
          <p:cNvSpPr/>
          <p:nvPr/>
        </p:nvSpPr>
        <p:spPr>
          <a:xfrm>
            <a:off x="453751" y="271326"/>
            <a:ext cx="7620045" cy="338554"/>
          </a:xfrm>
          <a:prstGeom prst="rect">
            <a:avLst/>
          </a:prstGeom>
        </p:spPr>
        <p:txBody>
          <a:bodyPr wrap="square">
            <a:spAutoFit/>
          </a:bodyPr>
          <a:lstStyle/>
          <a:p>
            <a:pPr marL="174625" marR="0" lvl="0" indent="-174625"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③食品関連事業者等との連携による健康的な食生活の実践を促す</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取組み　</a:t>
            </a:r>
            <a:r>
              <a:rPr kumimoji="1"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P32</a:t>
            </a:r>
            <a:endParaRPr kumimoji="1"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2" name="角丸四角形 11"/>
          <p:cNvSpPr/>
          <p:nvPr/>
        </p:nvSpPr>
        <p:spPr>
          <a:xfrm>
            <a:off x="736056" y="3101755"/>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68</a:t>
            </a:fld>
            <a:endParaRPr kumimoji="1" lang="ja-JP" altLang="en-US"/>
          </a:p>
        </p:txBody>
      </p:sp>
    </p:spTree>
    <p:extLst>
      <p:ext uri="{BB962C8B-B14F-4D97-AF65-F5344CB8AC3E}">
        <p14:creationId xmlns:p14="http://schemas.microsoft.com/office/powerpoint/2010/main" val="200734205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273000" y="189000"/>
            <a:ext cx="9288000" cy="64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角丸四角形 10"/>
          <p:cNvSpPr/>
          <p:nvPr/>
        </p:nvSpPr>
        <p:spPr>
          <a:xfrm>
            <a:off x="2405272"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概ね予定どおり</a:t>
            </a:r>
            <a:endPar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9" name="表 8"/>
          <p:cNvGraphicFramePr>
            <a:graphicFrameLocks noGrp="1"/>
          </p:cNvGraphicFramePr>
          <p:nvPr>
            <p:extLst>
              <p:ext uri="{D42A27DB-BD31-4B8C-83A1-F6EECF244321}">
                <p14:modId xmlns:p14="http://schemas.microsoft.com/office/powerpoint/2010/main" val="1173729036"/>
              </p:ext>
            </p:extLst>
          </p:nvPr>
        </p:nvGraphicFramePr>
        <p:xfrm>
          <a:off x="575104" y="492986"/>
          <a:ext cx="8646609" cy="6143371"/>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2802789">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mn-lt"/>
                          <a:ea typeface="+mn-ea"/>
                          <a:cs typeface="+mn-cs"/>
                        </a:rPr>
                        <a:t>本年度の     </a:t>
                      </a: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mn-lt"/>
                          <a:ea typeface="+mn-ea"/>
                          <a:cs typeface="+mn-cs"/>
                        </a:rPr>
                        <a:t>取組</a:t>
                      </a: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white"/>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0" u="none" dirty="0" smtClean="0">
                          <a:solidFill>
                            <a:schemeClr val="tx1"/>
                          </a:solidFill>
                          <a:latin typeface="游ゴシック" panose="020B0400000000000000" pitchFamily="50" charset="-128"/>
                          <a:ea typeface="+mn-ea"/>
                        </a:rPr>
                        <a:t>《</a:t>
                      </a:r>
                      <a:r>
                        <a:rPr kumimoji="1" lang="ja-JP" altLang="en-US" sz="1200" b="0" u="sng" dirty="0" smtClean="0">
                          <a:solidFill>
                            <a:schemeClr val="tx1"/>
                          </a:solidFill>
                          <a:latin typeface="游ゴシック" panose="020B0400000000000000" pitchFamily="50" charset="-128"/>
                          <a:ea typeface="+mn-ea"/>
                        </a:rPr>
                        <a:t>保育所・認定こども園・幼稚園における取組み</a:t>
                      </a:r>
                      <a:r>
                        <a:rPr kumimoji="1" lang="en-US" altLang="ja-JP" sz="1200" b="0" u="none" dirty="0" smtClean="0">
                          <a:solidFill>
                            <a:schemeClr val="tx1"/>
                          </a:solidFill>
                          <a:latin typeface="游ゴシック" panose="020B0400000000000000" pitchFamily="50" charset="-128"/>
                          <a:ea typeface="+mn-ea"/>
                        </a:rPr>
                        <a:t>》</a:t>
                      </a:r>
                    </a:p>
                    <a:p>
                      <a:pPr marL="174625" indent="-174625"/>
                      <a:r>
                        <a:rPr kumimoji="1" lang="en-US" altLang="ja-JP" sz="1100" b="0" u="none" dirty="0" smtClean="0">
                          <a:solidFill>
                            <a:schemeClr val="tx1"/>
                          </a:solidFill>
                          <a:latin typeface="游ゴシック" panose="020B0400000000000000" pitchFamily="50" charset="-128"/>
                          <a:ea typeface="+mn-ea"/>
                        </a:rPr>
                        <a:t> ■</a:t>
                      </a:r>
                      <a:r>
                        <a:rPr kumimoji="1" lang="ja-JP" altLang="en-US" sz="1100" b="0" u="none" dirty="0" smtClean="0">
                          <a:solidFill>
                            <a:schemeClr val="tx1"/>
                          </a:solidFill>
                          <a:latin typeface="游ゴシック" panose="020B0400000000000000" pitchFamily="50" charset="-128"/>
                          <a:ea typeface="+mn-ea"/>
                        </a:rPr>
                        <a:t>児童福祉施設研修会（食事提供関係）の開催　令和元年</a:t>
                      </a:r>
                      <a:r>
                        <a:rPr kumimoji="1" lang="en-US" altLang="ja-JP" sz="1100" b="0" u="none" dirty="0" smtClean="0">
                          <a:solidFill>
                            <a:schemeClr val="tx1"/>
                          </a:solidFill>
                          <a:latin typeface="游ゴシック" panose="020B0400000000000000" pitchFamily="50" charset="-128"/>
                          <a:ea typeface="+mn-ea"/>
                        </a:rPr>
                        <a:t>9</a:t>
                      </a:r>
                      <a:r>
                        <a:rPr kumimoji="1" lang="ja-JP" altLang="en-US" sz="1100" b="0" u="none" dirty="0" smtClean="0">
                          <a:solidFill>
                            <a:schemeClr val="tx1"/>
                          </a:solidFill>
                          <a:latin typeface="游ゴシック" panose="020B0400000000000000" pitchFamily="50" charset="-128"/>
                          <a:ea typeface="+mn-ea"/>
                        </a:rPr>
                        <a:t>月</a:t>
                      </a:r>
                      <a:r>
                        <a:rPr kumimoji="1" lang="en-US" altLang="ja-JP" sz="1100" b="0" u="none" dirty="0" smtClean="0">
                          <a:solidFill>
                            <a:schemeClr val="tx1"/>
                          </a:solidFill>
                          <a:latin typeface="游ゴシック" panose="020B0400000000000000" pitchFamily="50" charset="-128"/>
                          <a:ea typeface="+mn-ea"/>
                        </a:rPr>
                        <a:t>12</a:t>
                      </a:r>
                      <a:r>
                        <a:rPr kumimoji="1" lang="ja-JP" altLang="en-US" sz="1100" b="0" u="none" dirty="0" smtClean="0">
                          <a:solidFill>
                            <a:schemeClr val="tx1"/>
                          </a:solidFill>
                          <a:latin typeface="游ゴシック" panose="020B0400000000000000" pitchFamily="50" charset="-128"/>
                          <a:ea typeface="+mn-ea"/>
                        </a:rPr>
                        <a:t>日　</a:t>
                      </a:r>
                      <a:r>
                        <a:rPr kumimoji="1" lang="en-US" altLang="ja-JP" sz="1100" b="0" u="none" dirty="0" smtClean="0">
                          <a:solidFill>
                            <a:schemeClr val="tx1"/>
                          </a:solidFill>
                          <a:latin typeface="游ゴシック" panose="020B0400000000000000" pitchFamily="50" charset="-128"/>
                          <a:ea typeface="+mn-ea"/>
                        </a:rPr>
                        <a:t>281</a:t>
                      </a:r>
                      <a:r>
                        <a:rPr kumimoji="1" lang="ja-JP" altLang="en-US" sz="1100" b="0" u="none" dirty="0" smtClean="0">
                          <a:solidFill>
                            <a:schemeClr val="tx1"/>
                          </a:solidFill>
                          <a:latin typeface="游ゴシック" panose="020B0400000000000000" pitchFamily="50" charset="-128"/>
                          <a:ea typeface="+mn-ea"/>
                        </a:rPr>
                        <a:t>名</a:t>
                      </a:r>
                    </a:p>
                    <a:p>
                      <a:pPr marL="174625" indent="-174625"/>
                      <a:r>
                        <a:rPr kumimoji="1" lang="en-US" altLang="ja-JP" sz="1200" b="0" u="none" dirty="0" smtClean="0">
                          <a:solidFill>
                            <a:schemeClr val="tx1"/>
                          </a:solidFill>
                          <a:latin typeface="游ゴシック" panose="020B0400000000000000" pitchFamily="50" charset="-128"/>
                          <a:ea typeface="+mn-ea"/>
                        </a:rPr>
                        <a:t>《</a:t>
                      </a:r>
                      <a:r>
                        <a:rPr kumimoji="1" lang="ja-JP" altLang="en-US" sz="1200" b="0" u="sng" dirty="0" smtClean="0">
                          <a:solidFill>
                            <a:schemeClr val="tx1"/>
                          </a:solidFill>
                          <a:latin typeface="游ゴシック" panose="020B0400000000000000" pitchFamily="50" charset="-128"/>
                          <a:ea typeface="+mn-ea"/>
                        </a:rPr>
                        <a:t>小・中学校等における取組み</a:t>
                      </a:r>
                      <a:r>
                        <a:rPr kumimoji="1" lang="en-US" altLang="ja-JP" sz="1200" b="0" u="none" dirty="0" smtClean="0">
                          <a:solidFill>
                            <a:schemeClr val="tx1"/>
                          </a:solidFill>
                          <a:latin typeface="游ゴシック" panose="020B0400000000000000" pitchFamily="50" charset="-128"/>
                          <a:ea typeface="+mn-ea"/>
                        </a:rPr>
                        <a:t>》</a:t>
                      </a:r>
                    </a:p>
                    <a:p>
                      <a:pPr marL="174625" indent="-174625"/>
                      <a:r>
                        <a:rPr kumimoji="1" lang="ja-JP" altLang="en-US" sz="1100" b="0" u="none" dirty="0" smtClean="0">
                          <a:solidFill>
                            <a:schemeClr val="tx1"/>
                          </a:solidFill>
                          <a:latin typeface="游ゴシック" panose="020B0400000000000000" pitchFamily="50" charset="-128"/>
                          <a:ea typeface="+mn-ea"/>
                        </a:rPr>
                        <a:t>■全小・中学校において、食に関する指導の全体計画策定及び校内指導体制を整備</a:t>
                      </a:r>
                      <a:endParaRPr kumimoji="1" lang="en-US" altLang="ja-JP" sz="1100" b="0" u="none" dirty="0" smtClean="0">
                        <a:solidFill>
                          <a:schemeClr val="tx1"/>
                        </a:solidFill>
                        <a:latin typeface="游ゴシック" panose="020B0400000000000000" pitchFamily="50" charset="-128"/>
                        <a:ea typeface="+mn-ea"/>
                      </a:endParaRPr>
                    </a:p>
                    <a:p>
                      <a:pPr marL="174625" indent="-174625"/>
                      <a:r>
                        <a:rPr kumimoji="1" lang="en-US" altLang="ja-JP" sz="1100" b="0" u="none" dirty="0" smtClean="0">
                          <a:solidFill>
                            <a:schemeClr val="tx1"/>
                          </a:solidFill>
                          <a:latin typeface="游ゴシック" panose="020B0400000000000000" pitchFamily="50" charset="-128"/>
                          <a:ea typeface="+mn-ea"/>
                        </a:rPr>
                        <a:t>■</a:t>
                      </a:r>
                      <a:r>
                        <a:rPr kumimoji="1" lang="ja-JP" altLang="en-US" sz="1100" b="0" u="none" dirty="0" smtClean="0">
                          <a:solidFill>
                            <a:schemeClr val="tx1"/>
                          </a:solidFill>
                          <a:latin typeface="游ゴシック" panose="020B0400000000000000" pitchFamily="50" charset="-128"/>
                          <a:ea typeface="+mn-ea"/>
                        </a:rPr>
                        <a:t>教職員対象研修の実施</a:t>
                      </a:r>
                      <a:endParaRPr kumimoji="1" lang="en-US" altLang="ja-JP" sz="1100" b="0" u="none" dirty="0" smtClean="0">
                        <a:solidFill>
                          <a:schemeClr val="tx1"/>
                        </a:solidFill>
                        <a:latin typeface="游ゴシック" panose="020B0400000000000000" pitchFamily="50" charset="-128"/>
                        <a:ea typeface="+mn-ea"/>
                      </a:endParaRPr>
                    </a:p>
                    <a:p>
                      <a:pPr marL="174625" indent="-174625"/>
                      <a:r>
                        <a:rPr kumimoji="1" lang="ja-JP" altLang="en-US" sz="1100" b="0" u="none" dirty="0" smtClean="0">
                          <a:solidFill>
                            <a:schemeClr val="tx1"/>
                          </a:solidFill>
                          <a:latin typeface="游ゴシック" panose="020B0400000000000000" pitchFamily="50" charset="-128"/>
                          <a:ea typeface="+mn-ea"/>
                        </a:rPr>
                        <a:t>■保護者に向けて全国学校給食週間の取組みを各校給食だよりで紹介</a:t>
                      </a:r>
                    </a:p>
                    <a:p>
                      <a:pPr marL="174625" indent="-174625"/>
                      <a:r>
                        <a:rPr kumimoji="1" lang="en-US" altLang="ja-JP" sz="1200" b="0" u="none" dirty="0" smtClean="0">
                          <a:solidFill>
                            <a:schemeClr val="tx1"/>
                          </a:solidFill>
                          <a:latin typeface="游ゴシック" panose="020B0400000000000000" pitchFamily="50" charset="-128"/>
                          <a:ea typeface="+mn-ea"/>
                        </a:rPr>
                        <a:t>《</a:t>
                      </a:r>
                      <a:r>
                        <a:rPr kumimoji="1" lang="ja-JP" altLang="en-US" sz="1200" b="0" u="sng" dirty="0" smtClean="0">
                          <a:solidFill>
                            <a:schemeClr val="tx1"/>
                          </a:solidFill>
                          <a:latin typeface="游ゴシック" panose="020B0400000000000000" pitchFamily="50" charset="-128"/>
                          <a:ea typeface="+mn-ea"/>
                        </a:rPr>
                        <a:t>高等学校等における取組み</a:t>
                      </a:r>
                      <a:r>
                        <a:rPr kumimoji="1" lang="en-US" altLang="ja-JP" sz="1200" b="0" u="none" dirty="0" smtClean="0">
                          <a:solidFill>
                            <a:schemeClr val="tx1"/>
                          </a:solidFill>
                          <a:latin typeface="游ゴシック" panose="020B0400000000000000" pitchFamily="50" charset="-128"/>
                          <a:ea typeface="+mn-ea"/>
                        </a:rPr>
                        <a:t>》</a:t>
                      </a:r>
                    </a:p>
                    <a:p>
                      <a:pPr marL="174625" indent="-174625"/>
                      <a:r>
                        <a:rPr kumimoji="1" lang="en-US" altLang="ja-JP" sz="1100" b="0" u="none" dirty="0" smtClean="0">
                          <a:solidFill>
                            <a:schemeClr val="tx1"/>
                          </a:solidFill>
                          <a:latin typeface="游ゴシック" panose="020B0400000000000000" pitchFamily="50" charset="-128"/>
                          <a:ea typeface="+mn-ea"/>
                        </a:rPr>
                        <a:t>■</a:t>
                      </a:r>
                      <a:r>
                        <a:rPr kumimoji="1" lang="ja-JP" altLang="en-US" sz="1100" b="0" u="none" dirty="0" smtClean="0">
                          <a:solidFill>
                            <a:schemeClr val="tx1"/>
                          </a:solidFill>
                          <a:latin typeface="游ゴシック" panose="020B0400000000000000" pitchFamily="50" charset="-128"/>
                          <a:ea typeface="+mn-ea"/>
                        </a:rPr>
                        <a:t>高校生の食生活改善に向けた事業支援（</a:t>
                      </a:r>
                      <a:r>
                        <a:rPr kumimoji="1" lang="en-US" altLang="ja-JP" sz="1100" b="0" u="none" dirty="0" smtClean="0">
                          <a:solidFill>
                            <a:schemeClr val="tx1"/>
                          </a:solidFill>
                          <a:latin typeface="游ゴシック" panose="020B0400000000000000" pitchFamily="50" charset="-128"/>
                          <a:ea typeface="+mn-ea"/>
                        </a:rPr>
                        <a:t>6</a:t>
                      </a:r>
                      <a:r>
                        <a:rPr kumimoji="1" lang="ja-JP" altLang="en-US" sz="1100" b="0" u="none" dirty="0" smtClean="0">
                          <a:solidFill>
                            <a:schemeClr val="tx1"/>
                          </a:solidFill>
                          <a:latin typeface="游ゴシック" panose="020B0400000000000000" pitchFamily="50" charset="-128"/>
                          <a:ea typeface="+mn-ea"/>
                        </a:rPr>
                        <a:t>保健所）</a:t>
                      </a:r>
                    </a:p>
                    <a:p>
                      <a:pPr marL="174625" indent="-174625"/>
                      <a:r>
                        <a:rPr kumimoji="1" lang="ja-JP" altLang="en-US" sz="1100" b="0" u="none" dirty="0" smtClean="0">
                          <a:solidFill>
                            <a:schemeClr val="tx1"/>
                          </a:solidFill>
                          <a:latin typeface="游ゴシック" panose="020B0400000000000000" pitchFamily="50" charset="-128"/>
                          <a:ea typeface="+mn-ea"/>
                        </a:rPr>
                        <a:t>　各校での取組み状況ヒアリング、セミナー実施に向けた助言、関係教職員への情報提供</a:t>
                      </a:r>
                    </a:p>
                    <a:p>
                      <a:pPr marL="174625" indent="-174625"/>
                      <a:r>
                        <a:rPr kumimoji="1" lang="ja-JP" altLang="en-US" sz="1100" b="0" u="none" dirty="0" smtClean="0">
                          <a:solidFill>
                            <a:schemeClr val="tx1"/>
                          </a:solidFill>
                          <a:latin typeface="游ゴシック" panose="020B0400000000000000" pitchFamily="50" charset="-128"/>
                          <a:ea typeface="+mn-ea"/>
                        </a:rPr>
                        <a:t>■高校生の食育に関する研究成果発表（食に関する指導実践報告会）実施</a:t>
                      </a:r>
                    </a:p>
                    <a:p>
                      <a:pPr marL="174625" indent="-174625"/>
                      <a:r>
                        <a:rPr kumimoji="1" lang="ja-JP" altLang="en-US" sz="1100" b="0" u="none" dirty="0" smtClean="0">
                          <a:solidFill>
                            <a:schemeClr val="tx1"/>
                          </a:solidFill>
                          <a:latin typeface="游ゴシック" panose="020B0400000000000000" pitchFamily="50" charset="-128"/>
                          <a:ea typeface="+mn-ea"/>
                        </a:rPr>
                        <a:t>■各保健所が高校と連携して作成した食育プログラムを府ホームページに掲載</a:t>
                      </a:r>
                    </a:p>
                    <a:p>
                      <a:pPr marL="174625" indent="-174625"/>
                      <a:r>
                        <a:rPr kumimoji="1" lang="en-US" altLang="ja-JP" sz="1200" b="0" u="none" dirty="0" smtClean="0">
                          <a:solidFill>
                            <a:schemeClr val="tx1"/>
                          </a:solidFill>
                          <a:latin typeface="游ゴシック" panose="020B0400000000000000" pitchFamily="50" charset="-128"/>
                          <a:ea typeface="+mn-ea"/>
                        </a:rPr>
                        <a:t>《</a:t>
                      </a:r>
                      <a:r>
                        <a:rPr kumimoji="1" lang="ja-JP" altLang="en-US" sz="1200" b="0" u="sng" dirty="0" smtClean="0">
                          <a:solidFill>
                            <a:schemeClr val="tx1"/>
                          </a:solidFill>
                          <a:latin typeface="游ゴシック" panose="020B0400000000000000" pitchFamily="50" charset="-128"/>
                          <a:ea typeface="+mn-ea"/>
                        </a:rPr>
                        <a:t>大学や職場等における取組み</a:t>
                      </a:r>
                      <a:r>
                        <a:rPr kumimoji="1" lang="en-US" altLang="ja-JP" sz="1200" b="0" u="none" dirty="0" smtClean="0">
                          <a:solidFill>
                            <a:schemeClr val="tx1"/>
                          </a:solidFill>
                          <a:latin typeface="游ゴシック" panose="020B0400000000000000" pitchFamily="50" charset="-128"/>
                          <a:ea typeface="+mn-ea"/>
                        </a:rPr>
                        <a:t>》</a:t>
                      </a:r>
                    </a:p>
                    <a:p>
                      <a:pPr marL="174625" indent="-174625"/>
                      <a:r>
                        <a:rPr kumimoji="1" lang="en-US" altLang="ja-JP" sz="1100" b="0" u="none" dirty="0" smtClean="0">
                          <a:solidFill>
                            <a:schemeClr val="tx1"/>
                          </a:solidFill>
                          <a:latin typeface="游ゴシック" panose="020B0400000000000000" pitchFamily="50" charset="-128"/>
                          <a:ea typeface="+mn-ea"/>
                        </a:rPr>
                        <a:t>■</a:t>
                      </a:r>
                      <a:r>
                        <a:rPr kumimoji="1" lang="ja-JP" altLang="en-US" sz="1100" b="0" u="none" dirty="0" smtClean="0">
                          <a:solidFill>
                            <a:schemeClr val="tx1"/>
                          </a:solidFill>
                          <a:latin typeface="游ゴシック" panose="020B0400000000000000" pitchFamily="50" charset="-128"/>
                          <a:ea typeface="+mn-ea"/>
                        </a:rPr>
                        <a:t>大学生の食生活改善に向けた啓発活動を実施（</a:t>
                      </a:r>
                      <a:r>
                        <a:rPr kumimoji="1" lang="en-US" altLang="ja-JP" sz="1100" b="0" u="none" dirty="0" smtClean="0">
                          <a:solidFill>
                            <a:schemeClr val="tx1"/>
                          </a:solidFill>
                          <a:latin typeface="游ゴシック" panose="020B0400000000000000" pitchFamily="50" charset="-128"/>
                          <a:ea typeface="+mn-ea"/>
                        </a:rPr>
                        <a:t>3</a:t>
                      </a:r>
                      <a:r>
                        <a:rPr kumimoji="1" lang="ja-JP" altLang="en-US" sz="1100" b="0" u="none" dirty="0" smtClean="0">
                          <a:solidFill>
                            <a:schemeClr val="tx1"/>
                          </a:solidFill>
                          <a:latin typeface="游ゴシック" panose="020B0400000000000000" pitchFamily="50" charset="-128"/>
                          <a:ea typeface="+mn-ea"/>
                        </a:rPr>
                        <a:t>保健所）</a:t>
                      </a:r>
                    </a:p>
                    <a:p>
                      <a:pPr marL="174625" indent="-174625"/>
                      <a:r>
                        <a:rPr kumimoji="1" lang="ja-JP" altLang="en-US" sz="1100" b="0" u="none" dirty="0" smtClean="0">
                          <a:solidFill>
                            <a:schemeClr val="tx1"/>
                          </a:solidFill>
                          <a:latin typeface="游ゴシック" panose="020B0400000000000000" pitchFamily="50" charset="-128"/>
                          <a:ea typeface="+mn-ea"/>
                        </a:rPr>
                        <a:t>■健康キャンパス・プロジェクト事業等</a:t>
                      </a:r>
                    </a:p>
                    <a:p>
                      <a:pPr marL="174625" indent="-174625"/>
                      <a:r>
                        <a:rPr kumimoji="1" lang="ja-JP" altLang="en-US" sz="1100" b="0" u="none" dirty="0" smtClean="0">
                          <a:solidFill>
                            <a:schemeClr val="tx1"/>
                          </a:solidFill>
                          <a:latin typeface="游ゴシック" panose="020B0400000000000000" pitchFamily="50" charset="-128"/>
                          <a:ea typeface="+mn-ea"/>
                        </a:rPr>
                        <a:t>・</a:t>
                      </a:r>
                      <a:r>
                        <a:rPr kumimoji="1" lang="en-US" altLang="ja-JP" sz="1100" b="0" u="none" dirty="0" smtClean="0">
                          <a:solidFill>
                            <a:schemeClr val="tx1"/>
                          </a:solidFill>
                          <a:latin typeface="游ゴシック" panose="020B0400000000000000" pitchFamily="50" charset="-128"/>
                          <a:ea typeface="+mn-ea"/>
                        </a:rPr>
                        <a:t>V.O.S.</a:t>
                      </a:r>
                      <a:r>
                        <a:rPr kumimoji="1" lang="ja-JP" altLang="en-US" sz="1100" b="0" u="none" dirty="0" smtClean="0">
                          <a:solidFill>
                            <a:schemeClr val="tx1"/>
                          </a:solidFill>
                          <a:latin typeface="游ゴシック" panose="020B0400000000000000" pitchFamily="50" charset="-128"/>
                          <a:ea typeface="+mn-ea"/>
                        </a:rPr>
                        <a:t>メニューの提供及び学生への健康教育（近畿大学、大阪大学、摂南大学）</a:t>
                      </a:r>
                    </a:p>
                    <a:p>
                      <a:pPr marL="174625" indent="-174625"/>
                      <a:r>
                        <a:rPr kumimoji="1" lang="ja-JP" altLang="en-US" sz="1100" b="0" u="none" dirty="0" smtClean="0">
                          <a:solidFill>
                            <a:schemeClr val="tx1"/>
                          </a:solidFill>
                          <a:latin typeface="游ゴシック" panose="020B0400000000000000" pitchFamily="50" charset="-128"/>
                          <a:ea typeface="+mn-ea"/>
                        </a:rPr>
                        <a:t>・産学官によるヘルシーメニューの開発・販売（関西大学社会学部ゼミ）</a:t>
                      </a:r>
                    </a:p>
                    <a:p>
                      <a:pPr marL="174625" indent="-174625"/>
                      <a:r>
                        <a:rPr kumimoji="1" lang="ja-JP" altLang="en-US" sz="1100" b="0" u="none" dirty="0" smtClean="0">
                          <a:solidFill>
                            <a:schemeClr val="tx1"/>
                          </a:solidFill>
                          <a:latin typeface="游ゴシック" panose="020B0400000000000000" pitchFamily="50" charset="-128"/>
                          <a:ea typeface="+mn-ea"/>
                        </a:rPr>
                        <a:t>・学生を対象とした健康教育と調理実習　　　（立命館大学）</a:t>
                      </a:r>
                    </a:p>
                    <a:p>
                      <a:pPr marL="174625" indent="-174625"/>
                      <a:r>
                        <a:rPr kumimoji="1" lang="ja-JP" altLang="en-US" sz="1100" b="0" u="none" dirty="0" smtClean="0">
                          <a:solidFill>
                            <a:schemeClr val="tx1"/>
                          </a:solidFill>
                          <a:latin typeface="游ゴシック" panose="020B0400000000000000" pitchFamily="50" charset="-128"/>
                          <a:ea typeface="+mn-ea"/>
                        </a:rPr>
                        <a:t>■従業員食堂を活用した利用者への食育の実施等（</a:t>
                      </a:r>
                      <a:r>
                        <a:rPr kumimoji="1" lang="en-US" altLang="ja-JP" sz="1100" b="0" u="none" dirty="0" smtClean="0">
                          <a:solidFill>
                            <a:schemeClr val="tx1"/>
                          </a:solidFill>
                          <a:latin typeface="游ゴシック" panose="020B0400000000000000" pitchFamily="50" charset="-128"/>
                          <a:ea typeface="+mn-ea"/>
                        </a:rPr>
                        <a:t>7</a:t>
                      </a:r>
                      <a:r>
                        <a:rPr kumimoji="1" lang="ja-JP" altLang="en-US" sz="1100" b="0" u="none" dirty="0" smtClean="0">
                          <a:solidFill>
                            <a:schemeClr val="tx1"/>
                          </a:solidFill>
                          <a:latin typeface="游ゴシック" panose="020B0400000000000000" pitchFamily="50" charset="-128"/>
                          <a:ea typeface="+mn-ea"/>
                        </a:rPr>
                        <a:t>保健所）　</a:t>
                      </a:r>
                    </a:p>
                    <a:p>
                      <a:pPr marL="174625" indent="-174625"/>
                      <a:r>
                        <a:rPr kumimoji="1" lang="ja-JP" altLang="en-US" sz="1100" b="0" u="none" dirty="0" smtClean="0">
                          <a:solidFill>
                            <a:schemeClr val="tx1"/>
                          </a:solidFill>
                          <a:latin typeface="游ゴシック" panose="020B0400000000000000" pitchFamily="50" charset="-128"/>
                          <a:ea typeface="+mn-ea"/>
                        </a:rPr>
                        <a:t>■健康づくりアワードの実施</a:t>
                      </a:r>
                      <a:endParaRPr kumimoji="1" lang="en-US" altLang="ja-JP" sz="1100" b="0" u="none" dirty="0" smtClean="0">
                        <a:solidFill>
                          <a:schemeClr val="tx1"/>
                        </a:solidFill>
                        <a:latin typeface="游ゴシック" panose="020B0400000000000000" pitchFamily="50" charset="-128"/>
                        <a:ea typeface="+mn-ea"/>
                      </a:endParaRPr>
                    </a:p>
                    <a:p>
                      <a:pPr marL="174625" indent="-174625"/>
                      <a:r>
                        <a:rPr kumimoji="1" lang="ja-JP" altLang="en-US" sz="1100" b="0" u="none" dirty="0" smtClean="0">
                          <a:solidFill>
                            <a:schemeClr val="tx1"/>
                          </a:solidFill>
                          <a:latin typeface="游ゴシック" panose="020B0400000000000000" pitchFamily="50" charset="-128"/>
                          <a:ea typeface="+mn-ea"/>
                        </a:rPr>
                        <a:t>■女性のための健活セミナーの開催</a:t>
                      </a:r>
                      <a:endParaRPr kumimoji="1" lang="en-US" altLang="ja-JP" sz="1100" b="0" u="none" dirty="0" smtClean="0">
                        <a:solidFill>
                          <a:schemeClr val="tx1"/>
                        </a:solidFill>
                        <a:latin typeface="游ゴシック" panose="020B0400000000000000" pitchFamily="50" charset="-128"/>
                        <a:ea typeface="+mn-ea"/>
                      </a:endParaRPr>
                    </a:p>
                    <a:p>
                      <a:pPr marL="174625" indent="-174625"/>
                      <a:r>
                        <a:rPr kumimoji="1" lang="en-US" altLang="ja-JP" sz="1200" b="0" u="none" dirty="0" smtClean="0">
                          <a:solidFill>
                            <a:schemeClr val="tx1"/>
                          </a:solidFill>
                          <a:latin typeface="游ゴシック" panose="020B0400000000000000" pitchFamily="50" charset="-128"/>
                          <a:ea typeface="+mn-ea"/>
                        </a:rPr>
                        <a:t>《</a:t>
                      </a:r>
                      <a:r>
                        <a:rPr kumimoji="1" lang="ja-JP" altLang="en-US" sz="1200" b="0" u="none" dirty="0" smtClean="0">
                          <a:solidFill>
                            <a:schemeClr val="tx1"/>
                          </a:solidFill>
                          <a:latin typeface="游ゴシック" panose="020B0400000000000000" pitchFamily="50" charset="-128"/>
                          <a:ea typeface="+mn-ea"/>
                        </a:rPr>
                        <a:t>高齢者の低栄養予防のための取組み</a:t>
                      </a:r>
                      <a:r>
                        <a:rPr kumimoji="1" lang="en-US" altLang="ja-JP" sz="1200" b="0" u="none" dirty="0" smtClean="0">
                          <a:solidFill>
                            <a:schemeClr val="tx1"/>
                          </a:solidFill>
                          <a:latin typeface="游ゴシック" panose="020B0400000000000000" pitchFamily="50" charset="-128"/>
                          <a:ea typeface="+mn-ea"/>
                        </a:rPr>
                        <a:t>》</a:t>
                      </a:r>
                    </a:p>
                    <a:p>
                      <a:pPr marL="174625" indent="-174625"/>
                      <a:r>
                        <a:rPr kumimoji="1" lang="ja-JP" altLang="en-US" sz="1100" b="0" u="none" dirty="0" smtClean="0">
                          <a:solidFill>
                            <a:schemeClr val="tx1"/>
                          </a:solidFill>
                          <a:latin typeface="游ゴシック" panose="020B0400000000000000" pitchFamily="50" charset="-128"/>
                          <a:ea typeface="+mn-ea"/>
                        </a:rPr>
                        <a:t>■フレイル予防に関するリーフレットを作成</a:t>
                      </a:r>
                      <a:endParaRPr kumimoji="1" lang="ja-JP" altLang="en-US" sz="1050" b="0" u="none" dirty="0" smtClean="0">
                        <a:solidFill>
                          <a:schemeClr val="tx1"/>
                        </a:solidFill>
                        <a:latin typeface="游ゴシック" panose="020B0400000000000000" pitchFamily="50" charset="-128"/>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382393">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課題</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endParaRPr kumimoji="1" lang="ja-JP" altLang="en-US"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■食に関する指導の手引－第二次改訂－（Ｈ</a:t>
                      </a:r>
                      <a:r>
                        <a:rPr kumimoji="1" lang="en-US" altLang="ja-JP" sz="1100" b="0" dirty="0" smtClean="0">
                          <a:solidFill>
                            <a:schemeClr val="tx1"/>
                          </a:solidFill>
                          <a:latin typeface="+mn-ea"/>
                          <a:ea typeface="+mn-ea"/>
                        </a:rPr>
                        <a:t>31.3</a:t>
                      </a:r>
                      <a:r>
                        <a:rPr kumimoji="1" lang="ja-JP" altLang="en-US" sz="1100" b="0" dirty="0" smtClean="0">
                          <a:solidFill>
                            <a:schemeClr val="tx1"/>
                          </a:solidFill>
                          <a:latin typeface="+mn-ea"/>
                          <a:ea typeface="+mn-ea"/>
                        </a:rPr>
                        <a:t>）に沿った推進</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　小・中学校における、食に関する指導の全体計画の充実及び指導体制の整備、研修内容の充実</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■学校の自主的な取組み実施</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次年度の主な取組み</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■高校教職員に対し、食育事例の紹介や指導教材を提供</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■大学や職域、医療保険者との連携による取組みの推進</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■特定給食施設等指導を利用者の健康づくりにつなげ、健康キャンパス・プロジェクトや</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　健康づくりアワードに誘導</a:t>
                      </a:r>
                      <a:endParaRPr kumimoji="1" lang="en-US" altLang="ja-JP" sz="1100" b="0" dirty="0" smtClean="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4175442"/>
                  </a:ext>
                </a:extLst>
              </a:tr>
              <a:tr h="43205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最終予算</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0" dirty="0" smtClean="0">
                          <a:solidFill>
                            <a:schemeClr val="bg1"/>
                          </a:solidFill>
                          <a:latin typeface="游ゴシック" panose="020B0400000000000000" pitchFamily="50" charset="-128"/>
                          <a:ea typeface="游ゴシック" panose="020B0400000000000000" pitchFamily="50" charset="-128"/>
                        </a:rPr>
                        <a:t>（主要事業）</a:t>
                      </a: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0" dirty="0" smtClean="0">
                          <a:latin typeface="+mn-ea"/>
                          <a:ea typeface="+mn-ea"/>
                        </a:rPr>
                        <a:t>健康・栄養対策費　</a:t>
                      </a:r>
                      <a:r>
                        <a:rPr kumimoji="1" lang="en-US" altLang="ja-JP" sz="1100" b="0" dirty="0" smtClean="0">
                          <a:latin typeface="+mn-ea"/>
                          <a:ea typeface="+mn-ea"/>
                        </a:rPr>
                        <a:t>12,657</a:t>
                      </a:r>
                      <a:r>
                        <a:rPr kumimoji="1" lang="ja-JP" altLang="en-US" sz="1100" b="0" dirty="0" smtClean="0">
                          <a:latin typeface="+mn-ea"/>
                          <a:ea typeface="+mn-ea"/>
                        </a:rPr>
                        <a:t>千円（再掲）健康キャンパス・プロジェクト事業　</a:t>
                      </a:r>
                      <a:r>
                        <a:rPr kumimoji="1" lang="en-US" altLang="ja-JP" sz="1100" b="0" dirty="0" smtClean="0">
                          <a:latin typeface="+mn-ea"/>
                          <a:ea typeface="+mn-ea"/>
                        </a:rPr>
                        <a:t>2,878</a:t>
                      </a:r>
                      <a:r>
                        <a:rPr kumimoji="1" lang="ja-JP" altLang="en-US" sz="1100" b="0" dirty="0" smtClean="0">
                          <a:latin typeface="+mn-ea"/>
                          <a:ea typeface="+mn-ea"/>
                        </a:rPr>
                        <a:t>千円、</a:t>
                      </a:r>
                      <a:endParaRPr kumimoji="1" lang="en-US" altLang="ja-JP" sz="1100" b="0" dirty="0" smtClean="0">
                        <a:latin typeface="+mn-ea"/>
                        <a:ea typeface="+mn-ea"/>
                      </a:endParaRPr>
                    </a:p>
                    <a:p>
                      <a:r>
                        <a:rPr kumimoji="1" lang="ja-JP" altLang="en-US" sz="1100" b="0" dirty="0" smtClean="0">
                          <a:latin typeface="+mn-ea"/>
                          <a:ea typeface="+mn-ea"/>
                        </a:rPr>
                        <a:t>中小企業の健康づくり推進事業　</a:t>
                      </a:r>
                      <a:r>
                        <a:rPr kumimoji="1" lang="en-US" altLang="ja-JP" sz="1100" b="0" dirty="0" smtClean="0">
                          <a:latin typeface="+mn-ea"/>
                          <a:ea typeface="+mn-ea"/>
                        </a:rPr>
                        <a:t>20,787</a:t>
                      </a:r>
                      <a:r>
                        <a:rPr kumimoji="1" lang="ja-JP" altLang="en-US" sz="1100" b="0" dirty="0" smtClean="0">
                          <a:latin typeface="+mn-ea"/>
                          <a:ea typeface="+mn-ea"/>
                        </a:rPr>
                        <a:t>千円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3696306"/>
                  </a:ext>
                </a:extLst>
              </a:tr>
            </a:tbl>
          </a:graphicData>
        </a:graphic>
      </p:graphicFrame>
      <p:sp>
        <p:nvSpPr>
          <p:cNvPr id="3" name="正方形/長方形 2"/>
          <p:cNvSpPr/>
          <p:nvPr/>
        </p:nvSpPr>
        <p:spPr>
          <a:xfrm>
            <a:off x="487347" y="210495"/>
            <a:ext cx="5361319" cy="338554"/>
          </a:xfrm>
          <a:prstGeom prst="rect">
            <a:avLst/>
          </a:prstGeom>
        </p:spPr>
        <p:txBody>
          <a:bodyPr wrap="square">
            <a:spAutoFit/>
          </a:bodyPr>
          <a:lstStyle/>
          <a:p>
            <a:pPr marL="174625" marR="0" lvl="0" indent="-174625"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④ライフステージに応じた</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取組み　</a:t>
            </a:r>
            <a:r>
              <a:rPr kumimoji="1"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P33</a:t>
            </a:r>
            <a:endParaRPr kumimoji="1"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4" name="角丸四角形 13"/>
          <p:cNvSpPr/>
          <p:nvPr/>
        </p:nvSpPr>
        <p:spPr>
          <a:xfrm>
            <a:off x="788339" y="2657484"/>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cs typeface="+mn-cs"/>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69</a:t>
            </a:fld>
            <a:endParaRPr kumimoji="1" lang="ja-JP" altLang="en-US"/>
          </a:p>
        </p:txBody>
      </p:sp>
    </p:spTree>
    <p:extLst>
      <p:ext uri="{BB962C8B-B14F-4D97-AF65-F5344CB8AC3E}">
        <p14:creationId xmlns:p14="http://schemas.microsoft.com/office/powerpoint/2010/main" val="13536229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2617781075"/>
              </p:ext>
            </p:extLst>
          </p:nvPr>
        </p:nvGraphicFramePr>
        <p:xfrm>
          <a:off x="268762" y="1149708"/>
          <a:ext cx="9360000" cy="4824000"/>
        </p:xfrm>
        <a:graphic>
          <a:graphicData uri="http://schemas.openxmlformats.org/drawingml/2006/table">
            <a:tbl>
              <a:tblPr firstRow="1" bandRow="1">
                <a:tableStyleId>{7DF18680-E054-41AD-8BC1-D1AEF772440D}</a:tableStyleId>
              </a:tblPr>
              <a:tblGrid>
                <a:gridCol w="1080000">
                  <a:extLst>
                    <a:ext uri="{9D8B030D-6E8A-4147-A177-3AD203B41FA5}">
                      <a16:colId xmlns:a16="http://schemas.microsoft.com/office/drawing/2014/main" val="269546419"/>
                    </a:ext>
                  </a:extLst>
                </a:gridCol>
                <a:gridCol w="252000">
                  <a:extLst>
                    <a:ext uri="{9D8B030D-6E8A-4147-A177-3AD203B41FA5}">
                      <a16:colId xmlns:a16="http://schemas.microsoft.com/office/drawing/2014/main" val="2823927590"/>
                    </a:ext>
                  </a:extLst>
                </a:gridCol>
                <a:gridCol w="2376000">
                  <a:extLst>
                    <a:ext uri="{9D8B030D-6E8A-4147-A177-3AD203B41FA5}">
                      <a16:colId xmlns:a16="http://schemas.microsoft.com/office/drawing/2014/main" val="397363977"/>
                    </a:ext>
                  </a:extLst>
                </a:gridCol>
                <a:gridCol w="1728000">
                  <a:extLst>
                    <a:ext uri="{9D8B030D-6E8A-4147-A177-3AD203B41FA5}">
                      <a16:colId xmlns:a16="http://schemas.microsoft.com/office/drawing/2014/main" val="2373180816"/>
                    </a:ext>
                  </a:extLst>
                </a:gridCol>
                <a:gridCol w="1728000">
                  <a:extLst>
                    <a:ext uri="{9D8B030D-6E8A-4147-A177-3AD203B41FA5}">
                      <a16:colId xmlns:a16="http://schemas.microsoft.com/office/drawing/2014/main" val="2941494014"/>
                    </a:ext>
                  </a:extLst>
                </a:gridCol>
                <a:gridCol w="1332000">
                  <a:extLst>
                    <a:ext uri="{9D8B030D-6E8A-4147-A177-3AD203B41FA5}">
                      <a16:colId xmlns:a16="http://schemas.microsoft.com/office/drawing/2014/main" val="673202617"/>
                    </a:ext>
                  </a:extLst>
                </a:gridCol>
                <a:gridCol w="864000">
                  <a:extLst>
                    <a:ext uri="{9D8B030D-6E8A-4147-A177-3AD203B41FA5}">
                      <a16:colId xmlns:a16="http://schemas.microsoft.com/office/drawing/2014/main" val="1983964114"/>
                    </a:ext>
                  </a:extLst>
                </a:gridCol>
              </a:tblGrid>
              <a:tr h="377837">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分野</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項目</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策定時の取組状況</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現在の取組状況</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1" dirty="0" smtClean="0">
                          <a:latin typeface="游ゴシック" panose="020B0400000000000000" pitchFamily="50" charset="-128"/>
                          <a:ea typeface="游ゴシック" panose="020B0400000000000000" pitchFamily="50" charset="-128"/>
                        </a:rPr>
                        <a:t>2023</a:t>
                      </a:r>
                      <a:r>
                        <a:rPr kumimoji="1" lang="ja-JP" altLang="en-US" sz="1050" b="1" dirty="0" smtClean="0">
                          <a:latin typeface="游ゴシック" panose="020B0400000000000000" pitchFamily="50" charset="-128"/>
                          <a:ea typeface="游ゴシック" panose="020B0400000000000000" pitchFamily="50" charset="-128"/>
                        </a:rPr>
                        <a:t>年度目標</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年次報告書</a:t>
                      </a:r>
                      <a:endParaRPr kumimoji="1" lang="en-US" altLang="ja-JP" sz="1050" b="1" dirty="0" smtClean="0">
                        <a:latin typeface="游ゴシック" panose="020B0400000000000000" pitchFamily="50" charset="-128"/>
                        <a:ea typeface="游ゴシック" panose="020B0400000000000000" pitchFamily="50" charset="-128"/>
                      </a:endParaRPr>
                    </a:p>
                    <a:p>
                      <a:pPr algn="ctr">
                        <a:lnSpc>
                          <a:spcPts val="1100"/>
                        </a:lnSpc>
                      </a:pPr>
                      <a:r>
                        <a:rPr kumimoji="1" lang="ja-JP" altLang="en-US" sz="1050" b="1" dirty="0" smtClean="0">
                          <a:latin typeface="游ゴシック" panose="020B0400000000000000" pitchFamily="50" charset="-128"/>
                          <a:ea typeface="游ゴシック" panose="020B0400000000000000" pitchFamily="50" charset="-128"/>
                        </a:rPr>
                        <a:t>のページ</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extLst>
                  <a:ext uri="{0D108BD9-81ED-4DB2-BD59-A6C34878D82A}">
                    <a16:rowId xmlns:a16="http://schemas.microsoft.com/office/drawing/2014/main" val="402972347"/>
                  </a:ext>
                </a:extLst>
              </a:tr>
              <a:tr h="547266">
                <a:tc rowSpan="2">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こころの健康</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18</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100" dirty="0" err="1">
                          <a:effectLst/>
                          <a:latin typeface="游ゴシック" panose="020B0400000000000000" pitchFamily="50" charset="-128"/>
                          <a:ea typeface="游ゴシック" panose="020B0400000000000000" pitchFamily="50" charset="-128"/>
                          <a:cs typeface="Times New Roman" panose="02020603050405020304" pitchFamily="18" charset="0"/>
                        </a:rPr>
                        <a:t>気分障がい</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err="1">
                          <a:effectLst/>
                          <a:latin typeface="游ゴシック" panose="020B0400000000000000" pitchFamily="50" charset="-128"/>
                          <a:ea typeface="游ゴシック" panose="020B0400000000000000" pitchFamily="50" charset="-128"/>
                          <a:cs typeface="Times New Roman" panose="02020603050405020304" pitchFamily="18" charset="0"/>
                        </a:rPr>
                        <a:t>不安障がいに相</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応</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する</a:t>
                      </a:r>
                      <a:endParaRPr lang="en-US" alt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100"/>
                        </a:lnSpc>
                        <a:spcAft>
                          <a:spcPts val="0"/>
                        </a:spcAft>
                      </a:pP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心理的</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苦痛を感じている者の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en-US" alt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100"/>
                        </a:lnSpc>
                        <a:spcAft>
                          <a:spcPts val="0"/>
                        </a:spcAft>
                      </a:pP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歳</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以上</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10.6%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sz="1050" b="0" dirty="0" smtClean="0">
                          <a:solidFill>
                            <a:schemeClr val="tx1"/>
                          </a:solidFill>
                          <a:effectLst/>
                          <a:latin typeface="游ゴシック" panose="020B0400000000000000" pitchFamily="50" charset="-128"/>
                          <a:ea typeface="游ゴシック" panose="020B0400000000000000" pitchFamily="50" charset="-128"/>
                        </a:rPr>
                        <a:t>10.6%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10%</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以下</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rowSpan="2">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28-29</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extLst>
                  <a:ext uri="{0D108BD9-81ED-4DB2-BD59-A6C34878D82A}">
                    <a16:rowId xmlns:a16="http://schemas.microsoft.com/office/drawing/2014/main" val="2220717597"/>
                  </a:ext>
                </a:extLst>
              </a:tr>
              <a:tr h="391588">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19</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地域の集まりやグループに参加</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する</a:t>
                      </a:r>
                      <a:endParaRPr lang="en-US" alt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100"/>
                        </a:lnSpc>
                        <a:spcAft>
                          <a:spcPts val="0"/>
                        </a:spcAft>
                      </a:pP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者</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割合</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24.1%</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24.1%</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増加</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156578591"/>
                  </a:ext>
                </a:extLst>
              </a:tr>
              <a:tr h="808677">
                <a:tc rowSpan="2">
                  <a:txBody>
                    <a:bodyPr/>
                    <a:lstStyle/>
                    <a:p>
                      <a:pPr>
                        <a:lnSpc>
                          <a:spcPts val="1100"/>
                        </a:lnSpc>
                      </a:pPr>
                      <a:r>
                        <a:rPr kumimoji="1" lang="ja-JP" altLang="en-US" sz="1050" b="1" dirty="0" err="1" smtClean="0">
                          <a:latin typeface="游ゴシック" panose="020B0400000000000000" pitchFamily="50" charset="-128"/>
                          <a:ea typeface="游ゴシック" panose="020B0400000000000000" pitchFamily="50" charset="-128"/>
                        </a:rPr>
                        <a:t>けん</a:t>
                      </a:r>
                      <a:r>
                        <a:rPr kumimoji="1" lang="ja-JP" altLang="en-US" sz="1050" b="1" dirty="0" smtClean="0">
                          <a:latin typeface="游ゴシック" panose="020B0400000000000000" pitchFamily="50" charset="-128"/>
                          <a:ea typeface="游ゴシック" panose="020B0400000000000000" pitchFamily="50" charset="-128"/>
                        </a:rPr>
                        <a:t>しん</a:t>
                      </a:r>
                      <a:endParaRPr kumimoji="1" lang="en-US" altLang="ja-JP" sz="1050" b="1" dirty="0" smtClean="0">
                        <a:latin typeface="游ゴシック" panose="020B0400000000000000" pitchFamily="50" charset="-128"/>
                        <a:ea typeface="游ゴシック" panose="020B0400000000000000" pitchFamily="50" charset="-128"/>
                      </a:endParaRPr>
                    </a:p>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（健診・検診）</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20</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特定健診の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受診率</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45.6%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市町村国保</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29.9%, </a:t>
                      </a:r>
                    </a:p>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協会けんぽ</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33.4%]</a:t>
                      </a: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48.4%</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H29</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市町村国保</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30.3%, </a:t>
                      </a:r>
                    </a:p>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協会けんぽ</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38.3%]</a:t>
                      </a: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70%</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以上</a:t>
                      </a:r>
                    </a:p>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市町村国保</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60%, </a:t>
                      </a:r>
                    </a:p>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協会けんぽ</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65%]</a:t>
                      </a:r>
                    </a:p>
                  </a:txBody>
                  <a:tcPr marL="36000" marR="36000" marT="36000" marB="36000" anchor="ctr"/>
                </a:tc>
                <a:tc rowSpan="2">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30-32</a:t>
                      </a:r>
                    </a:p>
                  </a:txBody>
                  <a:tcPr marL="36000" marR="36000" marT="36000" marB="36000" anchor="ctr"/>
                </a:tc>
                <a:extLst>
                  <a:ext uri="{0D108BD9-81ED-4DB2-BD59-A6C34878D82A}">
                    <a16:rowId xmlns:a16="http://schemas.microsoft.com/office/drawing/2014/main" val="686262260"/>
                  </a:ext>
                </a:extLst>
              </a:tr>
              <a:tr h="662055">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21</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がん検診の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受診率</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胃</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33.7%, </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大腸</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34.4%, </a:t>
                      </a:r>
                    </a:p>
                    <a:p>
                      <a:pPr algn="ctr" fontAlgn="auto">
                        <a:lnSpc>
                          <a:spcPts val="1100"/>
                        </a:lnSpc>
                        <a:spcAft>
                          <a:spcPts val="0"/>
                        </a:spcAft>
                      </a:pP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肺</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36.4%, </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乳</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39.0%, </a:t>
                      </a:r>
                    </a:p>
                    <a:p>
                      <a:pPr algn="ctr" fontAlgn="auto">
                        <a:lnSpc>
                          <a:spcPts val="1100"/>
                        </a:lnSpc>
                        <a:spcAft>
                          <a:spcPts val="0"/>
                        </a:spcAft>
                      </a:pP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子宮</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38.5%</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p>
                  </a:txBody>
                  <a:tcPr marL="36000" marR="36000" marT="36000" marB="36000" anchor="ctr"/>
                </a:tc>
                <a:tc>
                  <a:txBody>
                    <a:bodyPr/>
                    <a:lstStyle/>
                    <a:p>
                      <a:pPr algn="ctr" fontAlgn="auto">
                        <a:lnSpc>
                          <a:spcPts val="1100"/>
                        </a:lnSpc>
                        <a:spcAft>
                          <a:spcPts val="0"/>
                        </a:spcAft>
                      </a:pP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胃</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33.7%, </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大腸</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34.4%, </a:t>
                      </a:r>
                    </a:p>
                    <a:p>
                      <a:pPr algn="ctr" fontAlgn="auto">
                        <a:lnSpc>
                          <a:spcPts val="1100"/>
                        </a:lnSpc>
                        <a:spcAft>
                          <a:spcPts val="0"/>
                        </a:spcAft>
                      </a:pP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肺</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36.4%, </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乳</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39.0%, </a:t>
                      </a:r>
                    </a:p>
                    <a:p>
                      <a:pPr algn="ctr" fontAlgn="auto">
                        <a:lnSpc>
                          <a:spcPts val="1100"/>
                        </a:lnSpc>
                        <a:spcAft>
                          <a:spcPts val="0"/>
                        </a:spcAft>
                      </a:pP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子宮</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38.5%</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p>
                  </a:txBody>
                  <a:tcPr marL="36000" marR="36000" marT="36000" marB="36000" anchor="ctr"/>
                </a:tc>
                <a:tc>
                  <a:txBody>
                    <a:bodyPr/>
                    <a:lstStyle/>
                    <a:p>
                      <a:pPr algn="ctr" fontAlgn="auto">
                        <a:lnSpc>
                          <a:spcPts val="1100"/>
                        </a:lnSpc>
                        <a:spcAft>
                          <a:spcPts val="0"/>
                        </a:spcAft>
                      </a:pP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胃</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40%, </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大腸</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40%, </a:t>
                      </a:r>
                    </a:p>
                    <a:p>
                      <a:pPr algn="ctr" fontAlgn="auto">
                        <a:lnSpc>
                          <a:spcPts val="1100"/>
                        </a:lnSpc>
                        <a:spcAft>
                          <a:spcPts val="0"/>
                        </a:spcAft>
                      </a:pP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肺</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45%, </a:t>
                      </a: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乳</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r>
                        <a:rPr lang="en-US" altLang="zh-TW" sz="1050" b="0"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 </a:t>
                      </a:r>
                    </a:p>
                    <a:p>
                      <a:pPr algn="ctr" fontAlgn="auto">
                        <a:lnSpc>
                          <a:spcPts val="1100"/>
                        </a:lnSpc>
                        <a:spcAft>
                          <a:spcPts val="0"/>
                        </a:spcAft>
                      </a:pPr>
                      <a:r>
                        <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子宮</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p>
                  </a:txBody>
                  <a:tcPr marL="36000" marR="36000" marT="36000" marB="36000" anchor="ctr"/>
                </a:tc>
                <a:tc vMerge="1">
                  <a:txBody>
                    <a:bodyPr/>
                    <a:lstStyle/>
                    <a:p>
                      <a:pPr algn="ctr" fontAlgn="auto">
                        <a:lnSpc>
                          <a:spcPts val="1100"/>
                        </a:lnSpc>
                        <a:spcAft>
                          <a:spcPts val="0"/>
                        </a:spcAft>
                      </a:pPr>
                      <a:endParaRPr lang="en-US" altLang="zh-TW" sz="1050" b="0" dirty="0" smtClean="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3263199206"/>
                  </a:ext>
                </a:extLst>
              </a:tr>
              <a:tr h="625899">
                <a:tc rowSpan="2">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重症化予防</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22</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just">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生活習慣による</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疾患</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（高血圧・糖尿病等）に</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係る</a:t>
                      </a: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未治療者の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割合</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高血圧</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38.0%</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050" b="0" dirty="0" smtClean="0">
                        <a:solidFill>
                          <a:schemeClr val="tx1"/>
                        </a:solidFill>
                        <a:effectLst/>
                        <a:latin typeface="游ゴシック" panose="020B0400000000000000" pitchFamily="50" charset="-128"/>
                        <a:ea typeface="游ゴシック" panose="020B0400000000000000" pitchFamily="50" charset="-128"/>
                      </a:endParaRPr>
                    </a:p>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糖尿病</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36.0%</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p>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脂質異常症</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78.2%</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H26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050" b="0" dirty="0" smtClean="0">
                        <a:solidFill>
                          <a:schemeClr val="tx1"/>
                        </a:solidFill>
                        <a:effectLst/>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高血圧</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39.6%</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050" b="0" dirty="0" smtClean="0">
                        <a:solidFill>
                          <a:schemeClr val="tx1"/>
                        </a:solidFill>
                        <a:effectLst/>
                        <a:latin typeface="游ゴシック" panose="020B0400000000000000" pitchFamily="50" charset="-128"/>
                        <a:ea typeface="游ゴシック" panose="020B0400000000000000" pitchFamily="50" charset="-128"/>
                      </a:endParaRPr>
                    </a:p>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糖尿病</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36.8%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rPr>
                        <a:t>H27</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050" b="0" dirty="0" smtClean="0">
                        <a:solidFill>
                          <a:schemeClr val="tx1"/>
                        </a:solidFill>
                        <a:effectLst/>
                        <a:latin typeface="游ゴシック" panose="020B0400000000000000" pitchFamily="50" charset="-128"/>
                        <a:ea typeface="游ゴシック" panose="020B0400000000000000" pitchFamily="50" charset="-128"/>
                      </a:endParaRPr>
                    </a:p>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a:t>
                      </a:r>
                    </a:p>
                  </a:txBody>
                  <a:tcPr marL="36000" marR="36000" marT="36000" marB="36000" anchor="ctr"/>
                </a:tc>
                <a:tc>
                  <a:txBody>
                    <a:bodyPr/>
                    <a:lstStyle/>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減少</a:t>
                      </a:r>
                      <a:endParaRPr lang="en-US" altLang="ja-JP" sz="1050" b="0" dirty="0" smtClean="0">
                        <a:solidFill>
                          <a:schemeClr val="tx1"/>
                        </a:solidFill>
                        <a:effectLst/>
                        <a:latin typeface="游ゴシック" panose="020B0400000000000000" pitchFamily="50" charset="-128"/>
                        <a:ea typeface="游ゴシック" panose="020B0400000000000000" pitchFamily="50" charset="-128"/>
                      </a:endParaRPr>
                    </a:p>
                  </a:txBody>
                  <a:tcPr marL="36000" marR="36000" marT="36000" marB="36000" anchor="ctr"/>
                </a:tc>
                <a:tc rowSpan="2">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33-35</a:t>
                      </a:r>
                    </a:p>
                  </a:txBody>
                  <a:tcPr marL="36000" marR="36000" marT="36000" marB="36000" anchor="ctr"/>
                </a:tc>
                <a:extLst>
                  <a:ext uri="{0D108BD9-81ED-4DB2-BD59-A6C34878D82A}">
                    <a16:rowId xmlns:a16="http://schemas.microsoft.com/office/drawing/2014/main" val="22449444"/>
                  </a:ext>
                </a:extLst>
              </a:tr>
              <a:tr h="391588">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23</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0" dirty="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特定保健指導の</a:t>
                      </a:r>
                      <a:r>
                        <a:rPr lang="ja-JP" sz="1050" b="0" kern="0" dirty="0" smtClean="0">
                          <a:solidFill>
                            <a:srgbClr val="000000"/>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実施率</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13.1%</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H27</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16.7%</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H29</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zh-TW"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zh-TW"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p>
                  </a:txBody>
                  <a:tcPr marL="36000" marR="36000" marT="36000" marB="36000" anchor="ctr"/>
                </a:tc>
                <a:tc vMerge="1">
                  <a:txBody>
                    <a:bodyPr/>
                    <a:lstStyle/>
                    <a:p>
                      <a:pPr algn="ctr" fontAlgn="auto">
                        <a:lnSpc>
                          <a:spcPts val="1100"/>
                        </a:lnSpc>
                        <a:spcAft>
                          <a:spcPts val="0"/>
                        </a:spcAft>
                      </a:pPr>
                      <a:endParaRPr lang="en-US" altLang="zh-TW" sz="1050" b="0" dirty="0" smtClean="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1691931659"/>
                  </a:ext>
                </a:extLst>
              </a:tr>
              <a:tr h="391588">
                <a:tc rowSpan="3">
                  <a:txBody>
                    <a:bodyPr/>
                    <a:lstStyle/>
                    <a:p>
                      <a:pPr>
                        <a:lnSpc>
                          <a:spcPts val="1100"/>
                        </a:lnSpc>
                      </a:pPr>
                      <a:r>
                        <a:rPr kumimoji="1" lang="ja-JP" altLang="en-US" sz="1050" b="1" dirty="0" smtClean="0">
                          <a:latin typeface="游ゴシック" panose="020B0400000000000000" pitchFamily="50" charset="-128"/>
                          <a:ea typeface="游ゴシック" panose="020B0400000000000000" pitchFamily="50" charset="-128"/>
                        </a:rPr>
                        <a:t>社会環境整備</a:t>
                      </a:r>
                      <a:endParaRPr kumimoji="1" lang="ja-JP" altLang="en-US" sz="1050" b="1"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24</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健康づくりを進める住民の自主組織の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数</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715</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団体（</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rPr>
                        <a:t>715</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団体（</a:t>
                      </a:r>
                      <a:r>
                        <a:rPr lang="en-US" sz="1050" b="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rPr>
                        <a:t>増加</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rowSpan="3">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36-38</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extLst>
                  <a:ext uri="{0D108BD9-81ED-4DB2-BD59-A6C34878D82A}">
                    <a16:rowId xmlns:a16="http://schemas.microsoft.com/office/drawing/2014/main" val="2839792253"/>
                  </a:ext>
                </a:extLst>
              </a:tr>
              <a:tr h="235914">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25</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ボランティア活動の</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参加者数</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20.6%</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20.6%</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増加</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2175971993"/>
                  </a:ext>
                </a:extLst>
              </a:tr>
              <a:tr h="391588">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marL="54000" marR="54000" marT="54000" marB="54000" anchor="ctr"/>
                </a:tc>
                <a:tc>
                  <a:txBody>
                    <a:bodyPr/>
                    <a:lstStyle/>
                    <a:p>
                      <a:pPr algn="ctr">
                        <a:lnSpc>
                          <a:spcPts val="1100"/>
                        </a:lnSpc>
                      </a:pPr>
                      <a:r>
                        <a:rPr kumimoji="1" lang="en-US" altLang="ja-JP" sz="1050" b="0" dirty="0" smtClean="0">
                          <a:latin typeface="游ゴシック" panose="020B0400000000000000" pitchFamily="50" charset="-128"/>
                          <a:ea typeface="游ゴシック" panose="020B0400000000000000" pitchFamily="50" charset="-128"/>
                        </a:rPr>
                        <a:t>26</a:t>
                      </a:r>
                      <a:endParaRPr kumimoji="1" lang="ja-JP" altLang="en-US" sz="1050" b="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ts val="1100"/>
                        </a:lnSpc>
                        <a:spcAft>
                          <a:spcPts val="0"/>
                        </a:spcAft>
                      </a:pPr>
                      <a:r>
                        <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rPr>
                        <a:t>健康経営に取り組む中小</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企業数</a:t>
                      </a:r>
                      <a:endParaRPr lang="en-US" alt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l">
                        <a:lnSpc>
                          <a:spcPts val="1100"/>
                        </a:lnSpc>
                        <a:spcAft>
                          <a:spcPts val="0"/>
                        </a:spcAft>
                      </a:pP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協会けんぽ</a:t>
                      </a:r>
                      <a:r>
                        <a:rPr lang="ja-JP" altLang="en-US" sz="1050" b="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050" b="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142</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企業（</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H30.3</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1,096</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企業（</a:t>
                      </a: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R2.2</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a:txBody>
                    <a:bodyPr/>
                    <a:lstStyle/>
                    <a:p>
                      <a:pPr algn="ctr" fontAlgn="auto">
                        <a:lnSpc>
                          <a:spcPts val="1100"/>
                        </a:lnSpc>
                        <a:spcAft>
                          <a:spcPts val="0"/>
                        </a:spcAft>
                      </a:pPr>
                      <a:r>
                        <a:rPr lang="en-US" altLang="ja-JP"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2,000</a:t>
                      </a:r>
                      <a:r>
                        <a:rPr lang="ja-JP" altLang="en-US" sz="1050" b="0" dirty="0" smtClean="0">
                          <a:solidFill>
                            <a:schemeClr val="tx1"/>
                          </a:solidFill>
                          <a:effectLst/>
                          <a:latin typeface="游ゴシック" panose="020B0400000000000000" pitchFamily="50" charset="-128"/>
                          <a:ea typeface="游ゴシック" panose="020B0400000000000000" pitchFamily="50" charset="-128"/>
                          <a:cs typeface="HG丸ｺﾞｼｯｸM-PRO"/>
                        </a:rPr>
                        <a:t>企業</a:t>
                      </a:r>
                      <a:endParaRPr lang="ja-JP" sz="1050" b="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36000" marR="36000" marT="36000" marB="36000" anchor="ctr"/>
                </a:tc>
                <a:tc vMerge="1">
                  <a:txBody>
                    <a:bodyPr/>
                    <a:lstStyle/>
                    <a:p>
                      <a:pPr algn="ctr" fontAlgn="auto">
                        <a:lnSpc>
                          <a:spcPts val="1100"/>
                        </a:lnSpc>
                        <a:spcAft>
                          <a:spcPts val="0"/>
                        </a:spcAft>
                      </a:pPr>
                      <a:endParaRPr lang="ja-JP" sz="1050" b="0" dirty="0">
                        <a:solidFill>
                          <a:schemeClr val="tx1"/>
                        </a:solidFill>
                        <a:effectLst/>
                        <a:latin typeface="ＭＳ Ｐゴシック" panose="020B0600070205080204" pitchFamily="50" charset="-128"/>
                        <a:ea typeface="ＭＳ Ｐゴシック" panose="020B0600070205080204" pitchFamily="50" charset="-128"/>
                        <a:cs typeface="HG丸ｺﾞｼｯｸM-PRO"/>
                      </a:endParaRPr>
                    </a:p>
                  </a:txBody>
                  <a:tcPr marL="36000" marR="36000" marT="36000" marB="36000" anchor="ctr"/>
                </a:tc>
                <a:extLst>
                  <a:ext uri="{0D108BD9-81ED-4DB2-BD59-A6C34878D82A}">
                    <a16:rowId xmlns:a16="http://schemas.microsoft.com/office/drawing/2014/main" val="661245562"/>
                  </a:ext>
                </a:extLst>
              </a:tr>
            </a:tbl>
          </a:graphicData>
        </a:graphic>
      </p:graphicFrame>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7</a:t>
            </a:fld>
            <a:endParaRPr kumimoji="1" lang="ja-JP" altLang="en-US"/>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11" name="直線コネクタ 10"/>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健康増進計画</a:t>
            </a:r>
            <a:r>
              <a:rPr lang="ja-JP" altLang="en-US" b="1" dirty="0" smtClean="0">
                <a:latin typeface="游ゴシック" panose="020B0400000000000000" pitchFamily="50" charset="-128"/>
                <a:ea typeface="游ゴシック" panose="020B0400000000000000" pitchFamily="50" charset="-128"/>
              </a:rPr>
              <a:t>における目標の達成状況</a:t>
            </a:r>
            <a:endParaRPr lang="ja-JP" altLang="en-US" b="1" dirty="0">
              <a:latin typeface="游ゴシック" panose="020B0400000000000000" pitchFamily="50" charset="-128"/>
              <a:ea typeface="游ゴシック" panose="020B0400000000000000" pitchFamily="50" charset="-128"/>
            </a:endParaRPr>
          </a:p>
        </p:txBody>
      </p:sp>
      <p:sp>
        <p:nvSpPr>
          <p:cNvPr id="9" name="テキスト ボックス 8"/>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13617923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39162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概ね予定どおり</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概ね予定どおり</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73000" y="189000"/>
            <a:ext cx="9288000" cy="64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2" name="テキスト ボックス 1"/>
          <p:cNvSpPr txBox="1"/>
          <p:nvPr/>
        </p:nvSpPr>
        <p:spPr>
          <a:xfrm>
            <a:off x="458466" y="385026"/>
            <a:ext cx="8718118"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⑤歯と口の健康づくりの</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取組み　</a:t>
            </a:r>
            <a:r>
              <a:rPr kumimoji="1"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P34</a:t>
            </a:r>
            <a:endPar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1898019716"/>
              </p:ext>
            </p:extLst>
          </p:nvPr>
        </p:nvGraphicFramePr>
        <p:xfrm>
          <a:off x="564760" y="696686"/>
          <a:ext cx="8640000" cy="5749440"/>
        </p:xfrm>
        <a:graphic>
          <a:graphicData uri="http://schemas.openxmlformats.org/drawingml/2006/table">
            <a:tbl>
              <a:tblPr firstRow="1" bandRow="1">
                <a:tableStyleId>{5C22544A-7EE6-4342-B048-85BDC9FD1C3A}</a:tableStyleId>
              </a:tblPr>
              <a:tblGrid>
                <a:gridCol w="1258439">
                  <a:extLst>
                    <a:ext uri="{9D8B030D-6E8A-4147-A177-3AD203B41FA5}">
                      <a16:colId xmlns:a16="http://schemas.microsoft.com/office/drawing/2014/main" val="528851062"/>
                    </a:ext>
                  </a:extLst>
                </a:gridCol>
                <a:gridCol w="7381561">
                  <a:extLst>
                    <a:ext uri="{9D8B030D-6E8A-4147-A177-3AD203B41FA5}">
                      <a16:colId xmlns:a16="http://schemas.microsoft.com/office/drawing/2014/main" val="89849022"/>
                    </a:ext>
                  </a:extLst>
                </a:gridCol>
              </a:tblGrid>
              <a:tr h="2960913">
                <a:tc>
                  <a:txBody>
                    <a:bodyPr/>
                    <a:lstStyle/>
                    <a:p>
                      <a:pPr>
                        <a:lnSpc>
                          <a:spcPts val="1600"/>
                        </a:lnSpc>
                      </a:pPr>
                      <a:r>
                        <a:rPr kumimoji="1" lang="ja-JP" altLang="en-US" sz="1600" b="0" baseline="0" dirty="0" smtClean="0">
                          <a:latin typeface="+mn-ea"/>
                          <a:ea typeface="+mn-ea"/>
                        </a:rPr>
                        <a:t>本年度の     </a:t>
                      </a:r>
                      <a:endParaRPr kumimoji="1" lang="en-US" altLang="ja-JP" sz="1600" b="0" baseline="0" dirty="0" smtClean="0">
                        <a:latin typeface="+mn-ea"/>
                        <a:ea typeface="+mn-ea"/>
                      </a:endParaRPr>
                    </a:p>
                    <a:p>
                      <a:pPr>
                        <a:lnSpc>
                          <a:spcPts val="16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ts val="1600"/>
                        </a:lnSpc>
                      </a:pPr>
                      <a:endParaRPr kumimoji="1" lang="en-US" altLang="ja-JP" sz="1600" b="0" baseline="0" dirty="0" smtClean="0">
                        <a:latin typeface="+mn-ea"/>
                        <a:ea typeface="+mn-ea"/>
                      </a:endParaRPr>
                    </a:p>
                    <a:p>
                      <a:pPr>
                        <a:lnSpc>
                          <a:spcPts val="1600"/>
                        </a:lnSpc>
                      </a:pPr>
                      <a:endParaRPr kumimoji="1" lang="en-US" altLang="ja-JP" sz="1600" b="0" baseline="0" dirty="0" smtClean="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0" u="none"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歯磨き習慣の促進</a:t>
                      </a:r>
                      <a:r>
                        <a:rPr kumimoji="1" lang="en-US" altLang="ja-JP" sz="1200" b="0" u="none"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■「大阪府よい歯・口を守る学校・園表彰」「大阪府歯・口の健康啓発標語コンクール」等、</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　各種団体の主催事業に協力（学校歯科保健活動の推進）</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■教職員を対象とする学校保健に関する研修会を通じて、学校保健活動の充実を図るよう働きかけを実施</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歯と口の健康に係る普及啓発</a:t>
                      </a:r>
                      <a:r>
                        <a:rPr kumimoji="1" lang="en-US" altLang="ja-JP" sz="1200" b="0"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■府独自のインセンティブにおいて、市町村国保保険者による歯周疾患検診の実施を評価（</a:t>
                      </a:r>
                      <a:r>
                        <a:rPr kumimoji="1" lang="en-US" altLang="ja-JP" sz="1100" b="0" baseline="0" dirty="0" smtClean="0">
                          <a:solidFill>
                            <a:schemeClr val="tx1"/>
                          </a:solidFill>
                          <a:latin typeface="+mn-ea"/>
                          <a:ea typeface="+mn-ea"/>
                        </a:rPr>
                        <a:t>43</a:t>
                      </a:r>
                      <a:r>
                        <a:rPr kumimoji="1" lang="ja-JP" altLang="en-US" sz="1100" b="0" baseline="0" dirty="0" smtClean="0">
                          <a:solidFill>
                            <a:schemeClr val="tx1"/>
                          </a:solidFill>
                          <a:latin typeface="+mn-ea"/>
                          <a:ea typeface="+mn-ea"/>
                        </a:rPr>
                        <a:t>市町村が実施）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■府ホームページ、啓発冊子等を活用した普及啓発</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■大学と連携し、歯科医師によるお口の健康セミナー及びお口の健康チェック等を実施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　（「健康キャンパス・プロジェクト」近畿大学、立命館大学）</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■高齢者向けとして、摂食嚥下障害等に対応可能な歯科医師と歯科衛生士からなるチームを育成（「在宅療養者経口摂取支援チーム育成事業」</a:t>
                      </a:r>
                      <a:r>
                        <a:rPr kumimoji="1" lang="en-US" altLang="ja-JP" sz="1100" b="0" baseline="0" dirty="0" smtClean="0">
                          <a:solidFill>
                            <a:schemeClr val="tx1"/>
                          </a:solidFill>
                          <a:latin typeface="+mn-ea"/>
                          <a:ea typeface="+mn-ea"/>
                        </a:rPr>
                        <a:t>24</a:t>
                      </a:r>
                      <a:r>
                        <a:rPr kumimoji="1" lang="ja-JP" altLang="en-US" sz="1100" b="0" baseline="0" dirty="0" smtClean="0">
                          <a:solidFill>
                            <a:schemeClr val="tx1"/>
                          </a:solidFill>
                          <a:latin typeface="+mn-ea"/>
                          <a:ea typeface="+mn-ea"/>
                        </a:rPr>
                        <a:t>チーム</a:t>
                      </a:r>
                      <a:r>
                        <a:rPr kumimoji="1" lang="en-US" altLang="ja-JP" sz="1100" b="0" baseline="0" dirty="0" smtClean="0">
                          <a:solidFill>
                            <a:schemeClr val="tx1"/>
                          </a:solidFill>
                          <a:latin typeface="+mn-ea"/>
                          <a:ea typeface="+mn-ea"/>
                        </a:rPr>
                        <a:t>48</a:t>
                      </a:r>
                      <a:r>
                        <a:rPr kumimoji="1" lang="ja-JP" altLang="en-US" sz="1100" b="0" baseline="0" dirty="0" smtClean="0">
                          <a:solidFill>
                            <a:schemeClr val="tx1"/>
                          </a:solidFill>
                          <a:latin typeface="+mn-ea"/>
                          <a:ea typeface="+mn-ea"/>
                        </a:rPr>
                        <a:t>人）したほか、「要介護者のための口腔保健指導ガイドブック」を活用し、デイサービス施設職員向け講習を実施（「要介護者口腔保健指導推進事業」</a:t>
                      </a:r>
                      <a:r>
                        <a:rPr kumimoji="1" lang="en-US" altLang="ja-JP" sz="1100" b="0" baseline="0" dirty="0" smtClean="0">
                          <a:solidFill>
                            <a:schemeClr val="tx1"/>
                          </a:solidFill>
                          <a:latin typeface="+mn-ea"/>
                          <a:ea typeface="+mn-ea"/>
                        </a:rPr>
                        <a:t>19</a:t>
                      </a:r>
                      <a:r>
                        <a:rPr kumimoji="1" lang="ja-JP" altLang="en-US" sz="1100" b="0" baseline="0" dirty="0" smtClean="0">
                          <a:solidFill>
                            <a:schemeClr val="tx1"/>
                          </a:solidFill>
                          <a:latin typeface="+mn-ea"/>
                          <a:ea typeface="+mn-ea"/>
                        </a:rPr>
                        <a:t>地域で研修実施）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市町村に対し、「口腔保健支援センター」による支援のほか、市町村職員の歯科コーチングスキル向上事業を実施（健康教育を行う市町村職員のためのテキストやスライド集等を作成し、研修会を４回実施）</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■公民連携の枠組みを活用した普及啓発（ポスター等の作成、企業広報ツールの活用、健康啓発にかかるイベント等での連携）</a:t>
                      </a:r>
                      <a:endParaRPr kumimoji="1" lang="en-US" altLang="ja-JP" sz="1100" b="0"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613647">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今後の</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取組予定</a:t>
                      </a:r>
                      <a:endParaRPr kumimoji="1" lang="ja-JP" altLang="en-US" b="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課題等</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■歯磨き習慣の定着促進（事業への不参加校・園の減少）　　</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■ホームページを閲覧しない府民に対する働きかけ</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■歯科専門職の職員がいない市町村への支援</a:t>
                      </a:r>
                      <a:endParaRPr kumimoji="1" lang="en-US" altLang="ja-JP" sz="1100" b="0"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0" baseline="0" dirty="0" smtClean="0">
                          <a:solidFill>
                            <a:schemeClr val="tx1"/>
                          </a:solidFill>
                          <a:latin typeface="+mn-ea"/>
                          <a:ea typeface="+mn-ea"/>
                        </a:rPr>
                        <a:t>《</a:t>
                      </a:r>
                      <a:r>
                        <a:rPr kumimoji="1" lang="ja-JP" altLang="en-US" sz="1200" b="0" u="sng" baseline="0" dirty="0" smtClean="0">
                          <a:solidFill>
                            <a:schemeClr val="tx1"/>
                          </a:solidFill>
                          <a:latin typeface="+mn-ea"/>
                          <a:ea typeface="+mn-ea"/>
                        </a:rPr>
                        <a:t>次年度の主な取組み</a:t>
                      </a:r>
                      <a:r>
                        <a:rPr kumimoji="1" lang="en-US" altLang="ja-JP" sz="1200" b="0" baseline="0" dirty="0" smtClean="0">
                          <a:solidFill>
                            <a:schemeClr val="tx1"/>
                          </a:solidFill>
                          <a:latin typeface="+mn-ea"/>
                          <a:ea typeface="+mn-ea"/>
                        </a:rPr>
                        <a:t>》</a:t>
                      </a:r>
                    </a:p>
                    <a:p>
                      <a:pPr marL="174625" indent="-174625">
                        <a:lnSpc>
                          <a:spcPct val="100000"/>
                        </a:lnSpc>
                      </a:pPr>
                      <a:r>
                        <a:rPr kumimoji="1" lang="ja-JP" altLang="en-US" sz="1100" b="0" baseline="0" dirty="0" smtClean="0">
                          <a:solidFill>
                            <a:schemeClr val="tx1"/>
                          </a:solidFill>
                          <a:latin typeface="+mn-ea"/>
                          <a:ea typeface="+mn-ea"/>
                        </a:rPr>
                        <a:t>■各種研修等を通じて、学校保健関係教職員への周知及び学校歯科保健の充実等を推進（継続）</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■市町村に対し、口腔保健支援センターでの専門職による個別具体的な相談</a:t>
                      </a:r>
                      <a:endParaRPr kumimoji="1" lang="en-US" altLang="ja-JP" sz="1100" b="0" baseline="0" dirty="0" smtClean="0">
                        <a:solidFill>
                          <a:schemeClr val="tx1"/>
                        </a:solidFill>
                        <a:latin typeface="+mn-ea"/>
                        <a:ea typeface="+mn-ea"/>
                      </a:endParaRPr>
                    </a:p>
                    <a:p>
                      <a:pPr marL="174625" indent="-174625">
                        <a:lnSpc>
                          <a:spcPct val="100000"/>
                        </a:lnSpc>
                      </a:pPr>
                      <a:r>
                        <a:rPr kumimoji="1" lang="ja-JP" altLang="en-US" sz="1100" b="0" baseline="0" dirty="0" smtClean="0">
                          <a:solidFill>
                            <a:schemeClr val="tx1"/>
                          </a:solidFill>
                          <a:latin typeface="+mn-ea"/>
                          <a:ea typeface="+mn-ea"/>
                        </a:rPr>
                        <a:t>■「アスマイル」、府の広報媒体、公民連携の枠組みを活用し、幅広い世代の府民に啓発を実施</a:t>
                      </a:r>
                      <a:endParaRPr kumimoji="1" lang="en-US" altLang="ja-JP" sz="11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n-ea"/>
                          <a:ea typeface="+mn-ea"/>
                        </a:rPr>
                        <a:t>■市町村職員の歯科コーチングスキル向上事業での市町村職員への技術的支援</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900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最終予算</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0" baseline="0" dirty="0" smtClean="0">
                          <a:solidFill>
                            <a:schemeClr val="tx1"/>
                          </a:solidFill>
                          <a:latin typeface="+mn-ea"/>
                          <a:ea typeface="+mn-ea"/>
                        </a:rPr>
                        <a:t>健康キャンパス・プロジェクト事業　</a:t>
                      </a:r>
                      <a:r>
                        <a:rPr kumimoji="1" lang="en-US" altLang="ja-JP" sz="1100" b="0" baseline="0" dirty="0" smtClean="0">
                          <a:solidFill>
                            <a:schemeClr val="tx1"/>
                          </a:solidFill>
                          <a:latin typeface="+mn-ea"/>
                          <a:ea typeface="+mn-ea"/>
                        </a:rPr>
                        <a:t>2,878</a:t>
                      </a:r>
                      <a:r>
                        <a:rPr kumimoji="1" lang="ja-JP" altLang="en-US" sz="1100" b="0" baseline="0" dirty="0" smtClean="0">
                          <a:solidFill>
                            <a:schemeClr val="tx1"/>
                          </a:solidFill>
                          <a:latin typeface="+mn-ea"/>
                          <a:ea typeface="+mn-ea"/>
                        </a:rPr>
                        <a:t>千円（再掲）、生涯歯科保健推進事業　</a:t>
                      </a:r>
                      <a:r>
                        <a:rPr kumimoji="1" lang="en-US" altLang="ja-JP" sz="1100" b="0" baseline="0" dirty="0" smtClean="0">
                          <a:solidFill>
                            <a:schemeClr val="tx1"/>
                          </a:solidFill>
                          <a:latin typeface="+mn-ea"/>
                          <a:ea typeface="+mn-ea"/>
                        </a:rPr>
                        <a:t>1,775</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大阪府歯科口腔保健計画推進事業　</a:t>
                      </a:r>
                      <a:r>
                        <a:rPr kumimoji="1" lang="en-US" altLang="ja-JP" sz="1100" b="0" baseline="0" dirty="0" smtClean="0">
                          <a:solidFill>
                            <a:schemeClr val="tx1"/>
                          </a:solidFill>
                          <a:latin typeface="+mn-ea"/>
                          <a:ea typeface="+mn-ea"/>
                        </a:rPr>
                        <a:t>3,989</a:t>
                      </a:r>
                      <a:r>
                        <a:rPr kumimoji="1" lang="ja-JP" altLang="en-US" sz="1100" b="0" baseline="0" dirty="0" smtClean="0">
                          <a:solidFill>
                            <a:schemeClr val="tx1"/>
                          </a:solidFill>
                          <a:latin typeface="+mn-ea"/>
                          <a:ea typeface="+mn-ea"/>
                        </a:rPr>
                        <a:t>千円、８０２０運動推進特別事業　</a:t>
                      </a:r>
                      <a:r>
                        <a:rPr kumimoji="1" lang="en-US" altLang="ja-JP" sz="1100" b="0" baseline="0" dirty="0" smtClean="0">
                          <a:solidFill>
                            <a:schemeClr val="tx1"/>
                          </a:solidFill>
                          <a:latin typeface="+mn-ea"/>
                          <a:ea typeface="+mn-ea"/>
                        </a:rPr>
                        <a:t>2,039</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在宅療養者経口摂取支援チーム育成事業　</a:t>
                      </a:r>
                      <a:r>
                        <a:rPr kumimoji="1" lang="en-US" altLang="ja-JP" sz="1100" b="0" baseline="0" dirty="0" smtClean="0">
                          <a:solidFill>
                            <a:schemeClr val="tx1"/>
                          </a:solidFill>
                          <a:latin typeface="+mn-ea"/>
                          <a:ea typeface="+mn-ea"/>
                        </a:rPr>
                        <a:t>3,890</a:t>
                      </a:r>
                      <a:r>
                        <a:rPr kumimoji="1" lang="ja-JP" altLang="en-US" sz="1100" b="0" baseline="0" dirty="0" smtClean="0">
                          <a:solidFill>
                            <a:schemeClr val="tx1"/>
                          </a:solidFill>
                          <a:latin typeface="+mn-ea"/>
                          <a:ea typeface="+mn-ea"/>
                        </a:rPr>
                        <a:t>千円、要介護者口腔保健指導推進事業　</a:t>
                      </a:r>
                      <a:r>
                        <a:rPr kumimoji="1" lang="en-US" altLang="ja-JP" sz="1100" b="0" baseline="0" dirty="0" smtClean="0">
                          <a:solidFill>
                            <a:schemeClr val="tx1"/>
                          </a:solidFill>
                          <a:latin typeface="+mn-ea"/>
                          <a:ea typeface="+mn-ea"/>
                        </a:rPr>
                        <a:t>6,058</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err="1" smtClean="0">
                          <a:solidFill>
                            <a:schemeClr val="tx1"/>
                          </a:solidFill>
                          <a:latin typeface="+mn-ea"/>
                          <a:ea typeface="+mn-ea"/>
                        </a:rPr>
                        <a:t>障がい</a:t>
                      </a:r>
                      <a:r>
                        <a:rPr kumimoji="1" lang="ja-JP" altLang="en-US" sz="1100" b="0" baseline="0" dirty="0" smtClean="0">
                          <a:solidFill>
                            <a:schemeClr val="tx1"/>
                          </a:solidFill>
                          <a:latin typeface="+mn-ea"/>
                          <a:ea typeface="+mn-ea"/>
                        </a:rPr>
                        <a:t>者歯科診療センター運営委託事業　</a:t>
                      </a:r>
                      <a:r>
                        <a:rPr kumimoji="1" lang="en-US" altLang="ja-JP" sz="1100" b="0" baseline="0" dirty="0" smtClean="0">
                          <a:solidFill>
                            <a:schemeClr val="tx1"/>
                          </a:solidFill>
                          <a:latin typeface="+mn-ea"/>
                          <a:ea typeface="+mn-ea"/>
                        </a:rPr>
                        <a:t>23,968</a:t>
                      </a:r>
                      <a:r>
                        <a:rPr kumimoji="1" lang="ja-JP" altLang="en-US" sz="1100" b="0" baseline="0" dirty="0" smtClean="0">
                          <a:solidFill>
                            <a:schemeClr val="tx1"/>
                          </a:solidFill>
                          <a:latin typeface="+mn-ea"/>
                          <a:ea typeface="+mn-ea"/>
                        </a:rPr>
                        <a:t>千円、障がい者施設歯科口腔保健推進事業　</a:t>
                      </a:r>
                      <a:r>
                        <a:rPr kumimoji="1" lang="en-US" altLang="ja-JP" sz="1100" b="0" baseline="0" dirty="0" smtClean="0">
                          <a:solidFill>
                            <a:schemeClr val="tx1"/>
                          </a:solidFill>
                          <a:latin typeface="+mn-ea"/>
                          <a:ea typeface="+mn-ea"/>
                        </a:rPr>
                        <a:t>2,138</a:t>
                      </a:r>
                      <a:r>
                        <a:rPr kumimoji="1" lang="ja-JP" altLang="en-US" sz="1100" b="0" baseline="0" dirty="0" smtClean="0">
                          <a:solidFill>
                            <a:schemeClr val="tx1"/>
                          </a:solidFill>
                          <a:latin typeface="+mn-ea"/>
                          <a:ea typeface="+mn-ea"/>
                        </a:rPr>
                        <a:t>千円、</a:t>
                      </a:r>
                      <a:endParaRPr kumimoji="1" lang="en-US" altLang="ja-JP" sz="1100" b="0" baseline="0" dirty="0" smtClean="0">
                        <a:solidFill>
                          <a:schemeClr val="tx1"/>
                        </a:solidFill>
                        <a:latin typeface="+mn-ea"/>
                        <a:ea typeface="+mn-ea"/>
                      </a:endParaRPr>
                    </a:p>
                    <a:p>
                      <a:pPr>
                        <a:lnSpc>
                          <a:spcPct val="100000"/>
                        </a:lnSpc>
                      </a:pPr>
                      <a:r>
                        <a:rPr kumimoji="1" lang="ja-JP" altLang="en-US" sz="1100" b="0" baseline="0" dirty="0" smtClean="0">
                          <a:solidFill>
                            <a:schemeClr val="tx1"/>
                          </a:solidFill>
                          <a:latin typeface="+mn-ea"/>
                          <a:ea typeface="+mn-ea"/>
                        </a:rPr>
                        <a:t>健康格差の解決プログラム促進事業（特定健診）</a:t>
                      </a:r>
                      <a:r>
                        <a:rPr kumimoji="1" lang="en-US" altLang="ja-JP" sz="1100" b="0" baseline="0" dirty="0" smtClean="0">
                          <a:solidFill>
                            <a:schemeClr val="tx1"/>
                          </a:solidFill>
                          <a:latin typeface="+mn-ea"/>
                          <a:ea typeface="+mn-ea"/>
                        </a:rPr>
                        <a:t>1,850</a:t>
                      </a:r>
                      <a:r>
                        <a:rPr kumimoji="1" lang="ja-JP" altLang="en-US" sz="1100" b="0" baseline="0" dirty="0" smtClean="0">
                          <a:solidFill>
                            <a:schemeClr val="tx1"/>
                          </a:solidFill>
                          <a:latin typeface="+mn-ea"/>
                          <a:ea typeface="+mn-ea"/>
                        </a:rPr>
                        <a:t>千円</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18" name="角丸四角形 17"/>
          <p:cNvSpPr/>
          <p:nvPr/>
        </p:nvSpPr>
        <p:spPr>
          <a:xfrm>
            <a:off x="766739" y="2407309"/>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70</a:t>
            </a:fld>
            <a:endParaRPr kumimoji="1" lang="ja-JP" altLang="en-US"/>
          </a:p>
        </p:txBody>
      </p:sp>
    </p:spTree>
    <p:extLst>
      <p:ext uri="{BB962C8B-B14F-4D97-AF65-F5344CB8AC3E}">
        <p14:creationId xmlns:p14="http://schemas.microsoft.com/office/powerpoint/2010/main" val="328376957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273000" y="342277"/>
            <a:ext cx="9288000" cy="630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9" name="正方形/長方形 8"/>
          <p:cNvSpPr/>
          <p:nvPr/>
        </p:nvSpPr>
        <p:spPr>
          <a:xfrm>
            <a:off x="271467" y="239464"/>
            <a:ext cx="7404392" cy="348813"/>
          </a:xfrm>
          <a:prstGeom prst="rect">
            <a:avLst/>
          </a:prstGeom>
          <a:solidFill>
            <a:srgbClr val="002060"/>
          </a:solidFill>
        </p:spPr>
        <p:txBody>
          <a:bodyPr wrap="square" anchor="ctr">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 </a:t>
            </a: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（２）食</a:t>
            </a:r>
            <a:r>
              <a:rPr kumimoji="1" lang="ja-JP" altLang="en-US" sz="20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の安全安心の</a:t>
            </a: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取組み　</a:t>
            </a:r>
            <a:r>
              <a:rPr kumimoji="1" lang="ja-JP" altLang="en-US" sz="18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計画Ｐ</a:t>
            </a:r>
            <a:r>
              <a:rPr kumimoji="1" lang="en-US" altLang="ja-JP" sz="18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41</a:t>
            </a: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p:cNvSpPr/>
          <p:nvPr/>
        </p:nvSpPr>
        <p:spPr>
          <a:xfrm>
            <a:off x="217679" y="4121647"/>
            <a:ext cx="3399579" cy="220573"/>
          </a:xfrm>
          <a:prstGeom prst="rect">
            <a:avLst/>
          </a:prstGeom>
        </p:spPr>
        <p:txBody>
          <a:bodyPr wrap="square">
            <a:spAutoFit/>
          </a:bodyPr>
          <a:lstStyle/>
          <a:p>
            <a:pPr marL="269240" marR="0" lvl="0" indent="90170" algn="l" defTabSz="457200" rtl="0" eaLnBrk="1" fontAlgn="auto" latinLnBrk="0" hangingPunct="1">
              <a:lnSpc>
                <a:spcPts val="1000"/>
              </a:lnSpc>
              <a:spcBef>
                <a:spcPts val="0"/>
              </a:spcBef>
              <a:spcAft>
                <a:spcPts val="0"/>
              </a:spcAft>
              <a:buClrTx/>
              <a:buSzTx/>
              <a:buFontTx/>
              <a:buNone/>
              <a:tabLst/>
              <a:defRPr/>
            </a:pPr>
            <a:r>
              <a:rPr kumimoji="0" lang="en-US"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1  </a:t>
            </a:r>
            <a:r>
              <a:rPr kumimoji="0" lang="ja-JP" altLang="ja-JP" sz="1050" b="0" i="0" u="none" strike="noStrike" kern="1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大阪府健康医療部食の安全推進課</a:t>
            </a:r>
            <a:r>
              <a:rPr kumimoji="0" lang="ja-JP"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調べ</a:t>
            </a:r>
            <a:endParaRPr kumimoji="0" lang="ja-JP" altLang="ja-JP" sz="14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graphicFrame>
        <p:nvGraphicFramePr>
          <p:cNvPr id="10" name="表 9"/>
          <p:cNvGraphicFramePr>
            <a:graphicFrameLocks noGrp="1"/>
          </p:cNvGraphicFramePr>
          <p:nvPr>
            <p:extLst>
              <p:ext uri="{D42A27DB-BD31-4B8C-83A1-F6EECF244321}">
                <p14:modId xmlns:p14="http://schemas.microsoft.com/office/powerpoint/2010/main" val="228859873"/>
              </p:ext>
            </p:extLst>
          </p:nvPr>
        </p:nvGraphicFramePr>
        <p:xfrm>
          <a:off x="686368" y="3268045"/>
          <a:ext cx="8487274" cy="826707"/>
        </p:xfrm>
        <a:graphic>
          <a:graphicData uri="http://schemas.openxmlformats.org/drawingml/2006/table">
            <a:tbl>
              <a:tblPr firstRow="1" firstCol="1" bandRow="1">
                <a:tableStyleId>{5C22544A-7EE6-4342-B048-85BDC9FD1C3A}</a:tableStyleId>
              </a:tblPr>
              <a:tblGrid>
                <a:gridCol w="278032">
                  <a:extLst>
                    <a:ext uri="{9D8B030D-6E8A-4147-A177-3AD203B41FA5}">
                      <a16:colId xmlns:a16="http://schemas.microsoft.com/office/drawing/2014/main" val="20000"/>
                    </a:ext>
                  </a:extLst>
                </a:gridCol>
                <a:gridCol w="3703121">
                  <a:extLst>
                    <a:ext uri="{9D8B030D-6E8A-4147-A177-3AD203B41FA5}">
                      <a16:colId xmlns:a16="http://schemas.microsoft.com/office/drawing/2014/main" val="20001"/>
                    </a:ext>
                  </a:extLst>
                </a:gridCol>
                <a:gridCol w="1674147">
                  <a:extLst>
                    <a:ext uri="{9D8B030D-6E8A-4147-A177-3AD203B41FA5}">
                      <a16:colId xmlns:a16="http://schemas.microsoft.com/office/drawing/2014/main" val="20003"/>
                    </a:ext>
                  </a:extLst>
                </a:gridCol>
                <a:gridCol w="1329934">
                  <a:extLst>
                    <a:ext uri="{9D8B030D-6E8A-4147-A177-3AD203B41FA5}">
                      <a16:colId xmlns:a16="http://schemas.microsoft.com/office/drawing/2014/main" val="2204503950"/>
                    </a:ext>
                  </a:extLst>
                </a:gridCol>
                <a:gridCol w="1502040">
                  <a:extLst>
                    <a:ext uri="{9D8B030D-6E8A-4147-A177-3AD203B41FA5}">
                      <a16:colId xmlns:a16="http://schemas.microsoft.com/office/drawing/2014/main" val="20004"/>
                    </a:ext>
                  </a:extLst>
                </a:gridCol>
              </a:tblGrid>
              <a:tr h="183104">
                <a:tc>
                  <a:txBody>
                    <a:bodyPr/>
                    <a:lstStyle/>
                    <a:p>
                      <a:pPr algn="ctr" fontAlgn="auto">
                        <a:lnSpc>
                          <a:spcPts val="1600"/>
                        </a:lnSpc>
                        <a:spcAft>
                          <a:spcPts val="0"/>
                        </a:spcAft>
                      </a:pPr>
                      <a:r>
                        <a:rPr lang="en-US" sz="1200" b="1" baseline="0" dirty="0">
                          <a:effectLst/>
                          <a:latin typeface="游ゴシック" panose="020B0400000000000000" pitchFamily="50" charset="-128"/>
                          <a:ea typeface="游ゴシック" panose="020B0400000000000000" pitchFamily="50" charset="-128"/>
                        </a:rPr>
                        <a:t> </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個別目標</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計画策定時</a:t>
                      </a:r>
                      <a:r>
                        <a:rPr lang="ja-JP" sz="1200" b="1" baseline="0" dirty="0" smtClean="0">
                          <a:effectLst/>
                          <a:latin typeface="游ゴシック" panose="020B0400000000000000" pitchFamily="50" charset="-128"/>
                          <a:ea typeface="游ゴシック" panose="020B0400000000000000" pitchFamily="50" charset="-128"/>
                        </a:rPr>
                        <a:t>の状況</a:t>
                      </a:r>
                      <a:endParaRPr lang="en-US" altLang="ja-JP" sz="1200" b="1" baseline="0"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200" b="1" baseline="0" dirty="0" smtClean="0">
                          <a:effectLst/>
                          <a:latin typeface="游ゴシック" panose="020B0400000000000000" pitchFamily="50" charset="-128"/>
                          <a:ea typeface="游ゴシック" panose="020B0400000000000000" pitchFamily="50" charset="-128"/>
                        </a:rPr>
                        <a:t>現在の状況</a:t>
                      </a:r>
                      <a:endParaRPr lang="en-US" altLang="ja-JP" sz="1200" b="1" baseline="0"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1" baseline="0" dirty="0">
                          <a:effectLst/>
                          <a:latin typeface="游ゴシック" panose="020B0400000000000000" pitchFamily="50" charset="-128"/>
                          <a:ea typeface="游ゴシック" panose="020B0400000000000000" pitchFamily="50" charset="-128"/>
                        </a:rPr>
                        <a:t>2023</a:t>
                      </a:r>
                      <a:r>
                        <a:rPr lang="ja-JP" sz="1200" b="1" baseline="0" dirty="0">
                          <a:effectLst/>
                          <a:latin typeface="游ゴシック" panose="020B0400000000000000" pitchFamily="50" charset="-128"/>
                          <a:ea typeface="游ゴシック" panose="020B0400000000000000" pitchFamily="50" charset="-128"/>
                        </a:rPr>
                        <a:t>年度の目標</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623507">
                <a:tc>
                  <a:txBody>
                    <a:bodyPr/>
                    <a:lstStyle/>
                    <a:p>
                      <a:pPr algn="ctr" fontAlgn="auto">
                        <a:lnSpc>
                          <a:spcPts val="1600"/>
                        </a:lnSpc>
                        <a:spcAft>
                          <a:spcPts val="0"/>
                        </a:spcAft>
                      </a:pPr>
                      <a:r>
                        <a:rPr lang="en-US" altLang="ja-JP" sz="1200" b="1" baseline="0" dirty="0" smtClean="0">
                          <a:effectLst/>
                          <a:latin typeface="游ゴシック" panose="020B0400000000000000" pitchFamily="50" charset="-128"/>
                          <a:ea typeface="游ゴシック" panose="020B0400000000000000" pitchFamily="50" charset="-128"/>
                        </a:rPr>
                        <a:t>1</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80"/>
                        </a:lnSpc>
                        <a:spcAft>
                          <a:spcPts val="0"/>
                        </a:spcAft>
                      </a:pP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大阪府食の安全安心メールマガジンによる</a:t>
                      </a:r>
                      <a:endPar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l" fontAlgn="auto">
                        <a:lnSpc>
                          <a:spcPts val="1680"/>
                        </a:lnSpc>
                        <a:spcAft>
                          <a:spcPts val="0"/>
                        </a:spcAft>
                      </a:pP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情報提供（総配信数）の増加</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80"/>
                        </a:lnSpc>
                        <a:spcAft>
                          <a:spcPts val="0"/>
                        </a:spcAft>
                      </a:pPr>
                      <a:r>
                        <a:rPr lang="en-US" altLang="ja-JP" sz="1200" b="1" baseline="0" dirty="0" smtClean="0">
                          <a:effectLst/>
                          <a:latin typeface="游ゴシック" panose="020B0400000000000000" pitchFamily="50" charset="-128"/>
                          <a:ea typeface="游ゴシック" panose="020B0400000000000000" pitchFamily="50" charset="-128"/>
                        </a:rPr>
                        <a:t>130</a:t>
                      </a:r>
                      <a:r>
                        <a:rPr lang="ja-JP" altLang="en-US" sz="1200" b="1" baseline="0" dirty="0" smtClean="0">
                          <a:effectLst/>
                          <a:latin typeface="游ゴシック" panose="020B0400000000000000" pitchFamily="50" charset="-128"/>
                          <a:ea typeface="游ゴシック" panose="020B0400000000000000" pitchFamily="50" charset="-128"/>
                        </a:rPr>
                        <a:t>万件</a:t>
                      </a:r>
                      <a:endParaRPr lang="en-US" altLang="ja-JP" sz="1200" b="1" baseline="0" dirty="0" smtClean="0">
                        <a:effectLst/>
                        <a:latin typeface="游ゴシック" panose="020B0400000000000000" pitchFamily="50" charset="-128"/>
                        <a:ea typeface="游ゴシック" panose="020B0400000000000000" pitchFamily="50" charset="-128"/>
                      </a:endParaRPr>
                    </a:p>
                    <a:p>
                      <a:pPr algn="ctr" fontAlgn="auto">
                        <a:lnSpc>
                          <a:spcPts val="1680"/>
                        </a:lnSpc>
                        <a:spcAft>
                          <a:spcPts val="0"/>
                        </a:spcAft>
                      </a:pP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H28</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8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144</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万件</a:t>
                      </a:r>
                      <a:endPar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ctr" fontAlgn="auto">
                        <a:lnSpc>
                          <a:spcPts val="168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R</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１</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.12</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末）</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8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230</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万件</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 name="正方形/長方形 1"/>
          <p:cNvSpPr/>
          <p:nvPr/>
        </p:nvSpPr>
        <p:spPr>
          <a:xfrm>
            <a:off x="533642" y="1037681"/>
            <a:ext cx="8640000" cy="310341"/>
          </a:xfrm>
          <a:prstGeom prst="rect">
            <a:avLst/>
          </a:prstGeom>
        </p:spPr>
        <p:txBody>
          <a:bodyPr wrap="square">
            <a:spAutoFit/>
          </a:bodyPr>
          <a:lstStyle/>
          <a:p>
            <a:pPr marL="139700" marR="0" lvl="0" indent="-139700" algn="just" defTabSz="457200" rtl="0" eaLnBrk="1" fontAlgn="auto" latinLnBrk="0" hangingPunct="1">
              <a:lnSpc>
                <a:spcPts val="1700"/>
              </a:lnSpc>
              <a:spcBef>
                <a:spcPts val="0"/>
              </a:spcBef>
              <a:spcAft>
                <a:spcPts val="0"/>
              </a:spcAft>
              <a:buClrTx/>
              <a:buSzTx/>
              <a:buFontTx/>
              <a:buNone/>
              <a:tabLst/>
              <a:defRPr/>
            </a:pPr>
            <a:r>
              <a:rPr kumimoji="0" lang="ja-JP" altLang="ja-JP" sz="120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▽食品の選び方や適切な調理・保管の方法等、食の安全安心に関する基礎的な知識を学び、その知識を踏まえて行動します。</a:t>
            </a:r>
            <a:endParaRPr kumimoji="0" lang="ja-JP" altLang="ja-JP" sz="110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2" name="正方形/長方形 11"/>
          <p:cNvSpPr/>
          <p:nvPr/>
        </p:nvSpPr>
        <p:spPr>
          <a:xfrm>
            <a:off x="271467" y="710393"/>
            <a:ext cx="3240000" cy="304333"/>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40658583"/>
              </p:ext>
            </p:extLst>
          </p:nvPr>
        </p:nvGraphicFramePr>
        <p:xfrm>
          <a:off x="723000" y="1382841"/>
          <a:ext cx="8460000" cy="1296000"/>
        </p:xfrm>
        <a:graphic>
          <a:graphicData uri="http://schemas.openxmlformats.org/drawingml/2006/table">
            <a:tbl>
              <a:tblPr firstRow="1" firstCol="1" bandRow="1"/>
              <a:tblGrid>
                <a:gridCol w="540000">
                  <a:extLst>
                    <a:ext uri="{9D8B030D-6E8A-4147-A177-3AD203B41FA5}">
                      <a16:colId xmlns:a16="http://schemas.microsoft.com/office/drawing/2014/main" val="2813334177"/>
                    </a:ext>
                  </a:extLst>
                </a:gridCol>
                <a:gridCol w="1800000">
                  <a:extLst>
                    <a:ext uri="{9D8B030D-6E8A-4147-A177-3AD203B41FA5}">
                      <a16:colId xmlns:a16="http://schemas.microsoft.com/office/drawing/2014/main" val="2437283432"/>
                    </a:ext>
                  </a:extLst>
                </a:gridCol>
                <a:gridCol w="6120000">
                  <a:extLst>
                    <a:ext uri="{9D8B030D-6E8A-4147-A177-3AD203B41FA5}">
                      <a16:colId xmlns:a16="http://schemas.microsoft.com/office/drawing/2014/main" val="3745984960"/>
                    </a:ext>
                  </a:extLst>
                </a:gridCol>
              </a:tblGrid>
              <a:tr h="432000">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ライフステージに</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応じた健康行動</a:t>
                      </a:r>
                    </a:p>
                  </a:txBody>
                  <a:tcPr marL="68580" marR="6858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ct val="1000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乳幼児期</a:t>
                      </a:r>
                      <a:r>
                        <a:rPr lang="ja-JP" sz="1200" b="1" kern="100" dirty="0">
                          <a:solidFill>
                            <a:srgbClr val="000000"/>
                          </a:solidFill>
                          <a:effectLst/>
                          <a:latin typeface="+mn-ea"/>
                          <a:ea typeface="+mn-ea"/>
                          <a:cs typeface="Times New Roman" panose="02020603050405020304" pitchFamily="18" charset="0"/>
                        </a:rPr>
                        <a:t>～学齢期</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just">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食の安全安心に関する正しい食習慣を身につけます。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99903395"/>
                  </a:ext>
                </a:extLst>
              </a:tr>
              <a:tr h="432000">
                <a:tc vMerge="1">
                  <a:txBody>
                    <a:bodyPr/>
                    <a:lstStyle/>
                    <a:p>
                      <a:pPr algn="ctr">
                        <a:lnSpc>
                          <a:spcPts val="1700"/>
                        </a:lnSpc>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ctr">
                        <a:lnSpc>
                          <a:spcPct val="100000"/>
                        </a:lnSpc>
                        <a:spcAft>
                          <a:spcPts val="0"/>
                        </a:spcAft>
                      </a:pPr>
                      <a:r>
                        <a:rPr lang="ja-JP" sz="1200" b="1" kern="100" dirty="0">
                          <a:effectLst/>
                          <a:latin typeface="+mn-ea"/>
                          <a:ea typeface="+mn-ea"/>
                          <a:cs typeface="Times New Roman" panose="02020603050405020304" pitchFamily="18" charset="0"/>
                        </a:rPr>
                        <a:t>青年期～成人期</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just">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食の安全安心に関する知識と理解を深め、日常生活の中で</a:t>
                      </a:r>
                      <a:r>
                        <a:rPr lang="ja-JP" sz="1200" b="1" kern="100" dirty="0" smtClean="0">
                          <a:solidFill>
                            <a:srgbClr val="000000"/>
                          </a:solidFill>
                          <a:effectLst/>
                          <a:latin typeface="+mn-ea"/>
                          <a:ea typeface="+mn-ea"/>
                          <a:cs typeface="Times New Roman" panose="02020603050405020304" pitchFamily="18" charset="0"/>
                        </a:rPr>
                        <a:t>実践します</a:t>
                      </a:r>
                      <a:r>
                        <a:rPr lang="ja-JP" sz="1200" b="1" kern="100" dirty="0">
                          <a:solidFill>
                            <a:srgbClr val="000000"/>
                          </a:solidFill>
                          <a:effectLst/>
                          <a:latin typeface="+mn-ea"/>
                          <a:ea typeface="+mn-ea"/>
                          <a:cs typeface="Times New Roman" panose="02020603050405020304" pitchFamily="18" charset="0"/>
                        </a:rPr>
                        <a:t>。</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30084923"/>
                  </a:ext>
                </a:extLst>
              </a:tr>
              <a:tr h="432000">
                <a:tc vMerge="1">
                  <a:txBody>
                    <a:bodyPr/>
                    <a:lstStyle/>
                    <a:p>
                      <a:pPr algn="ctr">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ctr">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高齢期</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just">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食の安全安心に関する知識と理解を深め、日常生活の中で</a:t>
                      </a:r>
                      <a:r>
                        <a:rPr lang="ja-JP" sz="1200" b="1" kern="100" dirty="0" smtClean="0">
                          <a:solidFill>
                            <a:srgbClr val="000000"/>
                          </a:solidFill>
                          <a:effectLst/>
                          <a:latin typeface="+mn-ea"/>
                          <a:ea typeface="+mn-ea"/>
                          <a:cs typeface="Times New Roman" panose="02020603050405020304" pitchFamily="18" charset="0"/>
                        </a:rPr>
                        <a:t>実践する</a:t>
                      </a:r>
                      <a:r>
                        <a:rPr lang="ja-JP" sz="1200" b="1" kern="100" dirty="0">
                          <a:solidFill>
                            <a:srgbClr val="000000"/>
                          </a:solidFill>
                          <a:effectLst/>
                          <a:latin typeface="+mn-ea"/>
                          <a:ea typeface="+mn-ea"/>
                          <a:cs typeface="Times New Roman" panose="02020603050405020304" pitchFamily="18" charset="0"/>
                        </a:rPr>
                        <a:t>とともに</a:t>
                      </a:r>
                      <a:r>
                        <a:rPr lang="ja-JP" sz="1200" b="1" kern="100" dirty="0" smtClean="0">
                          <a:solidFill>
                            <a:srgbClr val="000000"/>
                          </a:solidFill>
                          <a:effectLst/>
                          <a:latin typeface="+mn-ea"/>
                          <a:ea typeface="+mn-ea"/>
                          <a:cs typeface="Times New Roman" panose="02020603050405020304" pitchFamily="18" charset="0"/>
                        </a:rPr>
                        <a:t>、</a:t>
                      </a:r>
                      <a:endParaRPr lang="en-US" altLang="ja-JP" sz="1200" b="1" kern="100" dirty="0" smtClean="0">
                        <a:solidFill>
                          <a:srgbClr val="000000"/>
                        </a:solidFill>
                        <a:effectLst/>
                        <a:latin typeface="+mn-ea"/>
                        <a:ea typeface="+mn-ea"/>
                        <a:cs typeface="Times New Roman" panose="02020603050405020304" pitchFamily="18" charset="0"/>
                      </a:endParaRPr>
                    </a:p>
                    <a:p>
                      <a:pPr algn="just">
                        <a:lnSpc>
                          <a:spcPct val="100000"/>
                        </a:lnSpc>
                        <a:spcAft>
                          <a:spcPts val="0"/>
                        </a:spcAft>
                      </a:pPr>
                      <a:r>
                        <a:rPr lang="ja-JP" sz="1200" b="1" kern="100" dirty="0" smtClean="0">
                          <a:solidFill>
                            <a:srgbClr val="000000"/>
                          </a:solidFill>
                          <a:effectLst/>
                          <a:latin typeface="+mn-ea"/>
                          <a:ea typeface="+mn-ea"/>
                          <a:cs typeface="Times New Roman" panose="02020603050405020304" pitchFamily="18" charset="0"/>
                        </a:rPr>
                        <a:t>次</a:t>
                      </a:r>
                      <a:r>
                        <a:rPr lang="ja-JP" sz="1200" b="1" kern="100" dirty="0">
                          <a:solidFill>
                            <a:srgbClr val="000000"/>
                          </a:solidFill>
                          <a:effectLst/>
                          <a:latin typeface="+mn-ea"/>
                          <a:ea typeface="+mn-ea"/>
                          <a:cs typeface="Times New Roman" panose="02020603050405020304" pitchFamily="18" charset="0"/>
                        </a:rPr>
                        <a:t>世代に伝えます。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888198159"/>
                  </a:ext>
                </a:extLst>
              </a:tr>
            </a:tbl>
          </a:graphicData>
        </a:graphic>
      </p:graphicFrame>
      <p:sp>
        <p:nvSpPr>
          <p:cNvPr id="14" name="Rectangle 1"/>
          <p:cNvSpPr>
            <a:spLocks noChangeArrowheads="1"/>
          </p:cNvSpPr>
          <p:nvPr/>
        </p:nvSpPr>
        <p:spPr bwMode="auto">
          <a:xfrm>
            <a:off x="291596" y="2902597"/>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取組みの目標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2612890516"/>
              </p:ext>
            </p:extLst>
          </p:nvPr>
        </p:nvGraphicFramePr>
        <p:xfrm>
          <a:off x="675713" y="4848959"/>
          <a:ext cx="8554574" cy="968185"/>
        </p:xfrm>
        <a:graphic>
          <a:graphicData uri="http://schemas.openxmlformats.org/drawingml/2006/table">
            <a:tbl>
              <a:tblPr firstRow="1" bandRow="1">
                <a:tableStyleId>{5C22544A-7EE6-4342-B048-85BDC9FD1C3A}</a:tableStyleId>
              </a:tblPr>
              <a:tblGrid>
                <a:gridCol w="8554574">
                  <a:extLst>
                    <a:ext uri="{9D8B030D-6E8A-4147-A177-3AD203B41FA5}">
                      <a16:colId xmlns:a16="http://schemas.microsoft.com/office/drawing/2014/main" val="1328953327"/>
                    </a:ext>
                  </a:extLst>
                </a:gridCol>
              </a:tblGrid>
              <a:tr h="968185">
                <a:tc>
                  <a:txBody>
                    <a:bodyPr/>
                    <a:lstStyle/>
                    <a:p>
                      <a:r>
                        <a:rPr kumimoji="1" lang="ja-JP" altLang="en-US" sz="1200" b="0" dirty="0" smtClean="0">
                          <a:solidFill>
                            <a:schemeClr val="tx1"/>
                          </a:solidFill>
                          <a:latin typeface="+mn-ea"/>
                          <a:ea typeface="+mn-ea"/>
                        </a:rPr>
                        <a:t>▽流通している食品について、偽装表示や輸入食品の安全性、食品添加物の不適正使用等の理由で不安を感じる府民を</a:t>
                      </a:r>
                      <a:endParaRPr kumimoji="1" lang="en-US" altLang="ja-JP" sz="1200" b="0" dirty="0" smtClean="0">
                        <a:solidFill>
                          <a:schemeClr val="tx1"/>
                        </a:solidFill>
                        <a:latin typeface="+mn-ea"/>
                        <a:ea typeface="+mn-ea"/>
                      </a:endParaRPr>
                    </a:p>
                    <a:p>
                      <a:r>
                        <a:rPr kumimoji="1" lang="ja-JP" altLang="en-US" sz="1200" b="0" dirty="0" smtClean="0">
                          <a:solidFill>
                            <a:schemeClr val="tx1"/>
                          </a:solidFill>
                          <a:latin typeface="+mn-ea"/>
                          <a:ea typeface="+mn-ea"/>
                        </a:rPr>
                        <a:t>　減らしていくために、食の安全安心に対する取組みの推進が必要です。</a:t>
                      </a:r>
                    </a:p>
                    <a:p>
                      <a:r>
                        <a:rPr kumimoji="1" lang="ja-JP" altLang="en-US" sz="1200" b="0" dirty="0" smtClean="0">
                          <a:solidFill>
                            <a:schemeClr val="tx1"/>
                          </a:solidFill>
                          <a:latin typeface="+mn-ea"/>
                          <a:ea typeface="+mn-ea"/>
                        </a:rPr>
                        <a:t>▽インターネット等で食に関する情報が溢れている中、食の安全安心に関する情報を適切にわかりやすく提供することや、</a:t>
                      </a:r>
                      <a:endParaRPr kumimoji="1" lang="en-US" altLang="ja-JP" sz="1200" b="0" dirty="0" smtClean="0">
                        <a:solidFill>
                          <a:schemeClr val="tx1"/>
                        </a:solidFill>
                        <a:latin typeface="+mn-ea"/>
                        <a:ea typeface="+mn-ea"/>
                      </a:endParaRPr>
                    </a:p>
                    <a:p>
                      <a:r>
                        <a:rPr kumimoji="1" lang="ja-JP" altLang="en-US" sz="1200" b="0" dirty="0" smtClean="0">
                          <a:solidFill>
                            <a:schemeClr val="tx1"/>
                          </a:solidFill>
                          <a:latin typeface="+mn-ea"/>
                          <a:ea typeface="+mn-ea"/>
                        </a:rPr>
                        <a:t>　府民一人ひとりが、正しい情報を選択する力を身につけ、安全安心な食生活を実践することが必要です。</a:t>
                      </a:r>
                      <a:endParaRPr kumimoji="1" lang="ja-JP" altLang="en-US" sz="1200" b="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sp>
        <p:nvSpPr>
          <p:cNvPr id="13" name="Rectangle 1"/>
          <p:cNvSpPr>
            <a:spLocks noChangeArrowheads="1"/>
          </p:cNvSpPr>
          <p:nvPr/>
        </p:nvSpPr>
        <p:spPr bwMode="auto">
          <a:xfrm>
            <a:off x="214061" y="4499513"/>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現状と課題</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71</a:t>
            </a:fld>
            <a:endParaRPr kumimoji="1" lang="ja-JP" altLang="en-US"/>
          </a:p>
        </p:txBody>
      </p:sp>
    </p:spTree>
    <p:extLst>
      <p:ext uri="{BB962C8B-B14F-4D97-AF65-F5344CB8AC3E}">
        <p14:creationId xmlns:p14="http://schemas.microsoft.com/office/powerpoint/2010/main" val="251463628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73000" y="189000"/>
            <a:ext cx="9288000" cy="64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3803119540"/>
              </p:ext>
            </p:extLst>
          </p:nvPr>
        </p:nvGraphicFramePr>
        <p:xfrm>
          <a:off x="593695" y="601942"/>
          <a:ext cx="8646609" cy="5897434"/>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3419333">
                <a:tc>
                  <a:txBody>
                    <a:bodyPr/>
                    <a:lstStyle/>
                    <a:p>
                      <a:pPr>
                        <a:lnSpc>
                          <a:spcPts val="1600"/>
                        </a:lnSpc>
                      </a:pPr>
                      <a:r>
                        <a:rPr kumimoji="1" lang="ja-JP" altLang="en-US" sz="1600" b="0" baseline="0" dirty="0" smtClean="0">
                          <a:latin typeface="+mn-ea"/>
                          <a:ea typeface="+mn-ea"/>
                        </a:rPr>
                        <a:t>本年度の     </a:t>
                      </a:r>
                      <a:endParaRPr kumimoji="1" lang="en-US" altLang="ja-JP" sz="1600" b="0" baseline="0" dirty="0" smtClean="0">
                        <a:latin typeface="+mn-ea"/>
                        <a:ea typeface="+mn-ea"/>
                      </a:endParaRPr>
                    </a:p>
                    <a:p>
                      <a:pPr>
                        <a:lnSpc>
                          <a:spcPts val="1600"/>
                        </a:lnSpc>
                      </a:pPr>
                      <a:r>
                        <a:rPr kumimoji="1" lang="ja-JP" altLang="en-US" sz="1600" b="0" baseline="0" dirty="0" smtClean="0">
                          <a:latin typeface="+mn-ea"/>
                          <a:ea typeface="+mn-ea"/>
                        </a:rPr>
                        <a:t>取組</a:t>
                      </a: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p>
                      <a:pPr>
                        <a:lnSpc>
                          <a:spcPct val="100000"/>
                        </a:lnSpc>
                      </a:pPr>
                      <a:endParaRPr kumimoji="1" lang="en-US" altLang="ja-JP" sz="1600" b="0" baseline="0" dirty="0" smtClean="0">
                        <a:latin typeface="+mn-ea"/>
                        <a:ea typeface="+mn-ea"/>
                      </a:endParaRPr>
                    </a:p>
                  </a:txBody>
                  <a:tcPr marL="72000" marR="72000" marT="54000" marB="5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正確でわかりやすい食の安全安心に関する情報の提供</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■メールマガジンや</a:t>
                      </a:r>
                      <a:r>
                        <a:rPr kumimoji="1" lang="en-US" altLang="ja-JP" sz="1100" b="0" dirty="0" smtClean="0">
                          <a:solidFill>
                            <a:schemeClr val="tx1"/>
                          </a:solidFill>
                          <a:latin typeface="+mn-ea"/>
                          <a:ea typeface="+mn-ea"/>
                        </a:rPr>
                        <a:t>Twitter</a:t>
                      </a:r>
                      <a:r>
                        <a:rPr kumimoji="1" lang="ja-JP" altLang="en-US" sz="1100" b="0" dirty="0" smtClean="0">
                          <a:solidFill>
                            <a:schemeClr val="tx1"/>
                          </a:solidFill>
                          <a:latin typeface="+mn-ea"/>
                          <a:ea typeface="+mn-ea"/>
                        </a:rPr>
                        <a:t>等で食の安全安心に関する情報を配信 </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■大阪府食の安全安心推進協議会情報発信評価検証部会にて、情報が適切に提供されているかを検証</a:t>
                      </a:r>
                      <a:endParaRPr kumimoji="1" lang="en-US" altLang="ja-JP" sz="1100" b="0" dirty="0" smtClean="0">
                        <a:solidFill>
                          <a:schemeClr val="tx1"/>
                        </a:solidFill>
                        <a:latin typeface="+mn-ea"/>
                        <a:ea typeface="+mn-ea"/>
                      </a:endParaRPr>
                    </a:p>
                    <a:p>
                      <a:pPr marL="174625" indent="-174625"/>
                      <a:r>
                        <a:rPr kumimoji="1" lang="en-US" altLang="ja-JP" sz="1100" b="0" dirty="0" smtClean="0">
                          <a:solidFill>
                            <a:schemeClr val="tx1"/>
                          </a:solidFill>
                          <a:latin typeface="+mn-ea"/>
                          <a:ea typeface="+mn-ea"/>
                        </a:rPr>
                        <a:t>《</a:t>
                      </a:r>
                      <a:r>
                        <a:rPr kumimoji="1" lang="ja-JP" altLang="en-US" sz="1100" b="0" dirty="0" smtClean="0">
                          <a:solidFill>
                            <a:schemeClr val="tx1"/>
                          </a:solidFill>
                          <a:latin typeface="+mn-ea"/>
                          <a:ea typeface="+mn-ea"/>
                        </a:rPr>
                        <a:t>食の安全安心について学べる機会の提供</a:t>
                      </a:r>
                      <a:r>
                        <a:rPr kumimoji="1" lang="en-US" altLang="ja-JP" sz="11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■乳幼児、小児、児童、生徒やその保護者に講習等による啓発を実施　計</a:t>
                      </a:r>
                      <a:r>
                        <a:rPr kumimoji="1" lang="en-US" altLang="ja-JP" sz="1100" b="0" dirty="0" smtClean="0">
                          <a:solidFill>
                            <a:schemeClr val="tx1"/>
                          </a:solidFill>
                          <a:latin typeface="+mn-ea"/>
                          <a:ea typeface="+mn-ea"/>
                        </a:rPr>
                        <a:t>24</a:t>
                      </a:r>
                      <a:r>
                        <a:rPr kumimoji="1" lang="ja-JP" altLang="en-US" sz="1100" b="0" dirty="0" smtClean="0">
                          <a:solidFill>
                            <a:schemeClr val="tx1"/>
                          </a:solidFill>
                          <a:latin typeface="+mn-ea"/>
                          <a:ea typeface="+mn-ea"/>
                        </a:rPr>
                        <a:t>回</a:t>
                      </a:r>
                      <a:r>
                        <a:rPr kumimoji="1" lang="en-US" altLang="ja-JP" sz="1100" b="0" dirty="0" smtClean="0">
                          <a:solidFill>
                            <a:schemeClr val="tx1"/>
                          </a:solidFill>
                          <a:latin typeface="+mn-ea"/>
                          <a:ea typeface="+mn-ea"/>
                        </a:rPr>
                        <a:t>870</a:t>
                      </a:r>
                      <a:r>
                        <a:rPr kumimoji="1" lang="ja-JP" altLang="en-US" sz="1100" b="0" dirty="0" smtClean="0">
                          <a:solidFill>
                            <a:schemeClr val="tx1"/>
                          </a:solidFill>
                          <a:latin typeface="+mn-ea"/>
                          <a:ea typeface="+mn-ea"/>
                        </a:rPr>
                        <a:t>名</a:t>
                      </a:r>
                    </a:p>
                    <a:p>
                      <a:pPr marL="174625" indent="-174625"/>
                      <a:r>
                        <a:rPr kumimoji="1" lang="ja-JP" altLang="en-US" sz="1100" b="0" dirty="0" smtClean="0">
                          <a:solidFill>
                            <a:schemeClr val="tx1"/>
                          </a:solidFill>
                          <a:latin typeface="+mn-ea"/>
                          <a:ea typeface="+mn-ea"/>
                        </a:rPr>
                        <a:t>■食中毒予防の理解と知識を深める出前授業「</a:t>
                      </a:r>
                      <a:r>
                        <a:rPr kumimoji="1" lang="en-US" altLang="ja-JP" sz="1100" b="0" dirty="0" smtClean="0">
                          <a:solidFill>
                            <a:schemeClr val="tx1"/>
                          </a:solidFill>
                          <a:latin typeface="+mn-ea"/>
                          <a:ea typeface="+mn-ea"/>
                        </a:rPr>
                        <a:t>You meet life『</a:t>
                      </a:r>
                      <a:r>
                        <a:rPr kumimoji="1" lang="ja-JP" altLang="en-US" sz="1100" b="0" dirty="0" smtClean="0">
                          <a:solidFill>
                            <a:schemeClr val="tx1"/>
                          </a:solidFill>
                          <a:latin typeface="+mn-ea"/>
                          <a:ea typeface="+mn-ea"/>
                        </a:rPr>
                        <a:t>あなたが出会う食と命、くらしの話</a:t>
                      </a:r>
                      <a:r>
                        <a:rPr kumimoji="1" lang="en-US" altLang="ja-JP" sz="1100" b="0" dirty="0" smtClean="0">
                          <a:solidFill>
                            <a:schemeClr val="tx1"/>
                          </a:solidFill>
                          <a:latin typeface="+mn-ea"/>
                          <a:ea typeface="+mn-ea"/>
                        </a:rPr>
                        <a:t>』</a:t>
                      </a:r>
                      <a:r>
                        <a:rPr kumimoji="1" lang="ja-JP" altLang="en-US" sz="1100" b="0" dirty="0" smtClean="0">
                          <a:solidFill>
                            <a:schemeClr val="tx1"/>
                          </a:solidFill>
                          <a:latin typeface="+mn-ea"/>
                          <a:ea typeface="+mn-ea"/>
                        </a:rPr>
                        <a:t>」を実施</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　府内小学校</a:t>
                      </a:r>
                      <a:r>
                        <a:rPr kumimoji="1" lang="en-US" altLang="ja-JP" sz="1100" b="0" dirty="0" smtClean="0">
                          <a:solidFill>
                            <a:schemeClr val="tx1"/>
                          </a:solidFill>
                          <a:latin typeface="+mn-ea"/>
                          <a:ea typeface="+mn-ea"/>
                        </a:rPr>
                        <a:t>2</a:t>
                      </a:r>
                      <a:r>
                        <a:rPr kumimoji="1" lang="ja-JP" altLang="en-US" sz="1100" b="0" dirty="0" smtClean="0">
                          <a:solidFill>
                            <a:schemeClr val="tx1"/>
                          </a:solidFill>
                          <a:latin typeface="+mn-ea"/>
                          <a:ea typeface="+mn-ea"/>
                        </a:rPr>
                        <a:t>校</a:t>
                      </a:r>
                      <a:r>
                        <a:rPr kumimoji="1" lang="en-US" altLang="ja-JP" sz="1100" b="0" dirty="0" smtClean="0">
                          <a:solidFill>
                            <a:schemeClr val="tx1"/>
                          </a:solidFill>
                          <a:latin typeface="+mn-ea"/>
                          <a:ea typeface="+mn-ea"/>
                        </a:rPr>
                        <a:t>3</a:t>
                      </a:r>
                      <a:r>
                        <a:rPr kumimoji="1" lang="ja-JP" altLang="en-US" sz="1100" b="0" dirty="0" smtClean="0">
                          <a:solidFill>
                            <a:schemeClr val="tx1"/>
                          </a:solidFill>
                          <a:latin typeface="+mn-ea"/>
                          <a:ea typeface="+mn-ea"/>
                        </a:rPr>
                        <a:t>クラス</a:t>
                      </a:r>
                      <a:r>
                        <a:rPr kumimoji="1" lang="en-US" altLang="ja-JP" sz="1100" b="0" dirty="0" smtClean="0">
                          <a:solidFill>
                            <a:schemeClr val="tx1"/>
                          </a:solidFill>
                          <a:latin typeface="+mn-ea"/>
                          <a:ea typeface="+mn-ea"/>
                        </a:rPr>
                        <a:t>91</a:t>
                      </a:r>
                      <a:r>
                        <a:rPr kumimoji="1" lang="ja-JP" altLang="en-US" sz="1100" b="0" dirty="0" smtClean="0">
                          <a:solidFill>
                            <a:schemeClr val="tx1"/>
                          </a:solidFill>
                          <a:latin typeface="+mn-ea"/>
                          <a:ea typeface="+mn-ea"/>
                        </a:rPr>
                        <a:t>名</a:t>
                      </a:r>
                      <a:endParaRPr kumimoji="1" lang="en-US" altLang="ja-JP" sz="1100" b="0" dirty="0" smtClean="0">
                        <a:solidFill>
                          <a:schemeClr val="tx1"/>
                        </a:solidFill>
                        <a:latin typeface="+mn-ea"/>
                        <a:ea typeface="+mn-ea"/>
                      </a:endParaRPr>
                    </a:p>
                    <a:p>
                      <a:pPr marL="174625" indent="-174625"/>
                      <a:endParaRPr kumimoji="1" lang="en-US" altLang="ja-JP" sz="1100" b="0" dirty="0" smtClean="0">
                        <a:solidFill>
                          <a:schemeClr val="tx1"/>
                        </a:solidFill>
                        <a:latin typeface="+mn-ea"/>
                        <a:ea typeface="+mn-ea"/>
                      </a:endParaRPr>
                    </a:p>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食肉の生食による食中毒の予防啓発</a:t>
                      </a:r>
                      <a:r>
                        <a:rPr kumimoji="1" lang="en-US" altLang="ja-JP" sz="11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■監視業務を通じ、事業者に食肉の十分な加熱について指導</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■講習会やイベント会場でポスター掲示やリーフレット配布により府民啓発</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■府内の大学に対し、啓発ポスターの掲示、学生への啓発メッセージの配信を依頼</a:t>
                      </a:r>
                      <a:endParaRPr kumimoji="1" lang="en-US" altLang="ja-JP" sz="1100" b="0" dirty="0" smtClean="0">
                        <a:solidFill>
                          <a:schemeClr val="tx1"/>
                        </a:solidFill>
                        <a:latin typeface="+mn-ea"/>
                        <a:ea typeface="+mn-ea"/>
                      </a:endParaRPr>
                    </a:p>
                    <a:p>
                      <a:pPr marL="174625" indent="-174625"/>
                      <a:endParaRPr kumimoji="1" lang="en-US" altLang="ja-JP" sz="1100" b="0" dirty="0" smtClean="0">
                        <a:solidFill>
                          <a:schemeClr val="tx1"/>
                        </a:solidFill>
                        <a:latin typeface="+mn-ea"/>
                        <a:ea typeface="+mn-ea"/>
                      </a:endParaRPr>
                    </a:p>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食品表示に関する基礎的知識の普及</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■消費者向け食品表示研修会の実施　計</a:t>
                      </a:r>
                      <a:r>
                        <a:rPr kumimoji="1" lang="en-US" altLang="ja-JP" sz="1100" b="0" dirty="0" smtClean="0">
                          <a:solidFill>
                            <a:schemeClr val="tx1"/>
                          </a:solidFill>
                          <a:latin typeface="+mn-ea"/>
                          <a:ea typeface="+mn-ea"/>
                        </a:rPr>
                        <a:t>4</a:t>
                      </a:r>
                      <a:r>
                        <a:rPr kumimoji="1" lang="ja-JP" altLang="en-US" sz="1100" b="0" dirty="0" smtClean="0">
                          <a:solidFill>
                            <a:schemeClr val="tx1"/>
                          </a:solidFill>
                          <a:latin typeface="+mn-ea"/>
                          <a:ea typeface="+mn-ea"/>
                        </a:rPr>
                        <a:t>回</a:t>
                      </a:r>
                      <a:r>
                        <a:rPr kumimoji="1" lang="en-US" altLang="ja-JP" sz="1100" b="0" dirty="0" smtClean="0">
                          <a:solidFill>
                            <a:schemeClr val="tx1"/>
                          </a:solidFill>
                          <a:latin typeface="+mn-ea"/>
                          <a:ea typeface="+mn-ea"/>
                        </a:rPr>
                        <a:t>237</a:t>
                      </a:r>
                      <a:r>
                        <a:rPr kumimoji="1" lang="ja-JP" altLang="en-US" sz="1100" b="0" dirty="0" smtClean="0">
                          <a:solidFill>
                            <a:schemeClr val="tx1"/>
                          </a:solidFill>
                          <a:latin typeface="+mn-ea"/>
                          <a:ea typeface="+mn-ea"/>
                        </a:rPr>
                        <a:t>名</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■食の安全安心メールマガジンや食の安全推進課ホームページにて啓発</a:t>
                      </a:r>
                    </a:p>
                    <a:p>
                      <a:pPr marL="174625" indent="-174625"/>
                      <a:r>
                        <a:rPr kumimoji="1" lang="ja-JP" altLang="en-US" sz="1100" b="0" dirty="0" smtClean="0">
                          <a:solidFill>
                            <a:schemeClr val="tx1"/>
                          </a:solidFill>
                          <a:latin typeface="+mn-ea"/>
                          <a:ea typeface="+mn-ea"/>
                        </a:rPr>
                        <a:t>■「大阪府消費者フェア</a:t>
                      </a:r>
                      <a:r>
                        <a:rPr kumimoji="1" lang="en-US" altLang="ja-JP" sz="1100" b="0" dirty="0" smtClean="0">
                          <a:solidFill>
                            <a:schemeClr val="tx1"/>
                          </a:solidFill>
                          <a:latin typeface="+mn-ea"/>
                          <a:ea typeface="+mn-ea"/>
                        </a:rPr>
                        <a:t>2019</a:t>
                      </a:r>
                      <a:r>
                        <a:rPr kumimoji="1" lang="ja-JP" altLang="en-US" sz="1100" b="0" dirty="0" smtClean="0">
                          <a:solidFill>
                            <a:schemeClr val="tx1"/>
                          </a:solidFill>
                          <a:latin typeface="+mn-ea"/>
                          <a:ea typeface="+mn-ea"/>
                        </a:rPr>
                        <a:t>」で栄養成分表示及び期限表示について啓発　府民</a:t>
                      </a:r>
                      <a:r>
                        <a:rPr kumimoji="1" lang="en-US" altLang="ja-JP" sz="1100" b="0" dirty="0" smtClean="0">
                          <a:solidFill>
                            <a:schemeClr val="tx1"/>
                          </a:solidFill>
                          <a:latin typeface="+mn-ea"/>
                          <a:ea typeface="+mn-ea"/>
                        </a:rPr>
                        <a:t>120</a:t>
                      </a:r>
                      <a:r>
                        <a:rPr kumimoji="1" lang="ja-JP" altLang="en-US" sz="1100" b="0" dirty="0" smtClean="0">
                          <a:solidFill>
                            <a:schemeClr val="tx1"/>
                          </a:solidFill>
                          <a:latin typeface="+mn-ea"/>
                          <a:ea typeface="+mn-ea"/>
                        </a:rPr>
                        <a:t>名参加</a:t>
                      </a:r>
                      <a:endParaRPr kumimoji="1" lang="en-US" altLang="ja-JP" sz="1100" b="0" dirty="0" smtClean="0">
                        <a:solidFill>
                          <a:schemeClr val="tx1"/>
                        </a:solidFill>
                        <a:latin typeface="+mn-ea"/>
                        <a:ea typeface="+mn-ea"/>
                      </a:endParaRPr>
                    </a:p>
                    <a:p>
                      <a:pPr marL="174625" indent="-174625"/>
                      <a:endParaRPr kumimoji="1" lang="en-US" altLang="ja-JP" sz="1100" b="0" dirty="0" smtClean="0">
                        <a:solidFill>
                          <a:schemeClr val="tx1"/>
                        </a:solidFill>
                        <a:latin typeface="+mn-ea"/>
                        <a:ea typeface="+mn-ea"/>
                      </a:endParaRPr>
                    </a:p>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リスクコミュニケーションの促進</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■食の安全安心シンポジウム「生で食べる文化を深く考える」を開催　府民</a:t>
                      </a:r>
                      <a:r>
                        <a:rPr kumimoji="1" lang="en-US" altLang="ja-JP" sz="1100" b="0" dirty="0" smtClean="0">
                          <a:solidFill>
                            <a:schemeClr val="tx1"/>
                          </a:solidFill>
                          <a:latin typeface="+mn-ea"/>
                          <a:ea typeface="+mn-ea"/>
                        </a:rPr>
                        <a:t>118</a:t>
                      </a:r>
                      <a:r>
                        <a:rPr kumimoji="1" lang="ja-JP" altLang="en-US" sz="1100" b="0" dirty="0" smtClean="0">
                          <a:solidFill>
                            <a:schemeClr val="tx1"/>
                          </a:solidFill>
                          <a:latin typeface="+mn-ea"/>
                          <a:ea typeface="+mn-ea"/>
                        </a:rPr>
                        <a:t>名参加</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■イオンリテールとの共催で、小学生とその保護者を対象とした 「食の安全安心体験学習会」を開催　</a:t>
                      </a:r>
                      <a:r>
                        <a:rPr kumimoji="1" lang="en-US" altLang="ja-JP" sz="1100" b="0" dirty="0" smtClean="0">
                          <a:solidFill>
                            <a:schemeClr val="tx1"/>
                          </a:solidFill>
                          <a:latin typeface="+mn-ea"/>
                          <a:ea typeface="+mn-ea"/>
                        </a:rPr>
                        <a:t>62</a:t>
                      </a:r>
                      <a:r>
                        <a:rPr kumimoji="1" lang="ja-JP" altLang="en-US" sz="1100" b="0" dirty="0" smtClean="0">
                          <a:solidFill>
                            <a:schemeClr val="tx1"/>
                          </a:solidFill>
                          <a:latin typeface="+mn-ea"/>
                          <a:ea typeface="+mn-ea"/>
                        </a:rPr>
                        <a:t>名参加</a:t>
                      </a:r>
                    </a:p>
                    <a:p>
                      <a:pPr marL="174625" indent="-174625"/>
                      <a:r>
                        <a:rPr kumimoji="1" lang="ja-JP" altLang="en-US" sz="1100" b="0" dirty="0" smtClean="0">
                          <a:solidFill>
                            <a:schemeClr val="tx1"/>
                          </a:solidFill>
                          <a:latin typeface="+mn-ea"/>
                          <a:ea typeface="+mn-ea"/>
                        </a:rPr>
                        <a:t>■食品安全委員会との共催で、学校教育関係者との意見交換会を開催　</a:t>
                      </a:r>
                      <a:r>
                        <a:rPr kumimoji="1" lang="en-US" altLang="ja-JP" sz="1100" b="0" dirty="0" smtClean="0">
                          <a:solidFill>
                            <a:schemeClr val="tx1"/>
                          </a:solidFill>
                          <a:latin typeface="+mn-ea"/>
                          <a:ea typeface="+mn-ea"/>
                        </a:rPr>
                        <a:t>38</a:t>
                      </a:r>
                      <a:r>
                        <a:rPr kumimoji="1" lang="ja-JP" altLang="en-US" sz="1100" b="0" dirty="0" smtClean="0">
                          <a:solidFill>
                            <a:schemeClr val="tx1"/>
                          </a:solidFill>
                          <a:latin typeface="+mn-ea"/>
                          <a:ea typeface="+mn-ea"/>
                        </a:rPr>
                        <a:t>名参加</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134191">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今後の</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取組予定</a:t>
                      </a:r>
                      <a:endParaRPr kumimoji="1" lang="ja-JP" altLang="en-US" b="0" baseline="0" dirty="0">
                        <a:latin typeface="+mn-ea"/>
                        <a:ea typeface="+mn-ea"/>
                      </a:endParaRPr>
                    </a:p>
                  </a:txBody>
                  <a:tcPr marL="72000" marR="72000" marT="54000" marB="5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課題</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endParaRPr kumimoji="1" lang="ja-JP" altLang="en-US"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■効果的な情報発信及び機会の確保</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ja-JP" altLang="en-US"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次年度の主な取組み</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■ホームページやメールマガジン等により、食の安全安心に関する効果的な情報発信を行うとともに、</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　講習会やイベント等による府民啓発を行う。</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13910495"/>
                  </a:ext>
                </a:extLst>
              </a:tr>
              <a:tr h="922763">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600" b="0" baseline="0" dirty="0" smtClean="0">
                          <a:solidFill>
                            <a:schemeClr val="bg1"/>
                          </a:solidFill>
                          <a:latin typeface="+mn-ea"/>
                          <a:ea typeface="+mn-ea"/>
                        </a:rPr>
                        <a:t>最終予算</a:t>
                      </a:r>
                      <a:endParaRPr kumimoji="1" lang="en-US" altLang="ja-JP" sz="1600" b="0" baseline="0" dirty="0" smtClean="0">
                        <a:solidFill>
                          <a:schemeClr val="bg1"/>
                        </a:solidFill>
                        <a:latin typeface="+mn-ea"/>
                        <a:ea typeface="+mn-ea"/>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200" b="0" baseline="0" dirty="0" smtClean="0">
                          <a:solidFill>
                            <a:schemeClr val="bg1"/>
                          </a:solidFill>
                          <a:latin typeface="+mn-ea"/>
                          <a:ea typeface="+mn-ea"/>
                        </a:rPr>
                        <a:t>（主要事業）</a:t>
                      </a:r>
                      <a:endParaRPr kumimoji="1" lang="en-US" altLang="ja-JP" sz="1600" b="0" baseline="0" dirty="0" smtClean="0">
                        <a:solidFill>
                          <a:schemeClr val="bg1"/>
                        </a:solidFill>
                        <a:latin typeface="+mn-ea"/>
                        <a:ea typeface="+mn-ea"/>
                      </a:endParaRPr>
                    </a:p>
                  </a:txBody>
                  <a:tcPr marL="54000" marR="18000" marT="54000" marB="5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zh-TW" altLang="en-US" sz="1100" b="0" dirty="0" smtClean="0">
                          <a:latin typeface="游ゴシック" panose="020B0400000000000000" pitchFamily="50" charset="-128"/>
                          <a:ea typeface="游ゴシック" panose="020B0400000000000000" pitchFamily="50" charset="-128"/>
                        </a:rPr>
                        <a:t>食中毒予防対策事業費</a:t>
                      </a:r>
                      <a:r>
                        <a:rPr kumimoji="1" lang="ja-JP" altLang="en-US" sz="1100" b="0" dirty="0" smtClean="0">
                          <a:latin typeface="游ゴシック" panose="020B0400000000000000" pitchFamily="50" charset="-128"/>
                          <a:ea typeface="游ゴシック" panose="020B0400000000000000" pitchFamily="50" charset="-128"/>
                        </a:rPr>
                        <a:t>　</a:t>
                      </a:r>
                      <a:r>
                        <a:rPr kumimoji="1" lang="en-US" altLang="ja-JP" sz="1100" b="0" dirty="0" smtClean="0">
                          <a:latin typeface="游ゴシック" panose="020B0400000000000000" pitchFamily="50" charset="-128"/>
                          <a:ea typeface="游ゴシック" panose="020B0400000000000000" pitchFamily="50" charset="-128"/>
                        </a:rPr>
                        <a:t>2,392</a:t>
                      </a:r>
                      <a:r>
                        <a:rPr kumimoji="1" lang="ja-JP" altLang="en-US" sz="1100" b="0" dirty="0" smtClean="0">
                          <a:latin typeface="游ゴシック" panose="020B0400000000000000" pitchFamily="50" charset="-128"/>
                          <a:ea typeface="游ゴシック" panose="020B0400000000000000" pitchFamily="50" charset="-128"/>
                        </a:rPr>
                        <a:t>千円、食の安全安心推進協議会運営事業費　</a:t>
                      </a:r>
                      <a:r>
                        <a:rPr kumimoji="1" lang="en-US" altLang="ja-JP" sz="1100" b="0" dirty="0" smtClean="0">
                          <a:latin typeface="游ゴシック" panose="020B0400000000000000" pitchFamily="50" charset="-128"/>
                          <a:ea typeface="游ゴシック" panose="020B0400000000000000" pitchFamily="50" charset="-128"/>
                        </a:rPr>
                        <a:t>1,132</a:t>
                      </a:r>
                      <a:r>
                        <a:rPr kumimoji="1" lang="ja-JP" altLang="en-US" sz="1100" b="0" dirty="0" smtClean="0">
                          <a:latin typeface="游ゴシック" panose="020B0400000000000000" pitchFamily="50" charset="-128"/>
                          <a:ea typeface="游ゴシック" panose="020B0400000000000000" pitchFamily="50" charset="-128"/>
                        </a:rPr>
                        <a:t>千円、</a:t>
                      </a:r>
                      <a:endParaRPr kumimoji="1" lang="en-US" altLang="ja-JP" sz="1100" b="0" dirty="0" smtClean="0">
                        <a:latin typeface="游ゴシック" panose="020B0400000000000000" pitchFamily="50" charset="-128"/>
                        <a:ea typeface="游ゴシック" panose="020B0400000000000000" pitchFamily="50" charset="-128"/>
                      </a:endParaRPr>
                    </a:p>
                    <a:p>
                      <a:r>
                        <a:rPr kumimoji="1" lang="zh-TW" altLang="en-US" sz="1100" b="0" dirty="0" smtClean="0">
                          <a:latin typeface="游ゴシック" panose="020B0400000000000000" pitchFamily="50" charset="-128"/>
                          <a:ea typeface="游ゴシック" panose="020B0400000000000000" pitchFamily="50" charset="-128"/>
                        </a:rPr>
                        <a:t>食品表示適正化推進事業</a:t>
                      </a:r>
                      <a:r>
                        <a:rPr kumimoji="1" lang="ja-JP" altLang="en-US" sz="1100" b="0" dirty="0" smtClean="0">
                          <a:latin typeface="游ゴシック" panose="020B0400000000000000" pitchFamily="50" charset="-128"/>
                          <a:ea typeface="游ゴシック" panose="020B0400000000000000" pitchFamily="50" charset="-128"/>
                        </a:rPr>
                        <a:t>　</a:t>
                      </a:r>
                      <a:r>
                        <a:rPr kumimoji="1" lang="en-US" altLang="ja-JP" sz="1100" b="0" dirty="0" smtClean="0">
                          <a:latin typeface="游ゴシック" panose="020B0400000000000000" pitchFamily="50" charset="-128"/>
                          <a:ea typeface="游ゴシック" panose="020B0400000000000000" pitchFamily="50" charset="-128"/>
                        </a:rPr>
                        <a:t>8,660</a:t>
                      </a:r>
                      <a:r>
                        <a:rPr kumimoji="1" lang="ja-JP" altLang="en-US" sz="1100" b="0" dirty="0" smtClean="0">
                          <a:latin typeface="游ゴシック" panose="020B0400000000000000" pitchFamily="50" charset="-128"/>
                          <a:ea typeface="游ゴシック" panose="020B0400000000000000" pitchFamily="50" charset="-128"/>
                        </a:rPr>
                        <a:t>千円、リスクコミュニケーション推進事業費　</a:t>
                      </a:r>
                      <a:r>
                        <a:rPr kumimoji="1" lang="en-US" altLang="ja-JP" sz="1100" b="0" dirty="0" smtClean="0">
                          <a:latin typeface="游ゴシック" panose="020B0400000000000000" pitchFamily="50" charset="-128"/>
                          <a:ea typeface="游ゴシック" panose="020B0400000000000000" pitchFamily="50" charset="-128"/>
                        </a:rPr>
                        <a:t>1,107</a:t>
                      </a:r>
                      <a:r>
                        <a:rPr kumimoji="1" lang="ja-JP" altLang="en-US" sz="1100" b="0" dirty="0" smtClean="0">
                          <a:latin typeface="游ゴシック" panose="020B0400000000000000" pitchFamily="50" charset="-128"/>
                          <a:ea typeface="游ゴシック" panose="020B0400000000000000" pitchFamily="50" charset="-128"/>
                        </a:rPr>
                        <a:t>千円</a:t>
                      </a:r>
                      <a:endParaRPr kumimoji="1" lang="ja-JP" altLang="en-US" sz="1100" b="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7474262"/>
                  </a:ext>
                </a:extLst>
              </a:tr>
            </a:tbl>
          </a:graphicData>
        </a:graphic>
      </p:graphicFrame>
      <p:sp>
        <p:nvSpPr>
          <p:cNvPr id="9" name="Rectangle 1"/>
          <p:cNvSpPr>
            <a:spLocks noChangeArrowheads="1"/>
          </p:cNvSpPr>
          <p:nvPr/>
        </p:nvSpPr>
        <p:spPr bwMode="auto">
          <a:xfrm>
            <a:off x="278148" y="263388"/>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具体的な取組み</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5" name="角丸四角形 14"/>
          <p:cNvSpPr/>
          <p:nvPr/>
        </p:nvSpPr>
        <p:spPr>
          <a:xfrm>
            <a:off x="766739" y="2555471"/>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72</a:t>
            </a:fld>
            <a:endParaRPr kumimoji="1" lang="ja-JP" altLang="en-US"/>
          </a:p>
        </p:txBody>
      </p:sp>
    </p:spTree>
    <p:extLst>
      <p:ext uri="{BB962C8B-B14F-4D97-AF65-F5344CB8AC3E}">
        <p14:creationId xmlns:p14="http://schemas.microsoft.com/office/powerpoint/2010/main" val="316082784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概ね予定どおり</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73000" y="358821"/>
            <a:ext cx="9288000" cy="630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endParaRPr kumimoji="0" lang="ja-JP" altLang="ja-JP" sz="900" b="0" i="0" u="none" strike="noStrike" kern="1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9" name="正方形/長方形 8"/>
          <p:cNvSpPr/>
          <p:nvPr/>
        </p:nvSpPr>
        <p:spPr>
          <a:xfrm>
            <a:off x="272999" y="277085"/>
            <a:ext cx="7404392" cy="348813"/>
          </a:xfrm>
          <a:prstGeom prst="rect">
            <a:avLst/>
          </a:prstGeom>
          <a:solidFill>
            <a:srgbClr val="002060"/>
          </a:solidFill>
        </p:spPr>
        <p:txBody>
          <a:bodyPr wrap="square" anchor="ctr">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（３）</a:t>
            </a:r>
            <a:r>
              <a:rPr kumimoji="0"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生産</a:t>
            </a:r>
            <a:r>
              <a:rPr kumimoji="0" lang="ja-JP" altLang="en-US" sz="20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から消費までを通した食育の</a:t>
            </a:r>
            <a:r>
              <a:rPr kumimoji="0"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推進　</a:t>
            </a:r>
            <a:r>
              <a:rPr kumimoji="1" lang="ja-JP" altLang="en-US" sz="18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計画Ｐ</a:t>
            </a:r>
            <a:r>
              <a:rPr kumimoji="1" lang="en-US" altLang="ja-JP" sz="18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45</a:t>
            </a: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4" name="正方形/長方形 13"/>
          <p:cNvSpPr/>
          <p:nvPr/>
        </p:nvSpPr>
        <p:spPr>
          <a:xfrm>
            <a:off x="517318" y="971163"/>
            <a:ext cx="8640000" cy="461665"/>
          </a:xfrm>
          <a:prstGeom prst="rect">
            <a:avLst/>
          </a:prstGeom>
        </p:spPr>
        <p:txBody>
          <a:bodyPr wrap="square">
            <a:spAutoFit/>
          </a:bodyPr>
          <a:lstStyle/>
          <a:p>
            <a:pPr marL="139700" marR="0" lvl="0" indent="-139700" algn="just" defTabSz="457200" rtl="0" eaLnBrk="1" fontAlgn="auto" latinLnBrk="0" hangingPunct="1">
              <a:lnSpc>
                <a:spcPct val="100000"/>
              </a:lnSpc>
              <a:spcBef>
                <a:spcPts val="0"/>
              </a:spcBef>
              <a:spcAft>
                <a:spcPts val="0"/>
              </a:spcAft>
              <a:buClrTx/>
              <a:buSzTx/>
              <a:buFontTx/>
              <a:buNone/>
              <a:tabLst/>
              <a:defRPr/>
            </a:pPr>
            <a:r>
              <a:rPr kumimoji="0" lang="ja-JP" altLang="ja-JP" sz="120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▽生産から消費に至る食の循環を意識し、大阪でとれる農林水産物等を積極的に</a:t>
            </a:r>
            <a:r>
              <a:rPr kumimoji="0" lang="ja-JP" altLang="ja-JP" sz="1200" i="0" u="none" strike="noStrike" kern="1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利用する</a:t>
            </a:r>
            <a:r>
              <a:rPr kumimoji="0" lang="ja-JP" altLang="ja-JP" sz="120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とともに、食品ロスの削減に主体的に取り組み、地域や家庭で受け継がれて</a:t>
            </a:r>
            <a:r>
              <a:rPr kumimoji="0" lang="ja-JP" altLang="ja-JP" sz="1200" i="0" u="none" strike="noStrike" kern="1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きた</a:t>
            </a:r>
            <a:r>
              <a:rPr kumimoji="0" lang="ja-JP" altLang="ja-JP" sz="120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郷土料理、伝統食材等の食文化を次世代に伝えます。</a:t>
            </a:r>
          </a:p>
        </p:txBody>
      </p:sp>
      <p:graphicFrame>
        <p:nvGraphicFramePr>
          <p:cNvPr id="15" name="表 14"/>
          <p:cNvGraphicFramePr>
            <a:graphicFrameLocks noGrp="1"/>
          </p:cNvGraphicFramePr>
          <p:nvPr>
            <p:extLst>
              <p:ext uri="{D42A27DB-BD31-4B8C-83A1-F6EECF244321}">
                <p14:modId xmlns:p14="http://schemas.microsoft.com/office/powerpoint/2010/main" val="3161794345"/>
              </p:ext>
            </p:extLst>
          </p:nvPr>
        </p:nvGraphicFramePr>
        <p:xfrm>
          <a:off x="723000" y="1414045"/>
          <a:ext cx="8460000" cy="1778532"/>
        </p:xfrm>
        <a:graphic>
          <a:graphicData uri="http://schemas.openxmlformats.org/drawingml/2006/table">
            <a:tbl>
              <a:tblPr firstRow="1" firstCol="1" bandRow="1"/>
              <a:tblGrid>
                <a:gridCol w="526827">
                  <a:extLst>
                    <a:ext uri="{9D8B030D-6E8A-4147-A177-3AD203B41FA5}">
                      <a16:colId xmlns:a16="http://schemas.microsoft.com/office/drawing/2014/main" val="2164378908"/>
                    </a:ext>
                  </a:extLst>
                </a:gridCol>
                <a:gridCol w="1402966">
                  <a:extLst>
                    <a:ext uri="{9D8B030D-6E8A-4147-A177-3AD203B41FA5}">
                      <a16:colId xmlns:a16="http://schemas.microsoft.com/office/drawing/2014/main" val="792606200"/>
                    </a:ext>
                  </a:extLst>
                </a:gridCol>
                <a:gridCol w="2085930">
                  <a:extLst>
                    <a:ext uri="{9D8B030D-6E8A-4147-A177-3AD203B41FA5}">
                      <a16:colId xmlns:a16="http://schemas.microsoft.com/office/drawing/2014/main" val="1299391930"/>
                    </a:ext>
                  </a:extLst>
                </a:gridCol>
                <a:gridCol w="2183366">
                  <a:extLst>
                    <a:ext uri="{9D8B030D-6E8A-4147-A177-3AD203B41FA5}">
                      <a16:colId xmlns:a16="http://schemas.microsoft.com/office/drawing/2014/main" val="2282382137"/>
                    </a:ext>
                  </a:extLst>
                </a:gridCol>
                <a:gridCol w="2260911">
                  <a:extLst>
                    <a:ext uri="{9D8B030D-6E8A-4147-A177-3AD203B41FA5}">
                      <a16:colId xmlns:a16="http://schemas.microsoft.com/office/drawing/2014/main" val="2361454761"/>
                    </a:ext>
                  </a:extLst>
                </a:gridCol>
              </a:tblGrid>
              <a:tr h="177181">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cs typeface="+mn-cs"/>
                        </a:rPr>
                        <a:t>ライフステージに</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cs typeface="+mn-cs"/>
                        </a:rPr>
                        <a:t>応じた健康行動</a:t>
                      </a: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1700"/>
                        </a:lnSpc>
                        <a:spcAft>
                          <a:spcPts val="0"/>
                        </a:spcAft>
                      </a:pPr>
                      <a:r>
                        <a:rPr lang="en-US"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en-US" sz="1200" b="1" kern="10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項目</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110490" indent="-110490" algn="ctr">
                        <a:lnSpc>
                          <a:spcPts val="17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地産地消</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86360" indent="-86360" algn="ctr">
                        <a:lnSpc>
                          <a:spcPts val="17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食品ロス</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133350" indent="-133350" algn="ctr">
                        <a:lnSpc>
                          <a:spcPts val="17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食文化</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441604021"/>
                  </a:ext>
                </a:extLst>
              </a:tr>
              <a:tr h="411181">
                <a:tc vMerge="1">
                  <a:txBody>
                    <a:bodyPr/>
                    <a:lstStyle/>
                    <a:p>
                      <a:pPr algn="ctr">
                        <a:lnSpc>
                          <a:spcPts val="1700"/>
                        </a:lnSpc>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ctr">
                        <a:lnSpc>
                          <a:spcPts val="17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乳幼児期～学齢期</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lnSpc>
                          <a:spcPts val="1400"/>
                        </a:lnSpc>
                        <a:spcAft>
                          <a:spcPts val="0"/>
                        </a:spcAft>
                      </a:pPr>
                      <a:r>
                        <a:rPr lang="ja-JP" sz="1200" b="1" kern="100" spc="-1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大阪産（もん）に</a:t>
                      </a:r>
                      <a:r>
                        <a:rPr lang="ja-JP" sz="1200" b="1" kern="100" spc="-1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ついて</a:t>
                      </a:r>
                      <a:endParaRPr lang="en-US" altLang="ja-JP" sz="1200" b="1" kern="100" spc="-1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l">
                        <a:lnSpc>
                          <a:spcPts val="1400"/>
                        </a:lnSpc>
                        <a:spcAft>
                          <a:spcPts val="0"/>
                        </a:spcAft>
                      </a:pPr>
                      <a:r>
                        <a:rPr lang="ja-JP" sz="1200" b="1" kern="100" spc="-1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学びます</a:t>
                      </a:r>
                      <a:r>
                        <a:rPr lang="ja-JP" sz="1200" b="1" kern="100" spc="-1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lnSpc>
                          <a:spcPts val="1400"/>
                        </a:lnSpc>
                        <a:spcAft>
                          <a:spcPts val="0"/>
                        </a:spcAft>
                      </a:pPr>
                      <a:r>
                        <a:rPr lang="ja-JP" sz="1200" b="1" kern="100" spc="-20" baseline="0" dirty="0">
                          <a:effectLst/>
                          <a:latin typeface="游ゴシック" panose="020B0400000000000000" pitchFamily="50" charset="-128"/>
                          <a:ea typeface="游ゴシック" panose="020B0400000000000000" pitchFamily="50" charset="-128"/>
                          <a:cs typeface="Times New Roman" panose="02020603050405020304" pitchFamily="18" charset="0"/>
                        </a:rPr>
                        <a:t>食べ物を大切にする感謝の心を学びます。</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lnSpc>
                          <a:spcPts val="1400"/>
                        </a:lnSpc>
                        <a:spcAft>
                          <a:spcPts val="0"/>
                        </a:spcAft>
                      </a:pPr>
                      <a:r>
                        <a:rPr lang="ja-JP" sz="1200" b="1" kern="100" spc="-2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地域や家庭で受け継がれてきた食文化を学びます。</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79091187"/>
                  </a:ext>
                </a:extLst>
              </a:tr>
              <a:tr h="466221">
                <a:tc vMerge="1">
                  <a:txBody>
                    <a:bodyPr/>
                    <a:lstStyle/>
                    <a:p>
                      <a:pPr algn="ctr">
                        <a:lnSpc>
                          <a:spcPts val="1700"/>
                        </a:lnSpc>
                        <a:spcAft>
                          <a:spcPts val="0"/>
                        </a:spcAft>
                      </a:pPr>
                      <a:endParaRPr lang="ja-JP" sz="14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ctr">
                        <a:lnSpc>
                          <a:spcPts val="1700"/>
                        </a:lnSpc>
                        <a:spcAft>
                          <a:spcPts val="0"/>
                        </a:spcAft>
                      </a:pPr>
                      <a:r>
                        <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rPr>
                        <a:t>青年期～成人期</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3">
                  <a:txBody>
                    <a:bodyPr/>
                    <a:lstStyle/>
                    <a:p>
                      <a:pPr algn="l">
                        <a:lnSpc>
                          <a:spcPts val="1400"/>
                        </a:lnSpc>
                        <a:spcAft>
                          <a:spcPts val="0"/>
                        </a:spcAft>
                      </a:pPr>
                      <a:r>
                        <a:rPr lang="ja-JP" sz="1200" b="1" kern="100" spc="-1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大阪産（もん）に触れる</a:t>
                      </a:r>
                      <a:r>
                        <a:rPr lang="ja-JP" sz="1200" b="1" kern="100" spc="-1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機会に参加</a:t>
                      </a:r>
                      <a:r>
                        <a:rPr lang="ja-JP" sz="1200" b="1" kern="100" spc="-1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し、積極的に利用</a:t>
                      </a:r>
                      <a:r>
                        <a:rPr lang="ja-JP" sz="1200" b="1" kern="100" spc="-10" baseline="0" dirty="0" smtClean="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します</a:t>
                      </a:r>
                      <a:r>
                        <a:rPr lang="ja-JP" sz="1200" b="1" kern="100" spc="-1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rowSpan="3">
                  <a:txBody>
                    <a:bodyPr/>
                    <a:lstStyle/>
                    <a:p>
                      <a:pPr algn="l">
                        <a:lnSpc>
                          <a:spcPts val="17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食品ロスの現状や削減の必要性について認識を深め、食品ロスの削減に主体的に取り組みます。</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rowSpan="2">
                  <a:txBody>
                    <a:bodyPr/>
                    <a:lstStyle/>
                    <a:p>
                      <a:pPr algn="l">
                        <a:lnSpc>
                          <a:spcPts val="1400"/>
                        </a:lnSpc>
                        <a:spcAft>
                          <a:spcPts val="0"/>
                        </a:spcAft>
                      </a:pPr>
                      <a:r>
                        <a:rPr lang="ja-JP" sz="1200" b="1" kern="100" spc="-2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地域や家庭で受け継がれてきた食文化に関心を持ち、日々の食事に取り入れるよう心がけます。</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875542048"/>
                  </a:ext>
                </a:extLst>
              </a:tr>
              <a:tr h="100978">
                <a:tc vMerge="1">
                  <a:txBody>
                    <a:bodyPr/>
                    <a:lstStyle/>
                    <a:p>
                      <a:pPr algn="ctr">
                        <a:lnSpc>
                          <a:spcPts val="1700"/>
                        </a:lnSpc>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rowSpan="2">
                  <a:txBody>
                    <a:bodyPr/>
                    <a:lstStyle/>
                    <a:p>
                      <a:pPr algn="ctr">
                        <a:lnSpc>
                          <a:spcPts val="1700"/>
                        </a:lnSpc>
                        <a:spcAft>
                          <a:spcPts val="0"/>
                        </a:spcAft>
                      </a:pPr>
                      <a:r>
                        <a:rPr lang="ja-JP" sz="1200" b="1" kern="10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高齢期</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82816565"/>
                  </a:ext>
                </a:extLst>
              </a:tr>
              <a:tr h="584252">
                <a:tc vMerge="1">
                  <a:txBody>
                    <a:bodyPr/>
                    <a:lstStyle/>
                    <a:p>
                      <a:endParaRPr kumimoji="1" lang="ja-JP" altLang="en-US"/>
                    </a:p>
                  </a:txBody>
                  <a:tcPr/>
                </a:tc>
                <a:tc vMerge="1">
                  <a:txBody>
                    <a:bodyPr/>
                    <a:lstStyle/>
                    <a:p>
                      <a:pPr algn="ctr">
                        <a:lnSpc>
                          <a:spcPts val="1700"/>
                        </a:lnSpc>
                        <a:spcAft>
                          <a:spcPts val="0"/>
                        </a:spcAft>
                      </a:pP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vMerge="1">
                  <a:txBody>
                    <a:bodyPr/>
                    <a:lstStyle/>
                    <a:p>
                      <a:endParaRPr kumimoji="1" lang="ja-JP" altLang="en-US"/>
                    </a:p>
                  </a:txBody>
                  <a:tcPr/>
                </a:tc>
                <a:tc vMerge="1">
                  <a:txBody>
                    <a:bodyPr/>
                    <a:lstStyle/>
                    <a:p>
                      <a:endParaRPr kumimoji="1" lang="ja-JP" altLang="en-US"/>
                    </a:p>
                  </a:txBody>
                  <a:tcPr/>
                </a:tc>
                <a:tc>
                  <a:txBody>
                    <a:bodyPr/>
                    <a:lstStyle/>
                    <a:p>
                      <a:pPr algn="l">
                        <a:lnSpc>
                          <a:spcPts val="1400"/>
                        </a:lnSpc>
                        <a:spcAft>
                          <a:spcPts val="0"/>
                        </a:spcAft>
                      </a:pPr>
                      <a:r>
                        <a:rPr lang="ja-JP" sz="1200" b="1" kern="100" spc="-20" baseline="0" dirty="0">
                          <a:solidFill>
                            <a:srgbClr val="000000"/>
                          </a:solidFill>
                          <a:effectLst/>
                          <a:latin typeface="游ゴシック" panose="020B0400000000000000" pitchFamily="50" charset="-128"/>
                          <a:ea typeface="游ゴシック" panose="020B0400000000000000" pitchFamily="50" charset="-128"/>
                          <a:cs typeface="Times New Roman" panose="02020603050405020304" pitchFamily="18" charset="0"/>
                        </a:rPr>
                        <a:t>地域や家庭で受け継がれてきた食文化や食に対する感謝の気持ちの大切さを次世代に伝えます。</a:t>
                      </a:r>
                      <a:endParaRPr lang="ja-JP" sz="1200" b="1" kern="100" baseline="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119084793"/>
                  </a:ext>
                </a:extLst>
              </a:tr>
            </a:tbl>
          </a:graphicData>
        </a:graphic>
      </p:graphicFrame>
      <p:sp>
        <p:nvSpPr>
          <p:cNvPr id="16" name="正方形/長方形 15"/>
          <p:cNvSpPr/>
          <p:nvPr/>
        </p:nvSpPr>
        <p:spPr>
          <a:xfrm>
            <a:off x="272999" y="722265"/>
            <a:ext cx="3240000" cy="288000"/>
          </a:xfrm>
          <a:prstGeom prst="rect">
            <a:avLst/>
          </a:prstGeom>
        </p:spPr>
        <p:txBody>
          <a:bodyPr wrap="square" lIns="36000" tIns="72000" rIns="36000" bIns="3600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府民の行動目標</a:t>
            </a:r>
            <a:r>
              <a:rPr kumimoji="0"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2" name="Rectangle 1"/>
          <p:cNvSpPr>
            <a:spLocks noChangeArrowheads="1"/>
          </p:cNvSpPr>
          <p:nvPr/>
        </p:nvSpPr>
        <p:spPr bwMode="auto">
          <a:xfrm>
            <a:off x="278148" y="3216416"/>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取組みの目標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1758007454"/>
              </p:ext>
            </p:extLst>
          </p:nvPr>
        </p:nvGraphicFramePr>
        <p:xfrm>
          <a:off x="715802" y="3502670"/>
          <a:ext cx="8474397" cy="1343494"/>
        </p:xfrm>
        <a:graphic>
          <a:graphicData uri="http://schemas.openxmlformats.org/drawingml/2006/table">
            <a:tbl>
              <a:tblPr firstRow="1" firstCol="1" bandRow="1">
                <a:tableStyleId>{5C22544A-7EE6-4342-B048-85BDC9FD1C3A}</a:tableStyleId>
              </a:tblPr>
              <a:tblGrid>
                <a:gridCol w="255528">
                  <a:extLst>
                    <a:ext uri="{9D8B030D-6E8A-4147-A177-3AD203B41FA5}">
                      <a16:colId xmlns:a16="http://schemas.microsoft.com/office/drawing/2014/main" val="20000"/>
                    </a:ext>
                  </a:extLst>
                </a:gridCol>
                <a:gridCol w="3318692">
                  <a:extLst>
                    <a:ext uri="{9D8B030D-6E8A-4147-A177-3AD203B41FA5}">
                      <a16:colId xmlns:a16="http://schemas.microsoft.com/office/drawing/2014/main" val="20001"/>
                    </a:ext>
                  </a:extLst>
                </a:gridCol>
                <a:gridCol w="1711533">
                  <a:extLst>
                    <a:ext uri="{9D8B030D-6E8A-4147-A177-3AD203B41FA5}">
                      <a16:colId xmlns:a16="http://schemas.microsoft.com/office/drawing/2014/main" val="20003"/>
                    </a:ext>
                  </a:extLst>
                </a:gridCol>
                <a:gridCol w="1583348">
                  <a:extLst>
                    <a:ext uri="{9D8B030D-6E8A-4147-A177-3AD203B41FA5}">
                      <a16:colId xmlns:a16="http://schemas.microsoft.com/office/drawing/2014/main" val="2204503950"/>
                    </a:ext>
                  </a:extLst>
                </a:gridCol>
                <a:gridCol w="1605296">
                  <a:extLst>
                    <a:ext uri="{9D8B030D-6E8A-4147-A177-3AD203B41FA5}">
                      <a16:colId xmlns:a16="http://schemas.microsoft.com/office/drawing/2014/main" val="20004"/>
                    </a:ext>
                  </a:extLst>
                </a:gridCol>
              </a:tblGrid>
              <a:tr h="47353">
                <a:tc>
                  <a:txBody>
                    <a:bodyPr/>
                    <a:lstStyle/>
                    <a:p>
                      <a:pPr algn="ctr" fontAlgn="auto">
                        <a:lnSpc>
                          <a:spcPct val="100000"/>
                        </a:lnSpc>
                        <a:spcAft>
                          <a:spcPts val="0"/>
                        </a:spcAft>
                      </a:pPr>
                      <a:r>
                        <a:rPr lang="en-US" sz="1400" b="0" baseline="0" dirty="0">
                          <a:effectLst/>
                          <a:latin typeface="游ゴシック" panose="020B0400000000000000" pitchFamily="50" charset="-128"/>
                          <a:ea typeface="游ゴシック" panose="020B0400000000000000" pitchFamily="50" charset="-128"/>
                        </a:rPr>
                        <a:t> </a:t>
                      </a:r>
                      <a:endParaRPr lang="ja-JP" sz="1400" b="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ja-JP" altLang="en-US" sz="1200" b="1" baseline="0" dirty="0" smtClean="0">
                          <a:solidFill>
                            <a:schemeClr val="lt1"/>
                          </a:solidFill>
                          <a:effectLst/>
                          <a:latin typeface="游ゴシック" panose="020B0400000000000000" pitchFamily="50" charset="-128"/>
                          <a:ea typeface="游ゴシック" panose="020B0400000000000000" pitchFamily="50" charset="-128"/>
                          <a:cs typeface="+mn-cs"/>
                        </a:rPr>
                        <a:t>個別目標</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計画策定時</a:t>
                      </a:r>
                      <a:r>
                        <a:rPr lang="ja-JP" sz="1200" b="1" baseline="0" dirty="0" smtClean="0">
                          <a:effectLst/>
                          <a:latin typeface="游ゴシック" panose="020B0400000000000000" pitchFamily="50" charset="-128"/>
                          <a:ea typeface="游ゴシック" panose="020B0400000000000000" pitchFamily="50" charset="-128"/>
                        </a:rPr>
                        <a:t>の状況</a:t>
                      </a:r>
                      <a:endParaRPr lang="en-US" altLang="ja-JP" sz="1200" b="1" baseline="0"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baseline="0" dirty="0" smtClean="0">
                          <a:effectLst/>
                          <a:latin typeface="游ゴシック" panose="020B0400000000000000" pitchFamily="50" charset="-128"/>
                          <a:ea typeface="游ゴシック" panose="020B0400000000000000" pitchFamily="50" charset="-128"/>
                        </a:rPr>
                        <a:t>現在の状況</a:t>
                      </a:r>
                      <a:endParaRPr lang="en-US" altLang="ja-JP" sz="1200" b="1" baseline="0"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en-US" sz="1200" b="1" baseline="0" dirty="0">
                          <a:effectLst/>
                          <a:latin typeface="游ゴシック" panose="020B0400000000000000" pitchFamily="50" charset="-128"/>
                          <a:ea typeface="游ゴシック" panose="020B0400000000000000" pitchFamily="50" charset="-128"/>
                        </a:rPr>
                        <a:t>2023</a:t>
                      </a:r>
                      <a:r>
                        <a:rPr lang="ja-JP" sz="1200" b="1" baseline="0" dirty="0">
                          <a:effectLst/>
                          <a:latin typeface="游ゴシック" panose="020B0400000000000000" pitchFamily="50" charset="-128"/>
                          <a:ea typeface="游ゴシック" panose="020B0400000000000000" pitchFamily="50" charset="-128"/>
                        </a:rPr>
                        <a:t>年度の目標</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540000">
                <a:tc>
                  <a:txBody>
                    <a:bodyPr/>
                    <a:lstStyle/>
                    <a:p>
                      <a:pPr algn="ctr" fontAlgn="auto">
                        <a:lnSpc>
                          <a:spcPct val="100000"/>
                        </a:lnSpc>
                        <a:spcAft>
                          <a:spcPts val="0"/>
                        </a:spcAft>
                      </a:pPr>
                      <a:r>
                        <a:rPr lang="ja-JP" sz="1400" b="0" baseline="0" dirty="0">
                          <a:effectLst/>
                          <a:latin typeface="游ゴシック" panose="020B0400000000000000" pitchFamily="50" charset="-128"/>
                          <a:ea typeface="游ゴシック" panose="020B0400000000000000" pitchFamily="50" charset="-128"/>
                        </a:rPr>
                        <a:t>１</a:t>
                      </a:r>
                      <a:endParaRPr lang="ja-JP" sz="1400" b="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大阪産（もん）を購入できる販売店や</a:t>
                      </a:r>
                      <a:endPar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l" fontAlgn="auto">
                        <a:lnSpc>
                          <a:spcPct val="100000"/>
                        </a:lnSpc>
                        <a:spcAft>
                          <a:spcPts val="0"/>
                        </a:spcAft>
                      </a:pP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料理店の増加（大阪産（もん）ロゴマーク</a:t>
                      </a:r>
                      <a:endPar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endParaRPr>
                    </a:p>
                    <a:p>
                      <a:pPr algn="l" fontAlgn="auto">
                        <a:lnSpc>
                          <a:spcPct val="100000"/>
                        </a:lnSpc>
                        <a:spcAft>
                          <a:spcPts val="0"/>
                        </a:spcAft>
                      </a:pP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使用許可件数）</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baseline="0" dirty="0" smtClean="0">
                          <a:effectLst/>
                          <a:latin typeface="游ゴシック" panose="020B0400000000000000" pitchFamily="50" charset="-128"/>
                          <a:ea typeface="游ゴシック" panose="020B0400000000000000" pitchFamily="50" charset="-128"/>
                        </a:rPr>
                        <a:t>385</a:t>
                      </a:r>
                      <a:r>
                        <a:rPr lang="ja-JP" altLang="en-US" sz="1200" b="1" baseline="0" dirty="0" smtClean="0">
                          <a:effectLst/>
                          <a:latin typeface="游ゴシック" panose="020B0400000000000000" pitchFamily="50" charset="-128"/>
                          <a:ea typeface="游ゴシック" panose="020B0400000000000000" pitchFamily="50" charset="-128"/>
                        </a:rPr>
                        <a:t>件</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H28</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475</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件（</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R</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１</a:t>
                      </a:r>
                      <a:r>
                        <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.12</a:t>
                      </a: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末）</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530</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件</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81494">
                <a:tc>
                  <a:txBody>
                    <a:bodyPr/>
                    <a:lstStyle/>
                    <a:p>
                      <a:pPr algn="ctr" fontAlgn="auto">
                        <a:lnSpc>
                          <a:spcPct val="100000"/>
                        </a:lnSpc>
                        <a:spcAft>
                          <a:spcPts val="0"/>
                        </a:spcAft>
                      </a:pPr>
                      <a:r>
                        <a:rPr lang="ja-JP" altLang="en-US" sz="1400" b="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２</a:t>
                      </a:r>
                      <a:endParaRPr lang="ja-JP" sz="1400" b="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郷土料理等の地域や家庭で受け継がれてきた料理や味、箸づかい等の食べ方・作法を継承し、伝えている府民の割合の増加</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21.9%</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H28</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baseline="0" dirty="0" err="1" smtClean="0">
                          <a:solidFill>
                            <a:srgbClr val="000000"/>
                          </a:solidFill>
                          <a:effectLst/>
                          <a:latin typeface="游ゴシック" panose="020B0400000000000000" pitchFamily="50" charset="-128"/>
                          <a:ea typeface="游ゴシック" panose="020B0400000000000000" pitchFamily="50" charset="-128"/>
                        </a:rPr>
                        <a:t>ー</a:t>
                      </a:r>
                      <a:endParaRPr lang="ja-JP" altLang="en-US" sz="1200" b="1" i="0" u="none" strike="noStrike" baseline="0"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30%</a:t>
                      </a:r>
                      <a:r>
                        <a:rPr lang="ja-JP" altLang="en-US" sz="1200" b="1" baseline="0" dirty="0" smtClean="0">
                          <a:solidFill>
                            <a:srgbClr val="000000"/>
                          </a:solidFill>
                          <a:effectLst/>
                          <a:latin typeface="游ゴシック" panose="020B0400000000000000" pitchFamily="50" charset="-128"/>
                          <a:ea typeface="游ゴシック" panose="020B0400000000000000" pitchFamily="50" charset="-128"/>
                          <a:cs typeface="HG丸ｺﾞｼｯｸM-PRO"/>
                        </a:rPr>
                        <a:t>以上</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8" name="正方形/長方形 17"/>
          <p:cNvSpPr/>
          <p:nvPr/>
        </p:nvSpPr>
        <p:spPr>
          <a:xfrm>
            <a:off x="249419" y="4837124"/>
            <a:ext cx="4739439" cy="415498"/>
          </a:xfrm>
          <a:prstGeom prst="rect">
            <a:avLst/>
          </a:prstGeom>
        </p:spPr>
        <p:txBody>
          <a:bodyPr wrap="square">
            <a:spAutoFit/>
          </a:bodyPr>
          <a:lstStyle/>
          <a:p>
            <a:pPr marL="269240" marR="0" lvl="0" indent="101600" algn="just" defTabSz="457200" rtl="0" eaLnBrk="1" fontAlgn="auto" latinLnBrk="0" hangingPunct="1">
              <a:lnSpc>
                <a:spcPct val="100000"/>
              </a:lnSpc>
              <a:spcBef>
                <a:spcPts val="0"/>
              </a:spcBef>
              <a:spcAft>
                <a:spcPts val="0"/>
              </a:spcAft>
              <a:buClrTx/>
              <a:buSzTx/>
              <a:buFontTx/>
              <a:buNone/>
              <a:tabLst/>
              <a:defRPr/>
            </a:pPr>
            <a:r>
              <a:rPr kumimoji="0" lang="en-US"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1</a:t>
            </a:r>
            <a:r>
              <a:rPr kumimoji="0" lang="ja-JP" altLang="ja-JP" sz="1050" b="0" i="0" u="none" strike="noStrike" kern="1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大阪府環境農林水産部流通対策室</a:t>
            </a:r>
            <a:r>
              <a:rPr kumimoji="0" lang="ja-JP"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調べ</a:t>
            </a:r>
            <a:endParaRPr kumimoji="0" lang="en-US"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269240" marR="0" lvl="0" indent="101600" algn="just" defTabSz="457200" rtl="0" eaLnBrk="1" fontAlgn="auto" latinLnBrk="0" hangingPunct="1">
              <a:lnSpc>
                <a:spcPct val="100000"/>
              </a:lnSpc>
              <a:spcBef>
                <a:spcPts val="0"/>
              </a:spcBef>
              <a:spcAft>
                <a:spcPts val="0"/>
              </a:spcAft>
              <a:buClrTx/>
              <a:buSzTx/>
              <a:buFontTx/>
              <a:buNone/>
              <a:tabLst/>
              <a:defRPr/>
            </a:pPr>
            <a:r>
              <a:rPr kumimoji="0" lang="en-US"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a:t>
            </a:r>
            <a:r>
              <a:rPr kumimoji="0" lang="ja-JP" altLang="ja-JP" sz="105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「お口の健康」と「食育」に関するアンケート（大阪府）</a:t>
            </a:r>
            <a:endParaRPr kumimoji="0" lang="ja-JP" altLang="ja-JP" sz="105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graphicFrame>
        <p:nvGraphicFramePr>
          <p:cNvPr id="2" name="表 1"/>
          <p:cNvGraphicFramePr>
            <a:graphicFrameLocks noGrp="1"/>
          </p:cNvGraphicFramePr>
          <p:nvPr>
            <p:extLst>
              <p:ext uri="{D42A27DB-BD31-4B8C-83A1-F6EECF244321}">
                <p14:modId xmlns:p14="http://schemas.microsoft.com/office/powerpoint/2010/main" val="885314424"/>
              </p:ext>
            </p:extLst>
          </p:nvPr>
        </p:nvGraphicFramePr>
        <p:xfrm>
          <a:off x="585360" y="5486399"/>
          <a:ext cx="8735281" cy="1005840"/>
        </p:xfrm>
        <a:graphic>
          <a:graphicData uri="http://schemas.openxmlformats.org/drawingml/2006/table">
            <a:tbl>
              <a:tblPr firstRow="1" bandRow="1">
                <a:tableStyleId>{5C22544A-7EE6-4342-B048-85BDC9FD1C3A}</a:tableStyleId>
              </a:tblPr>
              <a:tblGrid>
                <a:gridCol w="8735281">
                  <a:extLst>
                    <a:ext uri="{9D8B030D-6E8A-4147-A177-3AD203B41FA5}">
                      <a16:colId xmlns:a16="http://schemas.microsoft.com/office/drawing/2014/main" val="489255635"/>
                    </a:ext>
                  </a:extLst>
                </a:gridCol>
              </a:tblGrid>
              <a:tr h="952383">
                <a:tc>
                  <a:txBody>
                    <a:bodyPr/>
                    <a:lstStyle/>
                    <a:p>
                      <a:r>
                        <a:rPr kumimoji="1" lang="ja-JP" altLang="en-US" sz="1200" b="0" dirty="0" smtClean="0">
                          <a:solidFill>
                            <a:schemeClr val="tx1"/>
                          </a:solidFill>
                          <a:latin typeface="+mn-ea"/>
                          <a:ea typeface="+mn-ea"/>
                        </a:rPr>
                        <a:t>▽府民が身近に生産から消費まで体験できる機会づくりを進めることが必要です。</a:t>
                      </a:r>
                    </a:p>
                    <a:p>
                      <a:r>
                        <a:rPr kumimoji="1" lang="ja-JP" altLang="en-US" sz="1200" b="0" dirty="0" smtClean="0">
                          <a:solidFill>
                            <a:schemeClr val="tx1"/>
                          </a:solidFill>
                          <a:latin typeface="+mn-ea"/>
                          <a:ea typeface="+mn-ea"/>
                        </a:rPr>
                        <a:t>▽大阪産（もん）を実際に手にし、購入できる販売店や料理店等を増やし、地産地消、消費拡大を図ることが必要です。</a:t>
                      </a:r>
                    </a:p>
                    <a:p>
                      <a:r>
                        <a:rPr kumimoji="1" lang="ja-JP" altLang="en-US" sz="1200" b="0" dirty="0" smtClean="0">
                          <a:solidFill>
                            <a:schemeClr val="tx1"/>
                          </a:solidFill>
                          <a:latin typeface="+mn-ea"/>
                          <a:ea typeface="+mn-ea"/>
                        </a:rPr>
                        <a:t>▽府民一人ひとりが食への感謝の気持ちを深めるとともに、食品ロスの現状や削減の必要性についても認識を深め、食品ロス</a:t>
                      </a:r>
                      <a:endParaRPr kumimoji="1" lang="en-US" altLang="ja-JP" sz="1200" b="0" dirty="0" smtClean="0">
                        <a:solidFill>
                          <a:schemeClr val="tx1"/>
                        </a:solidFill>
                        <a:latin typeface="+mn-ea"/>
                        <a:ea typeface="+mn-ea"/>
                      </a:endParaRPr>
                    </a:p>
                    <a:p>
                      <a:r>
                        <a:rPr kumimoji="1" lang="ja-JP" altLang="en-US" sz="1200" b="0" dirty="0" smtClean="0">
                          <a:solidFill>
                            <a:schemeClr val="tx1"/>
                          </a:solidFill>
                          <a:latin typeface="+mn-ea"/>
                          <a:ea typeface="+mn-ea"/>
                        </a:rPr>
                        <a:t>　の削減に主体的に取り組むことが必要です。</a:t>
                      </a:r>
                    </a:p>
                    <a:p>
                      <a:r>
                        <a:rPr kumimoji="1" lang="ja-JP" altLang="en-US" sz="1200" b="0" dirty="0" smtClean="0">
                          <a:solidFill>
                            <a:schemeClr val="tx1"/>
                          </a:solidFill>
                          <a:latin typeface="+mn-ea"/>
                          <a:ea typeface="+mn-ea"/>
                        </a:rPr>
                        <a:t>▽伝統的な食文化に関する府民の関心と理解を深め、次世代に伝えていく取組みが必要です。</a:t>
                      </a:r>
                      <a:endParaRPr kumimoji="1" lang="ja-JP" altLang="en-US" sz="1400" b="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6656341"/>
                  </a:ext>
                </a:extLst>
              </a:tr>
            </a:tbl>
          </a:graphicData>
        </a:graphic>
      </p:graphicFrame>
      <p:sp>
        <p:nvSpPr>
          <p:cNvPr id="17" name="Rectangle 1"/>
          <p:cNvSpPr>
            <a:spLocks noChangeArrowheads="1"/>
          </p:cNvSpPr>
          <p:nvPr/>
        </p:nvSpPr>
        <p:spPr bwMode="auto">
          <a:xfrm>
            <a:off x="281772" y="5201633"/>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現状と課題</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73</a:t>
            </a:fld>
            <a:endParaRPr kumimoji="1" lang="ja-JP" altLang="en-US"/>
          </a:p>
        </p:txBody>
      </p:sp>
    </p:spTree>
    <p:extLst>
      <p:ext uri="{BB962C8B-B14F-4D97-AF65-F5344CB8AC3E}">
        <p14:creationId xmlns:p14="http://schemas.microsoft.com/office/powerpoint/2010/main" val="27662407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概ね予定どおり</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概ね予定どおり</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73000" y="189000"/>
            <a:ext cx="9288000" cy="64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ja-JP"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現状･課題</a:t>
            </a:r>
            <a:endParaRPr kumimoji="0" lang="ja-JP" altLang="ja-JP" sz="18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ja-JP"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▽府民が身近に生産から消費まで体験できる機会づくりを進めることが必要です。</a:t>
            </a:r>
            <a:endParaRPr kumimoji="0" lang="ja-JP" altLang="ja-JP" sz="18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ja-JP"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▽大阪産（もん）を実際に手にし、購入できる販売店や料理店等を増やし、地産地消、消費拡大を図ることが必要です。</a:t>
            </a:r>
            <a:endParaRPr kumimoji="0" lang="ja-JP" altLang="ja-JP" sz="18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ja-JP"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▽府民一人ひとりが食への感謝の気持ちを深めるとともに、食品ロスの現状や削減の必要性についても認識を深め、食品ロスの削減に主体的に取り組むことが必要です。</a:t>
            </a:r>
            <a:endParaRPr kumimoji="0" lang="ja-JP" altLang="ja-JP" sz="18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ja-JP"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rPr>
              <a:t>▽伝統的な食文化に関する府民の関心と理解を深め、次世代に伝えていく取組みが必要です。</a:t>
            </a:r>
            <a:endParaRPr kumimoji="0" lang="ja-JP" altLang="ja-JP" sz="18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729674569"/>
              </p:ext>
            </p:extLst>
          </p:nvPr>
        </p:nvGraphicFramePr>
        <p:xfrm>
          <a:off x="629695" y="893268"/>
          <a:ext cx="8646609" cy="5104928"/>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3171132">
                <a:tc>
                  <a:txBody>
                    <a:bodyPr/>
                    <a:lstStyle/>
                    <a:p>
                      <a:pPr>
                        <a:lnSpc>
                          <a:spcPts val="1600"/>
                        </a:lnSpc>
                      </a:pPr>
                      <a:r>
                        <a:rPr kumimoji="1" lang="ja-JP" altLang="en-US" sz="1600" b="0" dirty="0" smtClean="0"/>
                        <a:t> </a:t>
                      </a:r>
                      <a:r>
                        <a:rPr kumimoji="1" lang="ja-JP" altLang="en-US" sz="1600" b="0" dirty="0" smtClean="0">
                          <a:solidFill>
                            <a:schemeClr val="bg1"/>
                          </a:solidFill>
                        </a:rPr>
                        <a:t>本年度の     </a:t>
                      </a:r>
                      <a:endParaRPr kumimoji="1" lang="en-US" altLang="ja-JP" sz="1600" b="0" dirty="0" smtClean="0">
                        <a:solidFill>
                          <a:schemeClr val="bg1"/>
                        </a:solidFill>
                      </a:endParaRPr>
                    </a:p>
                    <a:p>
                      <a:pPr>
                        <a:lnSpc>
                          <a:spcPts val="1600"/>
                        </a:lnSpc>
                      </a:pPr>
                      <a:r>
                        <a:rPr kumimoji="1" lang="en-US" altLang="ja-JP" sz="1600" b="0" dirty="0" smtClean="0">
                          <a:solidFill>
                            <a:schemeClr val="bg1"/>
                          </a:solidFill>
                        </a:rPr>
                        <a:t> </a:t>
                      </a:r>
                      <a:r>
                        <a:rPr kumimoji="1" lang="ja-JP" altLang="en-US" sz="1600" b="0" dirty="0" smtClean="0">
                          <a:solidFill>
                            <a:schemeClr val="bg1"/>
                          </a:solidFill>
                        </a:rPr>
                        <a:t>取組</a:t>
                      </a:r>
                      <a:endParaRPr kumimoji="1" lang="en-US" altLang="ja-JP" sz="1600" b="0" dirty="0" smtClean="0">
                        <a:solidFill>
                          <a:schemeClr val="bg1"/>
                        </a:solidFill>
                      </a:endParaRPr>
                    </a:p>
                    <a:p>
                      <a:pPr>
                        <a:lnSpc>
                          <a:spcPts val="1600"/>
                        </a:lnSpc>
                      </a:pPr>
                      <a:endParaRPr kumimoji="1" lang="en-US" altLang="ja-JP" sz="1600" b="0" dirty="0" smtClean="0">
                        <a:solidFill>
                          <a:schemeClr val="bg1"/>
                        </a:solidFill>
                      </a:endParaRPr>
                    </a:p>
                    <a:p>
                      <a:pPr>
                        <a:lnSpc>
                          <a:spcPts val="1600"/>
                        </a:lnSpc>
                      </a:pP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0" dirty="0" smtClean="0">
                          <a:solidFill>
                            <a:schemeClr val="tx1"/>
                          </a:solidFill>
                        </a:rPr>
                        <a:t>《</a:t>
                      </a:r>
                      <a:r>
                        <a:rPr kumimoji="1" lang="ja-JP" altLang="en-US" sz="1200" b="0" u="sng" dirty="0" smtClean="0">
                          <a:solidFill>
                            <a:schemeClr val="tx1"/>
                          </a:solidFill>
                          <a:latin typeface="+mn-ea"/>
                          <a:ea typeface="+mn-ea"/>
                        </a:rPr>
                        <a:t>食の生産・流通に関する体験・交流の促進</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■直売所で開催する販売イベント等について</a:t>
                      </a:r>
                      <a:r>
                        <a:rPr kumimoji="1" lang="en-US" altLang="ja-JP" sz="1100" b="0" dirty="0" smtClean="0">
                          <a:solidFill>
                            <a:schemeClr val="tx1"/>
                          </a:solidFill>
                          <a:latin typeface="+mn-ea"/>
                          <a:ea typeface="+mn-ea"/>
                        </a:rPr>
                        <a:t>Facebook</a:t>
                      </a:r>
                      <a:r>
                        <a:rPr kumimoji="1" lang="ja-JP" altLang="en-US" sz="1100" b="0" dirty="0" smtClean="0">
                          <a:solidFill>
                            <a:schemeClr val="tx1"/>
                          </a:solidFill>
                          <a:latin typeface="+mn-ea"/>
                          <a:ea typeface="+mn-ea"/>
                        </a:rPr>
                        <a:t>で情報発信</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■出前魚講習会（大阪府学校給食会・大阪府漁業協同組合連合会・ 大阪府水産課共催）の開催　</a:t>
                      </a:r>
                      <a:r>
                        <a:rPr kumimoji="1" lang="en-US" altLang="ja-JP" sz="1100" b="0" dirty="0" smtClean="0">
                          <a:solidFill>
                            <a:schemeClr val="tx1"/>
                          </a:solidFill>
                          <a:latin typeface="+mn-ea"/>
                          <a:ea typeface="+mn-ea"/>
                        </a:rPr>
                        <a:t>8</a:t>
                      </a:r>
                      <a:r>
                        <a:rPr kumimoji="1" lang="ja-JP" altLang="en-US" sz="1100" b="0" dirty="0" smtClean="0">
                          <a:solidFill>
                            <a:schemeClr val="tx1"/>
                          </a:solidFill>
                          <a:latin typeface="+mn-ea"/>
                          <a:ea typeface="+mn-ea"/>
                        </a:rPr>
                        <a:t>回</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■直売所の開設支援に係るチラシを作成・配布</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■市町村で給食献立に地域の食材や郷土料理等を取り入れている</a:t>
                      </a:r>
                      <a:endParaRPr kumimoji="1" lang="en-US" altLang="ja-JP" sz="1100" b="0" dirty="0" smtClean="0">
                        <a:solidFill>
                          <a:schemeClr val="tx1"/>
                        </a:solidFill>
                        <a:latin typeface="+mn-ea"/>
                        <a:ea typeface="+mn-ea"/>
                      </a:endParaRPr>
                    </a:p>
                    <a:p>
                      <a:pPr marL="174625" indent="-174625"/>
                      <a:endParaRPr kumimoji="1" lang="en-US" altLang="ja-JP" sz="1100" b="0" dirty="0" smtClean="0">
                        <a:solidFill>
                          <a:schemeClr val="tx1"/>
                        </a:solidFill>
                        <a:latin typeface="+mn-ea"/>
                        <a:ea typeface="+mn-ea"/>
                      </a:endParaRPr>
                    </a:p>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大阪産農水産物の利用促進及び消費拡大</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■大阪産（もん）を購入できる販売店や料理店等の拡大　</a:t>
                      </a:r>
                      <a:r>
                        <a:rPr kumimoji="1" lang="en-US" altLang="ja-JP" sz="1100" b="0" dirty="0" smtClean="0">
                          <a:solidFill>
                            <a:schemeClr val="tx1"/>
                          </a:solidFill>
                          <a:latin typeface="+mn-ea"/>
                          <a:ea typeface="+mn-ea"/>
                        </a:rPr>
                        <a:t>475</a:t>
                      </a:r>
                      <a:r>
                        <a:rPr kumimoji="1" lang="ja-JP" altLang="en-US" sz="1100" b="0" dirty="0" smtClean="0">
                          <a:solidFill>
                            <a:schemeClr val="tx1"/>
                          </a:solidFill>
                          <a:latin typeface="+mn-ea"/>
                          <a:ea typeface="+mn-ea"/>
                        </a:rPr>
                        <a:t>件（</a:t>
                      </a:r>
                      <a:r>
                        <a:rPr kumimoji="1" lang="en-US" altLang="ja-JP" sz="1100" b="0" dirty="0" smtClean="0">
                          <a:solidFill>
                            <a:schemeClr val="tx1"/>
                          </a:solidFill>
                          <a:latin typeface="+mn-ea"/>
                          <a:ea typeface="+mn-ea"/>
                        </a:rPr>
                        <a:t>R1.12</a:t>
                      </a:r>
                      <a:r>
                        <a:rPr kumimoji="1" lang="ja-JP" altLang="en-US" sz="1100" b="0" dirty="0" smtClean="0">
                          <a:solidFill>
                            <a:schemeClr val="tx1"/>
                          </a:solidFill>
                          <a:latin typeface="+mn-ea"/>
                          <a:ea typeface="+mn-ea"/>
                        </a:rPr>
                        <a:t>末）</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■大阪産（もん）のＰＲと利用促進のため、ホームページ、大阪産（もん）</a:t>
                      </a:r>
                      <a:r>
                        <a:rPr kumimoji="1" lang="en-US" altLang="ja-JP" sz="1100" b="0" dirty="0" smtClean="0">
                          <a:solidFill>
                            <a:schemeClr val="tx1"/>
                          </a:solidFill>
                          <a:latin typeface="+mn-ea"/>
                          <a:ea typeface="+mn-ea"/>
                        </a:rPr>
                        <a:t>Facebook</a:t>
                      </a:r>
                      <a:r>
                        <a:rPr kumimoji="1" lang="ja-JP" altLang="en-US" sz="1100" b="0" dirty="0" err="1" smtClean="0">
                          <a:solidFill>
                            <a:schemeClr val="tx1"/>
                          </a:solidFill>
                          <a:latin typeface="+mn-ea"/>
                          <a:ea typeface="+mn-ea"/>
                        </a:rPr>
                        <a:t>、</a:t>
                      </a:r>
                      <a:r>
                        <a:rPr kumimoji="1" lang="ja-JP" altLang="en-US" sz="1100" b="0" dirty="0" smtClean="0">
                          <a:solidFill>
                            <a:schemeClr val="tx1"/>
                          </a:solidFill>
                          <a:latin typeface="+mn-ea"/>
                          <a:ea typeface="+mn-ea"/>
                        </a:rPr>
                        <a:t>大阪産（もん）</a:t>
                      </a:r>
                      <a:r>
                        <a:rPr kumimoji="1" lang="en-US" altLang="ja-JP" sz="1100" b="0" dirty="0" smtClean="0">
                          <a:solidFill>
                            <a:schemeClr val="tx1"/>
                          </a:solidFill>
                          <a:latin typeface="+mn-ea"/>
                          <a:ea typeface="+mn-ea"/>
                        </a:rPr>
                        <a:t>twitter</a:t>
                      </a:r>
                    </a:p>
                    <a:p>
                      <a:pPr marL="174625" indent="-174625"/>
                      <a:r>
                        <a:rPr kumimoji="1" lang="ja-JP" altLang="en-US" sz="1100" b="0" dirty="0" smtClean="0">
                          <a:solidFill>
                            <a:schemeClr val="tx1"/>
                          </a:solidFill>
                          <a:latin typeface="+mn-ea"/>
                          <a:ea typeface="+mn-ea"/>
                        </a:rPr>
                        <a:t>　大阪産（もん）ファン通信 等による情報発信</a:t>
                      </a:r>
                    </a:p>
                    <a:p>
                      <a:pPr marL="174625" indent="-174625"/>
                      <a:r>
                        <a:rPr kumimoji="1" lang="ja-JP" altLang="en-US" sz="1100" b="0" dirty="0" smtClean="0">
                          <a:solidFill>
                            <a:schemeClr val="tx1"/>
                          </a:solidFill>
                          <a:latin typeface="+mn-ea"/>
                          <a:ea typeface="+mn-ea"/>
                        </a:rPr>
                        <a:t>■大阪産（もん）大集合を実施　</a:t>
                      </a:r>
                      <a:r>
                        <a:rPr kumimoji="1" lang="en-US" altLang="ja-JP" sz="1100" b="0" dirty="0" smtClean="0">
                          <a:solidFill>
                            <a:schemeClr val="tx1"/>
                          </a:solidFill>
                          <a:latin typeface="+mn-ea"/>
                          <a:ea typeface="+mn-ea"/>
                        </a:rPr>
                        <a:t>1</a:t>
                      </a:r>
                      <a:r>
                        <a:rPr kumimoji="1" lang="ja-JP" altLang="en-US" sz="1100" b="0" dirty="0" smtClean="0">
                          <a:solidFill>
                            <a:schemeClr val="tx1"/>
                          </a:solidFill>
                          <a:latin typeface="+mn-ea"/>
                          <a:ea typeface="+mn-ea"/>
                        </a:rPr>
                        <a:t>回　来場者数約</a:t>
                      </a:r>
                      <a:r>
                        <a:rPr kumimoji="1" lang="en-US" altLang="ja-JP" sz="1100" b="0" dirty="0" smtClean="0">
                          <a:solidFill>
                            <a:schemeClr val="tx1"/>
                          </a:solidFill>
                          <a:latin typeface="+mn-ea"/>
                          <a:ea typeface="+mn-ea"/>
                        </a:rPr>
                        <a:t>4.3</a:t>
                      </a:r>
                      <a:r>
                        <a:rPr kumimoji="1" lang="ja-JP" altLang="en-US" sz="1100" b="0" dirty="0" smtClean="0">
                          <a:solidFill>
                            <a:schemeClr val="tx1"/>
                          </a:solidFill>
                          <a:latin typeface="+mn-ea"/>
                          <a:ea typeface="+mn-ea"/>
                        </a:rPr>
                        <a:t>万人</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■市町村や民間団体等が実施する地産地消の推進、食文化の継承等の食育活動への補助、事業実施主体</a:t>
                      </a:r>
                      <a:r>
                        <a:rPr kumimoji="1" lang="en-US" altLang="ja-JP" sz="1100" b="0" dirty="0" smtClean="0">
                          <a:solidFill>
                            <a:schemeClr val="tx1"/>
                          </a:solidFill>
                          <a:latin typeface="+mn-ea"/>
                          <a:ea typeface="+mn-ea"/>
                        </a:rPr>
                        <a:t>10</a:t>
                      </a:r>
                      <a:r>
                        <a:rPr kumimoji="1" lang="ja-JP" altLang="en-US" sz="1100" b="0" dirty="0" smtClean="0">
                          <a:solidFill>
                            <a:schemeClr val="tx1"/>
                          </a:solidFill>
                          <a:latin typeface="+mn-ea"/>
                          <a:ea typeface="+mn-ea"/>
                        </a:rPr>
                        <a:t>者、啓発人数　約</a:t>
                      </a:r>
                      <a:r>
                        <a:rPr kumimoji="1" lang="en-US" altLang="ja-JP" sz="1100" b="0" dirty="0" smtClean="0">
                          <a:solidFill>
                            <a:schemeClr val="tx1"/>
                          </a:solidFill>
                          <a:latin typeface="+mn-ea"/>
                          <a:ea typeface="+mn-ea"/>
                        </a:rPr>
                        <a:t>27,000</a:t>
                      </a:r>
                      <a:r>
                        <a:rPr kumimoji="1" lang="ja-JP" altLang="en-US" sz="1100" b="0" dirty="0" smtClean="0">
                          <a:solidFill>
                            <a:schemeClr val="tx1"/>
                          </a:solidFill>
                          <a:latin typeface="+mn-ea"/>
                          <a:ea typeface="+mn-ea"/>
                        </a:rPr>
                        <a:t>人（想定）</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■「大阪の畜産えぇもんＢＯＯＫ」の作成・配布、ホームページへの掲載</a:t>
                      </a:r>
                      <a:endParaRPr kumimoji="1" lang="en-US" altLang="ja-JP" sz="1100" b="0" dirty="0" smtClean="0">
                        <a:solidFill>
                          <a:schemeClr val="tx1"/>
                        </a:solidFill>
                        <a:latin typeface="+mn-ea"/>
                        <a:ea typeface="+mn-ea"/>
                      </a:endParaRPr>
                    </a:p>
                    <a:p>
                      <a:pPr marL="174625" indent="-174625"/>
                      <a:endParaRPr kumimoji="1" lang="en-US" altLang="ja-JP" sz="1100" b="0" dirty="0" smtClean="0">
                        <a:solidFill>
                          <a:schemeClr val="tx1"/>
                        </a:solidFill>
                        <a:latin typeface="+mn-ea"/>
                        <a:ea typeface="+mn-ea"/>
                      </a:endParaRPr>
                    </a:p>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大阪産農林水産物を府民が身近に触れられる場の情報発信</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■府内の朝市・直売所、農業体験農園（もぎとり園）及び農に親しむ施設について、府のホームページに掲載</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■漁協の取組みを府ホームページや大阪産（もん）</a:t>
                      </a:r>
                      <a:r>
                        <a:rPr kumimoji="1" lang="en-US" altLang="ja-JP" sz="1100" b="0" dirty="0" smtClean="0">
                          <a:solidFill>
                            <a:schemeClr val="tx1"/>
                          </a:solidFill>
                          <a:latin typeface="+mn-ea"/>
                          <a:ea typeface="+mn-ea"/>
                        </a:rPr>
                        <a:t>Facebook</a:t>
                      </a:r>
                      <a:r>
                        <a:rPr kumimoji="1" lang="ja-JP" altLang="en-US" sz="1100" b="0" dirty="0" smtClean="0">
                          <a:solidFill>
                            <a:schemeClr val="tx1"/>
                          </a:solidFill>
                          <a:latin typeface="+mn-ea"/>
                          <a:ea typeface="+mn-ea"/>
                        </a:rPr>
                        <a:t>で紹介</a:t>
                      </a:r>
                    </a:p>
                    <a:p>
                      <a:pPr marL="174625" indent="-174625"/>
                      <a:r>
                        <a:rPr kumimoji="1" lang="ja-JP" altLang="en-US" sz="1100" b="0" dirty="0" smtClean="0">
                          <a:solidFill>
                            <a:schemeClr val="tx1"/>
                          </a:solidFill>
                          <a:latin typeface="+mn-ea"/>
                          <a:ea typeface="+mn-ea"/>
                        </a:rPr>
                        <a:t>■魚庭の海づくり大会の開催　来場者約</a:t>
                      </a:r>
                      <a:r>
                        <a:rPr kumimoji="1" lang="en-US" altLang="ja-JP" sz="1100" b="0" dirty="0" smtClean="0">
                          <a:solidFill>
                            <a:schemeClr val="tx1"/>
                          </a:solidFill>
                          <a:latin typeface="+mn-ea"/>
                          <a:ea typeface="+mn-ea"/>
                        </a:rPr>
                        <a:t>10,000</a:t>
                      </a:r>
                      <a:r>
                        <a:rPr kumimoji="1" lang="ja-JP" altLang="en-US" sz="1100" b="0" dirty="0" smtClean="0">
                          <a:solidFill>
                            <a:schemeClr val="tx1"/>
                          </a:solidFill>
                          <a:latin typeface="+mn-ea"/>
                          <a:ea typeface="+mn-ea"/>
                        </a:rPr>
                        <a:t>人</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102658">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課題</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endParaRPr kumimoji="1" lang="ja-JP" altLang="en-US"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■府民への情報発信</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ja-JP" altLang="en-US"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次年度の主な取組み</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■地産地消の推進に向け、イベントやホームページ等において情報を発信する。</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6039942"/>
                  </a:ext>
                </a:extLst>
              </a:tr>
              <a:tr h="679950">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600" b="0" dirty="0" smtClean="0">
                          <a:solidFill>
                            <a:schemeClr val="bg1"/>
                          </a:solidFill>
                        </a:rPr>
                        <a:t> 最終予算　　</a:t>
                      </a:r>
                      <a:endParaRPr kumimoji="1" lang="en-US" altLang="ja-JP" sz="1600" b="0" dirty="0" smtClean="0">
                        <a:solidFill>
                          <a:schemeClr val="bg1"/>
                        </a:solidFill>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zh-TW" altLang="en-US" sz="1200" b="0"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0" dirty="0" smtClean="0">
                          <a:latin typeface="+mn-ea"/>
                          <a:ea typeface="+mn-ea"/>
                        </a:rPr>
                        <a:t>大阪産</a:t>
                      </a:r>
                      <a:r>
                        <a:rPr kumimoji="1" lang="en-US" altLang="ja-JP" sz="1100" b="0" dirty="0" smtClean="0">
                          <a:latin typeface="+mn-ea"/>
                          <a:ea typeface="+mn-ea"/>
                        </a:rPr>
                        <a:t>(</a:t>
                      </a:r>
                      <a:r>
                        <a:rPr kumimoji="1" lang="ja-JP" altLang="en-US" sz="1100" b="0" dirty="0" smtClean="0">
                          <a:latin typeface="+mn-ea"/>
                          <a:ea typeface="+mn-ea"/>
                        </a:rPr>
                        <a:t>もん</a:t>
                      </a:r>
                      <a:r>
                        <a:rPr kumimoji="1" lang="en-US" altLang="ja-JP" sz="1100" b="0" dirty="0" smtClean="0">
                          <a:latin typeface="+mn-ea"/>
                          <a:ea typeface="+mn-ea"/>
                        </a:rPr>
                        <a:t>)</a:t>
                      </a:r>
                      <a:r>
                        <a:rPr kumimoji="1" lang="ja-JP" altLang="en-US" sz="1100" b="0" dirty="0" smtClean="0">
                          <a:latin typeface="+mn-ea"/>
                          <a:ea typeface="+mn-ea"/>
                        </a:rPr>
                        <a:t>グローバルブランド化促進事業費　</a:t>
                      </a:r>
                      <a:r>
                        <a:rPr kumimoji="1" lang="en-US" altLang="ja-JP" sz="1100" b="0" dirty="0" smtClean="0">
                          <a:latin typeface="+mn-ea"/>
                          <a:ea typeface="+mn-ea"/>
                        </a:rPr>
                        <a:t>8,583</a:t>
                      </a:r>
                      <a:r>
                        <a:rPr kumimoji="1" lang="ja-JP" altLang="en-US" sz="1100" b="0" dirty="0" smtClean="0">
                          <a:latin typeface="+mn-ea"/>
                          <a:ea typeface="+mn-ea"/>
                        </a:rPr>
                        <a:t>万</a:t>
                      </a:r>
                      <a:r>
                        <a:rPr kumimoji="1" lang="en-US" altLang="ja-JP" sz="1100" b="0" dirty="0" smtClean="0">
                          <a:latin typeface="+mn-ea"/>
                          <a:ea typeface="+mn-ea"/>
                        </a:rPr>
                        <a:t>1</a:t>
                      </a:r>
                      <a:r>
                        <a:rPr kumimoji="1" lang="ja-JP" altLang="en-US" sz="1100" b="0" dirty="0" smtClean="0">
                          <a:latin typeface="+mn-ea"/>
                          <a:ea typeface="+mn-ea"/>
                        </a:rPr>
                        <a:t>千円、</a:t>
                      </a:r>
                      <a:r>
                        <a:rPr kumimoji="1" lang="zh-TW" altLang="en-US" sz="1100" b="0" dirty="0" smtClean="0">
                          <a:latin typeface="游ゴシック" panose="020B0400000000000000" pitchFamily="50" charset="-128"/>
                          <a:ea typeface="游ゴシック" panose="020B0400000000000000" pitchFamily="50" charset="-128"/>
                        </a:rPr>
                        <a:t>畜産物需要拡大強化事業</a:t>
                      </a:r>
                      <a:r>
                        <a:rPr kumimoji="1" lang="ja-JP" altLang="en-US" sz="1100" b="0" dirty="0" smtClean="0">
                          <a:latin typeface="+mn-ea"/>
                          <a:ea typeface="+mn-ea"/>
                        </a:rPr>
                        <a:t>　</a:t>
                      </a:r>
                      <a:r>
                        <a:rPr kumimoji="1" lang="en-US" altLang="ja-JP" sz="1100" b="0" dirty="0" smtClean="0">
                          <a:latin typeface="+mn-ea"/>
                          <a:ea typeface="+mn-ea"/>
                        </a:rPr>
                        <a:t>298</a:t>
                      </a:r>
                      <a:r>
                        <a:rPr kumimoji="1" lang="ja-JP" altLang="en-US" sz="1100" b="0" dirty="0" smtClean="0">
                          <a:latin typeface="+mn-ea"/>
                          <a:ea typeface="+mn-ea"/>
                        </a:rPr>
                        <a:t>千円</a:t>
                      </a:r>
                      <a:endParaRPr kumimoji="1" lang="ja-JP" altLang="en-US" sz="1100" b="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97835777"/>
                  </a:ext>
                </a:extLst>
              </a:tr>
            </a:tbl>
          </a:graphicData>
        </a:graphic>
      </p:graphicFrame>
      <p:sp>
        <p:nvSpPr>
          <p:cNvPr id="2" name="テキスト ボックス 1"/>
          <p:cNvSpPr txBox="1"/>
          <p:nvPr/>
        </p:nvSpPr>
        <p:spPr>
          <a:xfrm>
            <a:off x="558186" y="604110"/>
            <a:ext cx="8718118"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①地産地消の</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推進　</a:t>
            </a:r>
            <a:r>
              <a:rPr kumimoji="1"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P45</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endPar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6" name="Rectangle 1"/>
          <p:cNvSpPr>
            <a:spLocks noChangeArrowheads="1"/>
          </p:cNvSpPr>
          <p:nvPr/>
        </p:nvSpPr>
        <p:spPr bwMode="auto">
          <a:xfrm>
            <a:off x="294565" y="275769"/>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具体的な取組み</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7" name="角丸四角形 16"/>
          <p:cNvSpPr/>
          <p:nvPr/>
        </p:nvSpPr>
        <p:spPr>
          <a:xfrm>
            <a:off x="869770" y="2709000"/>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74</a:t>
            </a:fld>
            <a:endParaRPr kumimoji="1" lang="ja-JP" altLang="en-US"/>
          </a:p>
        </p:txBody>
      </p:sp>
    </p:spTree>
    <p:extLst>
      <p:ext uri="{BB962C8B-B14F-4D97-AF65-F5344CB8AC3E}">
        <p14:creationId xmlns:p14="http://schemas.microsoft.com/office/powerpoint/2010/main" val="360592682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37522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概ね予定どおり</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73000" y="189000"/>
            <a:ext cx="9288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2086521337"/>
              </p:ext>
            </p:extLst>
          </p:nvPr>
        </p:nvGraphicFramePr>
        <p:xfrm>
          <a:off x="629696" y="517018"/>
          <a:ext cx="8646609" cy="3068750"/>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1313645">
                <a:tc>
                  <a:txBody>
                    <a:bodyPr/>
                    <a:lstStyle/>
                    <a:p>
                      <a:pPr>
                        <a:lnSpc>
                          <a:spcPts val="1600"/>
                        </a:lnSpc>
                      </a:pPr>
                      <a:r>
                        <a:rPr kumimoji="1" lang="ja-JP" altLang="en-US" sz="1600" b="0" dirty="0" smtClean="0"/>
                        <a:t> 本年度の     </a:t>
                      </a:r>
                      <a:endParaRPr kumimoji="1" lang="en-US" altLang="ja-JP" sz="1600" b="0" dirty="0" smtClean="0"/>
                    </a:p>
                    <a:p>
                      <a:pPr>
                        <a:lnSpc>
                          <a:spcPts val="1600"/>
                        </a:lnSpc>
                      </a:pPr>
                      <a:r>
                        <a:rPr kumimoji="1" lang="en-US" altLang="ja-JP" sz="1600" b="0" dirty="0" smtClean="0"/>
                        <a:t> </a:t>
                      </a:r>
                      <a:r>
                        <a:rPr kumimoji="1" lang="ja-JP" altLang="en-US" sz="1600" b="0" dirty="0" smtClean="0"/>
                        <a:t>取組</a:t>
                      </a:r>
                      <a:endParaRPr kumimoji="1" lang="en-US" altLang="ja-JP" sz="1600" b="0" dirty="0" smtClean="0"/>
                    </a:p>
                    <a:p>
                      <a:pPr>
                        <a:lnSpc>
                          <a:spcPts val="1600"/>
                        </a:lnSpc>
                      </a:pPr>
                      <a:endParaRPr kumimoji="1" lang="en-US" altLang="ja-JP" sz="1600" b="0" dirty="0" smtClean="0"/>
                    </a:p>
                    <a:p>
                      <a:pPr>
                        <a:lnSpc>
                          <a:spcPts val="1600"/>
                        </a:lnSpc>
                      </a:pPr>
                      <a:endParaRPr kumimoji="1" lang="en-US" altLang="ja-JP" sz="1600" b="0" dirty="0" smtClean="0"/>
                    </a:p>
                    <a:p>
                      <a:pPr>
                        <a:lnSpc>
                          <a:spcPts val="1600"/>
                        </a:lnSpc>
                      </a:pPr>
                      <a:endParaRPr kumimoji="1" lang="en-US" altLang="ja-JP" sz="1600" b="0" dirty="0" smtClean="0"/>
                    </a:p>
                    <a:p>
                      <a:pPr>
                        <a:lnSpc>
                          <a:spcPts val="1600"/>
                        </a:lnSpc>
                      </a:pPr>
                      <a:endParaRPr kumimoji="1" lang="ja-JP" alt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0" dirty="0" smtClean="0">
                          <a:solidFill>
                            <a:schemeClr val="tx1"/>
                          </a:solidFill>
                          <a:latin typeface="+mn-ea"/>
                          <a:ea typeface="+mn-ea"/>
                        </a:rPr>
                        <a:t>■保育所・学校等での食育については、「食品ロス削減ワーキングチーム」の関係部局を通じ取組みを進めていくこととしており、地域での漁業体験や調理体験については、担当部局で取組みを実施</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事業者、消費者、学識経験者で構成する「食品ロス削減ネットワーク懇話会」を踏まえ、飲食店で適量注文や食べきりを促した上で、最終的に残ってしまう料理の持ち帰りに係る実証実験を行うとともに、食品ロス削減キャンペーン等を通じ、府域全体での機運醸成を図る等、取組みの普及・拡大を進めた。</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981232">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課題</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endParaRPr kumimoji="1" lang="ja-JP" altLang="en-US"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■事業者への働きかけだけでなく、消費者理解の促進を図る必要がある。</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ja-JP" altLang="en-US"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次年度の主な取組</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■食品ロスの削減に向け、デジタルコンテンツ（ポータルサイト）の制作やキャンペーンの実施等により、消費者及び事業者の自発的な行動を促進する。</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627345">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最終予算　　</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0" dirty="0" smtClean="0">
                          <a:solidFill>
                            <a:schemeClr val="bg1"/>
                          </a:solidFill>
                        </a:rPr>
                        <a:t>（主要事業）</a:t>
                      </a: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0" dirty="0" smtClean="0">
                          <a:latin typeface="+mn-ea"/>
                          <a:ea typeface="+mn-ea"/>
                        </a:rPr>
                        <a:t>食品ロス削減対策推進事業費</a:t>
                      </a:r>
                    </a:p>
                    <a:p>
                      <a:r>
                        <a:rPr kumimoji="1" lang="ja-JP" altLang="en-US" sz="1100" b="0" dirty="0" smtClean="0">
                          <a:latin typeface="+mn-ea"/>
                          <a:ea typeface="+mn-ea"/>
                        </a:rPr>
                        <a:t>・消費者行動促進支援事業　</a:t>
                      </a:r>
                      <a:r>
                        <a:rPr kumimoji="1" lang="en-US" altLang="ja-JP" sz="1100" b="0" dirty="0" smtClean="0">
                          <a:latin typeface="+mn-ea"/>
                          <a:ea typeface="+mn-ea"/>
                        </a:rPr>
                        <a:t>302</a:t>
                      </a:r>
                      <a:r>
                        <a:rPr kumimoji="1" lang="ja-JP" altLang="en-US" sz="1100" b="0" dirty="0" smtClean="0">
                          <a:latin typeface="+mn-ea"/>
                          <a:ea typeface="+mn-ea"/>
                        </a:rPr>
                        <a:t>万円</a:t>
                      </a:r>
                      <a:endParaRPr kumimoji="1" lang="en-US" altLang="ja-JP" sz="1100" b="0" dirty="0" smtClean="0">
                        <a:latin typeface="+mn-ea"/>
                        <a:ea typeface="+mn-ea"/>
                      </a:endParaRPr>
                    </a:p>
                    <a:p>
                      <a:r>
                        <a:rPr kumimoji="1" lang="ja-JP" altLang="en-US" sz="1100" b="0" dirty="0" smtClean="0">
                          <a:latin typeface="+mn-ea"/>
                          <a:ea typeface="+mn-ea"/>
                        </a:rPr>
                        <a:t>・食品ロス削減府民運動推進事業　</a:t>
                      </a:r>
                      <a:r>
                        <a:rPr kumimoji="1" lang="en-US" altLang="ja-JP" sz="1100" b="0" dirty="0" smtClean="0">
                          <a:latin typeface="+mn-ea"/>
                          <a:ea typeface="+mn-ea"/>
                        </a:rPr>
                        <a:t>300</a:t>
                      </a:r>
                      <a:r>
                        <a:rPr kumimoji="1" lang="ja-JP" altLang="en-US" sz="1100" b="0" dirty="0" smtClean="0">
                          <a:latin typeface="+mn-ea"/>
                          <a:ea typeface="+mn-ea"/>
                        </a:rPr>
                        <a:t>万円</a:t>
                      </a:r>
                      <a:endParaRPr kumimoji="1" lang="ja-JP" altLang="en-US" sz="1100" b="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2" name="テキスト ボックス 1"/>
          <p:cNvSpPr txBox="1"/>
          <p:nvPr/>
        </p:nvSpPr>
        <p:spPr>
          <a:xfrm>
            <a:off x="527926" y="240146"/>
            <a:ext cx="2804208"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②食品ロスの</a:t>
            </a: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削減　</a:t>
            </a:r>
            <a:r>
              <a:rPr kumimoji="1"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P46</a:t>
            </a:r>
            <a:endPar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767328991"/>
              </p:ext>
            </p:extLst>
          </p:nvPr>
        </p:nvGraphicFramePr>
        <p:xfrm>
          <a:off x="629696" y="3898062"/>
          <a:ext cx="8646609" cy="2658137"/>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1105450">
                <a:tc>
                  <a:txBody>
                    <a:bodyPr/>
                    <a:lstStyle/>
                    <a:p>
                      <a:pPr>
                        <a:lnSpc>
                          <a:spcPts val="1600"/>
                        </a:lnSpc>
                      </a:pPr>
                      <a:r>
                        <a:rPr kumimoji="1" lang="ja-JP" altLang="en-US" sz="1600" b="0" dirty="0" smtClean="0"/>
                        <a:t> 本年度の     </a:t>
                      </a:r>
                      <a:endParaRPr kumimoji="1" lang="en-US" altLang="ja-JP" sz="1600" b="0" dirty="0" smtClean="0"/>
                    </a:p>
                    <a:p>
                      <a:pPr>
                        <a:lnSpc>
                          <a:spcPts val="1600"/>
                        </a:lnSpc>
                      </a:pPr>
                      <a:r>
                        <a:rPr kumimoji="1" lang="en-US" altLang="ja-JP" sz="1600" b="0" dirty="0" smtClean="0"/>
                        <a:t> </a:t>
                      </a:r>
                      <a:r>
                        <a:rPr kumimoji="1" lang="ja-JP" altLang="en-US" sz="1600" b="0" dirty="0" smtClean="0"/>
                        <a:t>取組</a:t>
                      </a:r>
                      <a:endParaRPr kumimoji="1" lang="ja-JP" alt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0" dirty="0" smtClean="0">
                          <a:solidFill>
                            <a:schemeClr val="tx1"/>
                          </a:solidFill>
                          <a:latin typeface="+mn-ea"/>
                          <a:ea typeface="+mn-ea"/>
                        </a:rPr>
                        <a:t>■全国学校給食週間において市町村で地域の食材や郷土料理等を取り入れた給食献立の実施</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■イベントで食文化について啓発</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・関係団体と連携し、「なにわの日本料理」展示やはしの持ち方について啓発</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・冊子「親から子へ子から孫へおおさか伝承の味」配布</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■「なにわ伝統野菜」について、パンフレットの配布やイベント情報の発信を通じ普及啓発</a:t>
                      </a:r>
                    </a:p>
                    <a:p>
                      <a:pPr marL="174625" indent="-174625"/>
                      <a:r>
                        <a:rPr kumimoji="1" lang="ja-JP" altLang="en-US" sz="1100" b="0" dirty="0" smtClean="0">
                          <a:solidFill>
                            <a:schemeClr val="tx1"/>
                          </a:solidFill>
                          <a:latin typeface="+mn-ea"/>
                          <a:ea typeface="+mn-ea"/>
                        </a:rPr>
                        <a:t>■大阪府食生活改善連絡協議会による日本型食生活の普及啓発の支援</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676789">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課題</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endParaRPr kumimoji="1" lang="ja-JP" altLang="en-US"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■関係団体の取組把握、連携強化</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ja-JP" altLang="en-US"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次年度の主な取組み</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■食文化の継承に向け、府民に向けた情報発信を行うとともに、関係団体の取組を支援する。</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592567">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最終予算</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0"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0" dirty="0" smtClean="0">
                          <a:latin typeface="+mn-ea"/>
                          <a:ea typeface="+mn-ea"/>
                        </a:rPr>
                        <a:t>健康・栄養対策費　</a:t>
                      </a:r>
                      <a:r>
                        <a:rPr kumimoji="1" lang="en-US" altLang="ja-JP" sz="1100" b="0" dirty="0" smtClean="0">
                          <a:latin typeface="+mn-ea"/>
                          <a:ea typeface="+mn-ea"/>
                        </a:rPr>
                        <a:t>12,657</a:t>
                      </a:r>
                      <a:r>
                        <a:rPr kumimoji="1" lang="ja-JP" altLang="en-US" sz="1100" b="0" dirty="0" smtClean="0">
                          <a:latin typeface="+mn-ea"/>
                          <a:ea typeface="+mn-ea"/>
                        </a:rPr>
                        <a:t>千円（再掲）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17" name="テキスト ボックス 16"/>
          <p:cNvSpPr txBox="1"/>
          <p:nvPr/>
        </p:nvSpPr>
        <p:spPr>
          <a:xfrm>
            <a:off x="589490" y="3585768"/>
            <a:ext cx="2681080"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③</a:t>
            </a:r>
            <a:r>
              <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食文化の</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継承　</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P46</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endPar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8" name="角丸四角形 17"/>
          <p:cNvSpPr/>
          <p:nvPr/>
        </p:nvSpPr>
        <p:spPr>
          <a:xfrm>
            <a:off x="869771" y="1002234"/>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75</a:t>
            </a:fld>
            <a:endParaRPr kumimoji="1" lang="ja-JP" altLang="en-US"/>
          </a:p>
        </p:txBody>
      </p:sp>
    </p:spTree>
    <p:extLst>
      <p:ext uri="{BB962C8B-B14F-4D97-AF65-F5344CB8AC3E}">
        <p14:creationId xmlns:p14="http://schemas.microsoft.com/office/powerpoint/2010/main" val="313238362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概ね予定どおり</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434365" y="914431"/>
            <a:ext cx="9144000" cy="554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3" name="正方形/長方形 12">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２　食育</a:t>
            </a:r>
            <a:r>
              <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を支える社会環境整備</a:t>
            </a:r>
            <a:r>
              <a:rPr kumimoji="1" lang="ja-JP" altLang="en-US" sz="24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endParaRPr kumimoji="1" lang="ja-JP" altLang="en-US" sz="2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0" name="正方形/長方形 9"/>
          <p:cNvSpPr/>
          <p:nvPr/>
        </p:nvSpPr>
        <p:spPr>
          <a:xfrm>
            <a:off x="273000" y="730219"/>
            <a:ext cx="7404392" cy="348813"/>
          </a:xfrm>
          <a:prstGeom prst="rect">
            <a:avLst/>
          </a:prstGeom>
          <a:solidFill>
            <a:srgbClr val="002060"/>
          </a:solidFill>
        </p:spPr>
        <p:txBody>
          <a:bodyPr wrap="square" anchor="ctr">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 （１）多様な主体による食育推進運動の展開　</a:t>
            </a:r>
            <a:r>
              <a:rPr kumimoji="1" lang="ja-JP" altLang="en-US" sz="18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計画</a:t>
            </a:r>
            <a:r>
              <a:rPr kumimoji="1" lang="en-US" altLang="ja-JP" sz="18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P51</a:t>
            </a:r>
            <a:r>
              <a:rPr kumimoji="1" lang="ja-JP" altLang="en-US" sz="2000" b="1" i="0" u="none" strike="noStrike" kern="1200" cap="none" spc="0" normalizeH="0" baseline="0" noProof="0" dirty="0" smtClean="0">
                <a:ln w="0"/>
                <a:solidFill>
                  <a:prstClr val="white"/>
                </a:solidFill>
                <a:effectLst>
                  <a:outerShdw blurRad="38100" dist="19050" dir="2700000" algn="tl" rotWithShape="0">
                    <a:prstClr val="black">
                      <a:alpha val="40000"/>
                    </a:prstClr>
                  </a:outerShdw>
                </a:effectLst>
                <a:uLnTx/>
                <a:uFillTx/>
                <a:latin typeface="游ゴシック" panose="020B0400000000000000" pitchFamily="50" charset="-128"/>
                <a:ea typeface="游ゴシック" panose="020B0400000000000000" pitchFamily="50" charset="-128"/>
              </a:rPr>
              <a:t>　　　</a:t>
            </a:r>
            <a:endPar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4" name="正方形/長方形 3"/>
          <p:cNvSpPr/>
          <p:nvPr/>
        </p:nvSpPr>
        <p:spPr>
          <a:xfrm>
            <a:off x="273000" y="2993437"/>
            <a:ext cx="9099985" cy="553998"/>
          </a:xfrm>
          <a:prstGeom prst="rect">
            <a:avLst/>
          </a:prstGeom>
        </p:spPr>
        <p:txBody>
          <a:bodyPr wrap="square">
            <a:spAutoFit/>
          </a:bodyPr>
          <a:lstStyle/>
          <a:p>
            <a:pPr marL="269240" marR="0" lvl="0" indent="90170" algn="just"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1</a:t>
            </a:r>
            <a:r>
              <a:rPr kumimoji="0" lang="ja-JP" altLang="ja-JP" sz="1000" b="0" i="0" u="none" strike="noStrike" kern="1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「お口の健康」と「食育」に関するアンケート（大阪府</a:t>
            </a:r>
            <a:r>
              <a:rPr kumimoji="0" lang="ja-JP"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en-US"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269240" marR="0" lvl="0" indent="90170" algn="just"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a:t>
            </a:r>
            <a:r>
              <a:rPr kumimoji="0" lang="ja-JP" altLang="ja-JP" sz="1000" b="0" i="0" u="none" strike="noStrike" kern="1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0" lang="ja-JP"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大阪府健康医療部</a:t>
            </a:r>
            <a:r>
              <a:rPr kumimoji="0" lang="ja-JP" altLang="en-US"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健康推進</a:t>
            </a:r>
            <a:r>
              <a:rPr kumimoji="0" lang="ja-JP"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室調べ</a:t>
            </a:r>
            <a:endParaRPr kumimoji="0" lang="en-US"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269240" marR="0" lvl="0" indent="90170" algn="just"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3</a:t>
            </a:r>
            <a:r>
              <a:rPr kumimoji="0" lang="ja-JP"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大阪府健康医療部</a:t>
            </a:r>
            <a:r>
              <a:rPr kumimoji="0" lang="ja-JP" altLang="en-US"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健康推進室</a:t>
            </a:r>
            <a:r>
              <a:rPr kumimoji="0" lang="ja-JP" altLang="ja-JP"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調</a:t>
            </a:r>
            <a:r>
              <a:rPr kumimoji="0" lang="ja-JP" altLang="en-US" sz="1000" b="0" i="0" u="none" strike="noStrike" kern="1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べ</a:t>
            </a:r>
            <a:endParaRPr kumimoji="0" lang="ja-JP" altLang="ja-JP" sz="24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graphicFrame>
        <p:nvGraphicFramePr>
          <p:cNvPr id="14" name="表 13"/>
          <p:cNvGraphicFramePr>
            <a:graphicFrameLocks noGrp="1"/>
          </p:cNvGraphicFramePr>
          <p:nvPr>
            <p:extLst>
              <p:ext uri="{D42A27DB-BD31-4B8C-83A1-F6EECF244321}">
                <p14:modId xmlns:p14="http://schemas.microsoft.com/office/powerpoint/2010/main" val="3165036472"/>
              </p:ext>
            </p:extLst>
          </p:nvPr>
        </p:nvGraphicFramePr>
        <p:xfrm>
          <a:off x="682055" y="1606528"/>
          <a:ext cx="8541891" cy="1338379"/>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336762">
                  <a:extLst>
                    <a:ext uri="{9D8B030D-6E8A-4147-A177-3AD203B41FA5}">
                      <a16:colId xmlns:a16="http://schemas.microsoft.com/office/drawing/2014/main" val="20001"/>
                    </a:ext>
                  </a:extLst>
                </a:gridCol>
                <a:gridCol w="1706579">
                  <a:extLst>
                    <a:ext uri="{9D8B030D-6E8A-4147-A177-3AD203B41FA5}">
                      <a16:colId xmlns:a16="http://schemas.microsoft.com/office/drawing/2014/main" val="20003"/>
                    </a:ext>
                  </a:extLst>
                </a:gridCol>
                <a:gridCol w="1569275">
                  <a:extLst>
                    <a:ext uri="{9D8B030D-6E8A-4147-A177-3AD203B41FA5}">
                      <a16:colId xmlns:a16="http://schemas.microsoft.com/office/drawing/2014/main" val="2204503950"/>
                    </a:ext>
                  </a:extLst>
                </a:gridCol>
                <a:gridCol w="1569275">
                  <a:extLst>
                    <a:ext uri="{9D8B030D-6E8A-4147-A177-3AD203B41FA5}">
                      <a16:colId xmlns:a16="http://schemas.microsoft.com/office/drawing/2014/main" val="20004"/>
                    </a:ext>
                  </a:extLst>
                </a:gridCol>
              </a:tblGrid>
              <a:tr h="240691">
                <a:tc>
                  <a:txBody>
                    <a:bodyPr/>
                    <a:lstStyle/>
                    <a:p>
                      <a:pPr algn="ctr" fontAlgn="auto">
                        <a:lnSpc>
                          <a:spcPct val="100000"/>
                        </a:lnSpc>
                        <a:spcAft>
                          <a:spcPts val="0"/>
                        </a:spcAft>
                      </a:pPr>
                      <a:r>
                        <a:rPr lang="en-US" sz="1200" b="0" baseline="0" dirty="0">
                          <a:effectLst/>
                          <a:latin typeface="游ゴシック" panose="020B0400000000000000" pitchFamily="50" charset="-128"/>
                          <a:ea typeface="游ゴシック" panose="020B0400000000000000" pitchFamily="50" charset="-128"/>
                        </a:rPr>
                        <a:t> </a:t>
                      </a:r>
                      <a:endParaRPr lang="ja-JP" sz="1200" b="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個別目標</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ja-JP" altLang="en-US" sz="1200" b="1" baseline="0" dirty="0" smtClean="0">
                          <a:effectLst/>
                          <a:latin typeface="游ゴシック" panose="020B0400000000000000" pitchFamily="50" charset="-128"/>
                          <a:ea typeface="游ゴシック" panose="020B0400000000000000" pitchFamily="50" charset="-128"/>
                        </a:rPr>
                        <a:t>計画策定時</a:t>
                      </a:r>
                      <a:r>
                        <a:rPr lang="ja-JP" sz="1200" b="1" baseline="0" dirty="0" smtClean="0">
                          <a:effectLst/>
                          <a:latin typeface="游ゴシック" panose="020B0400000000000000" pitchFamily="50" charset="-128"/>
                          <a:ea typeface="游ゴシック" panose="020B0400000000000000" pitchFamily="50" charset="-128"/>
                        </a:rPr>
                        <a:t>の状況</a:t>
                      </a:r>
                      <a:endParaRPr lang="en-US" altLang="ja-JP" sz="1200" b="1" baseline="0"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baseline="0" dirty="0" smtClean="0">
                          <a:effectLst/>
                          <a:latin typeface="游ゴシック" panose="020B0400000000000000" pitchFamily="50" charset="-128"/>
                          <a:ea typeface="游ゴシック" panose="020B0400000000000000" pitchFamily="50" charset="-128"/>
                        </a:rPr>
                        <a:t>現在の状況</a:t>
                      </a:r>
                      <a:endParaRPr lang="en-US" altLang="ja-JP" sz="1200" b="1" baseline="0" dirty="0" smtClean="0">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en-US" sz="1200" b="1" baseline="0" dirty="0">
                          <a:effectLst/>
                          <a:latin typeface="游ゴシック" panose="020B0400000000000000" pitchFamily="50" charset="-128"/>
                          <a:ea typeface="游ゴシック" panose="020B0400000000000000" pitchFamily="50" charset="-128"/>
                        </a:rPr>
                        <a:t>2023</a:t>
                      </a:r>
                      <a:r>
                        <a:rPr lang="ja-JP" sz="1200" b="1" baseline="0" dirty="0">
                          <a:effectLst/>
                          <a:latin typeface="游ゴシック" panose="020B0400000000000000" pitchFamily="50" charset="-128"/>
                          <a:ea typeface="游ゴシック" panose="020B0400000000000000" pitchFamily="50" charset="-128"/>
                        </a:rPr>
                        <a:t>年度の目標</a:t>
                      </a:r>
                      <a:endParaRPr lang="ja-JP" sz="1200" b="1"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365896">
                <a:tc>
                  <a:txBody>
                    <a:bodyPr/>
                    <a:lstStyle/>
                    <a:p>
                      <a:pPr algn="ctr" fontAlgn="auto">
                        <a:lnSpc>
                          <a:spcPct val="100000"/>
                        </a:lnSpc>
                        <a:spcAft>
                          <a:spcPts val="0"/>
                        </a:spcAft>
                      </a:pPr>
                      <a:r>
                        <a:rPr lang="en-US" altLang="ja-JP" sz="1200" b="0" baseline="0" dirty="0" smtClean="0">
                          <a:effectLst/>
                          <a:latin typeface="游ゴシック" panose="020B0400000000000000" pitchFamily="50" charset="-128"/>
                          <a:ea typeface="游ゴシック" panose="020B0400000000000000" pitchFamily="50" charset="-128"/>
                        </a:rPr>
                        <a:t>1</a:t>
                      </a:r>
                      <a:endParaRPr lang="ja-JP" sz="1200" b="0" baseline="0"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食育に関心を持っている府民の割合の増加</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baseline="0" dirty="0">
                          <a:solidFill>
                            <a:schemeClr val="tx1"/>
                          </a:solidFill>
                          <a:effectLst/>
                          <a:latin typeface="游ゴシック" panose="020B0400000000000000" pitchFamily="50" charset="-128"/>
                          <a:ea typeface="游ゴシック" panose="020B0400000000000000" pitchFamily="50" charset="-128"/>
                        </a:rPr>
                        <a:t>54.4</a:t>
                      </a: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baseline="0"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baseline="0" dirty="0">
                          <a:solidFill>
                            <a:schemeClr val="tx1"/>
                          </a:solidFill>
                          <a:effectLst/>
                          <a:latin typeface="游ゴシック" panose="020B0400000000000000" pitchFamily="50" charset="-128"/>
                          <a:ea typeface="游ゴシック" panose="020B0400000000000000" pitchFamily="50" charset="-128"/>
                        </a:rPr>
                        <a:t>ー</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70</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％以上</a:t>
                      </a:r>
                      <a:r>
                        <a:rPr lang="ja-JP" altLang="en-US" sz="1200" b="1" i="0" u="none" strike="noStrike" baseline="0" dirty="0">
                          <a:solidFill>
                            <a:schemeClr val="tx1"/>
                          </a:solidFill>
                          <a:effectLst/>
                          <a:latin typeface="游ゴシック" panose="020B0400000000000000" pitchFamily="50" charset="-128"/>
                          <a:ea typeface="游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65896">
                <a:tc>
                  <a:txBody>
                    <a:bodyPr/>
                    <a:lstStyle/>
                    <a:p>
                      <a:pPr algn="ctr" fontAlgn="auto">
                        <a:lnSpc>
                          <a:spcPct val="100000"/>
                        </a:lnSpc>
                        <a:spcAft>
                          <a:spcPts val="0"/>
                        </a:spcAft>
                      </a:pPr>
                      <a:r>
                        <a:rPr lang="en-US" altLang="ja-JP" sz="1200" b="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2</a:t>
                      </a:r>
                      <a:endParaRPr lang="ja-JP" sz="1200" b="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食育推進計画を策定・実施している</a:t>
                      </a:r>
                      <a:endParaRPr lang="en-US" altLang="ja-JP"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p>
                      <a:pPr algn="l" fontAlgn="auto">
                        <a:lnSpc>
                          <a:spcPct val="1000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市町村の割合の増加</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baseline="0" dirty="0">
                          <a:solidFill>
                            <a:schemeClr val="tx1"/>
                          </a:solidFill>
                          <a:effectLst/>
                          <a:latin typeface="游ゴシック" panose="020B0400000000000000" pitchFamily="50" charset="-128"/>
                          <a:ea typeface="游ゴシック" panose="020B0400000000000000" pitchFamily="50" charset="-128"/>
                        </a:rPr>
                        <a:t>93.0</a:t>
                      </a: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H29</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baseline="0"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baseline="0" dirty="0">
                          <a:solidFill>
                            <a:schemeClr val="tx1"/>
                          </a:solidFill>
                          <a:effectLst/>
                          <a:latin typeface="游ゴシック" panose="020B0400000000000000" pitchFamily="50" charset="-128"/>
                          <a:ea typeface="游ゴシック" panose="020B0400000000000000" pitchFamily="50" charset="-128"/>
                        </a:rPr>
                        <a:t>95.3</a:t>
                      </a: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R1</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baseline="0"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100</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endParaRPr lang="en-US" sz="1200" b="1" i="0" u="none" strike="noStrike" baseline="0"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65896">
                <a:tc>
                  <a:txBody>
                    <a:bodyPr/>
                    <a:lstStyle/>
                    <a:p>
                      <a:pPr algn="ctr" fontAlgn="auto">
                        <a:lnSpc>
                          <a:spcPct val="100000"/>
                        </a:lnSpc>
                        <a:spcAft>
                          <a:spcPts val="0"/>
                        </a:spcAft>
                      </a:pPr>
                      <a:r>
                        <a:rPr lang="en-US" altLang="ja-JP" sz="1200" b="0" baseline="0" dirty="0" smtClean="0">
                          <a:solidFill>
                            <a:schemeClr val="bg1"/>
                          </a:solidFill>
                          <a:effectLst/>
                          <a:latin typeface="游ゴシック" panose="020B0400000000000000" pitchFamily="50" charset="-128"/>
                          <a:ea typeface="游ゴシック" panose="020B0400000000000000" pitchFamily="50" charset="-128"/>
                          <a:cs typeface="HG丸ｺﾞｼｯｸM-PRO"/>
                        </a:rPr>
                        <a:t>3</a:t>
                      </a:r>
                      <a:endParaRPr lang="ja-JP" sz="1200" b="0" baseline="0"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baseline="0" dirty="0" smtClean="0">
                          <a:solidFill>
                            <a:schemeClr val="tx1"/>
                          </a:solidFill>
                          <a:effectLst/>
                          <a:latin typeface="游ゴシック" panose="020B0400000000000000" pitchFamily="50" charset="-128"/>
                          <a:ea typeface="游ゴシック" panose="020B0400000000000000" pitchFamily="50" charset="-128"/>
                          <a:cs typeface="HG丸ｺﾞｼｯｸM-PRO"/>
                        </a:rPr>
                        <a:t>食育推進に携わるボランティアの増加</a:t>
                      </a:r>
                      <a:endParaRPr lang="ja-JP" sz="1200" b="1" baseline="0"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5,622</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人（</a:t>
                      </a: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H28</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a:t>
                      </a:r>
                      <a:endParaRPr lang="ja-JP" altLang="en-US" sz="1200" b="1" i="0" u="none" strike="noStrike" baseline="0"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5,589</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人（</a:t>
                      </a:r>
                      <a:r>
                        <a:rPr lang="en-US" altLang="ja-JP"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H30</a:t>
                      </a: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 ）</a:t>
                      </a:r>
                      <a:endParaRPr lang="ja-JP" altLang="en-US" sz="1200" b="1" i="0" u="none" strike="noStrike" baseline="0"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baseline="0" dirty="0" smtClean="0">
                          <a:solidFill>
                            <a:schemeClr val="tx1"/>
                          </a:solidFill>
                          <a:effectLst/>
                          <a:latin typeface="游ゴシック" panose="020B0400000000000000" pitchFamily="50" charset="-128"/>
                          <a:ea typeface="游ゴシック" panose="020B0400000000000000" pitchFamily="50" charset="-128"/>
                        </a:rPr>
                        <a:t>増加</a:t>
                      </a:r>
                      <a:endParaRPr lang="en-US" sz="1200" b="1" i="0" u="none" strike="noStrike" baseline="0"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9" name="Rectangle 1"/>
          <p:cNvSpPr>
            <a:spLocks noChangeArrowheads="1"/>
          </p:cNvSpPr>
          <p:nvPr/>
        </p:nvSpPr>
        <p:spPr bwMode="auto">
          <a:xfrm>
            <a:off x="286447" y="1259158"/>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取組みの目標</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p:txBody>
      </p:sp>
      <p:pic>
        <p:nvPicPr>
          <p:cNvPr id="12" name="図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113214"/>
            <a:ext cx="1103455" cy="360000"/>
          </a:xfrm>
          <a:prstGeom prst="rect">
            <a:avLst/>
          </a:prstGeom>
        </p:spPr>
      </p:pic>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76</a:t>
            </a:fld>
            <a:endParaRPr kumimoji="1" lang="ja-JP" altLang="en-US"/>
          </a:p>
        </p:txBody>
      </p:sp>
    </p:spTree>
    <p:extLst>
      <p:ext uri="{BB962C8B-B14F-4D97-AF65-F5344CB8AC3E}">
        <p14:creationId xmlns:p14="http://schemas.microsoft.com/office/powerpoint/2010/main" val="167456264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347925"/>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概ね予定どおり</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73000" y="243592"/>
            <a:ext cx="9288000" cy="633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2760950692"/>
              </p:ext>
            </p:extLst>
          </p:nvPr>
        </p:nvGraphicFramePr>
        <p:xfrm>
          <a:off x="629695" y="720029"/>
          <a:ext cx="8646609" cy="4972992"/>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2855464">
                <a:tc>
                  <a:txBody>
                    <a:bodyPr/>
                    <a:lstStyle/>
                    <a:p>
                      <a:pPr>
                        <a:lnSpc>
                          <a:spcPts val="1600"/>
                        </a:lnSpc>
                      </a:pPr>
                      <a:r>
                        <a:rPr kumimoji="1" lang="ja-JP" altLang="en-US" sz="1600" b="0" dirty="0" smtClean="0"/>
                        <a:t> 本年度の     </a:t>
                      </a:r>
                      <a:endParaRPr kumimoji="1" lang="en-US" altLang="ja-JP" sz="1600" b="0" dirty="0" smtClean="0"/>
                    </a:p>
                    <a:p>
                      <a:pPr>
                        <a:lnSpc>
                          <a:spcPts val="1600"/>
                        </a:lnSpc>
                      </a:pPr>
                      <a:r>
                        <a:rPr kumimoji="1" lang="en-US" altLang="ja-JP" sz="1600" b="0" dirty="0" smtClean="0"/>
                        <a:t> </a:t>
                      </a:r>
                      <a:r>
                        <a:rPr kumimoji="1" lang="ja-JP" altLang="en-US" sz="1600" b="0" dirty="0" smtClean="0"/>
                        <a:t>取組</a:t>
                      </a:r>
                      <a:endParaRPr kumimoji="1" lang="en-US" altLang="ja-JP" sz="1600" b="0" dirty="0" smtClean="0"/>
                    </a:p>
                    <a:p>
                      <a:pPr>
                        <a:lnSpc>
                          <a:spcPts val="1600"/>
                        </a:lnSpc>
                      </a:pPr>
                      <a:endParaRPr kumimoji="1" lang="en-US" altLang="ja-JP" sz="1600" b="0" dirty="0" smtClean="0"/>
                    </a:p>
                    <a:p>
                      <a:pPr>
                        <a:lnSpc>
                          <a:spcPts val="1600"/>
                        </a:lnSpc>
                      </a:pPr>
                      <a:endParaRPr kumimoji="1" lang="ja-JP" alt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食育を府民運動とする機運を高める取組み</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a:t>
                      </a:r>
                      <a:r>
                        <a:rPr kumimoji="1" lang="en-US" altLang="ja-JP" sz="1100" b="0" dirty="0" smtClean="0">
                          <a:solidFill>
                            <a:schemeClr val="tx1"/>
                          </a:solidFill>
                          <a:latin typeface="+mn-ea"/>
                          <a:ea typeface="+mn-ea"/>
                        </a:rPr>
                        <a:t>8.31</a:t>
                      </a:r>
                      <a:r>
                        <a:rPr kumimoji="1" lang="ja-JP" altLang="en-US" sz="1100" b="0" dirty="0" smtClean="0">
                          <a:solidFill>
                            <a:schemeClr val="tx1"/>
                          </a:solidFill>
                          <a:latin typeface="+mn-ea"/>
                          <a:ea typeface="+mn-ea"/>
                        </a:rPr>
                        <a:t>（やさいの日）に</a:t>
                      </a:r>
                      <a:r>
                        <a:rPr kumimoji="1" lang="en-US" altLang="ja-JP" sz="1100" b="0" dirty="0" smtClean="0">
                          <a:solidFill>
                            <a:schemeClr val="tx1"/>
                          </a:solidFill>
                          <a:latin typeface="+mn-ea"/>
                          <a:ea typeface="+mn-ea"/>
                        </a:rPr>
                        <a:t>Facebook</a:t>
                      </a:r>
                      <a:r>
                        <a:rPr kumimoji="1" lang="ja-JP" altLang="en-US" sz="1100" b="0" dirty="0" smtClean="0">
                          <a:solidFill>
                            <a:schemeClr val="tx1"/>
                          </a:solidFill>
                          <a:latin typeface="+mn-ea"/>
                          <a:ea typeface="+mn-ea"/>
                        </a:rPr>
                        <a:t>「おおさか食育通信」で「おおさか・元気な食キャンペーン」を展開</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■ホームページ・</a:t>
                      </a:r>
                      <a:r>
                        <a:rPr kumimoji="1" lang="en-US" altLang="ja-JP" sz="1100" b="0" dirty="0" smtClean="0">
                          <a:solidFill>
                            <a:schemeClr val="tx1"/>
                          </a:solidFill>
                          <a:latin typeface="+mn-ea"/>
                          <a:ea typeface="+mn-ea"/>
                        </a:rPr>
                        <a:t>Facebook</a:t>
                      </a:r>
                      <a:r>
                        <a:rPr kumimoji="1" lang="ja-JP" altLang="en-US" sz="1100" b="0" dirty="0" smtClean="0">
                          <a:solidFill>
                            <a:schemeClr val="tx1"/>
                          </a:solidFill>
                          <a:latin typeface="+mn-ea"/>
                          <a:ea typeface="+mn-ea"/>
                        </a:rPr>
                        <a:t>「おおさか食育通信」から食育に関するイベント情報等を発信</a:t>
                      </a:r>
                      <a:endParaRPr kumimoji="1" lang="en-US" altLang="ja-JP" sz="1100" b="0" dirty="0" smtClean="0">
                        <a:solidFill>
                          <a:schemeClr val="tx1"/>
                        </a:solidFill>
                        <a:latin typeface="+mn-ea"/>
                        <a:ea typeface="+mn-ea"/>
                      </a:endParaRPr>
                    </a:p>
                    <a:p>
                      <a:pPr marL="174625" indent="-174625"/>
                      <a:endParaRPr kumimoji="1" lang="ja-JP" altLang="en-US" sz="1100" b="0" dirty="0" smtClean="0">
                        <a:solidFill>
                          <a:schemeClr val="tx1"/>
                        </a:solidFill>
                        <a:latin typeface="+mn-ea"/>
                        <a:ea typeface="+mn-ea"/>
                      </a:endParaRPr>
                    </a:p>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「大阪府食育推進強化月間」及び「野菜バリバリ朝食モリモリ推進の日」の取組みの充実</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■大阪府食育推進ネットワーク会議と連携し、「吹田スタジアムフェスタ</a:t>
                      </a:r>
                      <a:r>
                        <a:rPr kumimoji="1" lang="en-US" altLang="ja-JP" sz="1100" b="0" dirty="0" smtClean="0">
                          <a:solidFill>
                            <a:schemeClr val="tx1"/>
                          </a:solidFill>
                          <a:latin typeface="+mn-ea"/>
                          <a:ea typeface="+mn-ea"/>
                        </a:rPr>
                        <a:t>2019</a:t>
                      </a:r>
                      <a:r>
                        <a:rPr kumimoji="1" lang="ja-JP" altLang="en-US" sz="1100" b="0" dirty="0" smtClean="0">
                          <a:solidFill>
                            <a:schemeClr val="tx1"/>
                          </a:solidFill>
                          <a:latin typeface="+mn-ea"/>
                          <a:ea typeface="+mn-ea"/>
                        </a:rPr>
                        <a:t>」で府民啓発（</a:t>
                      </a:r>
                      <a:r>
                        <a:rPr kumimoji="1" lang="en-US" altLang="ja-JP" sz="1100" b="0" dirty="0" smtClean="0">
                          <a:solidFill>
                            <a:schemeClr val="tx1"/>
                          </a:solidFill>
                          <a:latin typeface="+mn-ea"/>
                          <a:ea typeface="+mn-ea"/>
                        </a:rPr>
                        <a:t>8.31</a:t>
                      </a:r>
                      <a:r>
                        <a:rPr kumimoji="1" lang="ja-JP" altLang="en-US" sz="11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　参加団体</a:t>
                      </a:r>
                      <a:r>
                        <a:rPr kumimoji="1" lang="en-US" altLang="ja-JP" sz="1100" b="0" dirty="0" smtClean="0">
                          <a:solidFill>
                            <a:schemeClr val="tx1"/>
                          </a:solidFill>
                          <a:latin typeface="+mn-ea"/>
                          <a:ea typeface="+mn-ea"/>
                        </a:rPr>
                        <a:t>5</a:t>
                      </a:r>
                      <a:r>
                        <a:rPr kumimoji="1" lang="ja-JP" altLang="en-US" sz="1100" b="0" dirty="0" smtClean="0">
                          <a:solidFill>
                            <a:schemeClr val="tx1"/>
                          </a:solidFill>
                          <a:latin typeface="+mn-ea"/>
                          <a:ea typeface="+mn-ea"/>
                        </a:rPr>
                        <a:t>団体</a:t>
                      </a:r>
                      <a:r>
                        <a:rPr kumimoji="1" lang="en-US" altLang="ja-JP" sz="1100" b="0" dirty="0" smtClean="0">
                          <a:solidFill>
                            <a:schemeClr val="tx1"/>
                          </a:solidFill>
                          <a:latin typeface="+mn-ea"/>
                          <a:ea typeface="+mn-ea"/>
                        </a:rPr>
                        <a:t>33</a:t>
                      </a:r>
                      <a:r>
                        <a:rPr kumimoji="1" lang="ja-JP" altLang="en-US" sz="1100" b="0" dirty="0" smtClean="0">
                          <a:solidFill>
                            <a:schemeClr val="tx1"/>
                          </a:solidFill>
                          <a:latin typeface="+mn-ea"/>
                          <a:ea typeface="+mn-ea"/>
                        </a:rPr>
                        <a:t>名、啓発人数延べ</a:t>
                      </a:r>
                      <a:r>
                        <a:rPr kumimoji="1" lang="en-US" altLang="ja-JP" sz="1100" b="0" dirty="0" smtClean="0">
                          <a:solidFill>
                            <a:schemeClr val="tx1"/>
                          </a:solidFill>
                          <a:latin typeface="+mn-ea"/>
                          <a:ea typeface="+mn-ea"/>
                        </a:rPr>
                        <a:t>1,910</a:t>
                      </a:r>
                      <a:r>
                        <a:rPr kumimoji="1" lang="ja-JP" altLang="en-US" sz="1100" b="0" dirty="0" smtClean="0">
                          <a:solidFill>
                            <a:schemeClr val="tx1"/>
                          </a:solidFill>
                          <a:latin typeface="+mn-ea"/>
                          <a:ea typeface="+mn-ea"/>
                        </a:rPr>
                        <a:t>名</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■民間企業と連携した府民啓発（カゴメ株式会社）</a:t>
                      </a:r>
                    </a:p>
                    <a:p>
                      <a:pPr marL="174625" indent="-174625"/>
                      <a:r>
                        <a:rPr kumimoji="1" lang="ja-JP" altLang="en-US" sz="1100" b="0" dirty="0" smtClean="0">
                          <a:solidFill>
                            <a:schemeClr val="tx1"/>
                          </a:solidFill>
                          <a:latin typeface="+mn-ea"/>
                          <a:ea typeface="+mn-ea"/>
                        </a:rPr>
                        <a:t>・</a:t>
                      </a:r>
                      <a:r>
                        <a:rPr kumimoji="1" lang="en-US" altLang="ja-JP" sz="1100" b="0" dirty="0" smtClean="0">
                          <a:solidFill>
                            <a:schemeClr val="tx1"/>
                          </a:solidFill>
                          <a:latin typeface="+mn-ea"/>
                          <a:ea typeface="+mn-ea"/>
                        </a:rPr>
                        <a:t>V.O.S.</a:t>
                      </a:r>
                      <a:r>
                        <a:rPr kumimoji="1" lang="ja-JP" altLang="en-US" sz="1100" b="0" dirty="0" smtClean="0">
                          <a:solidFill>
                            <a:schemeClr val="tx1"/>
                          </a:solidFill>
                          <a:latin typeface="+mn-ea"/>
                          <a:ea typeface="+mn-ea"/>
                        </a:rPr>
                        <a:t>メニューの普及啓発を目的としたメニューコンテストの実施（</a:t>
                      </a:r>
                      <a:r>
                        <a:rPr kumimoji="1" lang="en-US" altLang="ja-JP" sz="1100" b="0" dirty="0" smtClean="0">
                          <a:solidFill>
                            <a:schemeClr val="tx1"/>
                          </a:solidFill>
                          <a:latin typeface="+mn-ea"/>
                          <a:ea typeface="+mn-ea"/>
                        </a:rPr>
                        <a:t>8.12</a:t>
                      </a:r>
                      <a:r>
                        <a:rPr kumimoji="1" lang="ja-JP" altLang="en-US" sz="1100" b="0" dirty="0" smtClean="0">
                          <a:solidFill>
                            <a:schemeClr val="tx1"/>
                          </a:solidFill>
                          <a:latin typeface="+mn-ea"/>
                          <a:ea typeface="+mn-ea"/>
                        </a:rPr>
                        <a:t>最終審査）</a:t>
                      </a:r>
                    </a:p>
                    <a:p>
                      <a:pPr marL="174625" indent="-174625"/>
                      <a:r>
                        <a:rPr kumimoji="1" lang="ja-JP" altLang="en-US" sz="1100" b="0" dirty="0" smtClean="0">
                          <a:solidFill>
                            <a:schemeClr val="tx1"/>
                          </a:solidFill>
                          <a:latin typeface="+mn-ea"/>
                          <a:ea typeface="+mn-ea"/>
                        </a:rPr>
                        <a:t>・</a:t>
                      </a:r>
                      <a:r>
                        <a:rPr kumimoji="1" lang="en-US" altLang="ja-JP" sz="1100" b="0" dirty="0" smtClean="0">
                          <a:solidFill>
                            <a:schemeClr val="tx1"/>
                          </a:solidFill>
                          <a:latin typeface="+mn-ea"/>
                          <a:ea typeface="+mn-ea"/>
                        </a:rPr>
                        <a:t>『</a:t>
                      </a:r>
                      <a:r>
                        <a:rPr kumimoji="1" lang="ja-JP" altLang="en-US" sz="1100" b="0" dirty="0" smtClean="0">
                          <a:solidFill>
                            <a:schemeClr val="tx1"/>
                          </a:solidFill>
                          <a:latin typeface="+mn-ea"/>
                          <a:ea typeface="+mn-ea"/>
                        </a:rPr>
                        <a:t>野菜の日</a:t>
                      </a:r>
                      <a:r>
                        <a:rPr kumimoji="1" lang="en-US" altLang="ja-JP" sz="1100" b="0" dirty="0" smtClean="0">
                          <a:solidFill>
                            <a:schemeClr val="tx1"/>
                          </a:solidFill>
                          <a:latin typeface="+mn-ea"/>
                          <a:ea typeface="+mn-ea"/>
                        </a:rPr>
                        <a:t>』</a:t>
                      </a:r>
                      <a:r>
                        <a:rPr kumimoji="1" lang="ja-JP" altLang="en-US" sz="1100" b="0" dirty="0" smtClean="0">
                          <a:solidFill>
                            <a:schemeClr val="tx1"/>
                          </a:solidFill>
                          <a:latin typeface="+mn-ea"/>
                          <a:ea typeface="+mn-ea"/>
                        </a:rPr>
                        <a:t>イベントの開催（</a:t>
                      </a:r>
                      <a:r>
                        <a:rPr kumimoji="1" lang="en-US" altLang="ja-JP" sz="1100" b="0" dirty="0" smtClean="0">
                          <a:solidFill>
                            <a:schemeClr val="tx1"/>
                          </a:solidFill>
                          <a:latin typeface="+mn-ea"/>
                          <a:ea typeface="+mn-ea"/>
                        </a:rPr>
                        <a:t>8.31</a:t>
                      </a:r>
                      <a:r>
                        <a:rPr kumimoji="1" lang="ja-JP" altLang="en-US" sz="1100" b="0" dirty="0" smtClean="0">
                          <a:solidFill>
                            <a:schemeClr val="tx1"/>
                          </a:solidFill>
                          <a:latin typeface="+mn-ea"/>
                          <a:ea typeface="+mn-ea"/>
                        </a:rPr>
                        <a:t>）</a:t>
                      </a:r>
                      <a:endParaRPr kumimoji="1" lang="en-US" altLang="ja-JP" sz="1100" b="0" dirty="0" smtClean="0">
                        <a:solidFill>
                          <a:schemeClr val="tx1"/>
                        </a:solidFill>
                        <a:latin typeface="+mn-ea"/>
                        <a:ea typeface="+mn-ea"/>
                      </a:endParaRPr>
                    </a:p>
                    <a:p>
                      <a:pPr marL="174625" indent="-174625"/>
                      <a:endParaRPr kumimoji="1" lang="en-US" altLang="ja-JP" sz="1100" b="0" dirty="0" smtClean="0">
                        <a:solidFill>
                          <a:schemeClr val="tx1"/>
                        </a:solidFill>
                        <a:latin typeface="+mn-ea"/>
                        <a:ea typeface="+mn-ea"/>
                      </a:endParaRPr>
                    </a:p>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市町村食育推進計画の策定促進と施策の推進</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■市町村に対し、計画の策定及び改定を支援</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■地域の優先的な課題の把握、地域の特性を踏まえた取組みを推進する仕組みづくりを検討  </a:t>
                      </a:r>
                      <a:r>
                        <a:rPr kumimoji="1" lang="en-US" altLang="ja-JP" sz="1100" b="0" dirty="0" smtClean="0">
                          <a:solidFill>
                            <a:schemeClr val="tx1"/>
                          </a:solidFill>
                          <a:latin typeface="+mn-ea"/>
                          <a:ea typeface="+mn-ea"/>
                        </a:rPr>
                        <a:t>10</a:t>
                      </a:r>
                      <a:r>
                        <a:rPr kumimoji="1" lang="ja-JP" altLang="en-US" sz="1100" b="0" dirty="0" smtClean="0">
                          <a:solidFill>
                            <a:schemeClr val="tx1"/>
                          </a:solidFill>
                          <a:latin typeface="+mn-ea"/>
                          <a:ea typeface="+mn-ea"/>
                        </a:rPr>
                        <a:t>保健所</a:t>
                      </a:r>
                      <a:endParaRPr kumimoji="1" lang="en-US" altLang="ja-JP" sz="1100" b="0" dirty="0" smtClean="0">
                        <a:solidFill>
                          <a:schemeClr val="tx1"/>
                        </a:solidFill>
                        <a:latin typeface="+mn-ea"/>
                        <a:ea typeface="+mn-ea"/>
                      </a:endParaRPr>
                    </a:p>
                    <a:p>
                      <a:pPr marL="174625" indent="-174625"/>
                      <a:endParaRPr kumimoji="1" lang="en-US" altLang="ja-JP" sz="1100" b="0" dirty="0" smtClean="0">
                        <a:solidFill>
                          <a:schemeClr val="tx1"/>
                        </a:solidFill>
                        <a:latin typeface="+mn-ea"/>
                        <a:ea typeface="+mn-ea"/>
                      </a:endParaRPr>
                    </a:p>
                    <a:p>
                      <a:pPr marL="174625" indent="-174625"/>
                      <a:r>
                        <a:rPr kumimoji="1" lang="en-US" altLang="ja-JP" sz="1200" b="0" dirty="0" smtClean="0">
                          <a:solidFill>
                            <a:schemeClr val="tx1"/>
                          </a:solidFill>
                          <a:latin typeface="+mn-ea"/>
                          <a:ea typeface="+mn-ea"/>
                        </a:rPr>
                        <a:t>《</a:t>
                      </a:r>
                      <a:r>
                        <a:rPr kumimoji="1" lang="ja-JP" altLang="en-US" sz="1200" b="0" u="sng" dirty="0" smtClean="0">
                          <a:solidFill>
                            <a:schemeClr val="tx1"/>
                          </a:solidFill>
                          <a:latin typeface="+mn-ea"/>
                          <a:ea typeface="+mn-ea"/>
                        </a:rPr>
                        <a:t>食に関するボランティア等が行う食育活動への支援</a:t>
                      </a:r>
                      <a:r>
                        <a:rPr kumimoji="1" lang="en-US" altLang="ja-JP" sz="1200" b="0" dirty="0" smtClean="0">
                          <a:solidFill>
                            <a:schemeClr val="tx1"/>
                          </a:solidFill>
                          <a:latin typeface="+mn-ea"/>
                          <a:ea typeface="+mn-ea"/>
                        </a:rPr>
                        <a:t>》</a:t>
                      </a:r>
                    </a:p>
                    <a:p>
                      <a:pPr marL="174625" indent="-174625"/>
                      <a:r>
                        <a:rPr kumimoji="1" lang="ja-JP" altLang="en-US" sz="1100" b="0" dirty="0" smtClean="0">
                          <a:solidFill>
                            <a:schemeClr val="tx1"/>
                          </a:solidFill>
                          <a:latin typeface="+mn-ea"/>
                          <a:ea typeface="+mn-ea"/>
                        </a:rPr>
                        <a:t>■地域活動栄養士会や食生活改善推進協議会の支援</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■管理栄養士学生と連携し、食生活改善に向けた媒体を作成。府事業にて活用</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094121">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課題</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endParaRPr kumimoji="1" lang="ja-JP" altLang="en-US"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■関係機関、団体による取組みの活性化</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ja-JP" altLang="en-US"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次年度の主な取組み</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■市町村や関係機関・団体による取組みを支援するとともに、各団体の連携・協働を推進</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6429319"/>
                  </a:ext>
                </a:extLst>
              </a:tr>
              <a:tr h="708951">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最終予算</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0"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0" dirty="0" smtClean="0">
                          <a:latin typeface="+mn-ea"/>
                          <a:ea typeface="+mn-ea"/>
                        </a:rPr>
                        <a:t>健康・栄養対策費　</a:t>
                      </a:r>
                      <a:r>
                        <a:rPr kumimoji="1" lang="en-US" altLang="ja-JP" sz="1100" b="0" dirty="0" smtClean="0">
                          <a:latin typeface="+mn-ea"/>
                          <a:ea typeface="+mn-ea"/>
                        </a:rPr>
                        <a:t>12,657</a:t>
                      </a:r>
                      <a:r>
                        <a:rPr kumimoji="1" lang="ja-JP" altLang="en-US" sz="1100" b="0" dirty="0" smtClean="0">
                          <a:latin typeface="+mn-ea"/>
                          <a:ea typeface="+mn-ea"/>
                        </a:rPr>
                        <a:t>千円（再掲）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6691801"/>
                  </a:ext>
                </a:extLst>
              </a:tr>
            </a:tbl>
          </a:graphicData>
        </a:graphic>
      </p:graphicFrame>
      <p:sp>
        <p:nvSpPr>
          <p:cNvPr id="15" name="Rectangle 1"/>
          <p:cNvSpPr>
            <a:spLocks noChangeArrowheads="1"/>
          </p:cNvSpPr>
          <p:nvPr/>
        </p:nvSpPr>
        <p:spPr bwMode="auto">
          <a:xfrm>
            <a:off x="278148" y="317980"/>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具体的な取組み</a:t>
            </a:r>
            <a:r>
              <a:rPr kumimoji="0" lang="en-US" altLang="ja-JP" sz="16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3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2" name="角丸四角形 11"/>
          <p:cNvSpPr/>
          <p:nvPr/>
        </p:nvSpPr>
        <p:spPr>
          <a:xfrm>
            <a:off x="805377" y="2329297"/>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77</a:t>
            </a:fld>
            <a:endParaRPr kumimoji="1" lang="ja-JP" altLang="en-US"/>
          </a:p>
        </p:txBody>
      </p:sp>
    </p:spTree>
    <p:extLst>
      <p:ext uri="{BB962C8B-B14F-4D97-AF65-F5344CB8AC3E}">
        <p14:creationId xmlns:p14="http://schemas.microsoft.com/office/powerpoint/2010/main" val="8040307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概ね予定どおり</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mn-ea"/>
              </a:rPr>
              <a:t>概ね予定どおり</a:t>
            </a:r>
            <a:endParaRPr kumimoji="1" lang="ja-JP" altLang="en-US" sz="1600" b="0" i="0" u="none" strike="noStrike" kern="1200" cap="none" spc="0" normalizeH="0" baseline="0" noProof="0" dirty="0">
              <a:ln>
                <a:noFill/>
              </a:ln>
              <a:solidFill>
                <a:prstClr val="black"/>
              </a:solidFill>
              <a:effectLst/>
              <a:uLnTx/>
              <a:uFillTx/>
              <a:latin typeface="+mn-ea"/>
            </a:endParaRPr>
          </a:p>
        </p:txBody>
      </p:sp>
      <p:sp>
        <p:nvSpPr>
          <p:cNvPr id="8" name="正方形/長方形 7"/>
          <p:cNvSpPr/>
          <p:nvPr/>
        </p:nvSpPr>
        <p:spPr>
          <a:xfrm>
            <a:off x="273000" y="397642"/>
            <a:ext cx="9288000" cy="619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n-ea"/>
            </a:endParaRPr>
          </a:p>
        </p:txBody>
      </p:sp>
      <p:graphicFrame>
        <p:nvGraphicFramePr>
          <p:cNvPr id="9" name="表 8"/>
          <p:cNvGraphicFramePr>
            <a:graphicFrameLocks noGrp="1"/>
          </p:cNvGraphicFramePr>
          <p:nvPr>
            <p:extLst>
              <p:ext uri="{D42A27DB-BD31-4B8C-83A1-F6EECF244321}">
                <p14:modId xmlns:p14="http://schemas.microsoft.com/office/powerpoint/2010/main" val="126905653"/>
              </p:ext>
            </p:extLst>
          </p:nvPr>
        </p:nvGraphicFramePr>
        <p:xfrm>
          <a:off x="629696" y="931532"/>
          <a:ext cx="8646609" cy="4332353"/>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2597279">
                <a:tc>
                  <a:txBody>
                    <a:bodyPr/>
                    <a:lstStyle/>
                    <a:p>
                      <a:pPr>
                        <a:lnSpc>
                          <a:spcPts val="1600"/>
                        </a:lnSpc>
                      </a:pPr>
                      <a:r>
                        <a:rPr kumimoji="1" lang="ja-JP" altLang="en-US" sz="1600" b="0" dirty="0" smtClean="0"/>
                        <a:t> 本年度の     </a:t>
                      </a:r>
                      <a:endParaRPr kumimoji="1" lang="en-US" altLang="ja-JP" sz="1600" b="0" dirty="0" smtClean="0"/>
                    </a:p>
                    <a:p>
                      <a:pPr>
                        <a:lnSpc>
                          <a:spcPts val="1600"/>
                        </a:lnSpc>
                      </a:pPr>
                      <a:r>
                        <a:rPr kumimoji="1" lang="en-US" altLang="ja-JP" sz="1600" b="0" dirty="0" smtClean="0"/>
                        <a:t> </a:t>
                      </a:r>
                      <a:r>
                        <a:rPr kumimoji="1" lang="ja-JP" altLang="en-US" sz="1600" b="0" dirty="0" smtClean="0"/>
                        <a:t>取組</a:t>
                      </a:r>
                      <a:endParaRPr kumimoji="1" lang="en-US" altLang="ja-JP" sz="1600" b="0" dirty="0" smtClean="0"/>
                    </a:p>
                    <a:p>
                      <a:pPr>
                        <a:lnSpc>
                          <a:spcPts val="1600"/>
                        </a:lnSpc>
                      </a:pPr>
                      <a:endParaRPr kumimoji="1" lang="en-US" altLang="ja-JP" sz="1600" b="0" dirty="0" smtClean="0"/>
                    </a:p>
                    <a:p>
                      <a:pPr>
                        <a:lnSpc>
                          <a:spcPts val="1600"/>
                        </a:lnSpc>
                      </a:pPr>
                      <a:endParaRPr kumimoji="1" lang="ja-JP" alt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0" dirty="0" smtClean="0">
                          <a:solidFill>
                            <a:schemeClr val="tx1"/>
                          </a:solidFill>
                          <a:latin typeface="+mn-ea"/>
                          <a:ea typeface="+mn-ea"/>
                        </a:rPr>
                        <a:t>■「大阪府食育推進ネットワーク会議」において、各団体活動の活性化を推進</a:t>
                      </a:r>
                    </a:p>
                    <a:p>
                      <a:pPr marL="174625" indent="-174625"/>
                      <a:r>
                        <a:rPr kumimoji="1" lang="ja-JP" altLang="en-US" sz="1100" b="0" dirty="0" smtClean="0">
                          <a:solidFill>
                            <a:schemeClr val="tx1"/>
                          </a:solidFill>
                          <a:latin typeface="+mn-ea"/>
                          <a:ea typeface="+mn-ea"/>
                        </a:rPr>
                        <a:t>・活動テーマ「野菜摂取量の増加」</a:t>
                      </a:r>
                    </a:p>
                    <a:p>
                      <a:pPr marL="174625" indent="-174625"/>
                      <a:r>
                        <a:rPr kumimoji="1" lang="ja-JP" altLang="en-US" sz="1100" b="0" dirty="0" smtClean="0">
                          <a:solidFill>
                            <a:schemeClr val="tx1"/>
                          </a:solidFill>
                          <a:latin typeface="+mn-ea"/>
                          <a:ea typeface="+mn-ea"/>
                        </a:rPr>
                        <a:t>・のぼりやファイル等の啓発媒体を作成し、参画団体等が主催する事業で啓発を実施</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■ネットワーク会議参画団体の連携・協働により、多様な取組みを推進</a:t>
                      </a:r>
                    </a:p>
                    <a:p>
                      <a:pPr marL="174625" indent="-174625"/>
                      <a:r>
                        <a:rPr kumimoji="1" lang="ja-JP" altLang="en-US" sz="1100" b="0" dirty="0" smtClean="0">
                          <a:solidFill>
                            <a:schemeClr val="tx1"/>
                          </a:solidFill>
                          <a:latin typeface="+mn-ea"/>
                          <a:ea typeface="+mn-ea"/>
                        </a:rPr>
                        <a:t>・大阪ヘルシー外食推進協議会</a:t>
                      </a:r>
                      <a:r>
                        <a:rPr kumimoji="1" lang="en-US" altLang="ja-JP" sz="1100" b="0" dirty="0" smtClean="0">
                          <a:solidFill>
                            <a:schemeClr val="tx1"/>
                          </a:solidFill>
                          <a:latin typeface="+mn-ea"/>
                          <a:ea typeface="+mn-ea"/>
                        </a:rPr>
                        <a:t>×</a:t>
                      </a:r>
                      <a:r>
                        <a:rPr kumimoji="1" lang="ja-JP" altLang="en-US" sz="1100" b="0" dirty="0" smtClean="0">
                          <a:solidFill>
                            <a:schemeClr val="tx1"/>
                          </a:solidFill>
                          <a:latin typeface="+mn-ea"/>
                          <a:ea typeface="+mn-ea"/>
                        </a:rPr>
                        <a:t>日本チェーンストア協会関西支部「おすすめ！わが店のヘルシーメニュー</a:t>
                      </a:r>
                      <a:r>
                        <a:rPr kumimoji="1" lang="en-US" altLang="ja-JP" sz="1100" b="0" dirty="0" smtClean="0">
                          <a:solidFill>
                            <a:schemeClr val="tx1"/>
                          </a:solidFill>
                          <a:latin typeface="+mn-ea"/>
                          <a:ea typeface="+mn-ea"/>
                        </a:rPr>
                        <a:t>2019</a:t>
                      </a:r>
                      <a:r>
                        <a:rPr kumimoji="1" lang="ja-JP" altLang="en-US" sz="1100" b="0" dirty="0" smtClean="0">
                          <a:solidFill>
                            <a:schemeClr val="tx1"/>
                          </a:solidFill>
                          <a:latin typeface="+mn-ea"/>
                          <a:ea typeface="+mn-ea"/>
                        </a:rPr>
                        <a:t>」府民人気コンテスト</a:t>
                      </a:r>
                      <a:endParaRPr kumimoji="1" lang="en-US" altLang="ja-JP" sz="1100" b="0" dirty="0" smtClean="0">
                        <a:solidFill>
                          <a:schemeClr val="tx1"/>
                        </a:solidFill>
                        <a:latin typeface="+mn-ea"/>
                        <a:ea typeface="+mn-ea"/>
                      </a:endParaRPr>
                    </a:p>
                    <a:p>
                      <a:pPr marL="174625" indent="-174625"/>
                      <a:r>
                        <a:rPr kumimoji="1" lang="ja-JP" altLang="en-US" sz="1100" b="0" dirty="0" smtClean="0">
                          <a:solidFill>
                            <a:schemeClr val="tx1"/>
                          </a:solidFill>
                          <a:latin typeface="+mn-ea"/>
                          <a:ea typeface="+mn-ea"/>
                        </a:rPr>
                        <a:t>・大阪府食生活改善連絡協議会</a:t>
                      </a:r>
                      <a:r>
                        <a:rPr kumimoji="1" lang="en-US" altLang="ja-JP" sz="1100" b="0" dirty="0" smtClean="0">
                          <a:solidFill>
                            <a:schemeClr val="tx1"/>
                          </a:solidFill>
                          <a:latin typeface="+mn-ea"/>
                          <a:ea typeface="+mn-ea"/>
                        </a:rPr>
                        <a:t>×</a:t>
                      </a:r>
                      <a:r>
                        <a:rPr kumimoji="1" lang="ja-JP" altLang="en-US" sz="1100" b="0" dirty="0" smtClean="0">
                          <a:solidFill>
                            <a:schemeClr val="tx1"/>
                          </a:solidFill>
                          <a:latin typeface="+mn-ea"/>
                          <a:ea typeface="+mn-ea"/>
                        </a:rPr>
                        <a:t>府関係部局</a:t>
                      </a:r>
                    </a:p>
                    <a:p>
                      <a:pPr marL="174625" indent="-174625"/>
                      <a:r>
                        <a:rPr kumimoji="1" lang="ja-JP" altLang="en-US" sz="1100" b="0" dirty="0" smtClean="0">
                          <a:solidFill>
                            <a:schemeClr val="tx1"/>
                          </a:solidFill>
                          <a:latin typeface="+mn-ea"/>
                          <a:ea typeface="+mn-ea"/>
                        </a:rPr>
                        <a:t>　食品ロス削減キャンペーン （流通対策室</a:t>
                      </a:r>
                      <a:r>
                        <a:rPr kumimoji="1" lang="en-US" altLang="ja-JP" sz="1100" b="0" dirty="0" smtClean="0">
                          <a:solidFill>
                            <a:schemeClr val="tx1"/>
                          </a:solidFill>
                          <a:latin typeface="+mn-ea"/>
                          <a:ea typeface="+mn-ea"/>
                        </a:rPr>
                        <a:t>)</a:t>
                      </a:r>
                      <a:r>
                        <a:rPr kumimoji="1" lang="ja-JP" altLang="en-US" sz="1100" b="0" dirty="0" err="1" smtClean="0">
                          <a:solidFill>
                            <a:schemeClr val="tx1"/>
                          </a:solidFill>
                          <a:latin typeface="+mn-ea"/>
                          <a:ea typeface="+mn-ea"/>
                        </a:rPr>
                        <a:t>、</a:t>
                      </a:r>
                      <a:r>
                        <a:rPr kumimoji="1" lang="ja-JP" altLang="en-US" sz="1100" b="0" dirty="0" smtClean="0">
                          <a:solidFill>
                            <a:schemeClr val="tx1"/>
                          </a:solidFill>
                          <a:latin typeface="+mn-ea"/>
                          <a:ea typeface="+mn-ea"/>
                        </a:rPr>
                        <a:t>魚庭（なにわ）の海づくり大会（水産課</a:t>
                      </a:r>
                      <a:r>
                        <a:rPr kumimoji="1" lang="en-US" altLang="ja-JP" sz="1100" b="0" dirty="0" smtClean="0">
                          <a:solidFill>
                            <a:schemeClr val="tx1"/>
                          </a:solidFill>
                          <a:latin typeface="+mn-ea"/>
                          <a:ea typeface="+mn-ea"/>
                        </a:rPr>
                        <a:t>)</a:t>
                      </a:r>
                      <a:r>
                        <a:rPr kumimoji="1" lang="ja-JP" altLang="en-US" sz="1100" b="0" dirty="0" smtClean="0">
                          <a:solidFill>
                            <a:schemeClr val="tx1"/>
                          </a:solidFill>
                          <a:latin typeface="+mn-ea"/>
                          <a:ea typeface="+mn-ea"/>
                        </a:rPr>
                        <a:t>　</a:t>
                      </a:r>
                    </a:p>
                    <a:p>
                      <a:pPr marL="174625" indent="-174625"/>
                      <a:r>
                        <a:rPr kumimoji="1" lang="ja-JP" altLang="en-US" sz="1100" b="0" dirty="0" smtClean="0">
                          <a:solidFill>
                            <a:schemeClr val="tx1"/>
                          </a:solidFill>
                          <a:latin typeface="+mn-ea"/>
                          <a:ea typeface="+mn-ea"/>
                        </a:rPr>
                        <a:t>■連携協定締結企業・大学と連携した食育推進（</a:t>
                      </a:r>
                      <a:r>
                        <a:rPr kumimoji="1" lang="en-US" altLang="ja-JP" sz="1100" b="0" dirty="0" smtClean="0">
                          <a:solidFill>
                            <a:schemeClr val="tx1"/>
                          </a:solidFill>
                          <a:latin typeface="+mn-ea"/>
                          <a:ea typeface="+mn-ea"/>
                        </a:rPr>
                        <a:t>7</a:t>
                      </a:r>
                      <a:r>
                        <a:rPr kumimoji="1" lang="ja-JP" altLang="en-US" sz="1100" b="0" dirty="0" smtClean="0">
                          <a:solidFill>
                            <a:schemeClr val="tx1"/>
                          </a:solidFill>
                          <a:latin typeface="+mn-ea"/>
                          <a:ea typeface="+mn-ea"/>
                        </a:rPr>
                        <a:t>企業・</a:t>
                      </a:r>
                      <a:r>
                        <a:rPr kumimoji="1" lang="en-US" altLang="ja-JP" sz="1100" b="0" dirty="0" smtClean="0">
                          <a:solidFill>
                            <a:schemeClr val="tx1"/>
                          </a:solidFill>
                          <a:latin typeface="+mn-ea"/>
                          <a:ea typeface="+mn-ea"/>
                        </a:rPr>
                        <a:t>4</a:t>
                      </a:r>
                      <a:r>
                        <a:rPr kumimoji="1" lang="ja-JP" altLang="en-US" sz="1100" b="0" dirty="0" smtClean="0">
                          <a:solidFill>
                            <a:schemeClr val="tx1"/>
                          </a:solidFill>
                          <a:latin typeface="+mn-ea"/>
                          <a:ea typeface="+mn-ea"/>
                        </a:rPr>
                        <a:t>大学）</a:t>
                      </a:r>
                    </a:p>
                    <a:p>
                      <a:pPr marL="174625" indent="-174625"/>
                      <a:r>
                        <a:rPr kumimoji="1" lang="ja-JP" altLang="en-US" sz="1100" b="0" dirty="0" smtClean="0">
                          <a:solidFill>
                            <a:schemeClr val="tx1"/>
                          </a:solidFill>
                          <a:latin typeface="+mn-ea"/>
                          <a:ea typeface="+mn-ea"/>
                        </a:rPr>
                        <a:t>    カゴメ、いずみ市民生協、セブン⁻イレブン・ジャパン、ハークスレイ、シャープ、大塚製薬、サンスター、近畿大学、関西大学、大阪大学、立命館大学</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120462">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今後の</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取組予定</a:t>
                      </a:r>
                      <a:endParaRPr kumimoji="1" lang="ja-JP" altLang="en-US"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課題</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endParaRPr kumimoji="1" lang="ja-JP" altLang="en-US"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■大阪府食育推進ネットワーク会議の活性化</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■企業等との連携強化</a:t>
                      </a:r>
                      <a:endParaRPr kumimoji="1" lang="en-US" altLang="ja-JP"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ja-JP" altLang="en-US" sz="1100" b="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1" lang="ja-JP" altLang="en-US" sz="1200" b="0" i="0" u="sng"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次年度の主な取組み</a:t>
                      </a:r>
                      <a:r>
                        <a:rPr kumimoji="1" lang="en-US" altLang="ja-JP" sz="12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■大阪府食育推進ネットワーク会議の活性化を図るとともに、企業等との連携を強化</a:t>
                      </a:r>
                      <a:endParaRPr kumimoji="1" lang="en-US" altLang="ja-JP" sz="1100" b="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607314">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dirty="0" smtClean="0">
                          <a:solidFill>
                            <a:schemeClr val="bg1"/>
                          </a:solidFill>
                        </a:rPr>
                        <a:t> 最終予算</a:t>
                      </a:r>
                      <a:endParaRPr kumimoji="1" lang="en-US" altLang="ja-JP" sz="1600" b="0" dirty="0" smtClean="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0"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0" dirty="0" smtClean="0">
                          <a:latin typeface="+mn-ea"/>
                          <a:ea typeface="+mn-ea"/>
                        </a:rPr>
                        <a:t>健康・栄養対策費　</a:t>
                      </a:r>
                      <a:r>
                        <a:rPr kumimoji="1" lang="en-US" altLang="ja-JP" sz="1100" b="0" dirty="0" smtClean="0">
                          <a:latin typeface="+mn-ea"/>
                          <a:ea typeface="+mn-ea"/>
                        </a:rPr>
                        <a:t>12,657</a:t>
                      </a:r>
                      <a:r>
                        <a:rPr kumimoji="1" lang="ja-JP" altLang="en-US" sz="1100" b="0" dirty="0" smtClean="0">
                          <a:latin typeface="+mn-ea"/>
                          <a:ea typeface="+mn-ea"/>
                        </a:rPr>
                        <a:t>千円（再掲）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13" name="正方形/長方形 12"/>
          <p:cNvSpPr/>
          <p:nvPr/>
        </p:nvSpPr>
        <p:spPr>
          <a:xfrm>
            <a:off x="256503" y="288566"/>
            <a:ext cx="7404392" cy="351635"/>
          </a:xfrm>
          <a:prstGeom prst="rect">
            <a:avLst/>
          </a:prstGeom>
          <a:solidFill>
            <a:srgbClr val="002060"/>
          </a:solidFill>
        </p:spPr>
        <p:txBody>
          <a:bodyPr wrap="square" anchor="ctr">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（２）多様な主体が参画したネットワークの強化　</a:t>
            </a:r>
            <a:r>
              <a:rPr kumimoji="1" lang="ja-JP" altLang="en-US" sz="18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計画</a:t>
            </a:r>
            <a:r>
              <a:rPr kumimoji="1" lang="en-US" altLang="ja-JP" sz="18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P52</a:t>
            </a:r>
            <a:r>
              <a:rPr kumimoji="1" lang="en-US" altLang="ja-JP" sz="20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 </a:t>
            </a:r>
            <a:r>
              <a:rPr kumimoji="1" lang="ja-JP" altLang="en-US" sz="2000" b="1" i="0" u="none" strike="noStrike" kern="1200" cap="none" spc="0" normalizeH="0" baseline="0" noProof="0" dirty="0" smtClean="0">
                <a:ln>
                  <a:noFill/>
                </a:ln>
                <a:solidFill>
                  <a:prstClr val="white"/>
                </a:solidFill>
                <a:effectLst/>
                <a:uLnTx/>
                <a:uFillTx/>
                <a:latin typeface="游ゴシック" panose="020B0400000000000000" pitchFamily="50" charset="-128"/>
                <a:ea typeface="游ゴシック" panose="020B0400000000000000" pitchFamily="50" charset="-128"/>
              </a:rPr>
              <a:t>　　　</a:t>
            </a:r>
            <a:endParaRPr kumimoji="1" lang="en-US" altLang="ja-JP" sz="20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
        <p:nvSpPr>
          <p:cNvPr id="17" name="角丸四角形 16"/>
          <p:cNvSpPr/>
          <p:nvPr/>
        </p:nvSpPr>
        <p:spPr>
          <a:xfrm>
            <a:off x="830054" y="255501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本年度評価</a:t>
            </a:r>
            <a:endParaRPr kumimoji="1" lang="en-US" altLang="ja-JP" sz="11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概ね</a:t>
            </a:r>
            <a:endParaRPr kumimoji="1" lang="en-US" altLang="ja-JP" sz="1400" b="1" i="0" u="none" strike="noStrike" kern="1200" cap="none" spc="-10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endParaRPr>
          </a:p>
          <a:p>
            <a:pPr marL="0" marR="0" lvl="0" indent="0" algn="ctr" defTabSz="4572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2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予定</a:t>
            </a:r>
            <a:r>
              <a:rPr kumimoji="1" lang="ja-JP" altLang="en-US" sz="1400" b="1" i="0" u="none" strike="noStrike" kern="1200" cap="none" spc="-350" normalizeH="0" baseline="0" noProof="0" dirty="0" smtClean="0">
                <a:ln w="0"/>
                <a:solidFill>
                  <a:srgbClr val="193F61"/>
                </a:solidFill>
                <a:effectLst/>
                <a:uLnTx/>
                <a:uFillTx/>
                <a:latin typeface="游ゴシック" panose="020B0400000000000000" pitchFamily="50" charset="-128"/>
                <a:ea typeface="游ゴシック" panose="020B0400000000000000" pitchFamily="50" charset="-128"/>
              </a:rPr>
              <a:t>どおり</a:t>
            </a:r>
            <a:endParaRPr kumimoji="1" lang="ja-JP" altLang="en-US" sz="1400" b="1" i="0" u="none" strike="noStrike" kern="1200" cap="none" spc="-350" normalizeH="0" baseline="0" noProof="0" dirty="0">
              <a:ln w="0"/>
              <a:solidFill>
                <a:srgbClr val="193F61"/>
              </a:solidFill>
              <a:effectLst/>
              <a:uLnTx/>
              <a:uFillTx/>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D1D0668-0C6C-4C7F-AAAF-C0078F4BF5F6}" type="slidenum">
              <a:rPr kumimoji="1" lang="ja-JP" altLang="en-US" smtClean="0"/>
              <a:t>78</a:t>
            </a:fld>
            <a:endParaRPr kumimoji="1" lang="ja-JP" altLang="en-US"/>
          </a:p>
        </p:txBody>
      </p:sp>
    </p:spTree>
    <p:extLst>
      <p:ext uri="{BB962C8B-B14F-4D97-AF65-F5344CB8AC3E}">
        <p14:creationId xmlns:p14="http://schemas.microsoft.com/office/powerpoint/2010/main" val="36359373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graphicFrame>
        <p:nvGraphicFramePr>
          <p:cNvPr id="7" name="表 6"/>
          <p:cNvGraphicFramePr>
            <a:graphicFrameLocks noGrp="1"/>
          </p:cNvGraphicFramePr>
          <p:nvPr>
            <p:extLst>
              <p:ext uri="{D42A27DB-BD31-4B8C-83A1-F6EECF244321}">
                <p14:modId xmlns:p14="http://schemas.microsoft.com/office/powerpoint/2010/main" val="902086022"/>
              </p:ext>
            </p:extLst>
          </p:nvPr>
        </p:nvGraphicFramePr>
        <p:xfrm>
          <a:off x="491644" y="1165319"/>
          <a:ext cx="8640000" cy="4896000"/>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2823927590"/>
                    </a:ext>
                  </a:extLst>
                </a:gridCol>
                <a:gridCol w="3168000">
                  <a:extLst>
                    <a:ext uri="{9D8B030D-6E8A-4147-A177-3AD203B41FA5}">
                      <a16:colId xmlns:a16="http://schemas.microsoft.com/office/drawing/2014/main" val="397363977"/>
                    </a:ext>
                  </a:extLst>
                </a:gridCol>
                <a:gridCol w="1872000">
                  <a:extLst>
                    <a:ext uri="{9D8B030D-6E8A-4147-A177-3AD203B41FA5}">
                      <a16:colId xmlns:a16="http://schemas.microsoft.com/office/drawing/2014/main" val="2373180816"/>
                    </a:ext>
                  </a:extLst>
                </a:gridCol>
                <a:gridCol w="1872000">
                  <a:extLst>
                    <a:ext uri="{9D8B030D-6E8A-4147-A177-3AD203B41FA5}">
                      <a16:colId xmlns:a16="http://schemas.microsoft.com/office/drawing/2014/main" val="2941494014"/>
                    </a:ext>
                  </a:extLst>
                </a:gridCol>
                <a:gridCol w="1296000">
                  <a:extLst>
                    <a:ext uri="{9D8B030D-6E8A-4147-A177-3AD203B41FA5}">
                      <a16:colId xmlns:a16="http://schemas.microsoft.com/office/drawing/2014/main" val="673202617"/>
                    </a:ext>
                  </a:extLst>
                </a:gridCol>
              </a:tblGrid>
              <a:tr h="375650">
                <a:tc>
                  <a:txBody>
                    <a:bodyPr/>
                    <a:lstStyle/>
                    <a:p>
                      <a:pPr algn="ctr">
                        <a:lnSpc>
                          <a:spcPts val="1100"/>
                        </a:lnSpc>
                      </a:pPr>
                      <a:endParaRPr kumimoji="1" lang="ja-JP" altLang="en-US" sz="1050" b="1"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spc="0" dirty="0" smtClean="0">
                          <a:latin typeface="游ゴシック" panose="020B0400000000000000" pitchFamily="50" charset="-128"/>
                          <a:ea typeface="游ゴシック" panose="020B0400000000000000" pitchFamily="50" charset="-128"/>
                        </a:rPr>
                        <a:t>項目</a:t>
                      </a:r>
                      <a:endParaRPr kumimoji="1" lang="ja-JP" altLang="en-US" sz="1050" b="1"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spc="0" dirty="0" smtClean="0">
                          <a:latin typeface="游ゴシック" panose="020B0400000000000000" pitchFamily="50" charset="-128"/>
                          <a:ea typeface="游ゴシック" panose="020B0400000000000000" pitchFamily="50" charset="-128"/>
                        </a:rPr>
                        <a:t>策定時の取組状況</a:t>
                      </a:r>
                      <a:endParaRPr kumimoji="1" lang="ja-JP" altLang="en-US" sz="1050" b="1"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ja-JP" altLang="en-US" sz="1050" b="1" spc="0" dirty="0" smtClean="0">
                          <a:latin typeface="游ゴシック" panose="020B0400000000000000" pitchFamily="50" charset="-128"/>
                          <a:ea typeface="游ゴシック" panose="020B0400000000000000" pitchFamily="50" charset="-128"/>
                        </a:rPr>
                        <a:t>現在の取組状況</a:t>
                      </a:r>
                      <a:endParaRPr kumimoji="1" lang="ja-JP" altLang="en-US" sz="1050" b="1"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ctr">
                        <a:lnSpc>
                          <a:spcPts val="1100"/>
                        </a:lnSpc>
                      </a:pPr>
                      <a:r>
                        <a:rPr kumimoji="1" lang="en-US" altLang="ja-JP" sz="1050" b="1" spc="0" dirty="0" smtClean="0">
                          <a:latin typeface="游ゴシック" panose="020B0400000000000000" pitchFamily="50" charset="-128"/>
                          <a:ea typeface="游ゴシック" panose="020B0400000000000000" pitchFamily="50" charset="-128"/>
                        </a:rPr>
                        <a:t>2023</a:t>
                      </a:r>
                      <a:r>
                        <a:rPr kumimoji="1" lang="ja-JP" altLang="en-US" sz="1050" b="1" spc="0" dirty="0" smtClean="0">
                          <a:latin typeface="游ゴシック" panose="020B0400000000000000" pitchFamily="50" charset="-128"/>
                          <a:ea typeface="游ゴシック" panose="020B0400000000000000" pitchFamily="50" charset="-128"/>
                        </a:rPr>
                        <a:t>年度目標</a:t>
                      </a:r>
                      <a:endParaRPr kumimoji="1" lang="ja-JP" altLang="en-US" sz="1050" b="1" spc="0" dirty="0">
                        <a:latin typeface="游ゴシック" panose="020B0400000000000000" pitchFamily="50" charset="-128"/>
                        <a:ea typeface="游ゴシック" panose="020B0400000000000000" pitchFamily="50" charset="-128"/>
                      </a:endParaRPr>
                    </a:p>
                  </a:txBody>
                  <a:tcPr marL="36000" marR="36000" marT="36000" marB="36000" anchor="ctr"/>
                </a:tc>
                <a:extLst>
                  <a:ext uri="{0D108BD9-81ED-4DB2-BD59-A6C34878D82A}">
                    <a16:rowId xmlns:a16="http://schemas.microsoft.com/office/drawing/2014/main" val="402972347"/>
                  </a:ext>
                </a:extLst>
              </a:tr>
              <a:tr h="507360">
                <a:tc>
                  <a:txBody>
                    <a:bodyPr/>
                    <a:lstStyle/>
                    <a:p>
                      <a:pPr algn="ctr">
                        <a:lnSpc>
                          <a:spcPts val="1100"/>
                        </a:lnSpc>
                      </a:pPr>
                      <a:r>
                        <a:rPr kumimoji="1" lang="en-US" altLang="ja-JP" sz="1050" b="0" spc="0" dirty="0" smtClean="0">
                          <a:latin typeface="游ゴシック" panose="020B0400000000000000" pitchFamily="50" charset="-128"/>
                          <a:ea typeface="游ゴシック" panose="020B0400000000000000" pitchFamily="50" charset="-128"/>
                        </a:rPr>
                        <a:t>1</a:t>
                      </a:r>
                      <a:endParaRPr kumimoji="1" lang="ja-JP" altLang="en-US" sz="1050" b="0"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nSpc>
                          <a:spcPct val="100000"/>
                        </a:lnSpc>
                      </a:pP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大阪府の健康寿命（男性</a:t>
                      </a:r>
                      <a:r>
                        <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a:t>
                      </a: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女性）</a:t>
                      </a:r>
                      <a:endPar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（日常生活に制限のない期間）</a:t>
                      </a:r>
                    </a:p>
                  </a:txBody>
                  <a:tcPr marL="36000" marR="36000" marT="36000" marB="36000" anchor="ctr"/>
                </a:tc>
                <a:tc>
                  <a:txBody>
                    <a:bodyPr/>
                    <a:lstStyle/>
                    <a:p>
                      <a:pPr algn="ctr">
                        <a:lnSpc>
                          <a:spcPct val="100000"/>
                        </a:lnSpc>
                      </a:pPr>
                      <a:r>
                        <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70.46</a:t>
                      </a: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歳</a:t>
                      </a:r>
                      <a:r>
                        <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/72.49</a:t>
                      </a: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歳（</a:t>
                      </a:r>
                      <a:r>
                        <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H25</a:t>
                      </a: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a:t>
                      </a:r>
                    </a:p>
                  </a:txBody>
                  <a:tcPr marL="36000" marR="36000" marT="36000" marB="36000" anchor="ctr"/>
                </a:tc>
                <a:tc>
                  <a:txBody>
                    <a:bodyPr/>
                    <a:lstStyle/>
                    <a:p>
                      <a:pPr algn="ctr">
                        <a:lnSpc>
                          <a:spcPct val="100000"/>
                        </a:lnSpc>
                      </a:pPr>
                      <a:r>
                        <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71.50</a:t>
                      </a: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歳</a:t>
                      </a:r>
                      <a:r>
                        <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/74.46</a:t>
                      </a: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歳（</a:t>
                      </a:r>
                      <a:r>
                        <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H28</a:t>
                      </a: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a:t>
                      </a:r>
                    </a:p>
                  </a:txBody>
                  <a:tcPr marL="36000" marR="36000" marT="36000" marB="36000" anchor="ctr"/>
                </a:tc>
                <a:tc>
                  <a:txBody>
                    <a:bodyPr/>
                    <a:lstStyle/>
                    <a:p>
                      <a:pPr algn="ctr">
                        <a:lnSpc>
                          <a:spcPct val="100000"/>
                        </a:lnSpc>
                      </a:pPr>
                      <a:r>
                        <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H25</a:t>
                      </a: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比</a:t>
                      </a:r>
                      <a:endParaRPr kumimoji="1" lang="en-US" altLang="ja-JP" sz="1050" b="0" spc="0" baseline="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pPr>
                      <a:r>
                        <a:rPr kumimoji="1" lang="en-US" altLang="ja-JP"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2</a:t>
                      </a:r>
                      <a:r>
                        <a:rPr kumimoji="1" lang="ja-JP" altLang="en-US" sz="1050" b="0" spc="0" dirty="0" smtClean="0">
                          <a:latin typeface="游ゴシック" panose="020B0400000000000000" pitchFamily="50" charset="-128"/>
                          <a:ea typeface="游ゴシック" panose="020B0400000000000000" pitchFamily="50" charset="-128"/>
                          <a:cs typeface="メイリオ" panose="020B0604030504040204" pitchFamily="50" charset="-128"/>
                        </a:rPr>
                        <a:t>歳以上延伸</a:t>
                      </a:r>
                      <a:endParaRPr kumimoji="1" lang="ja-JP" altLang="en-US" sz="1050" b="0" spc="0"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extLst>
                  <a:ext uri="{0D108BD9-81ED-4DB2-BD59-A6C34878D82A}">
                    <a16:rowId xmlns:a16="http://schemas.microsoft.com/office/drawing/2014/main" val="433328785"/>
                  </a:ext>
                </a:extLst>
              </a:tr>
              <a:tr h="716194">
                <a:tc>
                  <a:txBody>
                    <a:bodyPr/>
                    <a:lstStyle/>
                    <a:p>
                      <a:pPr algn="ctr">
                        <a:lnSpc>
                          <a:spcPts val="1100"/>
                        </a:lnSpc>
                      </a:pPr>
                      <a:r>
                        <a:rPr kumimoji="1" lang="en-US" altLang="ja-JP" sz="1050" b="0" spc="0" dirty="0" smtClean="0">
                          <a:latin typeface="游ゴシック" panose="020B0400000000000000" pitchFamily="50" charset="-128"/>
                          <a:ea typeface="游ゴシック" panose="020B0400000000000000" pitchFamily="50" charset="-128"/>
                        </a:rPr>
                        <a:t>2</a:t>
                      </a:r>
                      <a:endParaRPr kumimoji="1" lang="ja-JP" altLang="en-US" sz="1050" b="0"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ct val="100000"/>
                        </a:lnSpc>
                        <a:spcAft>
                          <a:spcPts val="0"/>
                        </a:spcAft>
                      </a:pP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府内市町村の健康寿命の</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差</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男性</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女性</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日常生活動作が自立している期間）</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4.6/4.0</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4.2/3.7</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H29</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p>
                  </a:txBody>
                  <a:tcPr marL="36000" marR="36000" marT="36000" marB="36000" anchor="ctr"/>
                </a:tc>
                <a:tc>
                  <a:txBody>
                    <a:bodyPr/>
                    <a:lstStyle/>
                    <a:p>
                      <a:pPr algn="ctr">
                        <a:lnSpc>
                          <a:spcPct val="100000"/>
                        </a:lnSpc>
                        <a:spcAft>
                          <a:spcPts val="0"/>
                        </a:spcAft>
                      </a:pP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縮小</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extLst>
                  <a:ext uri="{0D108BD9-81ED-4DB2-BD59-A6C34878D82A}">
                    <a16:rowId xmlns:a16="http://schemas.microsoft.com/office/drawing/2014/main" val="3665784157"/>
                  </a:ext>
                </a:extLst>
              </a:tr>
              <a:tr h="659243">
                <a:tc>
                  <a:txBody>
                    <a:bodyPr/>
                    <a:lstStyle/>
                    <a:p>
                      <a:pPr algn="ctr">
                        <a:lnSpc>
                          <a:spcPts val="1100"/>
                        </a:lnSpc>
                      </a:pPr>
                      <a:r>
                        <a:rPr kumimoji="1" lang="en-US" altLang="ja-JP" sz="1050" b="0" spc="0" dirty="0" smtClean="0">
                          <a:latin typeface="游ゴシック" panose="020B0400000000000000" pitchFamily="50" charset="-128"/>
                          <a:ea typeface="游ゴシック" panose="020B0400000000000000" pitchFamily="50" charset="-128"/>
                        </a:rPr>
                        <a:t>3</a:t>
                      </a:r>
                      <a:endParaRPr kumimoji="1" lang="ja-JP" altLang="en-US" sz="1050" b="0"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ct val="100000"/>
                        </a:lnSpc>
                        <a:spcAft>
                          <a:spcPts val="0"/>
                        </a:spcAft>
                      </a:pP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がんの年齢調整</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死亡率</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75</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歳未満</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人口</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10</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万対</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79.9</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H29</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策定時は速報値</a:t>
                      </a:r>
                      <a:endParaRPr lang="ja-JP"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77.5</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H29</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a:effectLst/>
                          <a:latin typeface="游ゴシック" panose="020B0400000000000000" pitchFamily="50" charset="-128"/>
                          <a:ea typeface="游ゴシック" panose="020B0400000000000000" pitchFamily="50" charset="-128"/>
                          <a:cs typeface="メイリオ" panose="020B0604030504040204" pitchFamily="50" charset="-128"/>
                        </a:rPr>
                        <a:t>72.3</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ja-JP" sz="1050" b="0" kern="0" spc="0" dirty="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a:effectLst/>
                          <a:latin typeface="游ゴシック" panose="020B0400000000000000" pitchFamily="50" charset="-128"/>
                          <a:ea typeface="游ゴシック" panose="020B0400000000000000" pitchFamily="50" charset="-128"/>
                          <a:cs typeface="メイリオ" panose="020B0604030504040204" pitchFamily="50" charset="-128"/>
                        </a:rPr>
                        <a:t>10</a:t>
                      </a:r>
                      <a:r>
                        <a:rPr lang="ja-JP" sz="1050" b="0" kern="0" spc="0" dirty="0">
                          <a:effectLst/>
                          <a:latin typeface="游ゴシック" panose="020B0400000000000000" pitchFamily="50" charset="-128"/>
                          <a:ea typeface="游ゴシック" panose="020B0400000000000000" pitchFamily="50" charset="-128"/>
                          <a:cs typeface="メイリオ" panose="020B0604030504040204" pitchFamily="50" charset="-128"/>
                        </a:rPr>
                        <a:t>年後</a:t>
                      </a:r>
                      <a:r>
                        <a:rPr lang="ja-JP" sz="1050" b="0" kern="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に</a:t>
                      </a:r>
                      <a:r>
                        <a:rPr lang="en-US" sz="1050" b="0" kern="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66.9</a:t>
                      </a:r>
                      <a:r>
                        <a:rPr lang="ja-JP" sz="1050" b="0" kern="0" spc="0" dirty="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extLst>
                  <a:ext uri="{0D108BD9-81ED-4DB2-BD59-A6C34878D82A}">
                    <a16:rowId xmlns:a16="http://schemas.microsoft.com/office/drawing/2014/main" val="3419077494"/>
                  </a:ext>
                </a:extLst>
              </a:tr>
              <a:tr h="507360">
                <a:tc>
                  <a:txBody>
                    <a:bodyPr/>
                    <a:lstStyle/>
                    <a:p>
                      <a:pPr algn="ctr">
                        <a:lnSpc>
                          <a:spcPts val="1100"/>
                        </a:lnSpc>
                      </a:pPr>
                      <a:r>
                        <a:rPr kumimoji="1" lang="en-US" altLang="ja-JP" sz="1050" b="0" spc="0" dirty="0" smtClean="0">
                          <a:latin typeface="游ゴシック" panose="020B0400000000000000" pitchFamily="50" charset="-128"/>
                          <a:ea typeface="游ゴシック" panose="020B0400000000000000" pitchFamily="50" charset="-128"/>
                        </a:rPr>
                        <a:t>4</a:t>
                      </a:r>
                      <a:endParaRPr kumimoji="1" lang="ja-JP" altLang="en-US" sz="1050" b="0"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ct val="100000"/>
                        </a:lnSpc>
                        <a:spcAft>
                          <a:spcPts val="0"/>
                        </a:spcAft>
                      </a:pP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心疾患の年齢調整</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死亡率</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男性</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女性</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人口</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10</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万対</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72.9/37.6</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72.9/37.6</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67.6/33.1</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extLst>
                  <a:ext uri="{0D108BD9-81ED-4DB2-BD59-A6C34878D82A}">
                    <a16:rowId xmlns:a16="http://schemas.microsoft.com/office/drawing/2014/main" val="2987449206"/>
                  </a:ext>
                </a:extLst>
              </a:tr>
              <a:tr h="507360">
                <a:tc>
                  <a:txBody>
                    <a:bodyPr/>
                    <a:lstStyle/>
                    <a:p>
                      <a:pPr algn="ctr">
                        <a:lnSpc>
                          <a:spcPts val="1100"/>
                        </a:lnSpc>
                      </a:pPr>
                      <a:r>
                        <a:rPr kumimoji="1" lang="en-US" altLang="ja-JP" sz="1050" b="0" spc="0" dirty="0" smtClean="0">
                          <a:latin typeface="游ゴシック" panose="020B0400000000000000" pitchFamily="50" charset="-128"/>
                          <a:ea typeface="游ゴシック" panose="020B0400000000000000" pitchFamily="50" charset="-128"/>
                        </a:rPr>
                        <a:t>5</a:t>
                      </a:r>
                      <a:endParaRPr kumimoji="1" lang="ja-JP" altLang="en-US" sz="1050" b="0"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ct val="100000"/>
                        </a:lnSpc>
                        <a:spcAft>
                          <a:spcPts val="0"/>
                        </a:spcAft>
                      </a:pP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脳血管疾患の年齢調整</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死亡率</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男性</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女性</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人口</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10</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万対</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33.2/16.6</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33.2/16.6</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26.5/12.0</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extLst>
                  <a:ext uri="{0D108BD9-81ED-4DB2-BD59-A6C34878D82A}">
                    <a16:rowId xmlns:a16="http://schemas.microsoft.com/office/drawing/2014/main" val="3400645202"/>
                  </a:ext>
                </a:extLst>
              </a:tr>
              <a:tr h="716194">
                <a:tc>
                  <a:txBody>
                    <a:bodyPr/>
                    <a:lstStyle/>
                    <a:p>
                      <a:pPr algn="ctr">
                        <a:lnSpc>
                          <a:spcPts val="1100"/>
                        </a:lnSpc>
                      </a:pPr>
                      <a:r>
                        <a:rPr kumimoji="1" lang="en-US" altLang="ja-JP" sz="1050" b="0" spc="0" dirty="0" smtClean="0">
                          <a:latin typeface="游ゴシック" panose="020B0400000000000000" pitchFamily="50" charset="-128"/>
                          <a:ea typeface="游ゴシック" panose="020B0400000000000000" pitchFamily="50" charset="-128"/>
                        </a:rPr>
                        <a:t>6</a:t>
                      </a:r>
                      <a:endParaRPr kumimoji="1" lang="ja-JP" altLang="en-US" sz="1050" b="0"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ct val="100000"/>
                        </a:lnSpc>
                        <a:spcAft>
                          <a:spcPts val="0"/>
                        </a:spcAft>
                      </a:pP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メタボリックシンドローム</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の</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該当者及び予備群の減少率</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特定保健指導の対象者の減少率をいう。）</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ja-JP" sz="1050" b="0" kern="0" spc="0" baseline="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該当者及び</a:t>
                      </a:r>
                      <a:r>
                        <a:rPr lang="ja-JP" sz="1050" b="0" kern="0" spc="0" baseline="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予備群の割合</a:t>
                      </a:r>
                      <a:endParaRPr lang="en-US" altLang="ja-JP" sz="1050" b="0" kern="0" spc="0" baseline="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13.7%/12.2%</a:t>
                      </a:r>
                      <a:r>
                        <a:rPr lang="ja-JP" alt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alt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050" b="0" kern="0" spc="0" baseline="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該当者及び予備群の割合</a:t>
                      </a:r>
                      <a:endPar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14.4%/12.5%</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H29</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1.2%</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H20</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比</a:t>
                      </a:r>
                      <a:r>
                        <a:rPr lang="ja-JP" altLang="en-US" sz="1050" b="0" kern="100" spc="0" baseline="0" dirty="0" smtClean="0">
                          <a:effectLst/>
                          <a:latin typeface="游ゴシック" panose="020B0400000000000000" pitchFamily="50" charset="-128"/>
                          <a:ea typeface="游ゴシック" panose="020B0400000000000000" pitchFamily="50" charset="-128"/>
                          <a:cs typeface="メイリオ" panose="020B0604030504040204" pitchFamily="50" charset="-128"/>
                        </a:rPr>
                        <a:t> </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減少率）</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H20</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比</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25%</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以上</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減少</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extLst>
                  <a:ext uri="{0D108BD9-81ED-4DB2-BD59-A6C34878D82A}">
                    <a16:rowId xmlns:a16="http://schemas.microsoft.com/office/drawing/2014/main" val="1451311182"/>
                  </a:ext>
                </a:extLst>
              </a:tr>
              <a:tr h="659243">
                <a:tc>
                  <a:txBody>
                    <a:bodyPr/>
                    <a:lstStyle/>
                    <a:p>
                      <a:pPr algn="ctr">
                        <a:lnSpc>
                          <a:spcPts val="1100"/>
                        </a:lnSpc>
                      </a:pPr>
                      <a:r>
                        <a:rPr kumimoji="1" lang="en-US" altLang="ja-JP" sz="1050" b="0" spc="0" dirty="0" smtClean="0">
                          <a:latin typeface="游ゴシック" panose="020B0400000000000000" pitchFamily="50" charset="-128"/>
                          <a:ea typeface="游ゴシック" panose="020B0400000000000000" pitchFamily="50" charset="-128"/>
                        </a:rPr>
                        <a:t>7</a:t>
                      </a:r>
                      <a:endParaRPr kumimoji="1" lang="ja-JP" altLang="en-US" sz="1050" b="0"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ct val="100000"/>
                        </a:lnSpc>
                        <a:spcAft>
                          <a:spcPts val="0"/>
                        </a:spcAft>
                      </a:pP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糖尿病性腎症に</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よる</a:t>
                      </a:r>
                      <a:endParaRPr lang="en-US" alt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年間</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新規透析導入患者数</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1,162</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a:t>
                      </a:r>
                      <a:r>
                        <a:rPr lang="ja-JP" alt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alt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1,175</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人（</a:t>
                      </a: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H30</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1,000</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人未満</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extLst>
                  <a:ext uri="{0D108BD9-81ED-4DB2-BD59-A6C34878D82A}">
                    <a16:rowId xmlns:a16="http://schemas.microsoft.com/office/drawing/2014/main" val="1892448983"/>
                  </a:ext>
                </a:extLst>
              </a:tr>
              <a:tr h="247396">
                <a:tc>
                  <a:txBody>
                    <a:bodyPr/>
                    <a:lstStyle/>
                    <a:p>
                      <a:pPr algn="ctr">
                        <a:lnSpc>
                          <a:spcPts val="1100"/>
                        </a:lnSpc>
                      </a:pPr>
                      <a:r>
                        <a:rPr kumimoji="1" lang="en-US" altLang="ja-JP" sz="1050" b="0" spc="0" dirty="0" smtClean="0">
                          <a:latin typeface="游ゴシック" panose="020B0400000000000000" pitchFamily="50" charset="-128"/>
                          <a:ea typeface="游ゴシック" panose="020B0400000000000000" pitchFamily="50" charset="-128"/>
                        </a:rPr>
                        <a:t>8</a:t>
                      </a:r>
                      <a:endParaRPr kumimoji="1" lang="ja-JP" altLang="en-US" sz="1050" b="0" spc="0" dirty="0">
                        <a:latin typeface="游ゴシック" panose="020B0400000000000000" pitchFamily="50" charset="-128"/>
                        <a:ea typeface="游ゴシック" panose="020B0400000000000000" pitchFamily="50" charset="-128"/>
                      </a:endParaRPr>
                    </a:p>
                  </a:txBody>
                  <a:tcPr marL="36000" marR="36000" marT="36000" marB="36000" anchor="ctr"/>
                </a:tc>
                <a:tc>
                  <a:txBody>
                    <a:bodyPr/>
                    <a:lstStyle/>
                    <a:p>
                      <a:pPr algn="l">
                        <a:lnSpc>
                          <a:spcPct val="100000"/>
                        </a:lnSpc>
                        <a:spcAft>
                          <a:spcPts val="0"/>
                        </a:spcAft>
                      </a:pP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有訴者の割合</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31.75%</a:t>
                      </a:r>
                      <a:r>
                        <a:rPr lang="ja-JP" sz="1050" b="0" kern="0" spc="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H28</a:t>
                      </a: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31.75%</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altLang="ja-JP"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H28</a:t>
                      </a:r>
                      <a:r>
                        <a:rPr lang="ja-JP" altLang="en-US" sz="1050" b="0" kern="100" spc="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p>
                  </a:txBody>
                  <a:tcPr marL="36000" marR="36000" marT="36000" marB="36000" anchor="ctr"/>
                </a:tc>
                <a:tc>
                  <a:txBody>
                    <a:bodyPr/>
                    <a:lstStyle/>
                    <a:p>
                      <a:pPr algn="ctr">
                        <a:lnSpc>
                          <a:spcPct val="100000"/>
                        </a:lnSpc>
                        <a:spcAft>
                          <a:spcPts val="0"/>
                        </a:spcAft>
                      </a:pPr>
                      <a:r>
                        <a:rPr lang="ja-JP" sz="1050" b="0" kern="0" spc="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減少</a:t>
                      </a:r>
                      <a:endParaRPr lang="ja-JP" sz="1050" b="0" kern="100" spc="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extLst>
                  <a:ext uri="{0D108BD9-81ED-4DB2-BD59-A6C34878D82A}">
                    <a16:rowId xmlns:a16="http://schemas.microsoft.com/office/drawing/2014/main" val="3262548432"/>
                  </a:ext>
                </a:extLst>
              </a:tr>
            </a:tbl>
          </a:graphicData>
        </a:graphic>
      </p:graphicFrame>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8</a:t>
            </a:fld>
            <a:endParaRPr kumimoji="1" lang="ja-JP" altLang="en-US"/>
          </a:p>
        </p:txBody>
      </p:sp>
      <p:sp>
        <p:nvSpPr>
          <p:cNvPr id="10" name="テキスト ボックス 9"/>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健康増進計画</a:t>
            </a:r>
            <a:r>
              <a:rPr lang="ja-JP" altLang="en-US" b="1" dirty="0" smtClean="0">
                <a:latin typeface="游ゴシック" panose="020B0400000000000000" pitchFamily="50" charset="-128"/>
                <a:ea typeface="游ゴシック" panose="020B0400000000000000" pitchFamily="50" charset="-128"/>
              </a:rPr>
              <a:t>における目標の達成状況</a:t>
            </a:r>
            <a:endParaRPr lang="ja-JP" altLang="en-US" b="1" dirty="0">
              <a:latin typeface="游ゴシック" panose="020B0400000000000000" pitchFamily="50" charset="-128"/>
              <a:ea typeface="游ゴシック" panose="020B0400000000000000" pitchFamily="50" charset="-128"/>
            </a:endParaRPr>
          </a:p>
        </p:txBody>
      </p:sp>
      <p:sp>
        <p:nvSpPr>
          <p:cNvPr id="13" name="テキスト ボックス 12"/>
          <p:cNvSpPr txBox="1"/>
          <p:nvPr/>
        </p:nvSpPr>
        <p:spPr>
          <a:xfrm>
            <a:off x="117474" y="837656"/>
            <a:ext cx="2376000" cy="288000"/>
          </a:xfrm>
          <a:prstGeom prst="rect">
            <a:avLst/>
          </a:prstGeom>
          <a:noFill/>
        </p:spPr>
        <p:txBody>
          <a:bodyPr wrap="square" lIns="72000" tIns="72000" rIns="72000" bIns="72000" rtlCol="0" anchor="ctr">
            <a:noAutofit/>
          </a:bodyPr>
          <a:lstStyle/>
          <a:p>
            <a:r>
              <a:rPr lang="en-US" altLang="ja-JP" sz="1200" b="1" dirty="0" smtClean="0">
                <a:latin typeface="游ゴシック" panose="020B0400000000000000" pitchFamily="50" charset="-128"/>
                <a:ea typeface="游ゴシック" panose="020B0400000000000000" pitchFamily="50" charset="-128"/>
              </a:rPr>
              <a:t>【</a:t>
            </a:r>
            <a:r>
              <a:rPr lang="ja-JP" altLang="en-US" sz="1200" b="1" dirty="0" smtClean="0">
                <a:latin typeface="游ゴシック" panose="020B0400000000000000" pitchFamily="50" charset="-128"/>
                <a:ea typeface="游ゴシック" panose="020B0400000000000000" pitchFamily="50" charset="-128"/>
              </a:rPr>
              <a:t>府民の健康指標</a:t>
            </a:r>
            <a:r>
              <a:rPr lang="en-US" altLang="ja-JP" sz="1200" b="1" dirty="0" smtClean="0">
                <a:latin typeface="游ゴシック" panose="020B0400000000000000" pitchFamily="50" charset="-128"/>
                <a:ea typeface="游ゴシック" panose="020B0400000000000000" pitchFamily="50" charset="-128"/>
              </a:rPr>
              <a:t>】</a:t>
            </a:r>
            <a:endParaRPr lang="en-US" altLang="ja-JP" sz="1200" b="1" dirty="0">
              <a:latin typeface="游ゴシック" panose="020B0400000000000000" pitchFamily="50" charset="-128"/>
              <a:ea typeface="游ゴシック" panose="020B0400000000000000" pitchFamily="50" charset="-128"/>
            </a:endParaRPr>
          </a:p>
        </p:txBody>
      </p:sp>
      <p:sp>
        <p:nvSpPr>
          <p:cNvPr id="11" name="テキスト ボックス 10"/>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7446449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79917" y="358877"/>
            <a:ext cx="1103455" cy="360000"/>
          </a:xfrm>
          <a:prstGeom prst="rect">
            <a:avLst/>
          </a:prstGeom>
        </p:spPr>
      </p:pic>
      <p:cxnSp>
        <p:nvCxnSpPr>
          <p:cNvPr id="6" name="直線コネクタ 5"/>
          <p:cNvCxnSpPr/>
          <p:nvPr/>
        </p:nvCxnSpPr>
        <p:spPr>
          <a:xfrm>
            <a:off x="187995" y="735604"/>
            <a:ext cx="9504000" cy="0"/>
          </a:xfrm>
          <a:prstGeom prst="line">
            <a:avLst/>
          </a:prstGeom>
          <a:ln w="38100" cap="rnd" cmpd="sng">
            <a:solidFill>
              <a:srgbClr val="009999"/>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20953" y="330676"/>
            <a:ext cx="6383507" cy="432000"/>
          </a:xfrm>
          <a:prstGeom prst="rect">
            <a:avLst/>
          </a:prstGeom>
          <a:noFill/>
        </p:spPr>
        <p:txBody>
          <a:bodyPr wrap="square" lIns="72000" tIns="72000" rIns="72000" bIns="72000" rtlCol="0" anchor="t">
            <a:noAutofit/>
          </a:bodyPr>
          <a:lstStyle/>
          <a:p>
            <a:r>
              <a:rPr lang="ja-JP" altLang="en-US" b="1" dirty="0">
                <a:latin typeface="游ゴシック" panose="020B0400000000000000" pitchFamily="50" charset="-128"/>
                <a:ea typeface="游ゴシック" panose="020B0400000000000000" pitchFamily="50" charset="-128"/>
              </a:rPr>
              <a:t>健康増進計画における施策の</a:t>
            </a:r>
            <a:r>
              <a:rPr lang="ja-JP" altLang="en-US" b="1" dirty="0" smtClean="0">
                <a:latin typeface="游ゴシック" panose="020B0400000000000000" pitchFamily="50" charset="-128"/>
                <a:ea typeface="游ゴシック" panose="020B0400000000000000" pitchFamily="50" charset="-128"/>
              </a:rPr>
              <a:t>実施状況</a:t>
            </a:r>
            <a:endParaRPr lang="ja-JP" altLang="en-US" b="1" dirty="0">
              <a:latin typeface="游ゴシック" panose="020B0400000000000000" pitchFamily="50" charset="-128"/>
              <a:ea typeface="游ゴシック" panose="020B0400000000000000" pitchFamily="50" charset="-128"/>
            </a:endParaRPr>
          </a:p>
        </p:txBody>
      </p:sp>
      <p:sp>
        <p:nvSpPr>
          <p:cNvPr id="13" name="テキスト ボックス 12"/>
          <p:cNvSpPr txBox="1"/>
          <p:nvPr/>
        </p:nvSpPr>
        <p:spPr>
          <a:xfrm>
            <a:off x="820218" y="2199083"/>
            <a:ext cx="4824000" cy="2520000"/>
          </a:xfrm>
          <a:prstGeom prst="roundRect">
            <a:avLst>
              <a:gd name="adj" fmla="val 2706"/>
            </a:avLst>
          </a:prstGeom>
          <a:solidFill>
            <a:schemeClr val="accent5">
              <a:lumMod val="20000"/>
              <a:lumOff val="80000"/>
            </a:schemeClr>
          </a:solidFill>
          <a:ln w="12700">
            <a:noFill/>
          </a:ln>
        </p:spPr>
        <p:txBody>
          <a:bodyPr wrap="square" lIns="108000" tIns="72000" rIns="72000" bIns="72000" rtlCol="0" anchor="t">
            <a:noAutofit/>
          </a:bodyPr>
          <a:lstStyle/>
          <a:p>
            <a:r>
              <a:rPr lang="ja-JP" altLang="en-US" sz="1000" b="1" dirty="0" smtClean="0">
                <a:latin typeface="游ゴシック" panose="020B0400000000000000" pitchFamily="50" charset="-128"/>
                <a:ea typeface="游ゴシック" panose="020B0400000000000000" pitchFamily="50" charset="-128"/>
              </a:rPr>
              <a:t>＜審議会開催状況＞</a:t>
            </a:r>
            <a:endParaRPr lang="en-US" altLang="ja-JP" sz="1000" b="1" dirty="0" smtClean="0">
              <a:latin typeface="游ゴシック" panose="020B0400000000000000" pitchFamily="50" charset="-128"/>
              <a:ea typeface="游ゴシック" panose="020B0400000000000000" pitchFamily="50" charset="-128"/>
            </a:endParaRPr>
          </a:p>
          <a:p>
            <a:endParaRPr lang="en-US" altLang="ja-JP" sz="1000" dirty="0" smtClean="0">
              <a:latin typeface="游ゴシック" panose="020B0400000000000000" pitchFamily="50" charset="-128"/>
              <a:ea typeface="游ゴシック" panose="020B0400000000000000" pitchFamily="50" charset="-128"/>
            </a:endParaRPr>
          </a:p>
          <a:p>
            <a:r>
              <a:rPr lang="ja-JP" altLang="en-US" sz="1000" u="sng" dirty="0" smtClean="0">
                <a:latin typeface="游ゴシック" panose="020B0400000000000000" pitchFamily="50" charset="-128"/>
                <a:ea typeface="游ゴシック" panose="020B0400000000000000" pitchFamily="50" charset="-128"/>
              </a:rPr>
              <a:t>令和元年度　大阪府地域職域連携推進協議会</a:t>
            </a:r>
            <a:endParaRPr lang="en-US" altLang="ja-JP" sz="1000" u="sng" dirty="0" smtClean="0">
              <a:latin typeface="游ゴシック" panose="020B0400000000000000" pitchFamily="50" charset="-128"/>
              <a:ea typeface="游ゴシック" panose="020B0400000000000000" pitchFamily="50" charset="-128"/>
            </a:endParaRPr>
          </a:p>
          <a:p>
            <a:endParaRPr lang="en-US" altLang="ja-JP" sz="1000" dirty="0">
              <a:latin typeface="游ゴシック" panose="020B0400000000000000" pitchFamily="50" charset="-128"/>
              <a:ea typeface="游ゴシック" panose="020B0400000000000000" pitchFamily="50" charset="-128"/>
            </a:endParaRPr>
          </a:p>
          <a:p>
            <a:r>
              <a:rPr lang="ja-JP" altLang="en-US" sz="1000" dirty="0" smtClean="0">
                <a:latin typeface="游ゴシック" panose="020B0400000000000000" pitchFamily="50" charset="-128"/>
                <a:ea typeface="游ゴシック" panose="020B0400000000000000" pitchFamily="50" charset="-128"/>
              </a:rPr>
              <a:t>　日時</a:t>
            </a:r>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令和</a:t>
            </a:r>
            <a:r>
              <a:rPr lang="en-US" altLang="ja-JP" sz="1000" dirty="0" smtClean="0">
                <a:latin typeface="游ゴシック" panose="020B0400000000000000" pitchFamily="50" charset="-128"/>
                <a:ea typeface="游ゴシック" panose="020B0400000000000000" pitchFamily="50" charset="-128"/>
              </a:rPr>
              <a:t>2</a:t>
            </a:r>
            <a:r>
              <a:rPr lang="ja-JP" altLang="en-US" sz="1000" dirty="0" smtClean="0">
                <a:latin typeface="游ゴシック" panose="020B0400000000000000" pitchFamily="50" charset="-128"/>
                <a:ea typeface="游ゴシック" panose="020B0400000000000000" pitchFamily="50" charset="-128"/>
              </a:rPr>
              <a:t>年</a:t>
            </a:r>
            <a:r>
              <a:rPr lang="en-US" altLang="ja-JP" sz="1000" dirty="0" smtClean="0">
                <a:latin typeface="游ゴシック" panose="020B0400000000000000" pitchFamily="50" charset="-128"/>
                <a:ea typeface="游ゴシック" panose="020B0400000000000000" pitchFamily="50" charset="-128"/>
              </a:rPr>
              <a:t>3</a:t>
            </a:r>
            <a:r>
              <a:rPr lang="ja-JP" altLang="en-US" sz="1000" dirty="0" smtClean="0">
                <a:latin typeface="游ゴシック" panose="020B0400000000000000" pitchFamily="50" charset="-128"/>
                <a:ea typeface="游ゴシック" panose="020B0400000000000000" pitchFamily="50" charset="-128"/>
              </a:rPr>
              <a:t>月</a:t>
            </a:r>
            <a:r>
              <a:rPr lang="en-US" altLang="ja-JP" sz="1000" dirty="0" smtClean="0">
                <a:latin typeface="游ゴシック" panose="020B0400000000000000" pitchFamily="50" charset="-128"/>
                <a:ea typeface="游ゴシック" panose="020B0400000000000000" pitchFamily="50" charset="-128"/>
              </a:rPr>
              <a:t>31</a:t>
            </a:r>
            <a:r>
              <a:rPr lang="ja-JP" altLang="en-US" sz="1000" dirty="0" smtClean="0">
                <a:latin typeface="游ゴシック" panose="020B0400000000000000" pitchFamily="50" charset="-128"/>
                <a:ea typeface="游ゴシック" panose="020B0400000000000000" pitchFamily="50" charset="-128"/>
              </a:rPr>
              <a:t>日～令和</a:t>
            </a:r>
            <a:r>
              <a:rPr lang="en-US" altLang="ja-JP" sz="1000" dirty="0" smtClean="0">
                <a:latin typeface="游ゴシック" panose="020B0400000000000000" pitchFamily="50" charset="-128"/>
                <a:ea typeface="游ゴシック" panose="020B0400000000000000" pitchFamily="50" charset="-128"/>
              </a:rPr>
              <a:t>2</a:t>
            </a:r>
            <a:r>
              <a:rPr lang="ja-JP" altLang="en-US" sz="1000" dirty="0" smtClean="0">
                <a:latin typeface="游ゴシック" panose="020B0400000000000000" pitchFamily="50" charset="-128"/>
                <a:ea typeface="游ゴシック" panose="020B0400000000000000" pitchFamily="50" charset="-128"/>
              </a:rPr>
              <a:t>年</a:t>
            </a:r>
            <a:r>
              <a:rPr lang="en-US" altLang="ja-JP" sz="1000" dirty="0" smtClean="0">
                <a:latin typeface="游ゴシック" panose="020B0400000000000000" pitchFamily="50" charset="-128"/>
                <a:ea typeface="游ゴシック" panose="020B0400000000000000" pitchFamily="50" charset="-128"/>
              </a:rPr>
              <a:t>4</a:t>
            </a:r>
            <a:r>
              <a:rPr lang="ja-JP" altLang="en-US" sz="1000" dirty="0" smtClean="0">
                <a:latin typeface="游ゴシック" panose="020B0400000000000000" pitchFamily="50" charset="-128"/>
                <a:ea typeface="游ゴシック" panose="020B0400000000000000" pitchFamily="50" charset="-128"/>
              </a:rPr>
              <a:t>月</a:t>
            </a:r>
            <a:r>
              <a:rPr lang="en-US" altLang="ja-JP" sz="1000" dirty="0" smtClean="0">
                <a:latin typeface="游ゴシック" panose="020B0400000000000000" pitchFamily="50" charset="-128"/>
                <a:ea typeface="游ゴシック" panose="020B0400000000000000" pitchFamily="50" charset="-128"/>
              </a:rPr>
              <a:t>10</a:t>
            </a:r>
            <a:r>
              <a:rPr lang="ja-JP" altLang="en-US" sz="1000" dirty="0" smtClean="0">
                <a:latin typeface="游ゴシック" panose="020B0400000000000000" pitchFamily="50" charset="-128"/>
                <a:ea typeface="游ゴシック" panose="020B0400000000000000" pitchFamily="50" charset="-128"/>
              </a:rPr>
              <a:t>日</a:t>
            </a:r>
            <a:endParaRPr lang="en-US" altLang="ja-JP" sz="1000" dirty="0" smtClean="0">
              <a:latin typeface="游ゴシック" panose="020B0400000000000000" pitchFamily="50" charset="-128"/>
              <a:ea typeface="游ゴシック" panose="020B0400000000000000" pitchFamily="50" charset="-128"/>
            </a:endParaRPr>
          </a:p>
          <a:p>
            <a:r>
              <a:rPr lang="ja-JP" altLang="en-US" sz="1000" dirty="0" smtClean="0">
                <a:latin typeface="游ゴシック" panose="020B0400000000000000" pitchFamily="50" charset="-128"/>
                <a:ea typeface="游ゴシック" panose="020B0400000000000000" pitchFamily="50" charset="-128"/>
              </a:rPr>
              <a:t>　議題</a:t>
            </a:r>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第３次大阪府健康増進計画」について</a:t>
            </a:r>
          </a:p>
          <a:p>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進捗状況について</a:t>
            </a:r>
          </a:p>
          <a:p>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　　・中間見直しに</a:t>
            </a:r>
            <a:r>
              <a:rPr lang="ja-JP" altLang="en-US" sz="1000" dirty="0" smtClean="0">
                <a:latin typeface="游ゴシック" panose="020B0400000000000000" pitchFamily="50" charset="-128"/>
                <a:ea typeface="游ゴシック" panose="020B0400000000000000" pitchFamily="50" charset="-128"/>
              </a:rPr>
              <a:t>向けて</a:t>
            </a:r>
            <a:endParaRPr lang="ja-JP" altLang="en-US" sz="1000" dirty="0">
              <a:latin typeface="游ゴシック" panose="020B0400000000000000" pitchFamily="50" charset="-128"/>
              <a:ea typeface="游ゴシック" panose="020B0400000000000000" pitchFamily="50" charset="-128"/>
            </a:endParaRPr>
          </a:p>
          <a:p>
            <a:r>
              <a:rPr lang="ja-JP" altLang="en-US" sz="1000" dirty="0" smtClean="0">
                <a:latin typeface="游ゴシック" panose="020B0400000000000000" pitchFamily="50" charset="-128"/>
                <a:ea typeface="游ゴシック" panose="020B0400000000000000" pitchFamily="50" charset="-128"/>
              </a:rPr>
              <a:t>　　　　</a:t>
            </a:r>
            <a:r>
              <a:rPr lang="ja-JP" altLang="en-US" sz="1000" dirty="0">
                <a:latin typeface="游ゴシック" panose="020B0400000000000000" pitchFamily="50" charset="-128"/>
                <a:ea typeface="游ゴシック" panose="020B0400000000000000" pitchFamily="50" charset="-128"/>
              </a:rPr>
              <a:t>　</a:t>
            </a:r>
            <a:r>
              <a:rPr lang="ja-JP" altLang="en-US" sz="1000" dirty="0" smtClean="0">
                <a:latin typeface="游ゴシック" panose="020B0400000000000000" pitchFamily="50" charset="-128"/>
                <a:ea typeface="游ゴシック" panose="020B0400000000000000" pitchFamily="50" charset="-128"/>
              </a:rPr>
              <a:t>● 大阪府健康づくり推進条例に規定する年次報告について</a:t>
            </a:r>
            <a:endParaRPr lang="en-US" altLang="ja-JP" sz="1000" dirty="0" smtClean="0">
              <a:latin typeface="游ゴシック" panose="020B0400000000000000" pitchFamily="50" charset="-128"/>
              <a:ea typeface="游ゴシック" panose="020B0400000000000000" pitchFamily="50" charset="-128"/>
            </a:endParaRPr>
          </a:p>
          <a:p>
            <a:endParaRPr lang="en-US" altLang="ja-JP" sz="1000" dirty="0">
              <a:latin typeface="游ゴシック" panose="020B0400000000000000" pitchFamily="50" charset="-128"/>
              <a:ea typeface="游ゴシック" panose="020B0400000000000000" pitchFamily="50" charset="-128"/>
            </a:endParaRPr>
          </a:p>
          <a:p>
            <a:r>
              <a:rPr lang="en-US" altLang="ja-JP" sz="1000" dirty="0" smtClean="0">
                <a:latin typeface="游ゴシック" panose="020B0400000000000000" pitchFamily="50" charset="-128"/>
                <a:ea typeface="游ゴシック" panose="020B0400000000000000" pitchFamily="50" charset="-128"/>
              </a:rPr>
              <a:t>http</a:t>
            </a:r>
            <a:r>
              <a:rPr lang="en-US" altLang="ja-JP" sz="1000" dirty="0">
                <a:latin typeface="游ゴシック" panose="020B0400000000000000" pitchFamily="50" charset="-128"/>
                <a:ea typeface="游ゴシック" panose="020B0400000000000000" pitchFamily="50" charset="-128"/>
              </a:rPr>
              <a:t>://www.pref.osaka.lg.jp/kenkozukuri/jyunkannki/chiikisyokuiki.html</a:t>
            </a:r>
          </a:p>
          <a:p>
            <a:endParaRPr lang="en-US" altLang="ja-JP" sz="1000" dirty="0">
              <a:latin typeface="游ゴシック" panose="020B0400000000000000" pitchFamily="50" charset="-128"/>
              <a:ea typeface="游ゴシック" panose="020B0400000000000000" pitchFamily="50" charset="-128"/>
            </a:endParaRPr>
          </a:p>
          <a:p>
            <a:r>
              <a:rPr lang="en-US" altLang="ja-JP" sz="1000" dirty="0">
                <a:latin typeface="游ゴシック" panose="020B0400000000000000" pitchFamily="50" charset="-128"/>
                <a:ea typeface="游ゴシック" panose="020B0400000000000000" pitchFamily="50" charset="-128"/>
              </a:rPr>
              <a:t>※</a:t>
            </a:r>
            <a:r>
              <a:rPr lang="ja-JP" altLang="en-US" sz="1000" dirty="0">
                <a:latin typeface="游ゴシック" panose="020B0400000000000000" pitchFamily="50" charset="-128"/>
                <a:ea typeface="游ゴシック" panose="020B0400000000000000" pitchFamily="50" charset="-128"/>
              </a:rPr>
              <a:t>新型コロナウイルス感染症の拡大防止の</a:t>
            </a:r>
            <a:r>
              <a:rPr lang="ja-JP" altLang="en-US" sz="1000" dirty="0" smtClean="0">
                <a:latin typeface="游ゴシック" panose="020B0400000000000000" pitchFamily="50" charset="-128"/>
                <a:ea typeface="游ゴシック" panose="020B0400000000000000" pitchFamily="50" charset="-128"/>
              </a:rPr>
              <a:t>ため、書面審議を実施</a:t>
            </a:r>
            <a:r>
              <a:rPr lang="ja-JP" altLang="en-US" sz="1000" dirty="0">
                <a:latin typeface="游ゴシック" panose="020B0400000000000000" pitchFamily="50" charset="-128"/>
                <a:ea typeface="游ゴシック" panose="020B0400000000000000" pitchFamily="50" charset="-128"/>
              </a:rPr>
              <a:t>しました</a:t>
            </a:r>
            <a:r>
              <a:rPr lang="ja-JP" altLang="en-US" sz="1000" dirty="0" smtClean="0">
                <a:latin typeface="游ゴシック" panose="020B0400000000000000" pitchFamily="50" charset="-128"/>
                <a:ea typeface="游ゴシック" panose="020B0400000000000000" pitchFamily="50" charset="-128"/>
              </a:rPr>
              <a:t>。</a:t>
            </a:r>
            <a:endParaRPr lang="ja-JP" altLang="en-US" sz="1000" dirty="0">
              <a:latin typeface="游ゴシック" panose="020B0400000000000000" pitchFamily="50" charset="-128"/>
              <a:ea typeface="游ゴシック" panose="020B0400000000000000" pitchFamily="50" charset="-128"/>
            </a:endParaRPr>
          </a:p>
        </p:txBody>
      </p:sp>
      <p:sp>
        <p:nvSpPr>
          <p:cNvPr id="14" name="テキスト ボックス 13"/>
          <p:cNvSpPr txBox="1"/>
          <p:nvPr/>
        </p:nvSpPr>
        <p:spPr>
          <a:xfrm>
            <a:off x="265198" y="915414"/>
            <a:ext cx="9360000" cy="1152000"/>
          </a:xfrm>
          <a:prstGeom prst="roundRect">
            <a:avLst>
              <a:gd name="adj" fmla="val 0"/>
            </a:avLst>
          </a:prstGeom>
          <a:noFill/>
          <a:ln w="12700">
            <a:noFill/>
          </a:ln>
        </p:spPr>
        <p:txBody>
          <a:bodyPr wrap="square" lIns="72000" tIns="72000" rIns="72000" bIns="72000" rtlCol="0" anchor="t">
            <a:noAutofit/>
          </a:bodyPr>
          <a:lstStyle/>
          <a:p>
            <a:r>
              <a:rPr lang="ja-JP" altLang="en-US" sz="1200" dirty="0" smtClean="0">
                <a:latin typeface="游ゴシック" panose="020B0400000000000000" pitchFamily="50" charset="-128"/>
                <a:ea typeface="游ゴシック" panose="020B0400000000000000" pitchFamily="50" charset="-128"/>
              </a:rPr>
              <a:t>　健康</a:t>
            </a:r>
            <a:r>
              <a:rPr lang="ja-JP" altLang="en-US" sz="1200" dirty="0">
                <a:latin typeface="游ゴシック" panose="020B0400000000000000" pitchFamily="50" charset="-128"/>
                <a:ea typeface="游ゴシック" panose="020B0400000000000000" pitchFamily="50" charset="-128"/>
              </a:rPr>
              <a:t>増進計画の審議会である大阪府地域職域連携推進協議会において、健康づくりに関する施策の実施状況（本年度の取組み及び今後の取組み予定等）をとりまとめた進捗管理票を</a:t>
            </a:r>
            <a:r>
              <a:rPr lang="ja-JP" altLang="en-US" sz="1200" dirty="0" smtClean="0">
                <a:latin typeface="游ゴシック" panose="020B0400000000000000" pitchFamily="50" charset="-128"/>
                <a:ea typeface="游ゴシック" panose="020B0400000000000000" pitchFamily="50" charset="-128"/>
              </a:rPr>
              <a:t>審議・承認いただきました</a:t>
            </a:r>
            <a:r>
              <a:rPr lang="ja-JP" altLang="en-US" sz="1200" dirty="0">
                <a:latin typeface="游ゴシック" panose="020B0400000000000000" pitchFamily="50" charset="-128"/>
                <a:ea typeface="游ゴシック" panose="020B0400000000000000" pitchFamily="50" charset="-128"/>
              </a:rPr>
              <a:t>。</a:t>
            </a:r>
          </a:p>
          <a:p>
            <a:endParaRPr lang="ja-JP" altLang="en-US" sz="1200" dirty="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　本年度</a:t>
            </a:r>
            <a:r>
              <a:rPr lang="ja-JP" altLang="en-US" sz="1200" dirty="0">
                <a:latin typeface="游ゴシック" panose="020B0400000000000000" pitchFamily="50" charset="-128"/>
                <a:ea typeface="游ゴシック" panose="020B0400000000000000" pitchFamily="50" charset="-128"/>
              </a:rPr>
              <a:t>における「健康増進計画における施策の実施状況」の報告資料として、当該進捗管理票を掲載します。</a:t>
            </a:r>
          </a:p>
        </p:txBody>
      </p:sp>
      <p:graphicFrame>
        <p:nvGraphicFramePr>
          <p:cNvPr id="18" name="表 17"/>
          <p:cNvGraphicFramePr>
            <a:graphicFrameLocks noGrp="1"/>
          </p:cNvGraphicFramePr>
          <p:nvPr>
            <p:extLst>
              <p:ext uri="{D42A27DB-BD31-4B8C-83A1-F6EECF244321}">
                <p14:modId xmlns:p14="http://schemas.microsoft.com/office/powerpoint/2010/main" val="3827757046"/>
              </p:ext>
            </p:extLst>
          </p:nvPr>
        </p:nvGraphicFramePr>
        <p:xfrm>
          <a:off x="6160512" y="2188746"/>
          <a:ext cx="3168000" cy="4312927"/>
        </p:xfrm>
        <a:graphic>
          <a:graphicData uri="http://schemas.openxmlformats.org/drawingml/2006/table">
            <a:tbl>
              <a:tblPr firstRow="1" bandRow="1">
                <a:tableStyleId>{5940675A-B579-460E-94D1-54222C63F5DA}</a:tableStyleId>
              </a:tblPr>
              <a:tblGrid>
                <a:gridCol w="2376000">
                  <a:extLst>
                    <a:ext uri="{9D8B030D-6E8A-4147-A177-3AD203B41FA5}">
                      <a16:colId xmlns:a16="http://schemas.microsoft.com/office/drawing/2014/main" val="2555586693"/>
                    </a:ext>
                  </a:extLst>
                </a:gridCol>
                <a:gridCol w="792000">
                  <a:extLst>
                    <a:ext uri="{9D8B030D-6E8A-4147-A177-3AD203B41FA5}">
                      <a16:colId xmlns:a16="http://schemas.microsoft.com/office/drawing/2014/main" val="3536010129"/>
                    </a:ext>
                  </a:extLst>
                </a:gridCol>
              </a:tblGrid>
              <a:tr h="0">
                <a:tc>
                  <a:txBody>
                    <a:bodyPr/>
                    <a:lstStyle/>
                    <a:p>
                      <a:pPr algn="ctr"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職　　名</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氏　　名</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797500543"/>
                  </a:ext>
                </a:extLst>
              </a:tr>
              <a:tr h="160046">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大阪大学</a:t>
                      </a: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大学院</a:t>
                      </a:r>
                      <a:r>
                        <a:rPr lang="zh-CN" altLang="en-US" sz="800" b="0" i="0" u="none" strike="noStrike" dirty="0">
                          <a:solidFill>
                            <a:srgbClr val="000000"/>
                          </a:solidFill>
                          <a:effectLst/>
                          <a:latin typeface="游ゴシック" panose="020B0400000000000000" pitchFamily="50" charset="-128"/>
                          <a:ea typeface="游ゴシック" panose="020B0400000000000000" pitchFamily="50" charset="-128"/>
                        </a:rPr>
                        <a:t>医学系研究科教授</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磯　博康</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0741214"/>
                  </a:ext>
                </a:extLst>
              </a:tr>
              <a:tr h="160046">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大阪ヘルシー外食推進協議会会長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井上　正典</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1678305"/>
                  </a:ext>
                </a:extLst>
              </a:tr>
              <a:tr h="29979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公益財団法人大阪府レクリエーション協会</a:t>
                      </a:r>
                      <a:endParaRPr lang="en-US" altLang="ja-JP"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専務</a:t>
                      </a:r>
                      <a:r>
                        <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rPr>
                        <a:t>理事兼業務執行理事</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片倉　道夫</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382657"/>
                  </a:ext>
                </a:extLst>
              </a:tr>
              <a:tr h="160046">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健康保険組合連合会大阪連合会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専務</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理事</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川隅　正尋</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8775845"/>
                  </a:ext>
                </a:extLst>
              </a:tr>
              <a:tr h="160046">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一般社団法人大阪府歯科医師会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副会長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木田　眞敏</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5480300"/>
                  </a:ext>
                </a:extLst>
              </a:tr>
              <a:tr h="160046">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全国健康保険協会大阪支部</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支部長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小村　俊一</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2116355"/>
                  </a:ext>
                </a:extLst>
              </a:tr>
              <a:tr h="160046">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大阪府市長会（</a:t>
                      </a: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岸和田市健康</a:t>
                      </a:r>
                      <a:r>
                        <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rPr>
                        <a:t>保険</a:t>
                      </a: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課長</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佐野　成城</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9837649"/>
                  </a:ext>
                </a:extLst>
              </a:tr>
              <a:tr h="283607">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大阪府国民健康保険団体連合会</a:t>
                      </a:r>
                      <a:endParaRPr lang="en-US" altLang="zh-CN"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事務局</a:t>
                      </a:r>
                      <a:r>
                        <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rPr>
                        <a:t>次長兼総務部長</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rPr>
                        <a:t>高野瀨　早苗</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9084107"/>
                  </a:ext>
                </a:extLst>
              </a:tr>
              <a:tr h="160046">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公益社団法人大阪府看護協会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高橋　弘枝</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1975783"/>
                  </a:ext>
                </a:extLst>
              </a:tr>
              <a:tr h="160046">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大阪府町村長会（</a:t>
                      </a: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忠岡町</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健康</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こども</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課長）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谷野　彰俊</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7865960"/>
                  </a:ext>
                </a:extLst>
              </a:tr>
              <a:tr h="160046">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一般社団法人大阪府薬剤師会副会長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道明　雅代</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485332"/>
                  </a:ext>
                </a:extLst>
              </a:tr>
              <a:tr h="160046">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読売新聞大阪本社編集局</a:t>
                      </a:r>
                      <a:r>
                        <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rPr>
                        <a:t>生活教育部長</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中原　康弘</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1053298"/>
                  </a:ext>
                </a:extLst>
              </a:tr>
              <a:tr h="160046">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大阪労働局主任</a:t>
                      </a:r>
                      <a:r>
                        <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rPr>
                        <a:t>労働衛生専門官</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平野　聖人</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7125538"/>
                  </a:ext>
                </a:extLst>
              </a:tr>
              <a:tr h="160046">
                <a:tc>
                  <a:txBody>
                    <a:bodyPr/>
                    <a:lstStyle/>
                    <a:p>
                      <a:pPr algn="l" fontAlgn="ctr"/>
                      <a:r>
                        <a:rPr lang="zh-TW"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大阪府食生活改善連絡協議会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藤井　裕子</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6084254"/>
                  </a:ext>
                </a:extLst>
              </a:tr>
              <a:tr h="160046">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公益社団法人大阪府栄養士会会長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藤原　政嘉</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6437213"/>
                  </a:ext>
                </a:extLst>
              </a:tr>
              <a:tr h="28360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大阪市立総合医療センター</a:t>
                      </a:r>
                      <a:endParaRPr lang="en-US" altLang="ja-JP"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糖尿病</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・内分泌センター部長</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細井　雅之</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4026417"/>
                  </a:ext>
                </a:extLst>
              </a:tr>
              <a:tr h="160046">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大阪医科大学医学部</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社会</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・行動科学教室教授</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本庄　かおり</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83523967"/>
                  </a:ext>
                </a:extLst>
              </a:tr>
              <a:tr h="160046">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公益財団法人フィットネス</a:t>
                      </a:r>
                      <a:r>
                        <a:rPr lang="en-US" altLang="ja-JP" sz="800" b="0" i="0" u="none" strike="noStrike" dirty="0" smtClean="0">
                          <a:solidFill>
                            <a:srgbClr val="000000"/>
                          </a:solidFill>
                          <a:effectLst/>
                          <a:latin typeface="游ゴシック" panose="020B0400000000000000" pitchFamily="50" charset="-128"/>
                          <a:ea typeface="游ゴシック" panose="020B0400000000000000" pitchFamily="50" charset="-128"/>
                        </a:rPr>
                        <a:t>21</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事業団事業</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部長</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前川　誠二</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1511315"/>
                  </a:ext>
                </a:extLst>
              </a:tr>
              <a:tr h="28360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地方独立行政法人大阪府立病院機構</a:t>
                      </a:r>
                      <a:endParaRPr lang="en-US" altLang="ja-JP"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大阪国際がんセンターがん</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対策センター所長</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宮代　勲</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4480961"/>
                  </a:ext>
                </a:extLst>
              </a:tr>
              <a:tr h="283607">
                <a:tc>
                  <a:txBody>
                    <a:bodyPr/>
                    <a:lstStyle/>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独立行政法人労働者健康安全機構</a:t>
                      </a:r>
                      <a:endParaRPr lang="en-US" altLang="ja-JP" sz="800" b="0"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大阪産業保健総合支援センター副所長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森岡　学</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6034874"/>
                  </a:ext>
                </a:extLst>
              </a:tr>
              <a:tr h="160046">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社会福祉法人大阪府社会福祉協議会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事務</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局長</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森垣　学</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6363656"/>
                  </a:ext>
                </a:extLst>
              </a:tr>
              <a:tr h="160046">
                <a:tc>
                  <a:txBody>
                    <a:bodyPr/>
                    <a:lstStyle/>
                    <a:p>
                      <a:pPr algn="l" fontAlgn="ctr"/>
                      <a:r>
                        <a:rPr lang="zh-CN"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一般社団法人大阪府医師会</a:t>
                      </a:r>
                      <a:r>
                        <a:rPr lang="ja-JP" altLang="en-US" sz="800" b="0" i="0" u="none" strike="noStrike" dirty="0" smtClean="0">
                          <a:solidFill>
                            <a:srgbClr val="000000"/>
                          </a:solidFill>
                          <a:effectLst/>
                          <a:latin typeface="游ゴシック" panose="020B0400000000000000" pitchFamily="50" charset="-128"/>
                          <a:ea typeface="游ゴシック" panose="020B0400000000000000" pitchFamily="50" charset="-128"/>
                        </a:rPr>
                        <a:t>理事</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矢野　隆子</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562898"/>
                  </a:ext>
                </a:extLst>
              </a:tr>
            </a:tbl>
          </a:graphicData>
        </a:graphic>
      </p:graphicFrame>
      <p:sp>
        <p:nvSpPr>
          <p:cNvPr id="20" name="テキスト ボックス 19"/>
          <p:cNvSpPr txBox="1"/>
          <p:nvPr/>
        </p:nvSpPr>
        <p:spPr>
          <a:xfrm>
            <a:off x="7467488" y="1965665"/>
            <a:ext cx="1944000" cy="216000"/>
          </a:xfrm>
          <a:prstGeom prst="roundRect">
            <a:avLst>
              <a:gd name="adj" fmla="val 0"/>
            </a:avLst>
          </a:prstGeom>
          <a:noFill/>
          <a:ln w="12700">
            <a:noFill/>
          </a:ln>
        </p:spPr>
        <p:txBody>
          <a:bodyPr wrap="square" lIns="36000" tIns="36000" rIns="36000" bIns="36000" rtlCol="0" anchor="ctr">
            <a:noAutofit/>
          </a:bodyPr>
          <a:lstStyle/>
          <a:p>
            <a:pPr algn="r"/>
            <a:r>
              <a:rPr lang="ja-JP" altLang="en-US" sz="800" dirty="0" smtClean="0">
                <a:latin typeface="游ゴシック" panose="020B0400000000000000" pitchFamily="50" charset="-128"/>
                <a:ea typeface="游ゴシック" panose="020B0400000000000000" pitchFamily="50" charset="-128"/>
              </a:rPr>
              <a:t>令和２年３月現在（敬称略、五十音順）</a:t>
            </a:r>
            <a:endParaRPr lang="en-US" altLang="ja-JP" sz="800" dirty="0" smtClean="0">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4D1D0668-0C6C-4C7F-AAAF-C0078F4BF5F6}" type="slidenum">
              <a:rPr kumimoji="1" lang="ja-JP" altLang="en-US" smtClean="0"/>
              <a:t>9</a:t>
            </a:fld>
            <a:endParaRPr kumimoji="1" lang="ja-JP" altLang="en-US"/>
          </a:p>
        </p:txBody>
      </p:sp>
      <p:sp>
        <p:nvSpPr>
          <p:cNvPr id="15" name="テキスト ボックス 14"/>
          <p:cNvSpPr txBox="1"/>
          <p:nvPr/>
        </p:nvSpPr>
        <p:spPr>
          <a:xfrm>
            <a:off x="5249494" y="96723"/>
            <a:ext cx="4608000" cy="216000"/>
          </a:xfrm>
          <a:prstGeom prst="roundRect">
            <a:avLst>
              <a:gd name="adj" fmla="val 50000"/>
            </a:avLst>
          </a:prstGeom>
          <a:solidFill>
            <a:srgbClr val="009999"/>
          </a:solidFill>
        </p:spPr>
        <p:txBody>
          <a:bodyPr wrap="none" lIns="72000" tIns="43200" rIns="36000" bIns="36000" rtlCol="0" anchor="ctr">
            <a:noAutofit/>
          </a:bodyPr>
          <a:lstStyle/>
          <a:p>
            <a:pPr algn="ctr"/>
            <a:r>
              <a:rPr lang="ja-JP" altLang="en-US" sz="1100" b="1" dirty="0" smtClean="0">
                <a:solidFill>
                  <a:schemeClr val="bg1"/>
                </a:solidFill>
                <a:latin typeface="游ゴシック" panose="020B0400000000000000" pitchFamily="50" charset="-128"/>
                <a:ea typeface="游ゴシック" panose="020B0400000000000000" pitchFamily="50" charset="-128"/>
              </a:rPr>
              <a:t>大阪府</a:t>
            </a:r>
            <a:r>
              <a:rPr lang="ja-JP" altLang="en-US" sz="1100" b="1" dirty="0">
                <a:solidFill>
                  <a:schemeClr val="bg1"/>
                </a:solidFill>
                <a:latin typeface="游ゴシック" panose="020B0400000000000000" pitchFamily="50" charset="-128"/>
                <a:ea typeface="游ゴシック" panose="020B0400000000000000" pitchFamily="50" charset="-128"/>
              </a:rPr>
              <a:t>健康づくり推進</a:t>
            </a:r>
            <a:r>
              <a:rPr lang="ja-JP" altLang="en-US" sz="1100" b="1" dirty="0" smtClean="0">
                <a:solidFill>
                  <a:schemeClr val="bg1"/>
                </a:solidFill>
                <a:latin typeface="游ゴシック" panose="020B0400000000000000" pitchFamily="50" charset="-128"/>
                <a:ea typeface="游ゴシック" panose="020B0400000000000000" pitchFamily="50" charset="-128"/>
              </a:rPr>
              <a:t>条例第</a:t>
            </a:r>
            <a:r>
              <a:rPr lang="en-US" altLang="ja-JP" sz="1100" b="1" dirty="0" smtClean="0">
                <a:solidFill>
                  <a:schemeClr val="bg1"/>
                </a:solidFill>
                <a:latin typeface="游ゴシック" panose="020B0400000000000000" pitchFamily="50" charset="-128"/>
                <a:ea typeface="游ゴシック" panose="020B0400000000000000" pitchFamily="50" charset="-128"/>
              </a:rPr>
              <a:t>19</a:t>
            </a:r>
            <a:r>
              <a:rPr lang="ja-JP" altLang="en-US" sz="1100" b="1" dirty="0" smtClean="0">
                <a:solidFill>
                  <a:schemeClr val="bg1"/>
                </a:solidFill>
                <a:latin typeface="游ゴシック" panose="020B0400000000000000" pitchFamily="50" charset="-128"/>
                <a:ea typeface="游ゴシック" panose="020B0400000000000000" pitchFamily="50" charset="-128"/>
              </a:rPr>
              <a:t>条に基づく年次報告書</a:t>
            </a:r>
            <a:r>
              <a:rPr lang="en-US" altLang="ja-JP" sz="1100" b="1" dirty="0" smtClean="0">
                <a:solidFill>
                  <a:schemeClr val="bg1"/>
                </a:solidFill>
                <a:latin typeface="游ゴシック" panose="020B0400000000000000" pitchFamily="50" charset="-128"/>
                <a:ea typeface="游ゴシック" panose="020B0400000000000000" pitchFamily="50" charset="-128"/>
              </a:rPr>
              <a:t>〈</a:t>
            </a:r>
            <a:r>
              <a:rPr lang="ja-JP" altLang="en-US" sz="1100" b="1" dirty="0" smtClean="0">
                <a:solidFill>
                  <a:schemeClr val="bg1"/>
                </a:solidFill>
                <a:latin typeface="游ゴシック" panose="020B0400000000000000" pitchFamily="50" charset="-128"/>
                <a:ea typeface="游ゴシック" panose="020B0400000000000000" pitchFamily="50" charset="-128"/>
              </a:rPr>
              <a:t>令和元年度</a:t>
            </a:r>
            <a:r>
              <a:rPr lang="en-US" altLang="ja-JP" sz="1100" b="1" dirty="0">
                <a:solidFill>
                  <a:schemeClr val="bg1"/>
                </a:solidFill>
                <a:latin typeface="游ゴシック" panose="020B0400000000000000" pitchFamily="50" charset="-128"/>
                <a:ea typeface="游ゴシック" panose="020B0400000000000000" pitchFamily="50" charset="-128"/>
              </a:rPr>
              <a:t>〉</a:t>
            </a:r>
            <a:endParaRPr lang="ja-JP" altLang="en-US" sz="11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65413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3205</TotalTime>
  <Words>29074</Words>
  <PresentationFormat>A4 210 x 297 mm</PresentationFormat>
  <Paragraphs>3243</Paragraphs>
  <Slides>78</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78</vt:i4>
      </vt:variant>
    </vt:vector>
  </HeadingPairs>
  <TitlesOfParts>
    <vt:vector size="91" baseType="lpstr">
      <vt:lpstr>HG丸ｺﾞｼｯｸM-PRO</vt:lpstr>
      <vt:lpstr>HG創英角ｺﾞｼｯｸUB</vt:lpstr>
      <vt:lpstr>Meiryo UI</vt:lpstr>
      <vt:lpstr>ＭＳ Ｐゴシック</vt:lpstr>
      <vt:lpstr>メイリオ</vt:lpstr>
      <vt:lpstr>游ゴシック</vt:lpstr>
      <vt:lpstr>游ゴシック Light</vt:lpstr>
      <vt:lpstr>Arial</vt:lpstr>
      <vt:lpstr>Calibri</vt:lpstr>
      <vt:lpstr>Calibri Light</vt:lpstr>
      <vt:lpstr>Microsoft Himalaya</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2020-06-23T07:38:32Z</cp:lastPrinted>
  <dcterms:created xsi:type="dcterms:W3CDTF">2019-12-18T01:35:02Z</dcterms:created>
  <dcterms:modified xsi:type="dcterms:W3CDTF">2021-04-14T04:19:39Z</dcterms:modified>
</cp:coreProperties>
</file>