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png" ContentType="image/png"/>
  <Default Extension="rels" ContentType="application/vnd.openxmlformats-package.relationships+xml"/>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12.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22"/>
  </p:notesMasterIdLst>
  <p:handoutMasterIdLst>
    <p:handoutMasterId r:id="rId123"/>
  </p:handoutMasterIdLst>
  <p:sldIdLst>
    <p:sldId id="278" r:id="rId2"/>
    <p:sldId id="282" r:id="rId3"/>
    <p:sldId id="319" r:id="rId4"/>
    <p:sldId id="292" r:id="rId5"/>
    <p:sldId id="385" r:id="rId6"/>
    <p:sldId id="386" r:id="rId7"/>
    <p:sldId id="141170022" r:id="rId8"/>
    <p:sldId id="387" r:id="rId9"/>
    <p:sldId id="419" r:id="rId10"/>
    <p:sldId id="420" r:id="rId11"/>
    <p:sldId id="422" r:id="rId12"/>
    <p:sldId id="388" r:id="rId13"/>
    <p:sldId id="423" r:id="rId14"/>
    <p:sldId id="424" r:id="rId15"/>
    <p:sldId id="415" r:id="rId16"/>
    <p:sldId id="141170023" r:id="rId17"/>
    <p:sldId id="435" r:id="rId18"/>
    <p:sldId id="436" r:id="rId19"/>
    <p:sldId id="141170024" r:id="rId20"/>
    <p:sldId id="457" r:id="rId21"/>
    <p:sldId id="141169990" r:id="rId22"/>
    <p:sldId id="308" r:id="rId23"/>
    <p:sldId id="439" r:id="rId24"/>
    <p:sldId id="440" r:id="rId25"/>
    <p:sldId id="441" r:id="rId26"/>
    <p:sldId id="141170021" r:id="rId27"/>
    <p:sldId id="309" r:id="rId28"/>
    <p:sldId id="442" r:id="rId29"/>
    <p:sldId id="443" r:id="rId30"/>
    <p:sldId id="310" r:id="rId31"/>
    <p:sldId id="444" r:id="rId32"/>
    <p:sldId id="458" r:id="rId33"/>
    <p:sldId id="141169994" r:id="rId34"/>
    <p:sldId id="141169995" r:id="rId35"/>
    <p:sldId id="141169996" r:id="rId36"/>
    <p:sldId id="312" r:id="rId37"/>
    <p:sldId id="459" r:id="rId38"/>
    <p:sldId id="460" r:id="rId39"/>
    <p:sldId id="315" r:id="rId40"/>
    <p:sldId id="141170020" r:id="rId41"/>
    <p:sldId id="397" r:id="rId42"/>
    <p:sldId id="446" r:id="rId43"/>
    <p:sldId id="316" r:id="rId44"/>
    <p:sldId id="398" r:id="rId45"/>
    <p:sldId id="399" r:id="rId46"/>
    <p:sldId id="427" r:id="rId47"/>
    <p:sldId id="141169997" r:id="rId48"/>
    <p:sldId id="141169998" r:id="rId49"/>
    <p:sldId id="141169999" r:id="rId50"/>
    <p:sldId id="141170000" r:id="rId51"/>
    <p:sldId id="141170001" r:id="rId52"/>
    <p:sldId id="141170002" r:id="rId53"/>
    <p:sldId id="141170003" r:id="rId54"/>
    <p:sldId id="141170004" r:id="rId55"/>
    <p:sldId id="141170005" r:id="rId56"/>
    <p:sldId id="141170006" r:id="rId57"/>
    <p:sldId id="141170007" r:id="rId58"/>
    <p:sldId id="141170008" r:id="rId59"/>
    <p:sldId id="141170009" r:id="rId60"/>
    <p:sldId id="354" r:id="rId61"/>
    <p:sldId id="411" r:id="rId62"/>
    <p:sldId id="454" r:id="rId63"/>
    <p:sldId id="455" r:id="rId64"/>
    <p:sldId id="141170014" r:id="rId65"/>
    <p:sldId id="141170015" r:id="rId66"/>
    <p:sldId id="141170016" r:id="rId67"/>
    <p:sldId id="141170019" r:id="rId68"/>
    <p:sldId id="141170017" r:id="rId69"/>
    <p:sldId id="141170018" r:id="rId70"/>
    <p:sldId id="343" r:id="rId71"/>
    <p:sldId id="141170036" r:id="rId72"/>
    <p:sldId id="344" r:id="rId73"/>
    <p:sldId id="360" r:id="rId74"/>
    <p:sldId id="363" r:id="rId75"/>
    <p:sldId id="141170037" r:id="rId76"/>
    <p:sldId id="361" r:id="rId77"/>
    <p:sldId id="364" r:id="rId78"/>
    <p:sldId id="348" r:id="rId79"/>
    <p:sldId id="362" r:id="rId80"/>
    <p:sldId id="349" r:id="rId81"/>
    <p:sldId id="365" r:id="rId82"/>
    <p:sldId id="351" r:id="rId83"/>
    <p:sldId id="352" r:id="rId84"/>
    <p:sldId id="353" r:id="rId85"/>
    <p:sldId id="366" r:id="rId86"/>
    <p:sldId id="141170038" r:id="rId87"/>
    <p:sldId id="356" r:id="rId88"/>
    <p:sldId id="367" r:id="rId89"/>
    <p:sldId id="357" r:id="rId90"/>
    <p:sldId id="369" r:id="rId91"/>
    <p:sldId id="368" r:id="rId92"/>
    <p:sldId id="414" r:id="rId93"/>
    <p:sldId id="324" r:id="rId94"/>
    <p:sldId id="141170030" r:id="rId95"/>
    <p:sldId id="325" r:id="rId96"/>
    <p:sldId id="314" r:id="rId97"/>
    <p:sldId id="289" r:id="rId98"/>
    <p:sldId id="269" r:id="rId99"/>
    <p:sldId id="141170031" r:id="rId100"/>
    <p:sldId id="141170032" r:id="rId101"/>
    <p:sldId id="141170033" r:id="rId102"/>
    <p:sldId id="425" r:id="rId103"/>
    <p:sldId id="332" r:id="rId104"/>
    <p:sldId id="429" r:id="rId105"/>
    <p:sldId id="141170034" r:id="rId106"/>
    <p:sldId id="430" r:id="rId107"/>
    <p:sldId id="431" r:id="rId108"/>
    <p:sldId id="432" r:id="rId109"/>
    <p:sldId id="433" r:id="rId110"/>
    <p:sldId id="296" r:id="rId111"/>
    <p:sldId id="329" r:id="rId112"/>
    <p:sldId id="421" r:id="rId113"/>
    <p:sldId id="346" r:id="rId114"/>
    <p:sldId id="350" r:id="rId115"/>
    <p:sldId id="426" r:id="rId116"/>
    <p:sldId id="300" r:id="rId117"/>
    <p:sldId id="317" r:id="rId118"/>
    <p:sldId id="301" r:id="rId119"/>
    <p:sldId id="355" r:id="rId120"/>
    <p:sldId id="141170035" r:id="rId121"/>
  </p:sldIdLst>
  <p:sldSz cx="9906000" cy="6858000" type="A4"/>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0CFB7B16-567A-401F-A133-001C1C9F4238}">
          <p14:sldIdLst>
            <p14:sldId id="278"/>
            <p14:sldId id="282"/>
            <p14:sldId id="319"/>
            <p14:sldId id="292"/>
            <p14:sldId id="385"/>
            <p14:sldId id="386"/>
            <p14:sldId id="141170022"/>
            <p14:sldId id="387"/>
            <p14:sldId id="419"/>
            <p14:sldId id="420"/>
            <p14:sldId id="422"/>
            <p14:sldId id="388"/>
            <p14:sldId id="423"/>
            <p14:sldId id="424"/>
            <p14:sldId id="415"/>
            <p14:sldId id="141170023"/>
            <p14:sldId id="435"/>
            <p14:sldId id="436"/>
            <p14:sldId id="141170024"/>
            <p14:sldId id="457"/>
            <p14:sldId id="141169990"/>
            <p14:sldId id="308"/>
            <p14:sldId id="439"/>
            <p14:sldId id="440"/>
            <p14:sldId id="441"/>
            <p14:sldId id="141170021"/>
            <p14:sldId id="309"/>
            <p14:sldId id="442"/>
            <p14:sldId id="443"/>
            <p14:sldId id="310"/>
            <p14:sldId id="444"/>
            <p14:sldId id="458"/>
            <p14:sldId id="141169994"/>
            <p14:sldId id="141169995"/>
            <p14:sldId id="141169996"/>
            <p14:sldId id="312"/>
            <p14:sldId id="459"/>
            <p14:sldId id="460"/>
            <p14:sldId id="315"/>
            <p14:sldId id="141170020"/>
            <p14:sldId id="397"/>
            <p14:sldId id="446"/>
            <p14:sldId id="316"/>
            <p14:sldId id="398"/>
            <p14:sldId id="399"/>
            <p14:sldId id="427"/>
            <p14:sldId id="141169997"/>
            <p14:sldId id="141169998"/>
            <p14:sldId id="141169999"/>
            <p14:sldId id="141170000"/>
            <p14:sldId id="141170001"/>
            <p14:sldId id="141170002"/>
            <p14:sldId id="141170003"/>
            <p14:sldId id="141170004"/>
            <p14:sldId id="141170005"/>
            <p14:sldId id="141170006"/>
            <p14:sldId id="141170007"/>
            <p14:sldId id="141170008"/>
            <p14:sldId id="141170009"/>
            <p14:sldId id="354"/>
            <p14:sldId id="411"/>
            <p14:sldId id="454"/>
            <p14:sldId id="455"/>
            <p14:sldId id="141170014"/>
            <p14:sldId id="141170015"/>
            <p14:sldId id="141170016"/>
            <p14:sldId id="141170019"/>
            <p14:sldId id="141170017"/>
            <p14:sldId id="141170018"/>
            <p14:sldId id="343"/>
            <p14:sldId id="141170036"/>
            <p14:sldId id="344"/>
            <p14:sldId id="360"/>
            <p14:sldId id="363"/>
            <p14:sldId id="141170037"/>
            <p14:sldId id="361"/>
            <p14:sldId id="364"/>
            <p14:sldId id="348"/>
            <p14:sldId id="362"/>
            <p14:sldId id="349"/>
            <p14:sldId id="365"/>
            <p14:sldId id="351"/>
            <p14:sldId id="352"/>
            <p14:sldId id="353"/>
            <p14:sldId id="366"/>
            <p14:sldId id="141170038"/>
            <p14:sldId id="356"/>
            <p14:sldId id="367"/>
            <p14:sldId id="357"/>
            <p14:sldId id="369"/>
            <p14:sldId id="368"/>
            <p14:sldId id="414"/>
            <p14:sldId id="324"/>
            <p14:sldId id="141170030"/>
            <p14:sldId id="325"/>
            <p14:sldId id="314"/>
            <p14:sldId id="289"/>
            <p14:sldId id="269"/>
            <p14:sldId id="141170031"/>
            <p14:sldId id="141170032"/>
            <p14:sldId id="141170033"/>
            <p14:sldId id="425"/>
            <p14:sldId id="332"/>
            <p14:sldId id="429"/>
            <p14:sldId id="141170034"/>
            <p14:sldId id="430"/>
            <p14:sldId id="431"/>
            <p14:sldId id="432"/>
            <p14:sldId id="433"/>
            <p14:sldId id="296"/>
            <p14:sldId id="329"/>
            <p14:sldId id="421"/>
            <p14:sldId id="346"/>
            <p14:sldId id="350"/>
            <p14:sldId id="426"/>
            <p14:sldId id="300"/>
            <p14:sldId id="317"/>
            <p14:sldId id="301"/>
            <p14:sldId id="355"/>
            <p14:sldId id="141170035"/>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5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E6E6"/>
    <a:srgbClr val="DEEBF7"/>
    <a:srgbClr val="002060"/>
    <a:srgbClr val="EFF5FB"/>
    <a:srgbClr val="9DC3E6"/>
    <a:srgbClr val="B4C7E7"/>
    <a:srgbClr val="576D80"/>
    <a:srgbClr val="FF66FF"/>
    <a:srgbClr val="CFD5EA"/>
    <a:srgbClr val="E9EB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449" autoAdjust="0"/>
    <p:restoredTop sz="90244" autoAdjust="0"/>
  </p:normalViewPr>
  <p:slideViewPr>
    <p:cSldViewPr snapToGrid="0">
      <p:cViewPr varScale="1">
        <p:scale>
          <a:sx n="88" d="100"/>
          <a:sy n="88" d="100"/>
        </p:scale>
        <p:origin x="1334" y="6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handoutMaster" Target="handoutMasters/handout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commentAuthors" Target="commentAuthors.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Sheet1!$B$4</c:f>
              <c:strCache>
                <c:ptCount val="1"/>
                <c:pt idx="0">
                  <c:v>男性</c:v>
                </c:pt>
              </c:strCache>
            </c:strRef>
          </c:tx>
          <c:spPr>
            <a:ln w="28575" cap="rnd">
              <a:solidFill>
                <a:schemeClr val="accent1"/>
              </a:solidFill>
              <a:round/>
            </a:ln>
            <a:effectLst/>
          </c:spPr>
          <c:marker>
            <c:symbol val="square"/>
            <c:size val="7"/>
            <c:spPr>
              <a:noFill/>
              <a:ln w="9525">
                <a:solidFill>
                  <a:schemeClr val="accent1"/>
                </a:solidFill>
              </a:ln>
              <a:effectLst/>
            </c:spPr>
          </c:marker>
          <c:dLbls>
            <c:dLbl>
              <c:idx val="0"/>
              <c:layout>
                <c:manualLayout>
                  <c:x val="-4.7222222222222235E-2"/>
                  <c:y val="-8.33333333333333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CA8-4FBB-89AA-9B4BBE6C5970}"/>
                </c:ext>
              </c:extLst>
            </c:dLbl>
            <c:dLbl>
              <c:idx val="1"/>
              <c:layout>
                <c:manualLayout>
                  <c:x val="-4.4444444444444467E-2"/>
                  <c:y val="-7.4074074074074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CA8-4FBB-89AA-9B4BBE6C5970}"/>
                </c:ext>
              </c:extLst>
            </c:dLbl>
            <c:dLbl>
              <c:idx val="2"/>
              <c:layout>
                <c:manualLayout>
                  <c:x val="-4.7222222222222221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CA8-4FBB-89AA-9B4BBE6C5970}"/>
                </c:ext>
              </c:extLst>
            </c:dLbl>
            <c:dLbl>
              <c:idx val="3"/>
              <c:layout>
                <c:manualLayout>
                  <c:x val="-5.0000000000000051E-2"/>
                  <c:y val="-5.555555555555555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A8-4FBB-89AA-9B4BBE6C5970}"/>
                </c:ext>
              </c:extLst>
            </c:dLbl>
            <c:dLbl>
              <c:idx val="4"/>
              <c:layout>
                <c:manualLayout>
                  <c:x val="-5.2777777777777826E-2"/>
                  <c:y val="-6.01851851851852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DCA8-4FBB-89AA-9B4BBE6C5970}"/>
                </c:ext>
              </c:extLst>
            </c:dLbl>
            <c:dLbl>
              <c:idx val="5"/>
              <c:layout>
                <c:manualLayout>
                  <c:x val="-5.2777777777777778E-2"/>
                  <c:y val="-6.0185185185185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CA8-4FBB-89AA-9B4BBE6C5970}"/>
                </c:ext>
              </c:extLst>
            </c:dLbl>
            <c:dLbl>
              <c:idx val="6"/>
              <c:layout>
                <c:manualLayout>
                  <c:x val="-5.8333333333333334E-2"/>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CA8-4FBB-89AA-9B4BBE6C5970}"/>
                </c:ext>
              </c:extLst>
            </c:dLbl>
            <c:dLbl>
              <c:idx val="7"/>
              <c:layout>
                <c:manualLayout>
                  <c:x val="-0.05"/>
                  <c:y val="-6.0185185185185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CA8-4FBB-89AA-9B4BBE6C5970}"/>
                </c:ext>
              </c:extLst>
            </c:dLbl>
            <c:dLbl>
              <c:idx val="8"/>
              <c:layout>
                <c:manualLayout>
                  <c:x val="-0.05"/>
                  <c:y val="-6.94444444444444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CA8-4FBB-89AA-9B4BBE6C5970}"/>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ea"/>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Sheet1!$A$5:$A$13</c:f>
              <c:strCache>
                <c:ptCount val="9"/>
                <c:pt idx="0">
                  <c:v>H27</c:v>
                </c:pt>
                <c:pt idx="1">
                  <c:v>H28</c:v>
                </c:pt>
                <c:pt idx="2">
                  <c:v>H29</c:v>
                </c:pt>
                <c:pt idx="3">
                  <c:v>H30</c:v>
                </c:pt>
                <c:pt idx="4">
                  <c:v>R1</c:v>
                </c:pt>
                <c:pt idx="5">
                  <c:v>R2</c:v>
                </c:pt>
                <c:pt idx="6">
                  <c:v>R3</c:v>
                </c:pt>
                <c:pt idx="7">
                  <c:v>R4</c:v>
                </c:pt>
                <c:pt idx="8">
                  <c:v>R5</c:v>
                </c:pt>
              </c:strCache>
            </c:strRef>
          </c:cat>
          <c:val>
            <c:numRef>
              <c:f>Sheet1!$B$5:$B$13</c:f>
              <c:numCache>
                <c:formatCode>0.00</c:formatCode>
                <c:ptCount val="9"/>
                <c:pt idx="0">
                  <c:v>4.5999999999999996</c:v>
                </c:pt>
                <c:pt idx="1">
                  <c:v>4.7</c:v>
                </c:pt>
                <c:pt idx="2">
                  <c:v>4.7</c:v>
                </c:pt>
                <c:pt idx="3">
                  <c:v>4.9000000000000004</c:v>
                </c:pt>
                <c:pt idx="4">
                  <c:v>4.7</c:v>
                </c:pt>
                <c:pt idx="5">
                  <c:v>5.3</c:v>
                </c:pt>
                <c:pt idx="6">
                  <c:v>5.9</c:v>
                </c:pt>
                <c:pt idx="7">
                  <c:v>6.96</c:v>
                </c:pt>
                <c:pt idx="8">
                  <c:v>6.69</c:v>
                </c:pt>
              </c:numCache>
            </c:numRef>
          </c:val>
          <c:smooth val="0"/>
          <c:extLst>
            <c:ext xmlns:c16="http://schemas.microsoft.com/office/drawing/2014/chart" uri="{C3380CC4-5D6E-409C-BE32-E72D297353CC}">
              <c16:uniqueId val="{00000009-DCA8-4FBB-89AA-9B4BBE6C5970}"/>
            </c:ext>
          </c:extLst>
        </c:ser>
        <c:ser>
          <c:idx val="1"/>
          <c:order val="1"/>
          <c:tx>
            <c:strRef>
              <c:f>Sheet1!$C$4</c:f>
              <c:strCache>
                <c:ptCount val="1"/>
                <c:pt idx="0">
                  <c:v>女性</c:v>
                </c:pt>
              </c:strCache>
            </c:strRef>
          </c:tx>
          <c:spPr>
            <a:ln w="28575" cap="rnd">
              <a:solidFill>
                <a:schemeClr val="accent2"/>
              </a:solidFill>
              <a:round/>
            </a:ln>
            <a:effectLst/>
          </c:spPr>
          <c:marker>
            <c:symbol val="square"/>
            <c:size val="7"/>
            <c:spPr>
              <a:solidFill>
                <a:schemeClr val="accent2"/>
              </a:solidFill>
              <a:ln w="9525">
                <a:solidFill>
                  <a:schemeClr val="accent2"/>
                </a:solidFill>
              </a:ln>
              <a:effectLst/>
            </c:spPr>
          </c:marker>
          <c:dLbls>
            <c:dLbl>
              <c:idx val="0"/>
              <c:layout>
                <c:manualLayout>
                  <c:x val="-5.000000000000001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DCA8-4FBB-89AA-9B4BBE6C5970}"/>
                </c:ext>
              </c:extLst>
            </c:dLbl>
            <c:dLbl>
              <c:idx val="1"/>
              <c:layout>
                <c:manualLayout>
                  <c:x val="-4.4444444444444467E-2"/>
                  <c:y val="6.0185185185185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DCA8-4FBB-89AA-9B4BBE6C5970}"/>
                </c:ext>
              </c:extLst>
            </c:dLbl>
            <c:dLbl>
              <c:idx val="2"/>
              <c:layout>
                <c:manualLayout>
                  <c:x val="-4.166666666666672E-2"/>
                  <c:y val="6.94444444444442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DCA8-4FBB-89AA-9B4BBE6C5970}"/>
                </c:ext>
              </c:extLst>
            </c:dLbl>
            <c:dLbl>
              <c:idx val="3"/>
              <c:layout>
                <c:manualLayout>
                  <c:x val="-3.8888888888888938E-2"/>
                  <c:y val="6.4814814814814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DCA8-4FBB-89AA-9B4BBE6C5970}"/>
                </c:ext>
              </c:extLst>
            </c:dLbl>
            <c:dLbl>
              <c:idx val="4"/>
              <c:layout>
                <c:manualLayout>
                  <c:x val="-4.1666666666666664E-2"/>
                  <c:y val="6.01851851851851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DCA8-4FBB-89AA-9B4BBE6C5970}"/>
                </c:ext>
              </c:extLst>
            </c:dLbl>
            <c:dLbl>
              <c:idx val="5"/>
              <c:layout>
                <c:manualLayout>
                  <c:x val="-4.1666666666666664E-2"/>
                  <c:y val="7.40740740740741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DCA8-4FBB-89AA-9B4BBE6C5970}"/>
                </c:ext>
              </c:extLst>
            </c:dLbl>
            <c:dLbl>
              <c:idx val="6"/>
              <c:layout>
                <c:manualLayout>
                  <c:x val="-4.4444444444444543E-2"/>
                  <c:y val="8.79629629629629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DCA8-4FBB-89AA-9B4BBE6C5970}"/>
                </c:ext>
              </c:extLst>
            </c:dLbl>
            <c:dLbl>
              <c:idx val="7"/>
              <c:layout>
                <c:manualLayout>
                  <c:x val="-5.5555555555555552E-2"/>
                  <c:y val="6.48148148148148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DCA8-4FBB-89AA-9B4BBE6C5970}"/>
                </c:ext>
              </c:extLst>
            </c:dLbl>
            <c:dLbl>
              <c:idx val="8"/>
              <c:layout>
                <c:manualLayout>
                  <c:x val="-4.7222222222222117E-2"/>
                  <c:y val="6.48148148148147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DCA8-4FBB-89AA-9B4BBE6C5970}"/>
                </c:ext>
              </c:extLst>
            </c:dLbl>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ea"/>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Sheet1!$A$5:$A$13</c:f>
              <c:strCache>
                <c:ptCount val="9"/>
                <c:pt idx="0">
                  <c:v>H27</c:v>
                </c:pt>
                <c:pt idx="1">
                  <c:v>H28</c:v>
                </c:pt>
                <c:pt idx="2">
                  <c:v>H29</c:v>
                </c:pt>
                <c:pt idx="3">
                  <c:v>H30</c:v>
                </c:pt>
                <c:pt idx="4">
                  <c:v>R1</c:v>
                </c:pt>
                <c:pt idx="5">
                  <c:v>R2</c:v>
                </c:pt>
                <c:pt idx="6">
                  <c:v>R3</c:v>
                </c:pt>
                <c:pt idx="7">
                  <c:v>R4</c:v>
                </c:pt>
                <c:pt idx="8">
                  <c:v>R5</c:v>
                </c:pt>
              </c:strCache>
            </c:strRef>
          </c:cat>
          <c:val>
            <c:numRef>
              <c:f>Sheet1!$C$5:$C$13</c:f>
              <c:numCache>
                <c:formatCode>0.00</c:formatCode>
                <c:ptCount val="9"/>
                <c:pt idx="0">
                  <c:v>4</c:v>
                </c:pt>
                <c:pt idx="1">
                  <c:v>3.3</c:v>
                </c:pt>
                <c:pt idx="2">
                  <c:v>3.7</c:v>
                </c:pt>
                <c:pt idx="3">
                  <c:v>3.3</c:v>
                </c:pt>
                <c:pt idx="4">
                  <c:v>3.8</c:v>
                </c:pt>
                <c:pt idx="5">
                  <c:v>4.3</c:v>
                </c:pt>
                <c:pt idx="6">
                  <c:v>5.3</c:v>
                </c:pt>
                <c:pt idx="7">
                  <c:v>4.5</c:v>
                </c:pt>
                <c:pt idx="8">
                  <c:v>3.31</c:v>
                </c:pt>
              </c:numCache>
            </c:numRef>
          </c:val>
          <c:smooth val="0"/>
          <c:extLst>
            <c:ext xmlns:c16="http://schemas.microsoft.com/office/drawing/2014/chart" uri="{C3380CC4-5D6E-409C-BE32-E72D297353CC}">
              <c16:uniqueId val="{00000013-DCA8-4FBB-89AA-9B4BBE6C5970}"/>
            </c:ext>
          </c:extLst>
        </c:ser>
        <c:dLbls>
          <c:showLegendKey val="0"/>
          <c:showVal val="0"/>
          <c:showCatName val="0"/>
          <c:showSerName val="0"/>
          <c:showPercent val="0"/>
          <c:showBubbleSize val="0"/>
        </c:dLbls>
        <c:marker val="1"/>
        <c:smooth val="0"/>
        <c:axId val="15290736"/>
        <c:axId val="15289072"/>
      </c:lineChart>
      <c:catAx>
        <c:axId val="15290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ea"/>
                <a:ea typeface="+mn-ea"/>
                <a:cs typeface="+mn-cs"/>
              </a:defRPr>
            </a:pPr>
            <a:endParaRPr lang="ja-JP"/>
          </a:p>
        </c:txPr>
        <c:crossAx val="15289072"/>
        <c:crosses val="autoZero"/>
        <c:auto val="1"/>
        <c:lblAlgn val="ctr"/>
        <c:lblOffset val="100"/>
        <c:noMultiLvlLbl val="0"/>
      </c:catAx>
      <c:valAx>
        <c:axId val="15289072"/>
        <c:scaling>
          <c:orientation val="minMax"/>
          <c:min val="2"/>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ea"/>
                <a:ea typeface="+mn-ea"/>
                <a:cs typeface="+mn-cs"/>
              </a:defRPr>
            </a:pPr>
            <a:endParaRPr lang="ja-JP"/>
          </a:p>
        </c:txPr>
        <c:crossAx val="15290736"/>
        <c:crosses val="autoZero"/>
        <c:crossBetween val="between"/>
        <c:majorUnit val="2"/>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ea"/>
              <a:ea typeface="+mn-ea"/>
              <a:cs typeface="+mn-cs"/>
            </a:defRPr>
          </a:pPr>
          <a:endParaRPr lang="ja-JP"/>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1"/>
      </a:solidFill>
    </a:ln>
    <a:effectLst/>
  </c:spPr>
  <c:txPr>
    <a:bodyPr/>
    <a:lstStyle/>
    <a:p>
      <a:pPr>
        <a:defRPr>
          <a:latin typeface="+mn-ea"/>
          <a:ea typeface="+mn-ea"/>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tx>
            <c:strRef>
              <c:f>'R5健康寿命 (男性)'!$C$4</c:f>
              <c:strCache>
                <c:ptCount val="1"/>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'R5健康寿命 (男性)'!$B$5:$B$49</c:f>
              <c:strCache>
                <c:ptCount val="45"/>
                <c:pt idx="0">
                  <c:v>大阪市</c:v>
                </c:pt>
                <c:pt idx="1">
                  <c:v>門真市</c:v>
                </c:pt>
                <c:pt idx="2">
                  <c:v>守口市</c:v>
                </c:pt>
                <c:pt idx="3">
                  <c:v>寝屋川市</c:v>
                </c:pt>
                <c:pt idx="4">
                  <c:v>東大阪市</c:v>
                </c:pt>
                <c:pt idx="5">
                  <c:v>忠岡町</c:v>
                </c:pt>
                <c:pt idx="6">
                  <c:v>貝塚市</c:v>
                </c:pt>
                <c:pt idx="7">
                  <c:v>岸和田市</c:v>
                </c:pt>
                <c:pt idx="8">
                  <c:v>松原市</c:v>
                </c:pt>
                <c:pt idx="9">
                  <c:v>八尾市</c:v>
                </c:pt>
                <c:pt idx="10">
                  <c:v>大東市</c:v>
                </c:pt>
                <c:pt idx="11">
                  <c:v>泉佐野市</c:v>
                </c:pt>
                <c:pt idx="12">
                  <c:v>大阪府</c:v>
                </c:pt>
                <c:pt idx="13">
                  <c:v>羽曳野市</c:v>
                </c:pt>
                <c:pt idx="14">
                  <c:v>堺市</c:v>
                </c:pt>
                <c:pt idx="15">
                  <c:v>高石市</c:v>
                </c:pt>
                <c:pt idx="16">
                  <c:v>摂津市</c:v>
                </c:pt>
                <c:pt idx="17">
                  <c:v>藤井寺市</c:v>
                </c:pt>
                <c:pt idx="18">
                  <c:v>富田林市</c:v>
                </c:pt>
                <c:pt idx="19">
                  <c:v>泉南市</c:v>
                </c:pt>
                <c:pt idx="20">
                  <c:v>岬町</c:v>
                </c:pt>
                <c:pt idx="21">
                  <c:v>大阪狭山市</c:v>
                </c:pt>
                <c:pt idx="22">
                  <c:v>四條畷市</c:v>
                </c:pt>
                <c:pt idx="23">
                  <c:v>全国</c:v>
                </c:pt>
                <c:pt idx="24">
                  <c:v>泉大津市</c:v>
                </c:pt>
                <c:pt idx="25">
                  <c:v>枚方市</c:v>
                </c:pt>
                <c:pt idx="26">
                  <c:v>阪南市</c:v>
                </c:pt>
                <c:pt idx="27">
                  <c:v>豊中市</c:v>
                </c:pt>
                <c:pt idx="28">
                  <c:v>能勢町</c:v>
                </c:pt>
                <c:pt idx="29">
                  <c:v>和泉市</c:v>
                </c:pt>
                <c:pt idx="30">
                  <c:v>千早赤阪村</c:v>
                </c:pt>
                <c:pt idx="31">
                  <c:v>柏原市</c:v>
                </c:pt>
                <c:pt idx="32">
                  <c:v>田尻町</c:v>
                </c:pt>
                <c:pt idx="33">
                  <c:v>吹田市</c:v>
                </c:pt>
                <c:pt idx="34">
                  <c:v>熊取町</c:v>
                </c:pt>
                <c:pt idx="35">
                  <c:v>茨木市</c:v>
                </c:pt>
                <c:pt idx="36">
                  <c:v>太子町</c:v>
                </c:pt>
                <c:pt idx="37">
                  <c:v>河内長野市</c:v>
                </c:pt>
                <c:pt idx="38">
                  <c:v>高槻市</c:v>
                </c:pt>
                <c:pt idx="39">
                  <c:v>島本町</c:v>
                </c:pt>
                <c:pt idx="40">
                  <c:v>河南町</c:v>
                </c:pt>
                <c:pt idx="41">
                  <c:v>交野市</c:v>
                </c:pt>
                <c:pt idx="42">
                  <c:v>池田市</c:v>
                </c:pt>
                <c:pt idx="43">
                  <c:v>箕面市</c:v>
                </c:pt>
                <c:pt idx="44">
                  <c:v>豊能町</c:v>
                </c:pt>
              </c:strCache>
            </c:strRef>
          </c:cat>
          <c:val>
            <c:numRef>
              <c:f>'R5健康寿命 (男性)'!$C$5:$C$49</c:f>
              <c:numCache>
                <c:formatCode>0.0_);[Red]\(0.0\)</c:formatCode>
                <c:ptCount val="45"/>
                <c:pt idx="0" formatCode="\(0.00\)">
                  <c:v>77.31</c:v>
                </c:pt>
                <c:pt idx="1">
                  <c:v>77.400000000000006</c:v>
                </c:pt>
                <c:pt idx="2">
                  <c:v>77.400000000000006</c:v>
                </c:pt>
                <c:pt idx="3">
                  <c:v>77.8</c:v>
                </c:pt>
                <c:pt idx="4">
                  <c:v>77.900000000000006</c:v>
                </c:pt>
                <c:pt idx="5">
                  <c:v>78.099999999999994</c:v>
                </c:pt>
                <c:pt idx="6">
                  <c:v>78.2</c:v>
                </c:pt>
                <c:pt idx="7">
                  <c:v>78.3</c:v>
                </c:pt>
                <c:pt idx="8" formatCode="0.0_);\(0.0\)">
                  <c:v>78.400000000000006</c:v>
                </c:pt>
                <c:pt idx="9">
                  <c:v>78.5</c:v>
                </c:pt>
                <c:pt idx="10">
                  <c:v>78.7</c:v>
                </c:pt>
                <c:pt idx="11">
                  <c:v>78.7</c:v>
                </c:pt>
                <c:pt idx="12" formatCode="\(0.00\)">
                  <c:v>78.849999999999994</c:v>
                </c:pt>
                <c:pt idx="13">
                  <c:v>78.900000000000006</c:v>
                </c:pt>
                <c:pt idx="14">
                  <c:v>79.099999999999994</c:v>
                </c:pt>
                <c:pt idx="15">
                  <c:v>79.099999999999994</c:v>
                </c:pt>
                <c:pt idx="16">
                  <c:v>79.2</c:v>
                </c:pt>
                <c:pt idx="17">
                  <c:v>79.400000000000006</c:v>
                </c:pt>
                <c:pt idx="18">
                  <c:v>79.400000000000006</c:v>
                </c:pt>
                <c:pt idx="19">
                  <c:v>79.400000000000006</c:v>
                </c:pt>
                <c:pt idx="20">
                  <c:v>79.5</c:v>
                </c:pt>
                <c:pt idx="21">
                  <c:v>79.599999999999994</c:v>
                </c:pt>
                <c:pt idx="22">
                  <c:v>79.7</c:v>
                </c:pt>
                <c:pt idx="23" formatCode="\(0.00\)">
                  <c:v>79.790000000000006</c:v>
                </c:pt>
                <c:pt idx="24">
                  <c:v>79.8</c:v>
                </c:pt>
                <c:pt idx="25">
                  <c:v>79.900000000000006</c:v>
                </c:pt>
                <c:pt idx="26">
                  <c:v>79.900000000000006</c:v>
                </c:pt>
                <c:pt idx="27">
                  <c:v>80</c:v>
                </c:pt>
                <c:pt idx="28">
                  <c:v>80</c:v>
                </c:pt>
                <c:pt idx="29">
                  <c:v>80.099999999999994</c:v>
                </c:pt>
                <c:pt idx="30">
                  <c:v>80.3</c:v>
                </c:pt>
                <c:pt idx="31">
                  <c:v>80.400000000000006</c:v>
                </c:pt>
                <c:pt idx="32">
                  <c:v>80.400000000000006</c:v>
                </c:pt>
                <c:pt idx="33">
                  <c:v>80.5</c:v>
                </c:pt>
                <c:pt idx="34">
                  <c:v>80.5</c:v>
                </c:pt>
                <c:pt idx="35">
                  <c:v>80.7</c:v>
                </c:pt>
                <c:pt idx="36">
                  <c:v>80.7</c:v>
                </c:pt>
                <c:pt idx="37">
                  <c:v>80.8</c:v>
                </c:pt>
                <c:pt idx="38">
                  <c:v>81</c:v>
                </c:pt>
                <c:pt idx="39">
                  <c:v>81</c:v>
                </c:pt>
                <c:pt idx="40">
                  <c:v>81</c:v>
                </c:pt>
                <c:pt idx="41">
                  <c:v>81.2</c:v>
                </c:pt>
                <c:pt idx="42">
                  <c:v>81.400000000000006</c:v>
                </c:pt>
                <c:pt idx="43">
                  <c:v>81.599999999999994</c:v>
                </c:pt>
                <c:pt idx="44">
                  <c:v>84</c:v>
                </c:pt>
              </c:numCache>
            </c:numRef>
          </c:val>
          <c:extLst>
            <c:ext xmlns:c16="http://schemas.microsoft.com/office/drawing/2014/chart" uri="{C3380CC4-5D6E-409C-BE32-E72D297353CC}">
              <c16:uniqueId val="{00000000-0B45-486D-9C1E-F112CFD17D66}"/>
            </c:ext>
          </c:extLst>
        </c:ser>
        <c:dLbls>
          <c:showLegendKey val="0"/>
          <c:showVal val="0"/>
          <c:showCatName val="0"/>
          <c:showSerName val="0"/>
          <c:showPercent val="0"/>
          <c:showBubbleSize val="0"/>
        </c:dLbls>
        <c:gapWidth val="182"/>
        <c:axId val="700923976"/>
        <c:axId val="700924336"/>
      </c:barChart>
      <c:catAx>
        <c:axId val="700923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700924336"/>
        <c:crosses val="autoZero"/>
        <c:auto val="1"/>
        <c:lblAlgn val="ctr"/>
        <c:lblOffset val="100"/>
        <c:noMultiLvlLbl val="0"/>
      </c:catAx>
      <c:valAx>
        <c:axId val="700924336"/>
        <c:scaling>
          <c:orientation val="minMax"/>
          <c:min val="76"/>
        </c:scaling>
        <c:delete val="0"/>
        <c:axPos val="b"/>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700923976"/>
        <c:crosses val="autoZero"/>
        <c:crossBetween val="between"/>
      </c:valAx>
      <c:spPr>
        <a:solidFill>
          <a:sysClr val="window" lastClr="FFFFFF"/>
        </a:solid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tx>
            <c:strRef>
              <c:f>'H30健康寿命 (男性)'!$C$4</c:f>
              <c:strCache>
                <c:ptCount val="1"/>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'H30健康寿命 (男性)'!$B$5:$B$49</c:f>
              <c:strCache>
                <c:ptCount val="45"/>
                <c:pt idx="0">
                  <c:v>大阪市</c:v>
                </c:pt>
                <c:pt idx="1">
                  <c:v>門真市</c:v>
                </c:pt>
                <c:pt idx="2">
                  <c:v>守口市</c:v>
                </c:pt>
                <c:pt idx="3">
                  <c:v>岸和田市</c:v>
                </c:pt>
                <c:pt idx="4">
                  <c:v>泉佐野市</c:v>
                </c:pt>
                <c:pt idx="5">
                  <c:v>東大阪市</c:v>
                </c:pt>
                <c:pt idx="6">
                  <c:v>忠岡町</c:v>
                </c:pt>
                <c:pt idx="7">
                  <c:v>泉南市</c:v>
                </c:pt>
                <c:pt idx="8">
                  <c:v>寝屋川市</c:v>
                </c:pt>
                <c:pt idx="9">
                  <c:v>貝塚市</c:v>
                </c:pt>
                <c:pt idx="10">
                  <c:v>大東市</c:v>
                </c:pt>
                <c:pt idx="11">
                  <c:v>大阪府</c:v>
                </c:pt>
                <c:pt idx="12">
                  <c:v>四條畷市</c:v>
                </c:pt>
                <c:pt idx="13">
                  <c:v>柏原市</c:v>
                </c:pt>
                <c:pt idx="14">
                  <c:v>松原市</c:v>
                </c:pt>
                <c:pt idx="15">
                  <c:v>堺市</c:v>
                </c:pt>
                <c:pt idx="16">
                  <c:v>高石市</c:v>
                </c:pt>
                <c:pt idx="17">
                  <c:v>泉大津市</c:v>
                </c:pt>
                <c:pt idx="18">
                  <c:v>摂津市</c:v>
                </c:pt>
                <c:pt idx="19">
                  <c:v>八尾市</c:v>
                </c:pt>
                <c:pt idx="20">
                  <c:v>岬町</c:v>
                </c:pt>
                <c:pt idx="21">
                  <c:v>藤井寺市</c:v>
                </c:pt>
                <c:pt idx="22">
                  <c:v>羽曳野市</c:v>
                </c:pt>
                <c:pt idx="23">
                  <c:v>全国</c:v>
                </c:pt>
                <c:pt idx="24">
                  <c:v>富田林市</c:v>
                </c:pt>
                <c:pt idx="25">
                  <c:v>豊中市</c:v>
                </c:pt>
                <c:pt idx="26">
                  <c:v>千早赤阪村</c:v>
                </c:pt>
                <c:pt idx="27">
                  <c:v>能勢町</c:v>
                </c:pt>
                <c:pt idx="28">
                  <c:v>河南町</c:v>
                </c:pt>
                <c:pt idx="29">
                  <c:v>和泉市</c:v>
                </c:pt>
                <c:pt idx="30">
                  <c:v>枚方市</c:v>
                </c:pt>
                <c:pt idx="31">
                  <c:v>太子町</c:v>
                </c:pt>
                <c:pt idx="32">
                  <c:v>阪南市</c:v>
                </c:pt>
                <c:pt idx="33">
                  <c:v>熊取町</c:v>
                </c:pt>
                <c:pt idx="34">
                  <c:v>大阪狭山市</c:v>
                </c:pt>
                <c:pt idx="35">
                  <c:v>茨木市</c:v>
                </c:pt>
                <c:pt idx="36">
                  <c:v>河内長野市</c:v>
                </c:pt>
                <c:pt idx="37">
                  <c:v>吹田市</c:v>
                </c:pt>
                <c:pt idx="38">
                  <c:v>高槻市</c:v>
                </c:pt>
                <c:pt idx="39">
                  <c:v>島本町</c:v>
                </c:pt>
                <c:pt idx="40">
                  <c:v>田尻町</c:v>
                </c:pt>
                <c:pt idx="41">
                  <c:v>池田市</c:v>
                </c:pt>
                <c:pt idx="42">
                  <c:v>箕面市</c:v>
                </c:pt>
                <c:pt idx="43">
                  <c:v>交野市</c:v>
                </c:pt>
                <c:pt idx="44">
                  <c:v>豊能町</c:v>
                </c:pt>
              </c:strCache>
            </c:strRef>
          </c:cat>
          <c:val>
            <c:numRef>
              <c:f>'H30健康寿命 (男性)'!$C$5:$C$49</c:f>
              <c:numCache>
                <c:formatCode>0.0_);[Red]\(0.0\)</c:formatCode>
                <c:ptCount val="45"/>
                <c:pt idx="0" formatCode="\(0.00\)">
                  <c:v>77.488754944649202</c:v>
                </c:pt>
                <c:pt idx="1">
                  <c:v>77.5</c:v>
                </c:pt>
                <c:pt idx="2">
                  <c:v>77.599999999999994</c:v>
                </c:pt>
                <c:pt idx="3">
                  <c:v>78.2</c:v>
                </c:pt>
                <c:pt idx="4">
                  <c:v>78.2</c:v>
                </c:pt>
                <c:pt idx="5">
                  <c:v>78.3</c:v>
                </c:pt>
                <c:pt idx="6">
                  <c:v>78.3</c:v>
                </c:pt>
                <c:pt idx="7">
                  <c:v>78.3</c:v>
                </c:pt>
                <c:pt idx="8">
                  <c:v>78.5</c:v>
                </c:pt>
                <c:pt idx="9">
                  <c:v>78.599999999999994</c:v>
                </c:pt>
                <c:pt idx="10">
                  <c:v>78.7</c:v>
                </c:pt>
                <c:pt idx="11" formatCode="\(0.00\)">
                  <c:v>78.996077704428899</c:v>
                </c:pt>
                <c:pt idx="12">
                  <c:v>79.099999999999994</c:v>
                </c:pt>
                <c:pt idx="13">
                  <c:v>79.099999999999994</c:v>
                </c:pt>
                <c:pt idx="14">
                  <c:v>79.099999999999994</c:v>
                </c:pt>
                <c:pt idx="15">
                  <c:v>79.2</c:v>
                </c:pt>
                <c:pt idx="16">
                  <c:v>79.2</c:v>
                </c:pt>
                <c:pt idx="17">
                  <c:v>79.2</c:v>
                </c:pt>
                <c:pt idx="18">
                  <c:v>79.3</c:v>
                </c:pt>
                <c:pt idx="19">
                  <c:v>79.3</c:v>
                </c:pt>
                <c:pt idx="20">
                  <c:v>79.3</c:v>
                </c:pt>
                <c:pt idx="21">
                  <c:v>79.400000000000006</c:v>
                </c:pt>
                <c:pt idx="22">
                  <c:v>79.5</c:v>
                </c:pt>
                <c:pt idx="23" formatCode="\(0.00\)">
                  <c:v>79.583228489384396</c:v>
                </c:pt>
                <c:pt idx="24">
                  <c:v>79.8</c:v>
                </c:pt>
                <c:pt idx="25">
                  <c:v>79.900000000000006</c:v>
                </c:pt>
                <c:pt idx="26">
                  <c:v>80.099999999999994</c:v>
                </c:pt>
                <c:pt idx="27">
                  <c:v>80.2</c:v>
                </c:pt>
                <c:pt idx="28">
                  <c:v>80.2</c:v>
                </c:pt>
                <c:pt idx="29">
                  <c:v>80.2</c:v>
                </c:pt>
                <c:pt idx="30" formatCode="\(0.00\)">
                  <c:v>80.259333312903195</c:v>
                </c:pt>
                <c:pt idx="31">
                  <c:v>80.3</c:v>
                </c:pt>
                <c:pt idx="32">
                  <c:v>80.3</c:v>
                </c:pt>
                <c:pt idx="33">
                  <c:v>80.400000000000006</c:v>
                </c:pt>
                <c:pt idx="34">
                  <c:v>80.5</c:v>
                </c:pt>
                <c:pt idx="35">
                  <c:v>80.716073508085202</c:v>
                </c:pt>
                <c:pt idx="36">
                  <c:v>80.900000000000006</c:v>
                </c:pt>
                <c:pt idx="37">
                  <c:v>81</c:v>
                </c:pt>
                <c:pt idx="38">
                  <c:v>81.2</c:v>
                </c:pt>
                <c:pt idx="39">
                  <c:v>81.2</c:v>
                </c:pt>
                <c:pt idx="40">
                  <c:v>81.2</c:v>
                </c:pt>
                <c:pt idx="41">
                  <c:v>81.599999999999994</c:v>
                </c:pt>
                <c:pt idx="42">
                  <c:v>81.900000000000006</c:v>
                </c:pt>
                <c:pt idx="43">
                  <c:v>81.900000000000006</c:v>
                </c:pt>
                <c:pt idx="44">
                  <c:v>82.4</c:v>
                </c:pt>
              </c:numCache>
            </c:numRef>
          </c:val>
          <c:extLst>
            <c:ext xmlns:c16="http://schemas.microsoft.com/office/drawing/2014/chart" uri="{C3380CC4-5D6E-409C-BE32-E72D297353CC}">
              <c16:uniqueId val="{00000000-B43C-4C9F-A0D3-00F7780C312A}"/>
            </c:ext>
          </c:extLst>
        </c:ser>
        <c:dLbls>
          <c:showLegendKey val="0"/>
          <c:showVal val="0"/>
          <c:showCatName val="0"/>
          <c:showSerName val="0"/>
          <c:showPercent val="0"/>
          <c:showBubbleSize val="0"/>
        </c:dLbls>
        <c:gapWidth val="182"/>
        <c:axId val="700923976"/>
        <c:axId val="700924336"/>
      </c:barChart>
      <c:catAx>
        <c:axId val="7009239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700924336"/>
        <c:crosses val="autoZero"/>
        <c:auto val="1"/>
        <c:lblAlgn val="ctr"/>
        <c:lblOffset val="100"/>
        <c:noMultiLvlLbl val="0"/>
      </c:catAx>
      <c:valAx>
        <c:axId val="700924336"/>
        <c:scaling>
          <c:orientation val="minMax"/>
          <c:max val="86"/>
          <c:min val="76"/>
        </c:scaling>
        <c:delete val="0"/>
        <c:axPos val="b"/>
        <c:majorGridlines>
          <c:spPr>
            <a:ln w="9525" cap="flat" cmpd="sng" algn="ctr">
              <a:solidFill>
                <a:schemeClr val="tx1">
                  <a:lumMod val="15000"/>
                  <a:lumOff val="85000"/>
                </a:schemeClr>
              </a:solidFill>
              <a:round/>
            </a:ln>
            <a:effectLst/>
          </c:spPr>
        </c:majorGridlines>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700923976"/>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tx>
            <c:strRef>
              <c:f>'R4健康寿命（女性）'!$C$4</c:f>
              <c:strCache>
                <c:ptCount val="1"/>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'R4健康寿命（女性）'!$B$5:$B$49</c:f>
              <c:strCache>
                <c:ptCount val="45"/>
                <c:pt idx="0">
                  <c:v>大阪市</c:v>
                </c:pt>
                <c:pt idx="1">
                  <c:v>門真市</c:v>
                </c:pt>
                <c:pt idx="2">
                  <c:v>泉佐野市</c:v>
                </c:pt>
                <c:pt idx="3">
                  <c:v>岸和田市</c:v>
                </c:pt>
                <c:pt idx="4">
                  <c:v>貝塚市</c:v>
                </c:pt>
                <c:pt idx="5">
                  <c:v>田尻町</c:v>
                </c:pt>
                <c:pt idx="6">
                  <c:v>寝屋川市</c:v>
                </c:pt>
                <c:pt idx="7">
                  <c:v>守口市</c:v>
                </c:pt>
                <c:pt idx="8">
                  <c:v>東大阪市</c:v>
                </c:pt>
                <c:pt idx="9">
                  <c:v>八尾市</c:v>
                </c:pt>
                <c:pt idx="10">
                  <c:v>松原市</c:v>
                </c:pt>
                <c:pt idx="11">
                  <c:v>和泉市</c:v>
                </c:pt>
                <c:pt idx="12">
                  <c:v>大東市</c:v>
                </c:pt>
                <c:pt idx="13">
                  <c:v>高石市</c:v>
                </c:pt>
                <c:pt idx="14">
                  <c:v>泉南市</c:v>
                </c:pt>
                <c:pt idx="15">
                  <c:v>堺市</c:v>
                </c:pt>
                <c:pt idx="16">
                  <c:v>羽曳野市</c:v>
                </c:pt>
                <c:pt idx="17">
                  <c:v>岬町</c:v>
                </c:pt>
                <c:pt idx="18">
                  <c:v>大阪府</c:v>
                </c:pt>
                <c:pt idx="19">
                  <c:v>藤井寺市</c:v>
                </c:pt>
                <c:pt idx="20">
                  <c:v>富田林市</c:v>
                </c:pt>
                <c:pt idx="21">
                  <c:v>能勢町</c:v>
                </c:pt>
                <c:pt idx="22">
                  <c:v>熊取町</c:v>
                </c:pt>
                <c:pt idx="23">
                  <c:v>四條畷市</c:v>
                </c:pt>
                <c:pt idx="24">
                  <c:v>泉大津市</c:v>
                </c:pt>
                <c:pt idx="25">
                  <c:v>摂津市</c:v>
                </c:pt>
                <c:pt idx="26">
                  <c:v>豊中市</c:v>
                </c:pt>
                <c:pt idx="27">
                  <c:v>枚方市</c:v>
                </c:pt>
                <c:pt idx="28">
                  <c:v>阪南市</c:v>
                </c:pt>
                <c:pt idx="29">
                  <c:v>全国</c:v>
                </c:pt>
                <c:pt idx="30">
                  <c:v>太子町</c:v>
                </c:pt>
                <c:pt idx="31">
                  <c:v>河内長野市</c:v>
                </c:pt>
                <c:pt idx="32">
                  <c:v>千早赤阪村</c:v>
                </c:pt>
                <c:pt idx="33">
                  <c:v>柏原市</c:v>
                </c:pt>
                <c:pt idx="34">
                  <c:v>茨木市</c:v>
                </c:pt>
                <c:pt idx="35">
                  <c:v>河南町</c:v>
                </c:pt>
                <c:pt idx="36">
                  <c:v>箕面市</c:v>
                </c:pt>
                <c:pt idx="37">
                  <c:v>忠岡町</c:v>
                </c:pt>
                <c:pt idx="38">
                  <c:v>池田市</c:v>
                </c:pt>
                <c:pt idx="39">
                  <c:v>大阪狭山市</c:v>
                </c:pt>
                <c:pt idx="40">
                  <c:v>島本町</c:v>
                </c:pt>
                <c:pt idx="41">
                  <c:v>吹田市</c:v>
                </c:pt>
                <c:pt idx="42">
                  <c:v>交野市</c:v>
                </c:pt>
                <c:pt idx="43">
                  <c:v>高槻市</c:v>
                </c:pt>
                <c:pt idx="44">
                  <c:v>豊能町</c:v>
                </c:pt>
              </c:strCache>
            </c:strRef>
          </c:cat>
          <c:val>
            <c:numRef>
              <c:f>'R4健康寿命（女性）'!$C$5:$C$49</c:f>
              <c:numCache>
                <c:formatCode>0.0_);[Red]\(0.0\)</c:formatCode>
                <c:ptCount val="45"/>
                <c:pt idx="0" formatCode="\(0.00\)">
                  <c:v>82.59</c:v>
                </c:pt>
                <c:pt idx="1">
                  <c:v>82.7</c:v>
                </c:pt>
                <c:pt idx="2">
                  <c:v>82.8</c:v>
                </c:pt>
                <c:pt idx="3" formatCode="0.0_);\(0.0\)">
                  <c:v>83</c:v>
                </c:pt>
                <c:pt idx="4">
                  <c:v>83</c:v>
                </c:pt>
                <c:pt idx="5">
                  <c:v>83</c:v>
                </c:pt>
                <c:pt idx="6">
                  <c:v>83.1</c:v>
                </c:pt>
                <c:pt idx="7">
                  <c:v>83.2</c:v>
                </c:pt>
                <c:pt idx="8">
                  <c:v>83.4</c:v>
                </c:pt>
                <c:pt idx="9">
                  <c:v>83.4</c:v>
                </c:pt>
                <c:pt idx="10">
                  <c:v>83.4</c:v>
                </c:pt>
                <c:pt idx="11">
                  <c:v>83.4</c:v>
                </c:pt>
                <c:pt idx="12" formatCode="0.0_);\(0.0\)">
                  <c:v>83.5</c:v>
                </c:pt>
                <c:pt idx="13">
                  <c:v>83.5</c:v>
                </c:pt>
                <c:pt idx="14">
                  <c:v>83.5</c:v>
                </c:pt>
                <c:pt idx="15">
                  <c:v>83.6</c:v>
                </c:pt>
                <c:pt idx="16">
                  <c:v>83.6</c:v>
                </c:pt>
                <c:pt idx="17">
                  <c:v>83.6</c:v>
                </c:pt>
                <c:pt idx="18" formatCode="\(0.00\)">
                  <c:v>83.63</c:v>
                </c:pt>
                <c:pt idx="19">
                  <c:v>83.7</c:v>
                </c:pt>
                <c:pt idx="20">
                  <c:v>83.7</c:v>
                </c:pt>
                <c:pt idx="21">
                  <c:v>83.8</c:v>
                </c:pt>
                <c:pt idx="22">
                  <c:v>83.8</c:v>
                </c:pt>
                <c:pt idx="23" formatCode="0.0_);\(0.0\)">
                  <c:v>83.9</c:v>
                </c:pt>
                <c:pt idx="24">
                  <c:v>83.9</c:v>
                </c:pt>
                <c:pt idx="25">
                  <c:v>84</c:v>
                </c:pt>
                <c:pt idx="26">
                  <c:v>84.1</c:v>
                </c:pt>
                <c:pt idx="27" formatCode="0.0_);\(0.0\)">
                  <c:v>84.1</c:v>
                </c:pt>
                <c:pt idx="28">
                  <c:v>84.1</c:v>
                </c:pt>
                <c:pt idx="29" formatCode="\(0.00\)">
                  <c:v>84.1</c:v>
                </c:pt>
                <c:pt idx="30">
                  <c:v>84.3</c:v>
                </c:pt>
                <c:pt idx="31">
                  <c:v>84.4</c:v>
                </c:pt>
                <c:pt idx="32">
                  <c:v>84.5</c:v>
                </c:pt>
                <c:pt idx="33">
                  <c:v>84.6</c:v>
                </c:pt>
                <c:pt idx="34">
                  <c:v>84.7</c:v>
                </c:pt>
                <c:pt idx="35">
                  <c:v>85</c:v>
                </c:pt>
                <c:pt idx="36">
                  <c:v>85.2</c:v>
                </c:pt>
                <c:pt idx="37">
                  <c:v>85.2</c:v>
                </c:pt>
                <c:pt idx="38">
                  <c:v>85.3</c:v>
                </c:pt>
                <c:pt idx="39">
                  <c:v>85.4</c:v>
                </c:pt>
                <c:pt idx="40">
                  <c:v>85.5</c:v>
                </c:pt>
                <c:pt idx="41">
                  <c:v>85.6</c:v>
                </c:pt>
                <c:pt idx="42">
                  <c:v>85.7</c:v>
                </c:pt>
                <c:pt idx="43">
                  <c:v>85.8</c:v>
                </c:pt>
                <c:pt idx="44">
                  <c:v>85.9</c:v>
                </c:pt>
              </c:numCache>
            </c:numRef>
          </c:val>
          <c:extLst>
            <c:ext xmlns:c16="http://schemas.microsoft.com/office/drawing/2014/chart" uri="{C3380CC4-5D6E-409C-BE32-E72D297353CC}">
              <c16:uniqueId val="{00000000-DFF6-4EC6-AE89-012B9EB3E110}"/>
            </c:ext>
          </c:extLst>
        </c:ser>
        <c:dLbls>
          <c:showLegendKey val="0"/>
          <c:showVal val="0"/>
          <c:showCatName val="0"/>
          <c:showSerName val="0"/>
          <c:showPercent val="0"/>
          <c:showBubbleSize val="0"/>
        </c:dLbls>
        <c:gapWidth val="182"/>
        <c:axId val="560313960"/>
        <c:axId val="560315040"/>
      </c:barChart>
      <c:catAx>
        <c:axId val="560313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60315040"/>
        <c:crosses val="autoZero"/>
        <c:auto val="1"/>
        <c:lblAlgn val="ctr"/>
        <c:lblOffset val="100"/>
        <c:noMultiLvlLbl val="0"/>
      </c:catAx>
      <c:valAx>
        <c:axId val="560315040"/>
        <c:scaling>
          <c:orientation val="minMax"/>
          <c:min val="81"/>
        </c:scaling>
        <c:delete val="0"/>
        <c:axPos val="b"/>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60313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userShapes r:id="rId5"/>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ja-JP"/>
        </a:p>
      </c:txPr>
    </c:title>
    <c:autoTitleDeleted val="0"/>
    <c:plotArea>
      <c:layout/>
      <c:barChart>
        <c:barDir val="bar"/>
        <c:grouping val="clustered"/>
        <c:varyColors val="0"/>
        <c:ser>
          <c:idx val="0"/>
          <c:order val="0"/>
          <c:tx>
            <c:strRef>
              <c:f>'H30健康寿命（女性）'!$C$4</c:f>
              <c:strCache>
                <c:ptCount val="1"/>
              </c:strCache>
            </c:strRef>
          </c:tx>
          <c:spPr>
            <a:solidFill>
              <a:srgbClr val="00B0F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eiryo UI" panose="020B0604030504040204" pitchFamily="50" charset="-128"/>
                    <a:ea typeface="Meiryo UI" panose="020B0604030504040204" pitchFamily="50" charset="-128"/>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'H30健康寿命（女性）'!$B$5:$B$49</c:f>
              <c:strCache>
                <c:ptCount val="45"/>
                <c:pt idx="0">
                  <c:v>貝塚市</c:v>
                </c:pt>
                <c:pt idx="1">
                  <c:v>寝屋川市</c:v>
                </c:pt>
                <c:pt idx="2">
                  <c:v>泉佐野市</c:v>
                </c:pt>
                <c:pt idx="3">
                  <c:v>門真市</c:v>
                </c:pt>
                <c:pt idx="4">
                  <c:v>千早赤阪村</c:v>
                </c:pt>
                <c:pt idx="5">
                  <c:v>泉南市</c:v>
                </c:pt>
                <c:pt idx="6">
                  <c:v>大東市</c:v>
                </c:pt>
                <c:pt idx="7">
                  <c:v>守口市</c:v>
                </c:pt>
                <c:pt idx="8">
                  <c:v>熊取町</c:v>
                </c:pt>
                <c:pt idx="9">
                  <c:v>大阪市</c:v>
                </c:pt>
                <c:pt idx="10">
                  <c:v>岸和田市</c:v>
                </c:pt>
                <c:pt idx="11">
                  <c:v>東大阪市</c:v>
                </c:pt>
                <c:pt idx="12">
                  <c:v>和泉市</c:v>
                </c:pt>
                <c:pt idx="13">
                  <c:v>能勢町</c:v>
                </c:pt>
                <c:pt idx="14">
                  <c:v>松原市</c:v>
                </c:pt>
                <c:pt idx="15">
                  <c:v>藤井寺市</c:v>
                </c:pt>
                <c:pt idx="16">
                  <c:v>堺市</c:v>
                </c:pt>
                <c:pt idx="17">
                  <c:v>柏原市</c:v>
                </c:pt>
                <c:pt idx="18">
                  <c:v>富田林市</c:v>
                </c:pt>
                <c:pt idx="19">
                  <c:v>大阪府</c:v>
                </c:pt>
                <c:pt idx="20">
                  <c:v>八尾市</c:v>
                </c:pt>
                <c:pt idx="21">
                  <c:v>羽曳野市</c:v>
                </c:pt>
                <c:pt idx="22">
                  <c:v>枚方市</c:v>
                </c:pt>
                <c:pt idx="23">
                  <c:v>四條畷市</c:v>
                </c:pt>
                <c:pt idx="24">
                  <c:v>岬町</c:v>
                </c:pt>
                <c:pt idx="25">
                  <c:v>摂津市</c:v>
                </c:pt>
                <c:pt idx="26">
                  <c:v>大阪狭山市</c:v>
                </c:pt>
                <c:pt idx="27">
                  <c:v>茨木市</c:v>
                </c:pt>
                <c:pt idx="28">
                  <c:v>全国</c:v>
                </c:pt>
                <c:pt idx="29">
                  <c:v>豊中市</c:v>
                </c:pt>
                <c:pt idx="30">
                  <c:v>高石市</c:v>
                </c:pt>
                <c:pt idx="31">
                  <c:v>泉大津市</c:v>
                </c:pt>
                <c:pt idx="32">
                  <c:v>阪南市</c:v>
                </c:pt>
                <c:pt idx="33">
                  <c:v>河内長野市</c:v>
                </c:pt>
                <c:pt idx="34">
                  <c:v>河南町</c:v>
                </c:pt>
                <c:pt idx="35">
                  <c:v>箕面市</c:v>
                </c:pt>
                <c:pt idx="36">
                  <c:v>豊能町</c:v>
                </c:pt>
                <c:pt idx="37">
                  <c:v>太子町</c:v>
                </c:pt>
                <c:pt idx="38">
                  <c:v>忠岡町</c:v>
                </c:pt>
                <c:pt idx="39">
                  <c:v>田尻町</c:v>
                </c:pt>
                <c:pt idx="40">
                  <c:v>吹田市</c:v>
                </c:pt>
                <c:pt idx="41">
                  <c:v>交野市</c:v>
                </c:pt>
                <c:pt idx="42">
                  <c:v>池田市</c:v>
                </c:pt>
                <c:pt idx="43">
                  <c:v>高槻市</c:v>
                </c:pt>
                <c:pt idx="44">
                  <c:v>島本町</c:v>
                </c:pt>
              </c:strCache>
            </c:strRef>
          </c:cat>
          <c:val>
            <c:numRef>
              <c:f>'H30健康寿命（女性）'!$C$5:$C$49</c:f>
              <c:numCache>
                <c:formatCode>0.0_);[Red]\(0.0\)</c:formatCode>
                <c:ptCount val="45"/>
                <c:pt idx="0">
                  <c:v>81.8</c:v>
                </c:pt>
                <c:pt idx="1">
                  <c:v>82.4</c:v>
                </c:pt>
                <c:pt idx="2">
                  <c:v>82.4</c:v>
                </c:pt>
                <c:pt idx="3">
                  <c:v>82.5</c:v>
                </c:pt>
                <c:pt idx="4">
                  <c:v>82.6</c:v>
                </c:pt>
                <c:pt idx="5">
                  <c:v>82.6</c:v>
                </c:pt>
                <c:pt idx="6">
                  <c:v>82.7</c:v>
                </c:pt>
                <c:pt idx="7">
                  <c:v>82.7</c:v>
                </c:pt>
                <c:pt idx="8">
                  <c:v>82.7</c:v>
                </c:pt>
                <c:pt idx="9" formatCode="\(0.00\)">
                  <c:v>82.705718245803496</c:v>
                </c:pt>
                <c:pt idx="10">
                  <c:v>82.8</c:v>
                </c:pt>
                <c:pt idx="11">
                  <c:v>83</c:v>
                </c:pt>
                <c:pt idx="12">
                  <c:v>83.1</c:v>
                </c:pt>
                <c:pt idx="13">
                  <c:v>83.2</c:v>
                </c:pt>
                <c:pt idx="14">
                  <c:v>83.2</c:v>
                </c:pt>
                <c:pt idx="15">
                  <c:v>83.2</c:v>
                </c:pt>
                <c:pt idx="16">
                  <c:v>83.3</c:v>
                </c:pt>
                <c:pt idx="17">
                  <c:v>83.3</c:v>
                </c:pt>
                <c:pt idx="18">
                  <c:v>83.3</c:v>
                </c:pt>
                <c:pt idx="19" formatCode="\(0.00\)">
                  <c:v>83.325119170742397</c:v>
                </c:pt>
                <c:pt idx="20">
                  <c:v>83.4</c:v>
                </c:pt>
                <c:pt idx="21">
                  <c:v>83.4</c:v>
                </c:pt>
                <c:pt idx="22" formatCode="\(0.00\)">
                  <c:v>83.422935398142997</c:v>
                </c:pt>
                <c:pt idx="23">
                  <c:v>83.5</c:v>
                </c:pt>
                <c:pt idx="24">
                  <c:v>83.5</c:v>
                </c:pt>
                <c:pt idx="25">
                  <c:v>83.6</c:v>
                </c:pt>
                <c:pt idx="26">
                  <c:v>83.8</c:v>
                </c:pt>
                <c:pt idx="27">
                  <c:v>83.824812699063003</c:v>
                </c:pt>
                <c:pt idx="28" formatCode="\(0.00\)">
                  <c:v>83.837984380650497</c:v>
                </c:pt>
                <c:pt idx="29">
                  <c:v>83.9</c:v>
                </c:pt>
                <c:pt idx="30">
                  <c:v>84</c:v>
                </c:pt>
                <c:pt idx="31">
                  <c:v>84</c:v>
                </c:pt>
                <c:pt idx="32">
                  <c:v>84</c:v>
                </c:pt>
                <c:pt idx="33">
                  <c:v>84.3</c:v>
                </c:pt>
                <c:pt idx="34">
                  <c:v>84.3</c:v>
                </c:pt>
                <c:pt idx="35">
                  <c:v>84.5</c:v>
                </c:pt>
                <c:pt idx="36">
                  <c:v>84.5</c:v>
                </c:pt>
                <c:pt idx="37">
                  <c:v>84.5</c:v>
                </c:pt>
                <c:pt idx="38">
                  <c:v>84.5</c:v>
                </c:pt>
                <c:pt idx="39">
                  <c:v>84.6</c:v>
                </c:pt>
                <c:pt idx="40">
                  <c:v>84.8</c:v>
                </c:pt>
                <c:pt idx="41">
                  <c:v>84.9</c:v>
                </c:pt>
                <c:pt idx="42">
                  <c:v>85</c:v>
                </c:pt>
                <c:pt idx="43">
                  <c:v>85.1</c:v>
                </c:pt>
                <c:pt idx="44">
                  <c:v>85.1</c:v>
                </c:pt>
              </c:numCache>
            </c:numRef>
          </c:val>
          <c:extLst>
            <c:ext xmlns:c16="http://schemas.microsoft.com/office/drawing/2014/chart" uri="{C3380CC4-5D6E-409C-BE32-E72D297353CC}">
              <c16:uniqueId val="{00000000-BDB5-4026-8622-37C44F1B924F}"/>
            </c:ext>
          </c:extLst>
        </c:ser>
        <c:dLbls>
          <c:showLegendKey val="0"/>
          <c:showVal val="0"/>
          <c:showCatName val="0"/>
          <c:showSerName val="0"/>
          <c:showPercent val="0"/>
          <c:showBubbleSize val="0"/>
        </c:dLbls>
        <c:gapWidth val="182"/>
        <c:axId val="560313960"/>
        <c:axId val="560315040"/>
      </c:barChart>
      <c:catAx>
        <c:axId val="5603139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7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60315040"/>
        <c:crosses val="autoZero"/>
        <c:auto val="1"/>
        <c:lblAlgn val="ctr"/>
        <c:lblOffset val="100"/>
        <c:noMultiLvlLbl val="0"/>
      </c:catAx>
      <c:valAx>
        <c:axId val="560315040"/>
        <c:scaling>
          <c:orientation val="minMax"/>
          <c:max val="87"/>
          <c:min val="81"/>
        </c:scaling>
        <c:delete val="0"/>
        <c:axPos val="b"/>
        <c:majorGridlines>
          <c:spPr>
            <a:ln w="9525" cap="flat" cmpd="sng" algn="ctr">
              <a:solidFill>
                <a:schemeClr val="tx1">
                  <a:lumMod val="15000"/>
                  <a:lumOff val="85000"/>
                </a:schemeClr>
              </a:solidFill>
              <a:round/>
            </a:ln>
            <a:effectLst/>
          </c:spPr>
        </c:majorGridlines>
        <c:numFmt formatCode="#,##0_);[Red]\(#,##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eiryo UI" panose="020B0604030504040204" pitchFamily="50" charset="-128"/>
                <a:ea typeface="Meiryo UI" panose="020B0604030504040204" pitchFamily="50" charset="-128"/>
                <a:cs typeface="+mn-cs"/>
              </a:defRPr>
            </a:pPr>
            <a:endParaRPr lang="ja-JP"/>
          </a:p>
        </c:txPr>
        <c:crossAx val="5603139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7.emf"/></Relationships>
</file>

<file path=ppt/drawings/drawing1.xml><?xml version="1.0" encoding="utf-8"?>
<c:userShapes xmlns:c="http://schemas.openxmlformats.org/drawingml/2006/chart">
  <cdr:relSizeAnchor xmlns:cdr="http://schemas.openxmlformats.org/drawingml/2006/chartDrawing">
    <cdr:from>
      <cdr:x>0.77313</cdr:x>
      <cdr:y>0.10179</cdr:y>
    </cdr:from>
    <cdr:to>
      <cdr:x>0.79886</cdr:x>
      <cdr:y>0.95882</cdr:y>
    </cdr:to>
    <cdr:sp macro="" textlink="">
      <cdr:nvSpPr>
        <cdr:cNvPr id="2" name="上下矢印 64">
          <a:extLst xmlns:a="http://schemas.openxmlformats.org/drawingml/2006/main">
            <a:ext uri="{FF2B5EF4-FFF2-40B4-BE49-F238E27FC236}">
              <a16:creationId xmlns:a16="http://schemas.microsoft.com/office/drawing/2014/main" id="{0C818F96-D025-2699-C5CD-647CD1D38493}"/>
            </a:ext>
          </a:extLst>
        </cdr:cNvPr>
        <cdr:cNvSpPr/>
      </cdr:nvSpPr>
      <cdr:spPr>
        <a:xfrm xmlns:a="http://schemas.openxmlformats.org/drawingml/2006/main">
          <a:off x="3471895" y="621191"/>
          <a:ext cx="115546" cy="5229931"/>
        </a:xfrm>
        <a:prstGeom xmlns:a="http://schemas.openxmlformats.org/drawingml/2006/main" prst="upDownArrow">
          <a:avLst>
            <a:gd name="adj1" fmla="val 35058"/>
            <a:gd name="adj2" fmla="val 53735"/>
          </a:avLst>
        </a:prstGeom>
        <a:solidFill xmlns:a="http://schemas.openxmlformats.org/drawingml/2006/main">
          <a:schemeClr val="bg2">
            <a:lumMod val="5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lIns="1080000" tIns="36000" rIns="36000" bIns="36000" rtlCol="0" anchor="ctr" anchorCtr="1"/>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endParaRPr lang="ja-JP" altLang="en-US" sz="1100" b="1" dirty="0">
            <a:solidFill>
              <a:schemeClr val="tx1"/>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0.63486</cdr:x>
      <cdr:y>0.42176</cdr:y>
    </cdr:from>
    <cdr:to>
      <cdr:x>0.77916</cdr:x>
      <cdr:y>0.48462</cdr:y>
    </cdr:to>
    <cdr:sp macro="" textlink="">
      <cdr:nvSpPr>
        <cdr:cNvPr id="3" name="角丸四角形吹き出し 50">
          <a:extLst xmlns:a="http://schemas.openxmlformats.org/drawingml/2006/main">
            <a:ext uri="{FF2B5EF4-FFF2-40B4-BE49-F238E27FC236}">
              <a16:creationId xmlns:a16="http://schemas.microsoft.com/office/drawing/2014/main" id="{A9683C18-8665-3675-CE11-62526732C33D}"/>
            </a:ext>
          </a:extLst>
        </cdr:cNvPr>
        <cdr:cNvSpPr/>
      </cdr:nvSpPr>
      <cdr:spPr>
        <a:xfrm xmlns:a="http://schemas.openxmlformats.org/drawingml/2006/main">
          <a:off x="2850994" y="2573773"/>
          <a:ext cx="648011" cy="383596"/>
        </a:xfrm>
        <a:prstGeom xmlns:a="http://schemas.openxmlformats.org/drawingml/2006/main" prst="wedgeRoundRectCallout">
          <a:avLst>
            <a:gd name="adj1" fmla="val -116387"/>
            <a:gd name="adj2" fmla="val 73524"/>
            <a:gd name="adj3" fmla="val 16667"/>
          </a:avLst>
        </a:prstGeom>
        <a:solidFill xmlns:a="http://schemas.openxmlformats.org/drawingml/2006/main">
          <a:schemeClr val="bg1"/>
        </a:solidFill>
        <a:ln xmlns:a="http://schemas.openxmlformats.org/drawingml/2006/main" w="12700">
          <a:solidFill>
            <a:srgbClr val="FF0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lIns="36000" tIns="36000" rIns="36000" bIns="36000" rtlCol="0" anchor="ctr"/>
        <a:lstStyle xmlns:a="http://schemas.openxmlformats.org/drawingml/2006/main">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ja-JP" altLang="en-US" sz="1100" dirty="0">
              <a:solidFill>
                <a:schemeClr val="tx1"/>
              </a:solidFill>
              <a:latin typeface="Meiryo UI" panose="020B0604030504040204" pitchFamily="50" charset="-128"/>
              <a:ea typeface="Meiryo UI" panose="020B0604030504040204" pitchFamily="50" charset="-128"/>
            </a:rPr>
            <a:t>全国</a:t>
          </a:r>
          <a:endParaRPr lang="en-US" altLang="ja-JP" sz="1100" dirty="0">
            <a:solidFill>
              <a:schemeClr val="tx1"/>
            </a:solidFill>
            <a:latin typeface="Meiryo UI" panose="020B0604030504040204" pitchFamily="50" charset="-128"/>
            <a:ea typeface="Meiryo UI" panose="020B0604030504040204" pitchFamily="50" charset="-128"/>
          </a:endParaRPr>
        </a:p>
      </cdr:txBody>
    </cdr:sp>
  </cdr:relSizeAnchor>
  <cdr:relSizeAnchor xmlns:cdr="http://schemas.openxmlformats.org/drawingml/2006/chartDrawing">
    <cdr:from>
      <cdr:x>0.44231</cdr:x>
      <cdr:y>0.08126</cdr:y>
    </cdr:from>
    <cdr:to>
      <cdr:x>0.44231</cdr:x>
      <cdr:y>0.95233</cdr:y>
    </cdr:to>
    <cdr:cxnSp macro="">
      <cdr:nvCxnSpPr>
        <cdr:cNvPr id="4" name="直線コネクタ 3">
          <a:extLst xmlns:a="http://schemas.openxmlformats.org/drawingml/2006/main">
            <a:ext uri="{FF2B5EF4-FFF2-40B4-BE49-F238E27FC236}">
              <a16:creationId xmlns:a16="http://schemas.microsoft.com/office/drawing/2014/main" id="{3786E766-7BF6-29D2-BDA3-79B6F193A9D1}"/>
            </a:ext>
          </a:extLst>
        </cdr:cNvPr>
        <cdr:cNvCxnSpPr/>
      </cdr:nvCxnSpPr>
      <cdr:spPr>
        <a:xfrm xmlns:a="http://schemas.openxmlformats.org/drawingml/2006/main">
          <a:off x="1986280" y="495882"/>
          <a:ext cx="0" cy="5315617"/>
        </a:xfrm>
        <a:prstGeom xmlns:a="http://schemas.openxmlformats.org/drawingml/2006/main" prst="line">
          <a:avLst/>
        </a:prstGeom>
        <a:ln xmlns:a="http://schemas.openxmlformats.org/drawingml/2006/main" w="28575">
          <a:solidFill>
            <a:srgbClr val="FF0000">
              <a:alpha val="40000"/>
            </a:srgb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0.36901</cdr:x>
      <cdr:y>0.07863</cdr:y>
    </cdr:from>
    <cdr:to>
      <cdr:x>0.36901</cdr:x>
      <cdr:y>0.9497</cdr:y>
    </cdr:to>
    <cdr:cxnSp macro="">
      <cdr:nvCxnSpPr>
        <cdr:cNvPr id="5" name="直線コネクタ 4">
          <a:extLst xmlns:a="http://schemas.openxmlformats.org/drawingml/2006/main">
            <a:ext uri="{FF2B5EF4-FFF2-40B4-BE49-F238E27FC236}">
              <a16:creationId xmlns:a16="http://schemas.microsoft.com/office/drawing/2014/main" id="{FE8CFE7B-9142-BFB3-9695-AC0911076087}"/>
            </a:ext>
          </a:extLst>
        </cdr:cNvPr>
        <cdr:cNvCxnSpPr/>
      </cdr:nvCxnSpPr>
      <cdr:spPr>
        <a:xfrm xmlns:a="http://schemas.openxmlformats.org/drawingml/2006/main">
          <a:off x="1657127" y="479832"/>
          <a:ext cx="0" cy="5315608"/>
        </a:xfrm>
        <a:prstGeom xmlns:a="http://schemas.openxmlformats.org/drawingml/2006/main" prst="line">
          <a:avLst/>
        </a:prstGeom>
        <a:ln xmlns:a="http://schemas.openxmlformats.org/drawingml/2006/main" w="28575">
          <a:solidFill>
            <a:srgbClr val="002060">
              <a:alpha val="40000"/>
            </a:srgb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0.05549</cdr:x>
      <cdr:y>0.49611</cdr:y>
    </cdr:from>
    <cdr:to>
      <cdr:x>0.13467</cdr:x>
      <cdr:y>0.51576</cdr:y>
    </cdr:to>
    <cdr:sp macro="" textlink="">
      <cdr:nvSpPr>
        <cdr:cNvPr id="6" name="正方形/長方形 5">
          <a:extLst xmlns:a="http://schemas.openxmlformats.org/drawingml/2006/main">
            <a:ext uri="{FF2B5EF4-FFF2-40B4-BE49-F238E27FC236}">
              <a16:creationId xmlns:a16="http://schemas.microsoft.com/office/drawing/2014/main" id="{237CAF17-32E9-90E8-9A08-9273F92D403A}"/>
            </a:ext>
          </a:extLst>
        </cdr:cNvPr>
        <cdr:cNvSpPr/>
      </cdr:nvSpPr>
      <cdr:spPr>
        <a:xfrm xmlns:a="http://schemas.openxmlformats.org/drawingml/2006/main">
          <a:off x="249175" y="3027469"/>
          <a:ext cx="355575" cy="119912"/>
        </a:xfrm>
        <a:prstGeom xmlns:a="http://schemas.openxmlformats.org/drawingml/2006/main" prst="rect">
          <a:avLst/>
        </a:prstGeom>
        <a:noFill xmlns:a="http://schemas.openxmlformats.org/drawingml/2006/main"/>
        <a:ln xmlns:a="http://schemas.openxmlformats.org/drawingml/2006/main">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endParaRPr kumimoji="1" lang="ja-JP" altLang="en-US"/>
        </a:p>
      </cdr:txBody>
    </cdr:sp>
  </cdr:relSizeAnchor>
  <cdr:relSizeAnchor xmlns:cdr="http://schemas.openxmlformats.org/drawingml/2006/chartDrawing">
    <cdr:from>
      <cdr:x>0.04822</cdr:x>
      <cdr:y>0.70399</cdr:y>
    </cdr:from>
    <cdr:to>
      <cdr:x>0.1274</cdr:x>
      <cdr:y>0.72364</cdr:y>
    </cdr:to>
    <cdr:sp macro="" textlink="">
      <cdr:nvSpPr>
        <cdr:cNvPr id="7" name="正方形/長方形 6">
          <a:extLst xmlns:a="http://schemas.openxmlformats.org/drawingml/2006/main">
            <a:ext uri="{FF2B5EF4-FFF2-40B4-BE49-F238E27FC236}">
              <a16:creationId xmlns:a16="http://schemas.microsoft.com/office/drawing/2014/main" id="{EBD0555F-9657-4DF9-01FE-9CF054D602E9}"/>
            </a:ext>
          </a:extLst>
        </cdr:cNvPr>
        <cdr:cNvSpPr/>
      </cdr:nvSpPr>
      <cdr:spPr>
        <a:xfrm xmlns:a="http://schemas.openxmlformats.org/drawingml/2006/main">
          <a:off x="216560" y="4296050"/>
          <a:ext cx="355575" cy="119912"/>
        </a:xfrm>
        <a:prstGeom xmlns:a="http://schemas.openxmlformats.org/drawingml/2006/main" prst="rect">
          <a:avLst/>
        </a:prstGeom>
        <a:noFill xmlns:a="http://schemas.openxmlformats.org/drawingml/2006/main"/>
        <a:ln xmlns:a="http://schemas.openxmlformats.org/drawingml/2006/main">
          <a:solidFill>
            <a:srgbClr val="00206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endParaRPr kumimoji="1" lang="ja-JP" altLang="en-US"/>
        </a:p>
      </cdr:txBody>
    </cdr:sp>
  </cdr:relSizeAnchor>
</c:userShapes>
</file>

<file path=ppt/drawings/drawing2.xml><?xml version="1.0" encoding="utf-8"?>
<c:userShapes xmlns:c="http://schemas.openxmlformats.org/drawingml/2006/chart">
  <cdr:relSizeAnchor xmlns:cdr="http://schemas.openxmlformats.org/drawingml/2006/chartDrawing">
    <cdr:from>
      <cdr:x>0.42759</cdr:x>
      <cdr:y>0.08626</cdr:y>
    </cdr:from>
    <cdr:to>
      <cdr:x>0.42759</cdr:x>
      <cdr:y>0.95733</cdr:y>
    </cdr:to>
    <cdr:cxnSp macro="">
      <cdr:nvCxnSpPr>
        <cdr:cNvPr id="5" name="直線コネクタ 4">
          <a:extLst xmlns:a="http://schemas.openxmlformats.org/drawingml/2006/main">
            <a:ext uri="{FF2B5EF4-FFF2-40B4-BE49-F238E27FC236}">
              <a16:creationId xmlns:a16="http://schemas.microsoft.com/office/drawing/2014/main" id="{9F2FC175-801C-A601-2980-EE46C79C277A}"/>
            </a:ext>
          </a:extLst>
        </cdr:cNvPr>
        <cdr:cNvCxnSpPr/>
      </cdr:nvCxnSpPr>
      <cdr:spPr>
        <a:xfrm xmlns:a="http://schemas.openxmlformats.org/drawingml/2006/main">
          <a:off x="1905000" y="526362"/>
          <a:ext cx="0" cy="5315617"/>
        </a:xfrm>
        <a:prstGeom xmlns:a="http://schemas.openxmlformats.org/drawingml/2006/main" prst="line">
          <a:avLst/>
        </a:prstGeom>
        <a:ln xmlns:a="http://schemas.openxmlformats.org/drawingml/2006/main" w="28575">
          <a:solidFill>
            <a:srgbClr val="FF0000">
              <a:alpha val="40000"/>
            </a:srgb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0.38084</cdr:x>
      <cdr:y>0.08626</cdr:y>
    </cdr:from>
    <cdr:to>
      <cdr:x>0.38084</cdr:x>
      <cdr:y>0.95733</cdr:y>
    </cdr:to>
    <cdr:cxnSp macro="">
      <cdr:nvCxnSpPr>
        <cdr:cNvPr id="6" name="直線コネクタ 5">
          <a:extLst xmlns:a="http://schemas.openxmlformats.org/drawingml/2006/main">
            <a:ext uri="{FF2B5EF4-FFF2-40B4-BE49-F238E27FC236}">
              <a16:creationId xmlns:a16="http://schemas.microsoft.com/office/drawing/2014/main" id="{46A940B8-F65B-FFBF-94E5-010E1C77473F}"/>
            </a:ext>
          </a:extLst>
        </cdr:cNvPr>
        <cdr:cNvCxnSpPr/>
      </cdr:nvCxnSpPr>
      <cdr:spPr>
        <a:xfrm xmlns:a="http://schemas.openxmlformats.org/drawingml/2006/main">
          <a:off x="1696720" y="526362"/>
          <a:ext cx="0" cy="5315617"/>
        </a:xfrm>
        <a:prstGeom xmlns:a="http://schemas.openxmlformats.org/drawingml/2006/main" prst="line">
          <a:avLst/>
        </a:prstGeom>
        <a:ln xmlns:a="http://schemas.openxmlformats.org/drawingml/2006/main" w="28575">
          <a:solidFill>
            <a:srgbClr val="002060">
              <a:alpha val="40000"/>
            </a:srgb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0.58518</cdr:x>
      <cdr:y>0.63867</cdr:y>
    </cdr:from>
    <cdr:to>
      <cdr:x>0.73063</cdr:x>
      <cdr:y>0.70497</cdr:y>
    </cdr:to>
    <cdr:sp macro="" textlink="">
      <cdr:nvSpPr>
        <cdr:cNvPr id="7" name="角丸四角形吹き出し 50">
          <a:extLst xmlns:a="http://schemas.openxmlformats.org/drawingml/2006/main">
            <a:ext uri="{FF2B5EF4-FFF2-40B4-BE49-F238E27FC236}">
              <a16:creationId xmlns:a16="http://schemas.microsoft.com/office/drawing/2014/main" id="{43A541BE-4FD3-5668-35EF-134BF5D8FD05}"/>
            </a:ext>
          </a:extLst>
        </cdr:cNvPr>
        <cdr:cNvSpPr/>
      </cdr:nvSpPr>
      <cdr:spPr>
        <a:xfrm xmlns:a="http://schemas.openxmlformats.org/drawingml/2006/main">
          <a:off x="2607081" y="3897385"/>
          <a:ext cx="648000" cy="404590"/>
        </a:xfrm>
        <a:prstGeom xmlns:a="http://schemas.openxmlformats.org/drawingml/2006/main" prst="wedgeRoundRectCallout">
          <a:avLst>
            <a:gd name="adj1" fmla="val -116387"/>
            <a:gd name="adj2" fmla="val 73524"/>
            <a:gd name="adj3" fmla="val 16667"/>
          </a:avLst>
        </a:prstGeom>
        <a:solidFill xmlns:a="http://schemas.openxmlformats.org/drawingml/2006/main">
          <a:schemeClr val="bg1"/>
        </a:solidFill>
        <a:ln xmlns:a="http://schemas.openxmlformats.org/drawingml/2006/main" w="12700">
          <a:solidFill>
            <a:srgbClr val="00206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lIns="36000" tIns="36000" rIns="36000" bIns="36000"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ja-JP" altLang="en-US" sz="1100" dirty="0">
              <a:solidFill>
                <a:schemeClr val="tx1"/>
              </a:solidFill>
              <a:latin typeface="Meiryo UI" panose="020B0604030504040204" pitchFamily="50" charset="-128"/>
              <a:ea typeface="Meiryo UI" panose="020B0604030504040204" pitchFamily="50" charset="-128"/>
            </a:rPr>
            <a:t>大阪府</a:t>
          </a:r>
          <a:endParaRPr lang="en-US" altLang="ja-JP" sz="1100" dirty="0">
            <a:solidFill>
              <a:schemeClr val="tx1"/>
            </a:solidFill>
            <a:latin typeface="Meiryo UI" panose="020B0604030504040204" pitchFamily="50" charset="-128"/>
            <a:ea typeface="Meiryo UI" panose="020B0604030504040204" pitchFamily="50" charset="-128"/>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0.6853</cdr:x>
      <cdr:y>0.59061</cdr:y>
    </cdr:from>
    <cdr:to>
      <cdr:x>0.82563</cdr:x>
      <cdr:y>0.6573</cdr:y>
    </cdr:to>
    <cdr:sp macro="" textlink="">
      <cdr:nvSpPr>
        <cdr:cNvPr id="4" name="角丸四角形吹き出し 50">
          <a:extLst xmlns:a="http://schemas.openxmlformats.org/drawingml/2006/main">
            <a:ext uri="{FF2B5EF4-FFF2-40B4-BE49-F238E27FC236}">
              <a16:creationId xmlns:a16="http://schemas.microsoft.com/office/drawing/2014/main" id="{8719D965-A56D-2811-2018-17BEE38DEFA8}"/>
            </a:ext>
          </a:extLst>
        </cdr:cNvPr>
        <cdr:cNvSpPr/>
      </cdr:nvSpPr>
      <cdr:spPr>
        <a:xfrm xmlns:a="http://schemas.openxmlformats.org/drawingml/2006/main">
          <a:off x="3164512" y="3583157"/>
          <a:ext cx="648005" cy="404597"/>
        </a:xfrm>
        <a:prstGeom xmlns:a="http://schemas.openxmlformats.org/drawingml/2006/main" prst="wedgeRoundRectCallout">
          <a:avLst>
            <a:gd name="adj1" fmla="val -84677"/>
            <a:gd name="adj2" fmla="val -38208"/>
            <a:gd name="adj3" fmla="val 16667"/>
          </a:avLst>
        </a:prstGeom>
        <a:solidFill xmlns:a="http://schemas.openxmlformats.org/drawingml/2006/main">
          <a:schemeClr val="bg1"/>
        </a:solidFill>
        <a:ln xmlns:a="http://schemas.openxmlformats.org/drawingml/2006/main" w="12700">
          <a:solidFill>
            <a:srgbClr val="00206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none" lIns="36000" tIns="36000" rIns="36000" bIns="36000" rtlCol="0" anchor="ctr"/>
        <a:lstStyle xmlns:a="http://schemas.openxmlformats.org/drawingml/2006/main">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ja-JP" altLang="en-US" sz="1100" dirty="0">
              <a:solidFill>
                <a:schemeClr val="tx1"/>
              </a:solidFill>
              <a:latin typeface="Meiryo UI" panose="020B0604030504040204" pitchFamily="50" charset="-128"/>
              <a:ea typeface="Meiryo UI" panose="020B0604030504040204" pitchFamily="50" charset="-128"/>
            </a:rPr>
            <a:t>大阪府</a:t>
          </a:r>
          <a:endParaRPr lang="en-US" altLang="ja-JP" sz="1100" dirty="0">
            <a:solidFill>
              <a:schemeClr val="tx1"/>
            </a:solidFill>
            <a:latin typeface="Meiryo UI" panose="020B0604030504040204" pitchFamily="50" charset="-128"/>
            <a:ea typeface="Meiryo UI" panose="020B0604030504040204" pitchFamily="50"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6"/>
            <a:ext cx="2880101" cy="490354"/>
          </a:xfrm>
          <a:prstGeom prst="rect">
            <a:avLst/>
          </a:prstGeom>
        </p:spPr>
        <p:txBody>
          <a:bodyPr vert="horz" lIns="89620" tIns="44811" rIns="89620" bIns="44811"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765219" y="6"/>
            <a:ext cx="2880101" cy="490354"/>
          </a:xfrm>
          <a:prstGeom prst="rect">
            <a:avLst/>
          </a:prstGeom>
        </p:spPr>
        <p:txBody>
          <a:bodyPr vert="horz" lIns="89620" tIns="44811" rIns="89620" bIns="44811" rtlCol="0"/>
          <a:lstStyle>
            <a:lvl1pPr algn="r">
              <a:defRPr sz="1200"/>
            </a:lvl1pPr>
          </a:lstStyle>
          <a:p>
            <a:fld id="{798459DA-61B3-46A2-907F-62352659CE64}" type="datetimeFigureOut">
              <a:rPr kumimoji="1" lang="ja-JP" altLang="en-US" smtClean="0"/>
              <a:t>2026/5/27</a:t>
            </a:fld>
            <a:endParaRPr kumimoji="1" lang="ja-JP" altLang="en-US"/>
          </a:p>
        </p:txBody>
      </p:sp>
      <p:sp>
        <p:nvSpPr>
          <p:cNvPr id="4" name="フッター プレースホルダー 3"/>
          <p:cNvSpPr>
            <a:spLocks noGrp="1"/>
          </p:cNvSpPr>
          <p:nvPr>
            <p:ph type="ftr" sz="quarter" idx="2"/>
          </p:nvPr>
        </p:nvSpPr>
        <p:spPr>
          <a:xfrm>
            <a:off x="6" y="9287059"/>
            <a:ext cx="2880101" cy="490354"/>
          </a:xfrm>
          <a:prstGeom prst="rect">
            <a:avLst/>
          </a:prstGeom>
        </p:spPr>
        <p:txBody>
          <a:bodyPr vert="horz" lIns="89620" tIns="44811" rIns="89620" bIns="44811"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765219" y="9287059"/>
            <a:ext cx="2880101" cy="490354"/>
          </a:xfrm>
          <a:prstGeom prst="rect">
            <a:avLst/>
          </a:prstGeom>
        </p:spPr>
        <p:txBody>
          <a:bodyPr vert="horz" lIns="89620" tIns="44811" rIns="89620" bIns="44811" rtlCol="0" anchor="b"/>
          <a:lstStyle>
            <a:lvl1pPr algn="r">
              <a:defRPr sz="1200"/>
            </a:lvl1pPr>
          </a:lstStyle>
          <a:p>
            <a:fld id="{D7FB7258-B7DF-4725-BB5D-3C1DA6027E62}" type="slidenum">
              <a:rPr kumimoji="1" lang="ja-JP" altLang="en-US" smtClean="0"/>
              <a:t>‹#›</a:t>
            </a:fld>
            <a:endParaRPr kumimoji="1" lang="ja-JP" altLang="en-US"/>
          </a:p>
        </p:txBody>
      </p:sp>
    </p:spTree>
    <p:extLst>
      <p:ext uri="{BB962C8B-B14F-4D97-AF65-F5344CB8AC3E}">
        <p14:creationId xmlns:p14="http://schemas.microsoft.com/office/powerpoint/2010/main" val="10479358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6" y="6"/>
            <a:ext cx="2880101" cy="490354"/>
          </a:xfrm>
          <a:prstGeom prst="rect">
            <a:avLst/>
          </a:prstGeom>
        </p:spPr>
        <p:txBody>
          <a:bodyPr vert="horz" lIns="89620" tIns="44811" rIns="89620" bIns="44811"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219" y="6"/>
            <a:ext cx="2880101" cy="490354"/>
          </a:xfrm>
          <a:prstGeom prst="rect">
            <a:avLst/>
          </a:prstGeom>
        </p:spPr>
        <p:txBody>
          <a:bodyPr vert="horz" lIns="89620" tIns="44811" rIns="89620" bIns="44811" rtlCol="0"/>
          <a:lstStyle>
            <a:lvl1pPr algn="r">
              <a:defRPr sz="1200"/>
            </a:lvl1pPr>
          </a:lstStyle>
          <a:p>
            <a:fld id="{E6360F3C-C380-464F-9C1B-9E98738E21E1}" type="datetimeFigureOut">
              <a:rPr kumimoji="1" lang="ja-JP" altLang="en-US" smtClean="0"/>
              <a:t>2026/5/27</a:t>
            </a:fld>
            <a:endParaRPr kumimoji="1" lang="ja-JP" altLang="en-US"/>
          </a:p>
        </p:txBody>
      </p:sp>
      <p:sp>
        <p:nvSpPr>
          <p:cNvPr id="4" name="スライド イメージ プレースホルダー 3"/>
          <p:cNvSpPr>
            <a:spLocks noGrp="1" noRot="1" noChangeAspect="1"/>
          </p:cNvSpPr>
          <p:nvPr>
            <p:ph type="sldImg" idx="2"/>
          </p:nvPr>
        </p:nvSpPr>
        <p:spPr>
          <a:xfrm>
            <a:off x="939800" y="1220788"/>
            <a:ext cx="4767263" cy="3302000"/>
          </a:xfrm>
          <a:prstGeom prst="rect">
            <a:avLst/>
          </a:prstGeom>
          <a:noFill/>
          <a:ln w="12700">
            <a:solidFill>
              <a:prstClr val="black"/>
            </a:solidFill>
          </a:ln>
        </p:spPr>
        <p:txBody>
          <a:bodyPr vert="horz" lIns="89620" tIns="44811" rIns="89620" bIns="44811" rtlCol="0" anchor="ctr"/>
          <a:lstStyle/>
          <a:p>
            <a:endParaRPr lang="ja-JP" altLang="en-US"/>
          </a:p>
        </p:txBody>
      </p:sp>
      <p:sp>
        <p:nvSpPr>
          <p:cNvPr id="5" name="ノート プレースホルダー 4"/>
          <p:cNvSpPr>
            <a:spLocks noGrp="1"/>
          </p:cNvSpPr>
          <p:nvPr>
            <p:ph type="body" sz="quarter" idx="3"/>
          </p:nvPr>
        </p:nvSpPr>
        <p:spPr>
          <a:xfrm>
            <a:off x="665001" y="4705219"/>
            <a:ext cx="5316870" cy="3849436"/>
          </a:xfrm>
          <a:prstGeom prst="rect">
            <a:avLst/>
          </a:prstGeom>
        </p:spPr>
        <p:txBody>
          <a:bodyPr vert="horz" lIns="89620" tIns="44811" rIns="89620" bIns="44811"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6" y="9287059"/>
            <a:ext cx="2880101" cy="490354"/>
          </a:xfrm>
          <a:prstGeom prst="rect">
            <a:avLst/>
          </a:prstGeom>
        </p:spPr>
        <p:txBody>
          <a:bodyPr vert="horz" lIns="89620" tIns="44811" rIns="89620" bIns="4481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219" y="9287059"/>
            <a:ext cx="2880101" cy="490354"/>
          </a:xfrm>
          <a:prstGeom prst="rect">
            <a:avLst/>
          </a:prstGeom>
        </p:spPr>
        <p:txBody>
          <a:bodyPr vert="horz" lIns="89620" tIns="44811" rIns="89620" bIns="44811" rtlCol="0" anchor="b"/>
          <a:lstStyle>
            <a:lvl1pPr algn="r">
              <a:defRPr sz="1200"/>
            </a:lvl1pPr>
          </a:lstStyle>
          <a:p>
            <a:fld id="{F9D52CF0-AE93-452B-A6FB-0ECBE60B9F87}" type="slidenum">
              <a:rPr kumimoji="1" lang="ja-JP" altLang="en-US" smtClean="0"/>
              <a:t>‹#›</a:t>
            </a:fld>
            <a:endParaRPr kumimoji="1" lang="ja-JP" altLang="en-US"/>
          </a:p>
        </p:txBody>
      </p:sp>
    </p:spTree>
    <p:extLst>
      <p:ext uri="{BB962C8B-B14F-4D97-AF65-F5344CB8AC3E}">
        <p14:creationId xmlns:p14="http://schemas.microsoft.com/office/powerpoint/2010/main" val="40255446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0229602-1221-4332-B972-97B9CC53B4E3}" type="slidenum">
              <a:rPr kumimoji="1" lang="ja-JP" altLang="en-US" smtClean="0"/>
              <a:t>1</a:t>
            </a:fld>
            <a:endParaRPr kumimoji="1" lang="ja-JP" altLang="en-US" dirty="0"/>
          </a:p>
        </p:txBody>
      </p:sp>
    </p:spTree>
    <p:extLst>
      <p:ext uri="{BB962C8B-B14F-4D97-AF65-F5344CB8AC3E}">
        <p14:creationId xmlns:p14="http://schemas.microsoft.com/office/powerpoint/2010/main" val="1277966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12</a:t>
            </a:fld>
            <a:endParaRPr kumimoji="1" lang="ja-JP" altLang="en-US"/>
          </a:p>
        </p:txBody>
      </p:sp>
    </p:spTree>
    <p:extLst>
      <p:ext uri="{BB962C8B-B14F-4D97-AF65-F5344CB8AC3E}">
        <p14:creationId xmlns:p14="http://schemas.microsoft.com/office/powerpoint/2010/main" val="11270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13</a:t>
            </a:fld>
            <a:endParaRPr kumimoji="1" lang="ja-JP" altLang="en-US"/>
          </a:p>
        </p:txBody>
      </p:sp>
    </p:spTree>
    <p:extLst>
      <p:ext uri="{BB962C8B-B14F-4D97-AF65-F5344CB8AC3E}">
        <p14:creationId xmlns:p14="http://schemas.microsoft.com/office/powerpoint/2010/main" val="2703602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14</a:t>
            </a:fld>
            <a:endParaRPr kumimoji="1" lang="ja-JP" altLang="en-US"/>
          </a:p>
        </p:txBody>
      </p:sp>
    </p:spTree>
    <p:extLst>
      <p:ext uri="{BB962C8B-B14F-4D97-AF65-F5344CB8AC3E}">
        <p14:creationId xmlns:p14="http://schemas.microsoft.com/office/powerpoint/2010/main" val="2278805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15</a:t>
            </a:fld>
            <a:endParaRPr kumimoji="1" lang="ja-JP" altLang="en-US"/>
          </a:p>
        </p:txBody>
      </p:sp>
    </p:spTree>
    <p:extLst>
      <p:ext uri="{BB962C8B-B14F-4D97-AF65-F5344CB8AC3E}">
        <p14:creationId xmlns:p14="http://schemas.microsoft.com/office/powerpoint/2010/main" val="927555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16</a:t>
            </a:fld>
            <a:endParaRPr kumimoji="1" lang="ja-JP" altLang="en-US"/>
          </a:p>
        </p:txBody>
      </p:sp>
    </p:spTree>
    <p:extLst>
      <p:ext uri="{BB962C8B-B14F-4D97-AF65-F5344CB8AC3E}">
        <p14:creationId xmlns:p14="http://schemas.microsoft.com/office/powerpoint/2010/main" val="3058474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17</a:t>
            </a:fld>
            <a:endParaRPr kumimoji="1" lang="ja-JP" altLang="en-US"/>
          </a:p>
        </p:txBody>
      </p:sp>
    </p:spTree>
    <p:extLst>
      <p:ext uri="{BB962C8B-B14F-4D97-AF65-F5344CB8AC3E}">
        <p14:creationId xmlns:p14="http://schemas.microsoft.com/office/powerpoint/2010/main" val="750762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18</a:t>
            </a:fld>
            <a:endParaRPr kumimoji="1" lang="ja-JP" altLang="en-US"/>
          </a:p>
        </p:txBody>
      </p:sp>
    </p:spTree>
    <p:extLst>
      <p:ext uri="{BB962C8B-B14F-4D97-AF65-F5344CB8AC3E}">
        <p14:creationId xmlns:p14="http://schemas.microsoft.com/office/powerpoint/2010/main" val="2597313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19</a:t>
            </a:fld>
            <a:endParaRPr kumimoji="1" lang="ja-JP" altLang="en-US"/>
          </a:p>
        </p:txBody>
      </p:sp>
    </p:spTree>
    <p:extLst>
      <p:ext uri="{BB962C8B-B14F-4D97-AF65-F5344CB8AC3E}">
        <p14:creationId xmlns:p14="http://schemas.microsoft.com/office/powerpoint/2010/main" val="4856605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20</a:t>
            </a:fld>
            <a:endParaRPr kumimoji="1" lang="ja-JP" altLang="en-US"/>
          </a:p>
        </p:txBody>
      </p:sp>
    </p:spTree>
    <p:extLst>
      <p:ext uri="{BB962C8B-B14F-4D97-AF65-F5344CB8AC3E}">
        <p14:creationId xmlns:p14="http://schemas.microsoft.com/office/powerpoint/2010/main" val="3965418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21</a:t>
            </a:fld>
            <a:endParaRPr kumimoji="1" lang="ja-JP" altLang="en-US"/>
          </a:p>
        </p:txBody>
      </p:sp>
    </p:spTree>
    <p:extLst>
      <p:ext uri="{BB962C8B-B14F-4D97-AF65-F5344CB8AC3E}">
        <p14:creationId xmlns:p14="http://schemas.microsoft.com/office/powerpoint/2010/main" val="32006270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a:t>
            </a:fld>
            <a:endParaRPr kumimoji="1" lang="ja-JP" altLang="en-US"/>
          </a:p>
        </p:txBody>
      </p:sp>
    </p:spTree>
    <p:extLst>
      <p:ext uri="{BB962C8B-B14F-4D97-AF65-F5344CB8AC3E}">
        <p14:creationId xmlns:p14="http://schemas.microsoft.com/office/powerpoint/2010/main" val="3278668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22</a:t>
            </a:fld>
            <a:endParaRPr kumimoji="1" lang="ja-JP" altLang="en-US"/>
          </a:p>
        </p:txBody>
      </p:sp>
    </p:spTree>
    <p:extLst>
      <p:ext uri="{BB962C8B-B14F-4D97-AF65-F5344CB8AC3E}">
        <p14:creationId xmlns:p14="http://schemas.microsoft.com/office/powerpoint/2010/main" val="1692328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23</a:t>
            </a:fld>
            <a:endParaRPr kumimoji="1" lang="ja-JP" altLang="en-US"/>
          </a:p>
        </p:txBody>
      </p:sp>
    </p:spTree>
    <p:extLst>
      <p:ext uri="{BB962C8B-B14F-4D97-AF65-F5344CB8AC3E}">
        <p14:creationId xmlns:p14="http://schemas.microsoft.com/office/powerpoint/2010/main" val="31428143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24</a:t>
            </a:fld>
            <a:endParaRPr kumimoji="1" lang="ja-JP" altLang="en-US"/>
          </a:p>
        </p:txBody>
      </p:sp>
    </p:spTree>
    <p:extLst>
      <p:ext uri="{BB962C8B-B14F-4D97-AF65-F5344CB8AC3E}">
        <p14:creationId xmlns:p14="http://schemas.microsoft.com/office/powerpoint/2010/main" val="12438060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25</a:t>
            </a:fld>
            <a:endParaRPr kumimoji="1" lang="ja-JP" altLang="en-US"/>
          </a:p>
        </p:txBody>
      </p:sp>
    </p:spTree>
    <p:extLst>
      <p:ext uri="{BB962C8B-B14F-4D97-AF65-F5344CB8AC3E}">
        <p14:creationId xmlns:p14="http://schemas.microsoft.com/office/powerpoint/2010/main" val="22987363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26</a:t>
            </a:fld>
            <a:endParaRPr kumimoji="1" lang="ja-JP" altLang="en-US"/>
          </a:p>
        </p:txBody>
      </p:sp>
    </p:spTree>
    <p:extLst>
      <p:ext uri="{BB962C8B-B14F-4D97-AF65-F5344CB8AC3E}">
        <p14:creationId xmlns:p14="http://schemas.microsoft.com/office/powerpoint/2010/main" val="25551318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27</a:t>
            </a:fld>
            <a:endParaRPr kumimoji="1" lang="ja-JP" altLang="en-US"/>
          </a:p>
        </p:txBody>
      </p:sp>
    </p:spTree>
    <p:extLst>
      <p:ext uri="{BB962C8B-B14F-4D97-AF65-F5344CB8AC3E}">
        <p14:creationId xmlns:p14="http://schemas.microsoft.com/office/powerpoint/2010/main" val="13090314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28</a:t>
            </a:fld>
            <a:endParaRPr kumimoji="1" lang="ja-JP" altLang="en-US"/>
          </a:p>
        </p:txBody>
      </p:sp>
    </p:spTree>
    <p:extLst>
      <p:ext uri="{BB962C8B-B14F-4D97-AF65-F5344CB8AC3E}">
        <p14:creationId xmlns:p14="http://schemas.microsoft.com/office/powerpoint/2010/main" val="3701754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29</a:t>
            </a:fld>
            <a:endParaRPr kumimoji="1" lang="ja-JP" altLang="en-US"/>
          </a:p>
        </p:txBody>
      </p:sp>
    </p:spTree>
    <p:extLst>
      <p:ext uri="{BB962C8B-B14F-4D97-AF65-F5344CB8AC3E}">
        <p14:creationId xmlns:p14="http://schemas.microsoft.com/office/powerpoint/2010/main" val="5018395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30</a:t>
            </a:fld>
            <a:endParaRPr kumimoji="1" lang="ja-JP" altLang="en-US"/>
          </a:p>
        </p:txBody>
      </p:sp>
    </p:spTree>
    <p:extLst>
      <p:ext uri="{BB962C8B-B14F-4D97-AF65-F5344CB8AC3E}">
        <p14:creationId xmlns:p14="http://schemas.microsoft.com/office/powerpoint/2010/main" val="788646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31</a:t>
            </a:fld>
            <a:endParaRPr kumimoji="1" lang="ja-JP" altLang="en-US"/>
          </a:p>
        </p:txBody>
      </p:sp>
    </p:spTree>
    <p:extLst>
      <p:ext uri="{BB962C8B-B14F-4D97-AF65-F5344CB8AC3E}">
        <p14:creationId xmlns:p14="http://schemas.microsoft.com/office/powerpoint/2010/main" val="2767862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a:t>
            </a:fld>
            <a:endParaRPr kumimoji="1" lang="ja-JP" altLang="en-US"/>
          </a:p>
        </p:txBody>
      </p:sp>
    </p:spTree>
    <p:extLst>
      <p:ext uri="{BB962C8B-B14F-4D97-AF65-F5344CB8AC3E}">
        <p14:creationId xmlns:p14="http://schemas.microsoft.com/office/powerpoint/2010/main" val="325967776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32</a:t>
            </a:fld>
            <a:endParaRPr kumimoji="1" lang="ja-JP" altLang="en-US"/>
          </a:p>
        </p:txBody>
      </p:sp>
    </p:spTree>
    <p:extLst>
      <p:ext uri="{BB962C8B-B14F-4D97-AF65-F5344CB8AC3E}">
        <p14:creationId xmlns:p14="http://schemas.microsoft.com/office/powerpoint/2010/main" val="26520160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33</a:t>
            </a:fld>
            <a:endParaRPr kumimoji="1" lang="ja-JP" altLang="en-US"/>
          </a:p>
        </p:txBody>
      </p:sp>
    </p:spTree>
    <p:extLst>
      <p:ext uri="{BB962C8B-B14F-4D97-AF65-F5344CB8AC3E}">
        <p14:creationId xmlns:p14="http://schemas.microsoft.com/office/powerpoint/2010/main" val="27251789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34</a:t>
            </a:fld>
            <a:endParaRPr kumimoji="1" lang="ja-JP" altLang="en-US"/>
          </a:p>
        </p:txBody>
      </p:sp>
    </p:spTree>
    <p:extLst>
      <p:ext uri="{BB962C8B-B14F-4D97-AF65-F5344CB8AC3E}">
        <p14:creationId xmlns:p14="http://schemas.microsoft.com/office/powerpoint/2010/main" val="11191989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35</a:t>
            </a:fld>
            <a:endParaRPr kumimoji="1" lang="ja-JP" altLang="en-US"/>
          </a:p>
        </p:txBody>
      </p:sp>
    </p:spTree>
    <p:extLst>
      <p:ext uri="{BB962C8B-B14F-4D97-AF65-F5344CB8AC3E}">
        <p14:creationId xmlns:p14="http://schemas.microsoft.com/office/powerpoint/2010/main" val="7394976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36</a:t>
            </a:fld>
            <a:endParaRPr kumimoji="1" lang="ja-JP" altLang="en-US"/>
          </a:p>
        </p:txBody>
      </p:sp>
    </p:spTree>
    <p:extLst>
      <p:ext uri="{BB962C8B-B14F-4D97-AF65-F5344CB8AC3E}">
        <p14:creationId xmlns:p14="http://schemas.microsoft.com/office/powerpoint/2010/main" val="9139544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37</a:t>
            </a:fld>
            <a:endParaRPr kumimoji="1" lang="ja-JP" altLang="en-US"/>
          </a:p>
        </p:txBody>
      </p:sp>
    </p:spTree>
    <p:extLst>
      <p:ext uri="{BB962C8B-B14F-4D97-AF65-F5344CB8AC3E}">
        <p14:creationId xmlns:p14="http://schemas.microsoft.com/office/powerpoint/2010/main" val="1003340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38</a:t>
            </a:fld>
            <a:endParaRPr kumimoji="1" lang="ja-JP" altLang="en-US"/>
          </a:p>
        </p:txBody>
      </p:sp>
    </p:spTree>
    <p:extLst>
      <p:ext uri="{BB962C8B-B14F-4D97-AF65-F5344CB8AC3E}">
        <p14:creationId xmlns:p14="http://schemas.microsoft.com/office/powerpoint/2010/main" val="26127722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39</a:t>
            </a:fld>
            <a:endParaRPr kumimoji="1" lang="ja-JP" altLang="en-US"/>
          </a:p>
        </p:txBody>
      </p:sp>
    </p:spTree>
    <p:extLst>
      <p:ext uri="{BB962C8B-B14F-4D97-AF65-F5344CB8AC3E}">
        <p14:creationId xmlns:p14="http://schemas.microsoft.com/office/powerpoint/2010/main" val="28951607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40</a:t>
            </a:fld>
            <a:endParaRPr kumimoji="1" lang="ja-JP" altLang="en-US"/>
          </a:p>
        </p:txBody>
      </p:sp>
    </p:spTree>
    <p:extLst>
      <p:ext uri="{BB962C8B-B14F-4D97-AF65-F5344CB8AC3E}">
        <p14:creationId xmlns:p14="http://schemas.microsoft.com/office/powerpoint/2010/main" val="4652323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41</a:t>
            </a:fld>
            <a:endParaRPr kumimoji="1" lang="ja-JP" altLang="en-US"/>
          </a:p>
        </p:txBody>
      </p:sp>
    </p:spTree>
    <p:extLst>
      <p:ext uri="{BB962C8B-B14F-4D97-AF65-F5344CB8AC3E}">
        <p14:creationId xmlns:p14="http://schemas.microsoft.com/office/powerpoint/2010/main" val="2556169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6</a:t>
            </a:fld>
            <a:endParaRPr kumimoji="1" lang="ja-JP" altLang="en-US"/>
          </a:p>
        </p:txBody>
      </p:sp>
    </p:spTree>
    <p:extLst>
      <p:ext uri="{BB962C8B-B14F-4D97-AF65-F5344CB8AC3E}">
        <p14:creationId xmlns:p14="http://schemas.microsoft.com/office/powerpoint/2010/main" val="32831175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42</a:t>
            </a:fld>
            <a:endParaRPr kumimoji="1" lang="ja-JP" altLang="en-US"/>
          </a:p>
        </p:txBody>
      </p:sp>
    </p:spTree>
    <p:extLst>
      <p:ext uri="{BB962C8B-B14F-4D97-AF65-F5344CB8AC3E}">
        <p14:creationId xmlns:p14="http://schemas.microsoft.com/office/powerpoint/2010/main" val="287153439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43</a:t>
            </a:fld>
            <a:endParaRPr kumimoji="1" lang="ja-JP" altLang="en-US"/>
          </a:p>
        </p:txBody>
      </p:sp>
    </p:spTree>
    <p:extLst>
      <p:ext uri="{BB962C8B-B14F-4D97-AF65-F5344CB8AC3E}">
        <p14:creationId xmlns:p14="http://schemas.microsoft.com/office/powerpoint/2010/main" val="36897988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44</a:t>
            </a:fld>
            <a:endParaRPr kumimoji="1" lang="ja-JP" altLang="en-US"/>
          </a:p>
        </p:txBody>
      </p:sp>
    </p:spTree>
    <p:extLst>
      <p:ext uri="{BB962C8B-B14F-4D97-AF65-F5344CB8AC3E}">
        <p14:creationId xmlns:p14="http://schemas.microsoft.com/office/powerpoint/2010/main" val="327846793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45</a:t>
            </a:fld>
            <a:endParaRPr kumimoji="1" lang="ja-JP" altLang="en-US"/>
          </a:p>
        </p:txBody>
      </p:sp>
    </p:spTree>
    <p:extLst>
      <p:ext uri="{BB962C8B-B14F-4D97-AF65-F5344CB8AC3E}">
        <p14:creationId xmlns:p14="http://schemas.microsoft.com/office/powerpoint/2010/main" val="37424843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46</a:t>
            </a:fld>
            <a:endParaRPr kumimoji="1" lang="ja-JP" altLang="en-US"/>
          </a:p>
        </p:txBody>
      </p:sp>
    </p:spTree>
    <p:extLst>
      <p:ext uri="{BB962C8B-B14F-4D97-AF65-F5344CB8AC3E}">
        <p14:creationId xmlns:p14="http://schemas.microsoft.com/office/powerpoint/2010/main" val="4024945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47</a:t>
            </a:fld>
            <a:endParaRPr kumimoji="1" lang="ja-JP" altLang="en-US"/>
          </a:p>
        </p:txBody>
      </p:sp>
    </p:spTree>
    <p:extLst>
      <p:ext uri="{BB962C8B-B14F-4D97-AF65-F5344CB8AC3E}">
        <p14:creationId xmlns:p14="http://schemas.microsoft.com/office/powerpoint/2010/main" val="39772557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48</a:t>
            </a:fld>
            <a:endParaRPr kumimoji="1" lang="ja-JP" altLang="en-US"/>
          </a:p>
        </p:txBody>
      </p:sp>
    </p:spTree>
    <p:extLst>
      <p:ext uri="{BB962C8B-B14F-4D97-AF65-F5344CB8AC3E}">
        <p14:creationId xmlns:p14="http://schemas.microsoft.com/office/powerpoint/2010/main" val="21128767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49</a:t>
            </a:fld>
            <a:endParaRPr kumimoji="1" lang="ja-JP" altLang="en-US"/>
          </a:p>
        </p:txBody>
      </p:sp>
    </p:spTree>
    <p:extLst>
      <p:ext uri="{BB962C8B-B14F-4D97-AF65-F5344CB8AC3E}">
        <p14:creationId xmlns:p14="http://schemas.microsoft.com/office/powerpoint/2010/main" val="149409944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50</a:t>
            </a:fld>
            <a:endParaRPr kumimoji="1" lang="ja-JP" altLang="en-US"/>
          </a:p>
        </p:txBody>
      </p:sp>
    </p:spTree>
    <p:extLst>
      <p:ext uri="{BB962C8B-B14F-4D97-AF65-F5344CB8AC3E}">
        <p14:creationId xmlns:p14="http://schemas.microsoft.com/office/powerpoint/2010/main" val="3250963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51</a:t>
            </a:fld>
            <a:endParaRPr kumimoji="1" lang="ja-JP" altLang="en-US"/>
          </a:p>
        </p:txBody>
      </p:sp>
    </p:spTree>
    <p:extLst>
      <p:ext uri="{BB962C8B-B14F-4D97-AF65-F5344CB8AC3E}">
        <p14:creationId xmlns:p14="http://schemas.microsoft.com/office/powerpoint/2010/main" val="4071926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7</a:t>
            </a:fld>
            <a:endParaRPr kumimoji="1" lang="ja-JP" altLang="en-US"/>
          </a:p>
        </p:txBody>
      </p:sp>
    </p:spTree>
    <p:extLst>
      <p:ext uri="{BB962C8B-B14F-4D97-AF65-F5344CB8AC3E}">
        <p14:creationId xmlns:p14="http://schemas.microsoft.com/office/powerpoint/2010/main" val="112094514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52</a:t>
            </a:fld>
            <a:endParaRPr kumimoji="1" lang="ja-JP" altLang="en-US"/>
          </a:p>
        </p:txBody>
      </p:sp>
    </p:spTree>
    <p:extLst>
      <p:ext uri="{BB962C8B-B14F-4D97-AF65-F5344CB8AC3E}">
        <p14:creationId xmlns:p14="http://schemas.microsoft.com/office/powerpoint/2010/main" val="42764501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53</a:t>
            </a:fld>
            <a:endParaRPr kumimoji="1" lang="ja-JP" altLang="en-US"/>
          </a:p>
        </p:txBody>
      </p:sp>
    </p:spTree>
    <p:extLst>
      <p:ext uri="{BB962C8B-B14F-4D97-AF65-F5344CB8AC3E}">
        <p14:creationId xmlns:p14="http://schemas.microsoft.com/office/powerpoint/2010/main" val="318899066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54</a:t>
            </a:fld>
            <a:endParaRPr kumimoji="1" lang="ja-JP" altLang="en-US"/>
          </a:p>
        </p:txBody>
      </p:sp>
    </p:spTree>
    <p:extLst>
      <p:ext uri="{BB962C8B-B14F-4D97-AF65-F5344CB8AC3E}">
        <p14:creationId xmlns:p14="http://schemas.microsoft.com/office/powerpoint/2010/main" val="39186700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55</a:t>
            </a:fld>
            <a:endParaRPr kumimoji="1" lang="ja-JP" altLang="en-US"/>
          </a:p>
        </p:txBody>
      </p:sp>
    </p:spTree>
    <p:extLst>
      <p:ext uri="{BB962C8B-B14F-4D97-AF65-F5344CB8AC3E}">
        <p14:creationId xmlns:p14="http://schemas.microsoft.com/office/powerpoint/2010/main" val="273754020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56</a:t>
            </a:fld>
            <a:endParaRPr kumimoji="1" lang="ja-JP" altLang="en-US"/>
          </a:p>
        </p:txBody>
      </p:sp>
    </p:spTree>
    <p:extLst>
      <p:ext uri="{BB962C8B-B14F-4D97-AF65-F5344CB8AC3E}">
        <p14:creationId xmlns:p14="http://schemas.microsoft.com/office/powerpoint/2010/main" val="91086387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57</a:t>
            </a:fld>
            <a:endParaRPr kumimoji="1" lang="ja-JP" altLang="en-US"/>
          </a:p>
        </p:txBody>
      </p:sp>
    </p:spTree>
    <p:extLst>
      <p:ext uri="{BB962C8B-B14F-4D97-AF65-F5344CB8AC3E}">
        <p14:creationId xmlns:p14="http://schemas.microsoft.com/office/powerpoint/2010/main" val="13764785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58</a:t>
            </a:fld>
            <a:endParaRPr kumimoji="1" lang="ja-JP" altLang="en-US"/>
          </a:p>
        </p:txBody>
      </p:sp>
    </p:spTree>
    <p:extLst>
      <p:ext uri="{BB962C8B-B14F-4D97-AF65-F5344CB8AC3E}">
        <p14:creationId xmlns:p14="http://schemas.microsoft.com/office/powerpoint/2010/main" val="5146682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59</a:t>
            </a:fld>
            <a:endParaRPr kumimoji="1" lang="ja-JP" altLang="en-US"/>
          </a:p>
        </p:txBody>
      </p:sp>
    </p:spTree>
    <p:extLst>
      <p:ext uri="{BB962C8B-B14F-4D97-AF65-F5344CB8AC3E}">
        <p14:creationId xmlns:p14="http://schemas.microsoft.com/office/powerpoint/2010/main" val="910739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60</a:t>
            </a:fld>
            <a:endParaRPr kumimoji="1" lang="ja-JP" altLang="en-US"/>
          </a:p>
        </p:txBody>
      </p:sp>
    </p:spTree>
    <p:extLst>
      <p:ext uri="{BB962C8B-B14F-4D97-AF65-F5344CB8AC3E}">
        <p14:creationId xmlns:p14="http://schemas.microsoft.com/office/powerpoint/2010/main" val="400435388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61</a:t>
            </a:fld>
            <a:endParaRPr kumimoji="1" lang="ja-JP" altLang="en-US"/>
          </a:p>
        </p:txBody>
      </p:sp>
    </p:spTree>
    <p:extLst>
      <p:ext uri="{BB962C8B-B14F-4D97-AF65-F5344CB8AC3E}">
        <p14:creationId xmlns:p14="http://schemas.microsoft.com/office/powerpoint/2010/main" val="662127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8</a:t>
            </a:fld>
            <a:endParaRPr kumimoji="1" lang="ja-JP" altLang="en-US"/>
          </a:p>
        </p:txBody>
      </p:sp>
    </p:spTree>
    <p:extLst>
      <p:ext uri="{BB962C8B-B14F-4D97-AF65-F5344CB8AC3E}">
        <p14:creationId xmlns:p14="http://schemas.microsoft.com/office/powerpoint/2010/main" val="667447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62</a:t>
            </a:fld>
            <a:endParaRPr kumimoji="1" lang="ja-JP" altLang="en-US"/>
          </a:p>
        </p:txBody>
      </p:sp>
    </p:spTree>
    <p:extLst>
      <p:ext uri="{BB962C8B-B14F-4D97-AF65-F5344CB8AC3E}">
        <p14:creationId xmlns:p14="http://schemas.microsoft.com/office/powerpoint/2010/main" val="40360556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63</a:t>
            </a:fld>
            <a:endParaRPr kumimoji="1" lang="ja-JP" altLang="en-US"/>
          </a:p>
        </p:txBody>
      </p:sp>
    </p:spTree>
    <p:extLst>
      <p:ext uri="{BB962C8B-B14F-4D97-AF65-F5344CB8AC3E}">
        <p14:creationId xmlns:p14="http://schemas.microsoft.com/office/powerpoint/2010/main" val="3372220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64</a:t>
            </a:fld>
            <a:endParaRPr kumimoji="1" lang="ja-JP" altLang="en-US"/>
          </a:p>
        </p:txBody>
      </p:sp>
    </p:spTree>
    <p:extLst>
      <p:ext uri="{BB962C8B-B14F-4D97-AF65-F5344CB8AC3E}">
        <p14:creationId xmlns:p14="http://schemas.microsoft.com/office/powerpoint/2010/main" val="261642360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65</a:t>
            </a:fld>
            <a:endParaRPr kumimoji="1" lang="ja-JP" altLang="en-US"/>
          </a:p>
        </p:txBody>
      </p:sp>
    </p:spTree>
    <p:extLst>
      <p:ext uri="{BB962C8B-B14F-4D97-AF65-F5344CB8AC3E}">
        <p14:creationId xmlns:p14="http://schemas.microsoft.com/office/powerpoint/2010/main" val="130640248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66</a:t>
            </a:fld>
            <a:endParaRPr kumimoji="1" lang="ja-JP" altLang="en-US"/>
          </a:p>
        </p:txBody>
      </p:sp>
    </p:spTree>
    <p:extLst>
      <p:ext uri="{BB962C8B-B14F-4D97-AF65-F5344CB8AC3E}">
        <p14:creationId xmlns:p14="http://schemas.microsoft.com/office/powerpoint/2010/main" val="33900112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67</a:t>
            </a:fld>
            <a:endParaRPr kumimoji="1" lang="ja-JP" altLang="en-US"/>
          </a:p>
        </p:txBody>
      </p:sp>
    </p:spTree>
    <p:extLst>
      <p:ext uri="{BB962C8B-B14F-4D97-AF65-F5344CB8AC3E}">
        <p14:creationId xmlns:p14="http://schemas.microsoft.com/office/powerpoint/2010/main" val="32615126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5C1C6CC5-5C84-42BD-81F0-44E3DA2E071C}" type="slidenum">
              <a:rPr kumimoji="1" lang="ja-JP" altLang="en-US" smtClean="0"/>
              <a:t>68</a:t>
            </a:fld>
            <a:endParaRPr kumimoji="1" lang="ja-JP" altLang="en-US"/>
          </a:p>
        </p:txBody>
      </p:sp>
    </p:spTree>
    <p:extLst>
      <p:ext uri="{BB962C8B-B14F-4D97-AF65-F5344CB8AC3E}">
        <p14:creationId xmlns:p14="http://schemas.microsoft.com/office/powerpoint/2010/main" val="41688943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AA1CA6D6-1AB6-4620-9F4D-88FDE5BB3367}" type="slidenum">
              <a:rPr kumimoji="1" lang="ja-JP" altLang="en-US" smtClean="0"/>
              <a:t>69</a:t>
            </a:fld>
            <a:endParaRPr kumimoji="1" lang="ja-JP" altLang="en-US"/>
          </a:p>
        </p:txBody>
      </p:sp>
    </p:spTree>
    <p:extLst>
      <p:ext uri="{BB962C8B-B14F-4D97-AF65-F5344CB8AC3E}">
        <p14:creationId xmlns:p14="http://schemas.microsoft.com/office/powerpoint/2010/main" val="1593174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9</a:t>
            </a:fld>
            <a:endParaRPr kumimoji="1" lang="ja-JP" altLang="en-US"/>
          </a:p>
        </p:txBody>
      </p:sp>
    </p:spTree>
    <p:extLst>
      <p:ext uri="{BB962C8B-B14F-4D97-AF65-F5344CB8AC3E}">
        <p14:creationId xmlns:p14="http://schemas.microsoft.com/office/powerpoint/2010/main" val="1627480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10</a:t>
            </a:fld>
            <a:endParaRPr kumimoji="1" lang="ja-JP" altLang="en-US"/>
          </a:p>
        </p:txBody>
      </p:sp>
    </p:spTree>
    <p:extLst>
      <p:ext uri="{BB962C8B-B14F-4D97-AF65-F5344CB8AC3E}">
        <p14:creationId xmlns:p14="http://schemas.microsoft.com/office/powerpoint/2010/main" val="3795466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F9D52CF0-AE93-452B-A6FB-0ECBE60B9F87}" type="slidenum">
              <a:rPr kumimoji="1" lang="ja-JP" altLang="en-US" smtClean="0"/>
              <a:t>11</a:t>
            </a:fld>
            <a:endParaRPr kumimoji="1" lang="ja-JP" altLang="en-US"/>
          </a:p>
        </p:txBody>
      </p:sp>
    </p:spTree>
    <p:extLst>
      <p:ext uri="{BB962C8B-B14F-4D97-AF65-F5344CB8AC3E}">
        <p14:creationId xmlns:p14="http://schemas.microsoft.com/office/powerpoint/2010/main" val="29102784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9523413" y="6546852"/>
            <a:ext cx="360000" cy="288000"/>
          </a:xfrm>
          <a:solidFill>
            <a:schemeClr val="accent5">
              <a:lumMod val="75000"/>
            </a:schemeClr>
          </a:solidFill>
        </p:spPr>
        <p:txBody>
          <a:bodyPr wrap="none" lIns="36000" tIns="36000" rIns="36000" bIns="36000"/>
          <a:lstStyle>
            <a:lvl1pPr algn="ctr">
              <a:defRPr sz="1400" b="1">
                <a:solidFill>
                  <a:schemeClr val="bg1"/>
                </a:solidFill>
              </a:defRPr>
            </a:lvl1pPr>
          </a:lstStyle>
          <a:p>
            <a:fld id="{8491F570-1DE7-4E07-90A6-F6DA59EDAE7D}" type="slidenum">
              <a:rPr kumimoji="1" lang="ja-JP" altLang="en-US" smtClean="0"/>
              <a:pPr/>
              <a:t>‹#›</a:t>
            </a:fld>
            <a:endParaRPr kumimoji="1" lang="ja-JP" altLang="en-US"/>
          </a:p>
        </p:txBody>
      </p:sp>
    </p:spTree>
    <p:extLst>
      <p:ext uri="{BB962C8B-B14F-4D97-AF65-F5344CB8AC3E}">
        <p14:creationId xmlns:p14="http://schemas.microsoft.com/office/powerpoint/2010/main" val="115434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5" name="スライド番号プレースホルダー 4"/>
          <p:cNvSpPr>
            <a:spLocks noGrp="1"/>
          </p:cNvSpPr>
          <p:nvPr>
            <p:ph type="sldNum" sz="quarter" idx="12"/>
          </p:nvPr>
        </p:nvSpPr>
        <p:spPr>
          <a:xfrm>
            <a:off x="7656513" y="6470652"/>
            <a:ext cx="2228850" cy="365125"/>
          </a:xfrm>
        </p:spPr>
        <p:txBody>
          <a:body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23114243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042EDF8-798E-3575-6AEC-251D1A26FD01}"/>
              </a:ext>
            </a:extLst>
          </p:cNvPr>
          <p:cNvSpPr>
            <a:spLocks noGrp="1"/>
          </p:cNvSpPr>
          <p:nvPr>
            <p:ph type="ctrTitle"/>
          </p:nvPr>
        </p:nvSpPr>
        <p:spPr>
          <a:xfrm>
            <a:off x="1238250" y="1122363"/>
            <a:ext cx="7429500" cy="2387600"/>
          </a:xfrm>
        </p:spPr>
        <p:txBody>
          <a:bodyPr anchor="b"/>
          <a:lstStyle>
            <a:lvl1pPr algn="ctr">
              <a:defRPr sz="4875"/>
            </a:lvl1pPr>
          </a:lstStyle>
          <a:p>
            <a:r>
              <a:rPr kumimoji="1" lang="ja-JP" altLang="en-US"/>
              <a:t>マスター タイトルの書式設定</a:t>
            </a:r>
          </a:p>
        </p:txBody>
      </p:sp>
      <p:sp>
        <p:nvSpPr>
          <p:cNvPr id="3" name="字幕 2">
            <a:extLst>
              <a:ext uri="{FF2B5EF4-FFF2-40B4-BE49-F238E27FC236}">
                <a16:creationId xmlns:a16="http://schemas.microsoft.com/office/drawing/2014/main" id="{A39EB683-BD7C-DAAD-72B4-3C71BDFDA662}"/>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CC8A1F50-F696-65EE-25F0-C37B1CA103F5}"/>
              </a:ext>
            </a:extLst>
          </p:cNvPr>
          <p:cNvSpPr>
            <a:spLocks noGrp="1"/>
          </p:cNvSpPr>
          <p:nvPr>
            <p:ph type="dt" sz="half" idx="10"/>
          </p:nvPr>
        </p:nvSpPr>
        <p:spPr/>
        <p:txBody>
          <a:bodyPr/>
          <a:lstStyle/>
          <a:p>
            <a:fld id="{365A9201-3A77-4945-BEBC-9E489FEA9241}" type="datetime1">
              <a:rPr kumimoji="1" lang="ja-JP" altLang="en-US" smtClean="0"/>
              <a:t>2026/5/27</a:t>
            </a:fld>
            <a:endParaRPr kumimoji="1" lang="ja-JP" altLang="en-US"/>
          </a:p>
        </p:txBody>
      </p:sp>
      <p:sp>
        <p:nvSpPr>
          <p:cNvPr id="5" name="フッター プレースホルダー 4">
            <a:extLst>
              <a:ext uri="{FF2B5EF4-FFF2-40B4-BE49-F238E27FC236}">
                <a16:creationId xmlns:a16="http://schemas.microsoft.com/office/drawing/2014/main" id="{BAF23D51-AE1F-A1FF-32E4-73D933E6482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76786B3-60C5-A45B-2A2A-7E0AC98BACFB}"/>
              </a:ext>
            </a:extLst>
          </p:cNvPr>
          <p:cNvSpPr>
            <a:spLocks noGrp="1"/>
          </p:cNvSpPr>
          <p:nvPr>
            <p:ph type="sldNum" sz="quarter" idx="12"/>
          </p:nvPr>
        </p:nvSpPr>
        <p:spPr/>
        <p:txBody>
          <a:bodyPr/>
          <a:lstStyle/>
          <a:p>
            <a:fld id="{138760CC-92B4-40BA-9381-8DD67A3831C2}" type="slidenum">
              <a:rPr kumimoji="1" lang="ja-JP" altLang="en-US" smtClean="0"/>
              <a:t>‹#›</a:t>
            </a:fld>
            <a:endParaRPr kumimoji="1" lang="ja-JP" altLang="en-US"/>
          </a:p>
        </p:txBody>
      </p:sp>
    </p:spTree>
    <p:extLst>
      <p:ext uri="{BB962C8B-B14F-4D97-AF65-F5344CB8AC3E}">
        <p14:creationId xmlns:p14="http://schemas.microsoft.com/office/powerpoint/2010/main" val="41680785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91F570-1DE7-4E07-90A6-F6DA59EDAE7D}" type="slidenum">
              <a:rPr kumimoji="1" lang="ja-JP" altLang="en-US" smtClean="0"/>
              <a:t>‹#›</a:t>
            </a:fld>
            <a:endParaRPr kumimoji="1" lang="ja-JP" altLang="en-US"/>
          </a:p>
        </p:txBody>
      </p:sp>
    </p:spTree>
    <p:extLst>
      <p:ext uri="{BB962C8B-B14F-4D97-AF65-F5344CB8AC3E}">
        <p14:creationId xmlns:p14="http://schemas.microsoft.com/office/powerpoint/2010/main" val="328830526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emf"/></Relationships>
</file>

<file path=ppt/slides/_rels/slide10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png"/></Relationships>
</file>

<file path=ppt/slides/_rels/slide10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jpeg"/><Relationship Id="rId1" Type="http://schemas.openxmlformats.org/officeDocument/2006/relationships/slideLayout" Target="../slideLayouts/slideLayout1.xml"/><Relationship Id="rId5" Type="http://schemas.openxmlformats.org/officeDocument/2006/relationships/image" Target="../media/image103.jpeg"/><Relationship Id="rId4" Type="http://schemas.openxmlformats.org/officeDocument/2006/relationships/image" Target="../media/image102.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hyperlink" Target="https://www.pref.osaka.lg.jp/o100110/shokuhin/shoku-portal/top.html" TargetMode="External"/><Relationship Id="rId7" Type="http://schemas.openxmlformats.org/officeDocument/2006/relationships/image" Target="../media/image108.jpeg"/><Relationship Id="rId2" Type="http://schemas.openxmlformats.org/officeDocument/2006/relationships/image" Target="../media/image104.png"/><Relationship Id="rId1" Type="http://schemas.openxmlformats.org/officeDocument/2006/relationships/slideLayout" Target="../slideLayouts/slideLayout1.xml"/><Relationship Id="rId6" Type="http://schemas.openxmlformats.org/officeDocument/2006/relationships/image" Target="../media/image107.jpeg"/><Relationship Id="rId5" Type="http://schemas.openxmlformats.org/officeDocument/2006/relationships/image" Target="../media/image106.jpeg"/><Relationship Id="rId4" Type="http://schemas.openxmlformats.org/officeDocument/2006/relationships/image" Target="../media/image10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xml"/><Relationship Id="rId5" Type="http://schemas.openxmlformats.org/officeDocument/2006/relationships/image" Target="../media/image116.jpeg"/><Relationship Id="rId4" Type="http://schemas.openxmlformats.org/officeDocument/2006/relationships/image" Target="../media/image115.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png"/><Relationship Id="rId7" Type="http://schemas.openxmlformats.org/officeDocument/2006/relationships/image" Target="../media/image122.png"/><Relationship Id="rId2"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chart" Target="../charts/chart5.xml"/><Relationship Id="rId4" Type="http://schemas.openxmlformats.org/officeDocument/2006/relationships/chart" Target="../charts/chart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5.jpeg"/><Relationship Id="rId4" Type="http://schemas.openxmlformats.org/officeDocument/2006/relationships/image" Target="../media/image2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43.jpeg"/><Relationship Id="rId4" Type="http://schemas.openxmlformats.org/officeDocument/2006/relationships/image" Target="../media/image42.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png"/><Relationship Id="rId4" Type="http://schemas.openxmlformats.org/officeDocument/2006/relationships/image" Target="../media/image47.png"/></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jpe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60.jpeg"/><Relationship Id="rId11" Type="http://schemas.openxmlformats.org/officeDocument/2006/relationships/image" Target="../media/image65.png"/><Relationship Id="rId5" Type="http://schemas.openxmlformats.org/officeDocument/2006/relationships/image" Target="../media/image59.jpeg"/><Relationship Id="rId10" Type="http://schemas.openxmlformats.org/officeDocument/2006/relationships/image" Target="../media/image64.png"/><Relationship Id="rId4" Type="http://schemas.openxmlformats.org/officeDocument/2006/relationships/image" Target="../media/image58.jpeg"/><Relationship Id="rId9" Type="http://schemas.openxmlformats.org/officeDocument/2006/relationships/image" Target="../media/image63.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emf"/><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xml"/><Relationship Id="rId4" Type="http://schemas.openxmlformats.org/officeDocument/2006/relationships/image" Target="../media/image76.jpe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79.png"/><Relationship Id="rId5" Type="http://schemas.openxmlformats.org/officeDocument/2006/relationships/image" Target="../media/image77.emf"/><Relationship Id="rId4" Type="http://schemas.openxmlformats.org/officeDocument/2006/relationships/oleObject" Target="../embeddings/oleObject2.bin"/></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g"/><Relationship Id="rId1" Type="http://schemas.openxmlformats.org/officeDocument/2006/relationships/slideLayout" Target="../slideLayouts/slideLayout1.xml"/><Relationship Id="rId4" Type="http://schemas.openxmlformats.org/officeDocument/2006/relationships/image" Target="../media/image84.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15.jpeg"/><Relationship Id="rId2"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99.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1.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70457" y="2509029"/>
            <a:ext cx="9360000" cy="1440000"/>
          </a:xfrm>
          <a:prstGeom prst="rect">
            <a:avLst/>
          </a:prstGeom>
          <a:noFill/>
        </p:spPr>
        <p:txBody>
          <a:bodyPr wrap="square" lIns="72000" tIns="72000" rIns="72000" bIns="72000" rtlCol="0" anchor="t">
            <a:noAutofit/>
          </a:bodyPr>
          <a:lstStyle/>
          <a:p>
            <a:pPr algn="ctr">
              <a:lnSpc>
                <a:spcPct val="150000"/>
              </a:lnSpc>
            </a:pPr>
            <a:r>
              <a:rPr lang="ja-JP" altLang="en-US" sz="2800" dirty="0">
                <a:latin typeface="HG創英角ｺﾞｼｯｸUB" panose="020B0909000000000000" pitchFamily="49" charset="-128"/>
                <a:ea typeface="HG創英角ｺﾞｼｯｸUB" panose="020B0909000000000000" pitchFamily="49" charset="-128"/>
              </a:rPr>
              <a:t>大阪府健康づくり推進条例第</a:t>
            </a:r>
            <a:r>
              <a:rPr lang="en-US" altLang="ja-JP" sz="2800" dirty="0">
                <a:latin typeface="HG創英角ｺﾞｼｯｸUB" panose="020B0909000000000000" pitchFamily="49" charset="-128"/>
                <a:ea typeface="HG創英角ｺﾞｼｯｸUB" panose="020B0909000000000000" pitchFamily="49" charset="-128"/>
              </a:rPr>
              <a:t>19</a:t>
            </a:r>
            <a:r>
              <a:rPr lang="ja-JP" altLang="en-US" sz="2800" dirty="0">
                <a:latin typeface="HG創英角ｺﾞｼｯｸUB" panose="020B0909000000000000" pitchFamily="49" charset="-128"/>
                <a:ea typeface="HG創英角ｺﾞｼｯｸUB" panose="020B0909000000000000" pitchFamily="49" charset="-128"/>
              </a:rPr>
              <a:t>条に基づく年次報告書</a:t>
            </a:r>
          </a:p>
          <a:p>
            <a:pPr algn="ctr">
              <a:lnSpc>
                <a:spcPct val="150000"/>
              </a:lnSpc>
            </a:pPr>
            <a:r>
              <a:rPr lang="en-US" altLang="ja-JP" sz="2600" dirty="0">
                <a:latin typeface="HG創英角ｺﾞｼｯｸUB" panose="020B0909000000000000" pitchFamily="49" charset="-128"/>
                <a:ea typeface="HG創英角ｺﾞｼｯｸUB" panose="020B0909000000000000" pitchFamily="49" charset="-128"/>
              </a:rPr>
              <a:t>〈</a:t>
            </a:r>
            <a:r>
              <a:rPr lang="ja-JP" altLang="en-US" sz="2600" dirty="0">
                <a:latin typeface="HG創英角ｺﾞｼｯｸUB" panose="020B0909000000000000" pitchFamily="49" charset="-128"/>
                <a:ea typeface="HG創英角ｺﾞｼｯｸUB" panose="020B0909000000000000" pitchFamily="49" charset="-128"/>
              </a:rPr>
              <a:t>令和７年度</a:t>
            </a:r>
            <a:r>
              <a:rPr lang="en-US" altLang="ja-JP" sz="2600" dirty="0">
                <a:latin typeface="HG創英角ｺﾞｼｯｸUB" panose="020B0909000000000000" pitchFamily="49" charset="-128"/>
                <a:ea typeface="HG創英角ｺﾞｼｯｸUB" panose="020B0909000000000000" pitchFamily="49" charset="-128"/>
              </a:rPr>
              <a:t>〉</a:t>
            </a:r>
            <a:endParaRPr lang="ja-JP" altLang="en-US" sz="2600" dirty="0">
              <a:latin typeface="HG創英角ｺﾞｼｯｸUB" panose="020B0909000000000000" pitchFamily="49" charset="-128"/>
              <a:ea typeface="HG創英角ｺﾞｼｯｸUB" panose="020B0909000000000000" pitchFamily="49" charset="-128"/>
            </a:endParaRPr>
          </a:p>
        </p:txBody>
      </p:sp>
      <p:cxnSp>
        <p:nvCxnSpPr>
          <p:cNvPr id="6" name="直線コネクタ 5"/>
          <p:cNvCxnSpPr/>
          <p:nvPr/>
        </p:nvCxnSpPr>
        <p:spPr>
          <a:xfrm>
            <a:off x="270457" y="3254865"/>
            <a:ext cx="9360000" cy="0"/>
          </a:xfrm>
          <a:prstGeom prst="line">
            <a:avLst/>
          </a:prstGeom>
          <a:ln w="76200" cap="rnd" cmpd="thickThin">
            <a:solidFill>
              <a:srgbClr val="009999"/>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270457" y="6029815"/>
            <a:ext cx="9360000" cy="504000"/>
          </a:xfrm>
          <a:prstGeom prst="rect">
            <a:avLst/>
          </a:prstGeom>
          <a:noFill/>
        </p:spPr>
        <p:txBody>
          <a:bodyPr wrap="square" lIns="72000" tIns="72000" rIns="72000" bIns="72000" rtlCol="0" anchor="ctr">
            <a:noAutofit/>
          </a:bodyPr>
          <a:lstStyle/>
          <a:p>
            <a:pPr algn="ctr"/>
            <a:r>
              <a:rPr lang="ja-JP" altLang="en-US" dirty="0">
                <a:latin typeface="HG創英角ｺﾞｼｯｸUB" panose="020B0909000000000000" pitchFamily="49" charset="-128"/>
                <a:ea typeface="HG創英角ｺﾞｼｯｸUB" panose="020B0909000000000000" pitchFamily="49" charset="-128"/>
              </a:rPr>
              <a:t>大阪府 健康医療部 健康推進室 健康づくり課</a:t>
            </a:r>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28861" y="5046953"/>
            <a:ext cx="1174300" cy="1440000"/>
          </a:xfrm>
          <a:prstGeom prst="rect">
            <a:avLst/>
          </a:prstGeom>
        </p:spPr>
      </p:pic>
      <p:sp>
        <p:nvSpPr>
          <p:cNvPr id="4" name="テキスト ボックス 3"/>
          <p:cNvSpPr txBox="1"/>
          <p:nvPr/>
        </p:nvSpPr>
        <p:spPr>
          <a:xfrm>
            <a:off x="4173583" y="5772792"/>
            <a:ext cx="1558834" cy="369332"/>
          </a:xfrm>
          <a:prstGeom prst="rect">
            <a:avLst/>
          </a:prstGeom>
          <a:noFill/>
        </p:spPr>
        <p:txBody>
          <a:bodyPr wrap="square" rtlCol="0">
            <a:spAutoFit/>
          </a:bodyPr>
          <a:lstStyle/>
          <a:p>
            <a:pPr algn="ctr"/>
            <a:r>
              <a:rPr kumimoji="1" lang="ja-JP" altLang="en-US" dirty="0">
                <a:latin typeface="HG創英角ｺﾞｼｯｸUB" panose="020B0909000000000000" pitchFamily="49" charset="-128"/>
                <a:ea typeface="HG創英角ｺﾞｼｯｸUB" panose="020B0909000000000000" pitchFamily="49" charset="-128"/>
              </a:rPr>
              <a:t>令和８年４月</a:t>
            </a:r>
          </a:p>
        </p:txBody>
      </p:sp>
      <p:sp>
        <p:nvSpPr>
          <p:cNvPr id="8" name="スライド番号プレースホルダー 7">
            <a:extLst>
              <a:ext uri="{FF2B5EF4-FFF2-40B4-BE49-F238E27FC236}">
                <a16:creationId xmlns:a16="http://schemas.microsoft.com/office/drawing/2014/main" id="{AB99A476-3759-4A24-90D8-ADAFBD0B04F7}"/>
              </a:ext>
            </a:extLst>
          </p:cNvPr>
          <p:cNvSpPr>
            <a:spLocks noGrp="1"/>
          </p:cNvSpPr>
          <p:nvPr>
            <p:ph type="sldNum" sz="quarter" idx="12"/>
          </p:nvPr>
        </p:nvSpPr>
        <p:spPr/>
        <p:txBody>
          <a:bodyPr/>
          <a:lstStyle/>
          <a:p>
            <a:fld id="{4D1D0668-0C6C-4C7F-AAAF-C0078F4BF5F6}" type="slidenum">
              <a:rPr kumimoji="1" lang="ja-JP" altLang="en-US" smtClean="0"/>
              <a:t>1</a:t>
            </a:fld>
            <a:endParaRPr kumimoji="1" lang="ja-JP" altLang="en-US"/>
          </a:p>
        </p:txBody>
      </p:sp>
    </p:spTree>
    <p:extLst>
      <p:ext uri="{BB962C8B-B14F-4D97-AF65-F5344CB8AC3E}">
        <p14:creationId xmlns:p14="http://schemas.microsoft.com/office/powerpoint/2010/main" val="1076844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9"/>
            <a:ext cx="9834576" cy="61450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en-US" altLang="ja-JP" sz="2000" b="1" dirty="0">
                <a:solidFill>
                  <a:schemeClr val="tx1"/>
                </a:solidFill>
                <a:latin typeface="Meiryo UI" panose="020B0604030504040204" pitchFamily="50" charset="-128"/>
                <a:ea typeface="Meiryo UI" panose="020B0604030504040204" pitchFamily="50" charset="-128"/>
              </a:rPr>
              <a:t>4</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19" name="図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160125" y="709353"/>
            <a:ext cx="9585750" cy="5955860"/>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297021" y="1071137"/>
            <a:ext cx="4418102"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健康寿命（国公表値）と平均寿命（全国・大阪府）</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10</a:t>
            </a:fld>
            <a:endParaRPr kumimoji="1" lang="ja-JP" altLang="en-US"/>
          </a:p>
        </p:txBody>
      </p:sp>
      <p:sp>
        <p:nvSpPr>
          <p:cNvPr id="13" name="正方形/長方形 12">
            <a:extLst>
              <a:ext uri="{FF2B5EF4-FFF2-40B4-BE49-F238E27FC236}">
                <a16:creationId xmlns:a16="http://schemas.microsoft.com/office/drawing/2014/main" id="{3E92EB90-9403-4698-91D6-2E04AA3300E1}"/>
              </a:ext>
            </a:extLst>
          </p:cNvPr>
          <p:cNvSpPr/>
          <p:nvPr/>
        </p:nvSpPr>
        <p:spPr>
          <a:xfrm>
            <a:off x="297021" y="737542"/>
            <a:ext cx="1006993" cy="268152"/>
          </a:xfrm>
          <a:prstGeom prst="rect">
            <a:avLst/>
          </a:prstGeom>
          <a:solidFill>
            <a:srgbClr val="002060"/>
          </a:solidFill>
        </p:spPr>
        <p:txBody>
          <a:bodyPr wrap="square" lIns="36000" tIns="90000" rIns="36000" bIns="36000" anchor="ctr">
            <a:noAutofit/>
          </a:bodyPr>
          <a:lstStyle/>
          <a:p>
            <a:pPr algn="ct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参考</a:t>
            </a:r>
            <a:endParaRPr kumimoji="1" lang="en-US" altLang="ja-JP" b="1" dirty="0">
              <a:solidFill>
                <a:schemeClr val="bg1"/>
              </a:solidFill>
            </a:endParaRPr>
          </a:p>
        </p:txBody>
      </p:sp>
      <p:sp>
        <p:nvSpPr>
          <p:cNvPr id="18" name="正方形/長方形 17">
            <a:extLst>
              <a:ext uri="{FF2B5EF4-FFF2-40B4-BE49-F238E27FC236}">
                <a16:creationId xmlns:a16="http://schemas.microsoft.com/office/drawing/2014/main" id="{E35670ED-E857-4FB3-97A1-074E7F70F8C2}"/>
              </a:ext>
            </a:extLst>
          </p:cNvPr>
          <p:cNvSpPr/>
          <p:nvPr/>
        </p:nvSpPr>
        <p:spPr>
          <a:xfrm>
            <a:off x="4564226" y="6350694"/>
            <a:ext cx="4955952" cy="288000"/>
          </a:xfrm>
          <a:prstGeom prst="rect">
            <a:avLst/>
          </a:prstGeom>
          <a:noFill/>
          <a:ln w="254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pPr>
            <a:r>
              <a:rPr lang="zh-TW" altLang="en-US" sz="1200" kern="0" dirty="0">
                <a:solidFill>
                  <a:schemeClr val="tx1"/>
                </a:solidFill>
                <a:latin typeface="游ゴシック" panose="020B0400000000000000" pitchFamily="50" charset="-128"/>
                <a:ea typeface="游ゴシック" panose="020B0400000000000000" pitchFamily="50" charset="-128"/>
              </a:rPr>
              <a:t>出典：健康日本</a:t>
            </a:r>
            <a:r>
              <a:rPr lang="en-US" altLang="zh-TW" sz="1200" kern="0" dirty="0">
                <a:solidFill>
                  <a:schemeClr val="tx1"/>
                </a:solidFill>
                <a:latin typeface="游ゴシック" panose="020B0400000000000000" pitchFamily="50" charset="-128"/>
                <a:ea typeface="游ゴシック" panose="020B0400000000000000" pitchFamily="50" charset="-128"/>
              </a:rPr>
              <a:t>21</a:t>
            </a:r>
            <a:r>
              <a:rPr lang="ja-JP" altLang="en-US" sz="1200" kern="0" dirty="0">
                <a:solidFill>
                  <a:schemeClr val="tx1"/>
                </a:solidFill>
                <a:latin typeface="游ゴシック" panose="020B0400000000000000" pitchFamily="50" charset="-128"/>
                <a:ea typeface="游ゴシック" panose="020B0400000000000000" pitchFamily="50" charset="-128"/>
              </a:rPr>
              <a:t>（第三次）</a:t>
            </a:r>
            <a:r>
              <a:rPr lang="zh-TW" altLang="en-US" sz="1200" kern="0" dirty="0">
                <a:solidFill>
                  <a:schemeClr val="tx1"/>
                </a:solidFill>
                <a:latin typeface="游ゴシック" panose="020B0400000000000000" pitchFamily="50" charset="-128"/>
                <a:ea typeface="游ゴシック" panose="020B0400000000000000" pitchFamily="50" charset="-128"/>
              </a:rPr>
              <a:t>推進専門委員会資料（令和</a:t>
            </a:r>
            <a:r>
              <a:rPr lang="en-US" altLang="zh-TW" sz="1200" kern="0" dirty="0">
                <a:solidFill>
                  <a:schemeClr val="tx1"/>
                </a:solidFill>
                <a:latin typeface="游ゴシック" panose="020B0400000000000000" pitchFamily="50" charset="-128"/>
                <a:ea typeface="游ゴシック" panose="020B0400000000000000" pitchFamily="50" charset="-128"/>
              </a:rPr>
              <a:t>6</a:t>
            </a:r>
            <a:r>
              <a:rPr lang="zh-TW" altLang="en-US" sz="1200" kern="0" dirty="0">
                <a:solidFill>
                  <a:schemeClr val="tx1"/>
                </a:solidFill>
                <a:latin typeface="游ゴシック" panose="020B0400000000000000" pitchFamily="50" charset="-128"/>
                <a:ea typeface="游ゴシック" panose="020B0400000000000000" pitchFamily="50" charset="-128"/>
              </a:rPr>
              <a:t>年</a:t>
            </a:r>
            <a:r>
              <a:rPr lang="en-US" altLang="zh-TW" sz="1200" kern="0" dirty="0">
                <a:solidFill>
                  <a:schemeClr val="tx1"/>
                </a:solidFill>
                <a:latin typeface="游ゴシック" panose="020B0400000000000000" pitchFamily="50" charset="-128"/>
                <a:ea typeface="游ゴシック" panose="020B0400000000000000" pitchFamily="50" charset="-128"/>
              </a:rPr>
              <a:t>12</a:t>
            </a:r>
            <a:r>
              <a:rPr lang="zh-TW" altLang="en-US" sz="1200" kern="0" dirty="0">
                <a:solidFill>
                  <a:schemeClr val="tx1"/>
                </a:solidFill>
                <a:latin typeface="游ゴシック" panose="020B0400000000000000" pitchFamily="50" charset="-128"/>
                <a:ea typeface="游ゴシック" panose="020B0400000000000000" pitchFamily="50" charset="-128"/>
              </a:rPr>
              <a:t>月</a:t>
            </a:r>
            <a:r>
              <a:rPr lang="en-US" altLang="zh-TW" sz="1200" kern="0" dirty="0">
                <a:solidFill>
                  <a:schemeClr val="tx1"/>
                </a:solidFill>
                <a:latin typeface="游ゴシック" panose="020B0400000000000000" pitchFamily="50" charset="-128"/>
                <a:ea typeface="游ゴシック" panose="020B0400000000000000" pitchFamily="50" charset="-128"/>
              </a:rPr>
              <a:t>24</a:t>
            </a:r>
            <a:r>
              <a:rPr lang="zh-TW" altLang="en-US" sz="1200" kern="0" dirty="0">
                <a:solidFill>
                  <a:schemeClr val="tx1"/>
                </a:solidFill>
                <a:latin typeface="游ゴシック" panose="020B0400000000000000" pitchFamily="50" charset="-128"/>
                <a:ea typeface="游ゴシック" panose="020B0400000000000000" pitchFamily="50" charset="-128"/>
              </a:rPr>
              <a:t>日）</a:t>
            </a:r>
          </a:p>
        </p:txBody>
      </p:sp>
      <p:sp>
        <p:nvSpPr>
          <p:cNvPr id="20" name="角丸四角形 47">
            <a:extLst>
              <a:ext uri="{FF2B5EF4-FFF2-40B4-BE49-F238E27FC236}">
                <a16:creationId xmlns:a16="http://schemas.microsoft.com/office/drawing/2014/main" id="{7DA272B0-4414-43B4-BCA9-F1424ECF07BC}"/>
              </a:ext>
            </a:extLst>
          </p:cNvPr>
          <p:cNvSpPr/>
          <p:nvPr/>
        </p:nvSpPr>
        <p:spPr>
          <a:xfrm>
            <a:off x="385822" y="1367156"/>
            <a:ext cx="9394959" cy="835355"/>
          </a:xfrm>
          <a:prstGeom prst="roundRect">
            <a:avLst>
              <a:gd name="adj" fmla="val 8499"/>
            </a:avLst>
          </a:prstGeom>
          <a:noFill/>
          <a:ln w="19050">
            <a:noFill/>
          </a:ln>
        </p:spPr>
        <p:txBody>
          <a:bodyPr wrap="square" lIns="72000" tIns="72000" rIns="72000" bIns="72000" anchor="t" anchorCtr="0">
            <a:noAutofit/>
          </a:bodyPr>
          <a:lstStyle/>
          <a:p>
            <a:pPr marL="171450" indent="-171450">
              <a:buFont typeface="Wingdings" panose="05000000000000000000" pitchFamily="2" charset="2"/>
              <a:buChar char="l"/>
            </a:pPr>
            <a:r>
              <a:rPr lang="ja-JP" altLang="en-US" sz="1200" dirty="0">
                <a:latin typeface="+mn-ea"/>
              </a:rPr>
              <a:t>全国、大阪府の平均寿命は男女ともに前回（</a:t>
            </a:r>
            <a:r>
              <a:rPr lang="en-US" altLang="ja-JP" sz="1200" dirty="0">
                <a:latin typeface="+mn-ea"/>
              </a:rPr>
              <a:t>R</a:t>
            </a:r>
            <a:r>
              <a:rPr lang="ja-JP" altLang="en-US" sz="1200" dirty="0">
                <a:latin typeface="+mn-ea"/>
              </a:rPr>
              <a:t>元年）より短縮していた。</a:t>
            </a:r>
            <a:endParaRPr lang="en-US" altLang="ja-JP" sz="1200" dirty="0">
              <a:latin typeface="+mn-ea"/>
            </a:endParaRPr>
          </a:p>
          <a:p>
            <a:pPr marL="171450" indent="-171450">
              <a:buFont typeface="Wingdings" panose="05000000000000000000" pitchFamily="2" charset="2"/>
              <a:buChar char="l"/>
            </a:pPr>
            <a:r>
              <a:rPr lang="ja-JP" altLang="en-US" sz="1200" dirty="0">
                <a:latin typeface="+mn-ea"/>
              </a:rPr>
              <a:t>不健康期間の前回（</a:t>
            </a:r>
            <a:r>
              <a:rPr lang="en-US" altLang="ja-JP" sz="1200" dirty="0">
                <a:latin typeface="+mn-ea"/>
              </a:rPr>
              <a:t>R</a:t>
            </a:r>
            <a:r>
              <a:rPr lang="ja-JP" altLang="en-US" sz="1200" dirty="0">
                <a:latin typeface="+mn-ea"/>
              </a:rPr>
              <a:t>元年）との差をみると、全国、大阪、男女いずれも短縮していた。</a:t>
            </a:r>
            <a:endParaRPr lang="en-US" altLang="ja-JP" sz="1200" dirty="0">
              <a:latin typeface="+mn-ea"/>
            </a:endParaRPr>
          </a:p>
          <a:p>
            <a:r>
              <a:rPr lang="ja-JP" altLang="en-US" sz="1200" dirty="0">
                <a:latin typeface="+mn-ea"/>
              </a:rPr>
              <a:t>　（国の見解：「健康寿命と不健康期間に新型コロナが影響したと考えられる」）</a:t>
            </a:r>
          </a:p>
        </p:txBody>
      </p:sp>
      <p:pic>
        <p:nvPicPr>
          <p:cNvPr id="21" name="図 20">
            <a:extLst>
              <a:ext uri="{FF2B5EF4-FFF2-40B4-BE49-F238E27FC236}">
                <a16:creationId xmlns:a16="http://schemas.microsoft.com/office/drawing/2014/main" id="{28D7C827-7E41-4056-B830-AD0FF25FC3B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63476" y="2075999"/>
            <a:ext cx="7952798" cy="3852504"/>
          </a:xfrm>
          <a:prstGeom prst="rect">
            <a:avLst/>
          </a:prstGeom>
        </p:spPr>
      </p:pic>
    </p:spTree>
    <p:extLst>
      <p:ext uri="{BB962C8B-B14F-4D97-AF65-F5344CB8AC3E}">
        <p14:creationId xmlns:p14="http://schemas.microsoft.com/office/powerpoint/2010/main" val="385526467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91432691-58AF-4DE1-95B4-DF58930A364F}"/>
              </a:ext>
            </a:extLst>
          </p:cNvPr>
          <p:cNvSpPr/>
          <p:nvPr/>
        </p:nvSpPr>
        <p:spPr>
          <a:xfrm>
            <a:off x="273000" y="144000"/>
            <a:ext cx="9279214" cy="65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表 8"/>
          <p:cNvGraphicFramePr>
            <a:graphicFrameLocks noGrp="1"/>
          </p:cNvGraphicFramePr>
          <p:nvPr/>
        </p:nvGraphicFramePr>
        <p:xfrm>
          <a:off x="648000" y="287999"/>
          <a:ext cx="8617298" cy="6265997"/>
        </p:xfrm>
        <a:graphic>
          <a:graphicData uri="http://schemas.openxmlformats.org/drawingml/2006/table">
            <a:tbl>
              <a:tblPr firstRow="1" bandRow="1">
                <a:tableStyleId>{5C22544A-7EE6-4342-B048-85BDC9FD1C3A}</a:tableStyleId>
              </a:tblPr>
              <a:tblGrid>
                <a:gridCol w="1255729">
                  <a:extLst>
                    <a:ext uri="{9D8B030D-6E8A-4147-A177-3AD203B41FA5}">
                      <a16:colId xmlns:a16="http://schemas.microsoft.com/office/drawing/2014/main" val="528851062"/>
                    </a:ext>
                  </a:extLst>
                </a:gridCol>
                <a:gridCol w="7361569">
                  <a:extLst>
                    <a:ext uri="{9D8B030D-6E8A-4147-A177-3AD203B41FA5}">
                      <a16:colId xmlns:a16="http://schemas.microsoft.com/office/drawing/2014/main" val="89849022"/>
                    </a:ext>
                  </a:extLst>
                </a:gridCol>
              </a:tblGrid>
              <a:tr h="6265997">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n-lt"/>
                          <a:ea typeface="+mn-ea"/>
                          <a:cs typeface="+mn-cs"/>
                        </a:rPr>
                        <a:t>本年度の     </a:t>
                      </a:r>
                      <a:endParaRPr kumimoji="1" lang="en-US" altLang="ja-JP" sz="1600" b="1"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n-lt"/>
                          <a:ea typeface="+mn-ea"/>
                          <a:cs typeface="+mn-cs"/>
                        </a:rPr>
                        <a:t>取組み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nSpc>
                          <a:spcPct val="150000"/>
                        </a:lnSpc>
                      </a:pPr>
                      <a:r>
                        <a:rPr kumimoji="1" lang="ja-JP" altLang="en-US" sz="1200" b="1" u="none" dirty="0">
                          <a:solidFill>
                            <a:schemeClr val="tx1"/>
                          </a:solidFill>
                          <a:latin typeface="+mn-ea"/>
                          <a:ea typeface="+mn-ea"/>
                        </a:rPr>
                        <a:t>⑤ </a:t>
                      </a:r>
                      <a:r>
                        <a:rPr kumimoji="1" lang="ja-JP" altLang="en-US" sz="1200" b="1" u="sng" dirty="0">
                          <a:solidFill>
                            <a:schemeClr val="tx1"/>
                          </a:solidFill>
                          <a:latin typeface="+mn-ea"/>
                          <a:ea typeface="+mn-ea"/>
                        </a:rPr>
                        <a:t>ライフステージに応じた取組み</a:t>
                      </a:r>
                      <a:r>
                        <a:rPr kumimoji="1" lang="ja-JP" altLang="en-US" sz="1200" b="0" u="sng" dirty="0">
                          <a:solidFill>
                            <a:schemeClr val="tx1"/>
                          </a:solidFill>
                          <a:latin typeface="+mn-ea"/>
                          <a:ea typeface="+mn-ea"/>
                        </a:rPr>
                        <a:t>　</a:t>
                      </a:r>
                      <a:r>
                        <a:rPr kumimoji="1" lang="en-US" altLang="ja-JP" sz="1200" b="0" u="sng" dirty="0">
                          <a:solidFill>
                            <a:schemeClr val="tx1"/>
                          </a:solidFill>
                          <a:latin typeface="+mn-ea"/>
                          <a:ea typeface="+mn-ea"/>
                        </a:rPr>
                        <a:t>P40</a:t>
                      </a:r>
                    </a:p>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保育所･認定こども園・幼稚園における取組み</a:t>
                      </a:r>
                      <a:r>
                        <a:rPr kumimoji="1" lang="en-US" altLang="ja-JP" sz="1100" b="0" dirty="0">
                          <a:solidFill>
                            <a:schemeClr val="tx1"/>
                          </a:solidFill>
                          <a:latin typeface="+mn-ea"/>
                          <a:ea typeface="+mn-ea"/>
                        </a:rPr>
                        <a:t>》</a:t>
                      </a:r>
                    </a:p>
                    <a:p>
                      <a:pPr marL="174625" indent="-174625">
                        <a:lnSpc>
                          <a:spcPct val="100000"/>
                        </a:lnSpc>
                      </a:pPr>
                      <a:r>
                        <a:rPr kumimoji="1" lang="ja-JP" altLang="en-US" sz="1100" b="0" dirty="0">
                          <a:solidFill>
                            <a:schemeClr val="tx1"/>
                          </a:solidFill>
                          <a:latin typeface="+mn-ea"/>
                          <a:ea typeface="+mn-ea"/>
                        </a:rPr>
                        <a:t>■ 普及啓発に向けた情報発信</a:t>
                      </a:r>
                    </a:p>
                    <a:p>
                      <a:pPr marL="174625" indent="-174625">
                        <a:lnSpc>
                          <a:spcPct val="100000"/>
                        </a:lnSpc>
                      </a:pPr>
                      <a:r>
                        <a:rPr kumimoji="1" lang="ja-JP" altLang="en-US" sz="1100" b="0" dirty="0">
                          <a:solidFill>
                            <a:schemeClr val="tx1"/>
                          </a:solidFill>
                          <a:latin typeface="+mn-ea"/>
                          <a:ea typeface="+mn-ea"/>
                        </a:rPr>
                        <a:t>    「食事プロセス </a:t>
                      </a:r>
                      <a:r>
                        <a:rPr kumimoji="1" lang="en-US" altLang="ja-JP" sz="1100" b="0" dirty="0">
                          <a:solidFill>
                            <a:schemeClr val="tx1"/>
                          </a:solidFill>
                          <a:latin typeface="+mn-ea"/>
                          <a:ea typeface="+mn-ea"/>
                        </a:rPr>
                        <a:t>PDCA</a:t>
                      </a:r>
                      <a:r>
                        <a:rPr kumimoji="1" lang="ja-JP" altLang="en-US" sz="1100" b="0" dirty="0">
                          <a:solidFill>
                            <a:schemeClr val="tx1"/>
                          </a:solidFill>
                          <a:latin typeface="+mn-ea"/>
                          <a:ea typeface="+mn-ea"/>
                        </a:rPr>
                        <a:t>」を府ホームページに掲載、児童福祉施設研修会等において紹介</a:t>
                      </a:r>
                      <a:endParaRPr kumimoji="1" lang="en-US" altLang="ja-JP" sz="1100" b="0" dirty="0">
                        <a:solidFill>
                          <a:schemeClr val="tx1"/>
                        </a:solidFill>
                        <a:latin typeface="+mn-ea"/>
                        <a:ea typeface="+mn-ea"/>
                      </a:endParaRPr>
                    </a:p>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小･中学校等における取組み</a:t>
                      </a:r>
                      <a:r>
                        <a:rPr kumimoji="1" lang="en-US" altLang="ja-JP" sz="1100" b="0" dirty="0">
                          <a:solidFill>
                            <a:schemeClr val="tx1"/>
                          </a:solidFill>
                          <a:latin typeface="+mn-ea"/>
                          <a:ea typeface="+mn-ea"/>
                        </a:rPr>
                        <a:t>》</a:t>
                      </a:r>
                    </a:p>
                    <a:p>
                      <a:pPr marL="174625" indent="-174625">
                        <a:lnSpc>
                          <a:spcPct val="100000"/>
                        </a:lnSpc>
                      </a:pPr>
                      <a:r>
                        <a:rPr kumimoji="1" lang="ja-JP" altLang="en-US" sz="1100" b="0" dirty="0">
                          <a:solidFill>
                            <a:schemeClr val="tx1"/>
                          </a:solidFill>
                          <a:latin typeface="+mn-ea"/>
                          <a:ea typeface="+mn-ea"/>
                        </a:rPr>
                        <a:t>■ 普及啓発に向けた教職員対象研修の実施</a:t>
                      </a:r>
                    </a:p>
                    <a:p>
                      <a:pPr marL="174625" indent="-174625">
                        <a:lnSpc>
                          <a:spcPct val="100000"/>
                        </a:lnSpc>
                      </a:pPr>
                      <a:r>
                        <a:rPr kumimoji="1" lang="ja-JP" altLang="en-US" sz="1100" b="0" dirty="0">
                          <a:solidFill>
                            <a:schemeClr val="tx1"/>
                          </a:solidFill>
                          <a:latin typeface="+mn-ea"/>
                          <a:ea typeface="+mn-ea"/>
                        </a:rPr>
                        <a:t>　 健康教育等に関する管理職研修会、学校給食･食育研究協議会　等</a:t>
                      </a:r>
                    </a:p>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高等学校等における取組み</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大阪府立支援学校の食育公開研究授業の実施</a:t>
                      </a:r>
                    </a:p>
                    <a:p>
                      <a:pPr marL="174625" indent="-174625"/>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大学や職場等における取組み</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ja-JP" altLang="en-US" sz="1100" b="1" baseline="0" dirty="0">
                          <a:solidFill>
                            <a:schemeClr val="tx1"/>
                          </a:solidFill>
                          <a:latin typeface="+mn-ea"/>
                          <a:ea typeface="+mn-ea"/>
                        </a:rPr>
                        <a:t>やせ・肥満に関するモデル事業として、学祭や健康診断等で体組成測定を実施し、測定結果に基づき管理栄養士から指導・助言を実施</a:t>
                      </a:r>
                      <a:r>
                        <a:rPr kumimoji="1" lang="en-US" altLang="ja-JP" sz="1100" b="0" baseline="0" dirty="0">
                          <a:solidFill>
                            <a:schemeClr val="tx1"/>
                          </a:solidFill>
                          <a:latin typeface="+mn-ea"/>
                          <a:ea typeface="+mn-ea"/>
                        </a:rPr>
                        <a:t>【5</a:t>
                      </a:r>
                      <a:r>
                        <a:rPr kumimoji="1" lang="ja-JP" altLang="en-US" sz="1100" b="0" baseline="0" dirty="0">
                          <a:solidFill>
                            <a:schemeClr val="tx1"/>
                          </a:solidFill>
                          <a:latin typeface="+mn-ea"/>
                          <a:ea typeface="+mn-ea"/>
                        </a:rPr>
                        <a:t>大学（計</a:t>
                      </a:r>
                      <a:r>
                        <a:rPr kumimoji="1" lang="en-US" altLang="ja-JP" sz="1100" b="0" baseline="0" dirty="0">
                          <a:solidFill>
                            <a:schemeClr val="tx1"/>
                          </a:solidFill>
                          <a:latin typeface="+mn-ea"/>
                          <a:ea typeface="+mn-ea"/>
                        </a:rPr>
                        <a:t>363</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r>
                        <a:rPr kumimoji="1" lang="ja-JP" altLang="en-US" sz="1100" b="0" dirty="0">
                          <a:solidFill>
                            <a:schemeClr val="tx1"/>
                          </a:solidFill>
                          <a:latin typeface="+mn-ea"/>
                          <a:ea typeface="+mn-ea"/>
                        </a:rPr>
                        <a:t>■ 働く世代からのフレイル予防事業として、職域でのフレイルチェックの導入支援</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府内全大学の健康管理担当者を対象に、学生の食生活や学内の食環境整備に関する情報交換会を実施</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a:t>
                      </a:r>
                      <a:r>
                        <a:rPr kumimoji="1" lang="en-US" altLang="ja-JP" sz="1100" b="0" dirty="0">
                          <a:solidFill>
                            <a:schemeClr val="tx1"/>
                          </a:solidFill>
                          <a:latin typeface="+mn-ea"/>
                          <a:ea typeface="+mn-ea"/>
                        </a:rPr>
                        <a:t>【8/6 15</a:t>
                      </a:r>
                      <a:r>
                        <a:rPr kumimoji="1" lang="ja-JP" altLang="en-US" sz="1100" b="0" dirty="0">
                          <a:solidFill>
                            <a:schemeClr val="tx1"/>
                          </a:solidFill>
                          <a:latin typeface="+mn-ea"/>
                          <a:ea typeface="+mn-ea"/>
                        </a:rPr>
                        <a:t>大学</a:t>
                      </a:r>
                      <a:r>
                        <a:rPr kumimoji="1" lang="en-US" altLang="ja-JP" sz="1100" b="0" dirty="0">
                          <a:solidFill>
                            <a:schemeClr val="tx1"/>
                          </a:solidFill>
                          <a:latin typeface="+mn-ea"/>
                          <a:ea typeface="+mn-ea"/>
                        </a:rPr>
                        <a:t>25</a:t>
                      </a:r>
                      <a:r>
                        <a:rPr kumimoji="1" lang="ja-JP" altLang="en-US" sz="1100" b="0" dirty="0">
                          <a:solidFill>
                            <a:schemeClr val="tx1"/>
                          </a:solidFill>
                          <a:latin typeface="+mn-ea"/>
                          <a:ea typeface="+mn-ea"/>
                        </a:rPr>
                        <a:t>人、</a:t>
                      </a:r>
                      <a:r>
                        <a:rPr kumimoji="1" lang="en-US" altLang="ja-JP" sz="1100" b="0" dirty="0">
                          <a:solidFill>
                            <a:schemeClr val="tx1"/>
                          </a:solidFill>
                          <a:latin typeface="+mn-ea"/>
                          <a:ea typeface="+mn-ea"/>
                        </a:rPr>
                        <a:t>15</a:t>
                      </a:r>
                      <a:r>
                        <a:rPr kumimoji="1" lang="ja-JP" altLang="en-US" sz="1100" b="0" dirty="0">
                          <a:solidFill>
                            <a:schemeClr val="tx1"/>
                          </a:solidFill>
                          <a:latin typeface="+mn-ea"/>
                          <a:ea typeface="+mn-ea"/>
                        </a:rPr>
                        <a:t>保健所</a:t>
                      </a:r>
                      <a:r>
                        <a:rPr kumimoji="1" lang="en-US" altLang="ja-JP" sz="1100" b="0" dirty="0">
                          <a:solidFill>
                            <a:schemeClr val="tx1"/>
                          </a:solidFill>
                          <a:latin typeface="+mn-ea"/>
                          <a:ea typeface="+mn-ea"/>
                        </a:rPr>
                        <a:t>22</a:t>
                      </a:r>
                      <a:r>
                        <a:rPr kumimoji="1" lang="ja-JP" altLang="en-US" sz="1100" b="0" dirty="0">
                          <a:solidFill>
                            <a:schemeClr val="tx1"/>
                          </a:solidFill>
                          <a:latin typeface="+mn-ea"/>
                          <a:ea typeface="+mn-ea"/>
                        </a:rPr>
                        <a:t>人</a:t>
                      </a:r>
                      <a:r>
                        <a:rPr kumimoji="1" lang="en-US" altLang="ja-JP" sz="1100" b="0" dirty="0">
                          <a:solidFill>
                            <a:schemeClr val="tx1"/>
                          </a:solidFill>
                          <a:latin typeface="+mn-ea"/>
                          <a:ea typeface="+mn-ea"/>
                        </a:rPr>
                        <a:t>】</a:t>
                      </a:r>
                    </a:p>
                    <a:p>
                      <a:pPr marL="174625" indent="-174625"/>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高齢者の低栄養予防のための取組み</a:t>
                      </a:r>
                      <a:r>
                        <a:rPr kumimoji="1" lang="en-US" altLang="ja-JP" sz="1100" b="0" dirty="0">
                          <a:solidFill>
                            <a:schemeClr val="tx1"/>
                          </a:solidFill>
                          <a:latin typeface="+mn-ea"/>
                          <a:ea typeface="+mn-ea"/>
                        </a:rPr>
                        <a:t>》</a:t>
                      </a:r>
                    </a:p>
                    <a:p>
                      <a:pPr marL="174625" indent="-174625"/>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「フレイル予防イベント」として、関係機関・企業と連携し、体組成・骨密度測定、栄養バランス・カルシウムチェック等の結果に基づき、「やせ」や「低栄養」の予防につながる食事のアドバイスを実施</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a:t>
                      </a:r>
                      <a:r>
                        <a:rPr kumimoji="1" lang="en-US" altLang="ja-JP" sz="1100" b="0" dirty="0">
                          <a:solidFill>
                            <a:schemeClr val="tx1"/>
                          </a:solidFill>
                          <a:latin typeface="+mn-ea"/>
                          <a:ea typeface="+mn-ea"/>
                        </a:rPr>
                        <a:t>【2/1  176</a:t>
                      </a:r>
                      <a:r>
                        <a:rPr kumimoji="1" lang="ja-JP" altLang="en-US" sz="1100" b="0" dirty="0">
                          <a:solidFill>
                            <a:schemeClr val="tx1"/>
                          </a:solidFill>
                          <a:latin typeface="+mn-ea"/>
                          <a:ea typeface="+mn-ea"/>
                        </a:rPr>
                        <a:t>人参加</a:t>
                      </a:r>
                      <a:r>
                        <a:rPr kumimoji="1" lang="en-US" altLang="ja-JP" sz="1100" b="0" dirty="0">
                          <a:solidFill>
                            <a:schemeClr val="tx1"/>
                          </a:solidFill>
                          <a:latin typeface="+mn-ea"/>
                          <a:ea typeface="+mn-ea"/>
                        </a:rPr>
                        <a:t>】</a:t>
                      </a:r>
                      <a:endParaRPr kumimoji="1" lang="ja-JP" altLang="en-US"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市町村に対し、低栄養予防を含むフレイル予防啓発資材の提供等で高齢者の保健事業と介護予防の一体的実施を支援</a:t>
                      </a:r>
                    </a:p>
                    <a:p>
                      <a:pPr marL="174625" indent="-174625"/>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ライフコースアプローチを踏まえた取組み</a:t>
                      </a:r>
                      <a:r>
                        <a:rPr kumimoji="1" lang="en-US" altLang="ja-JP" sz="1100" b="0" dirty="0">
                          <a:solidFill>
                            <a:schemeClr val="tx1"/>
                          </a:solidFill>
                          <a:latin typeface="+mn-ea"/>
                          <a:ea typeface="+mn-ea"/>
                        </a:rPr>
                        <a:t>》</a:t>
                      </a:r>
                    </a:p>
                    <a:p>
                      <a:pPr marL="174625" indent="-174625"/>
                      <a:r>
                        <a:rPr kumimoji="1" lang="ja-JP" altLang="en-US" sz="1100" b="0" dirty="0">
                          <a:solidFill>
                            <a:schemeClr val="tx1"/>
                          </a:solidFill>
                          <a:highlight>
                            <a:srgbClr val="00FF00"/>
                          </a:highlight>
                          <a:latin typeface="+mn-ea"/>
                          <a:ea typeface="+mn-ea"/>
                        </a:rPr>
                        <a:t>■</a:t>
                      </a:r>
                      <a:r>
                        <a:rPr kumimoji="1" lang="ja-JP" altLang="en-US" sz="1100" b="1" dirty="0">
                          <a:solidFill>
                            <a:schemeClr val="tx1"/>
                          </a:solidFill>
                          <a:latin typeface="+mn-ea"/>
                          <a:ea typeface="+mn-ea"/>
                        </a:rPr>
                        <a:t>ライフコースアプローチの観点を踏まえた女性及び子どもの健康づくりに関するリーフレットを作成し、周知・活用</a:t>
                      </a:r>
                    </a:p>
                    <a:p>
                      <a:pPr marL="174625" indent="-174625"/>
                      <a:r>
                        <a:rPr kumimoji="1" lang="ja-JP" altLang="en-US" sz="1100" b="0" dirty="0">
                          <a:solidFill>
                            <a:schemeClr val="tx1"/>
                          </a:solidFill>
                          <a:latin typeface="+mn-ea"/>
                          <a:ea typeface="+mn-ea"/>
                        </a:rPr>
                        <a:t>■「健活キッズしんだんキャンペーン」を実施</a:t>
                      </a:r>
                      <a:endParaRPr kumimoji="1" lang="en-US" altLang="ja-JP" sz="1100" b="0" dirty="0">
                        <a:solidFill>
                          <a:schemeClr val="tx1"/>
                        </a:solidFill>
                        <a:latin typeface="+mn-ea"/>
                        <a:ea typeface="+mn-ea"/>
                      </a:endParaRPr>
                    </a:p>
                    <a:p>
                      <a:pPr marL="174625" indent="-174625"/>
                      <a:endParaRPr kumimoji="1" lang="en-US" altLang="ja-JP" sz="1100" b="0" dirty="0">
                        <a:solidFill>
                          <a:schemeClr val="tx1"/>
                        </a:solidFill>
                        <a:highlight>
                          <a:srgbClr val="FFFF00"/>
                        </a:highlight>
                        <a:latin typeface="+mn-ea"/>
                        <a:ea typeface="+mn-ea"/>
                      </a:endParaRPr>
                    </a:p>
                    <a:p>
                      <a:pPr marL="174625" indent="-174625"/>
                      <a:endParaRPr kumimoji="1" lang="en-US" altLang="ja-JP" sz="1100" b="0" dirty="0">
                        <a:solidFill>
                          <a:schemeClr val="tx1"/>
                        </a:solidFill>
                        <a:highlight>
                          <a:srgbClr val="FFFF00"/>
                        </a:highlight>
                        <a:latin typeface="+mn-ea"/>
                        <a:ea typeface="+mn-ea"/>
                      </a:endParaRPr>
                    </a:p>
                    <a:p>
                      <a:pPr marL="174625" indent="-174625"/>
                      <a:endParaRPr kumimoji="1" lang="en-US" altLang="ja-JP" sz="1100" b="0" dirty="0">
                        <a:solidFill>
                          <a:schemeClr val="tx1"/>
                        </a:solidFill>
                        <a:highlight>
                          <a:srgbClr val="FFFF00"/>
                        </a:highlight>
                        <a:latin typeface="+mn-ea"/>
                        <a:ea typeface="+mn-ea"/>
                      </a:endParaRPr>
                    </a:p>
                    <a:p>
                      <a:pPr marL="174625" indent="-174625"/>
                      <a:endParaRPr kumimoji="1" lang="en-US" altLang="ja-JP" sz="1100" b="0" dirty="0">
                        <a:solidFill>
                          <a:schemeClr val="tx1"/>
                        </a:solidFill>
                        <a:highlight>
                          <a:srgbClr val="FFFF00"/>
                        </a:highlight>
                        <a:latin typeface="+mn-ea"/>
                        <a:ea typeface="+mn-ea"/>
                      </a:endParaRPr>
                    </a:p>
                    <a:p>
                      <a:pPr marL="174625" indent="-174625"/>
                      <a:endParaRPr kumimoji="1" lang="en-US" altLang="ja-JP" sz="1100" b="0" dirty="0">
                        <a:solidFill>
                          <a:schemeClr val="tx1"/>
                        </a:solidFill>
                        <a:latin typeface="+mn-ea"/>
                        <a:ea typeface="+mn-ea"/>
                      </a:endParaRPr>
                    </a:p>
                    <a:p>
                      <a:pPr marL="174625" indent="-174625"/>
                      <a:endParaRPr kumimoji="1" lang="ja-JP" altLang="en-US" sz="11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grpSp>
        <p:nvGrpSpPr>
          <p:cNvPr id="23" name="グループ化 22">
            <a:extLst>
              <a:ext uri="{FF2B5EF4-FFF2-40B4-BE49-F238E27FC236}">
                <a16:creationId xmlns:a16="http://schemas.microsoft.com/office/drawing/2014/main" id="{C7A30328-5E18-405D-92CC-9150280E5422}"/>
              </a:ext>
            </a:extLst>
          </p:cNvPr>
          <p:cNvGrpSpPr/>
          <p:nvPr/>
        </p:nvGrpSpPr>
        <p:grpSpPr>
          <a:xfrm>
            <a:off x="3864168" y="4951281"/>
            <a:ext cx="2629547" cy="1352795"/>
            <a:chOff x="4622842" y="4972808"/>
            <a:chExt cx="2629547" cy="1352795"/>
          </a:xfrm>
        </p:grpSpPr>
        <p:sp>
          <p:nvSpPr>
            <p:cNvPr id="15" name="正方形/長方形 14">
              <a:extLst>
                <a:ext uri="{FF2B5EF4-FFF2-40B4-BE49-F238E27FC236}">
                  <a16:creationId xmlns:a16="http://schemas.microsoft.com/office/drawing/2014/main" id="{5C49454E-AF2E-4D28-AAE4-E7EF64212E10}"/>
                </a:ext>
              </a:extLst>
            </p:cNvPr>
            <p:cNvSpPr/>
            <p:nvPr/>
          </p:nvSpPr>
          <p:spPr>
            <a:xfrm>
              <a:off x="4622842" y="6147143"/>
              <a:ext cx="2629547" cy="178460"/>
            </a:xfrm>
            <a:prstGeom prst="rect">
              <a:avLst/>
            </a:prstGeom>
          </p:spPr>
          <p:txBody>
            <a:bodyPr wrap="square" lIns="36000" tIns="72000" rIns="36000" bIns="36000">
              <a:noAutofit/>
            </a:bodyPr>
            <a:lstStyle/>
            <a:p>
              <a:pPr algn="ctr"/>
              <a:r>
                <a:rPr lang="ja-JP" altLang="en-US" sz="1100" b="1" dirty="0">
                  <a:latin typeface="+mn-ea"/>
                </a:rPr>
                <a:t>フレイルの日イベント</a:t>
              </a:r>
            </a:p>
          </p:txBody>
        </p:sp>
        <p:pic>
          <p:nvPicPr>
            <p:cNvPr id="8" name="図 7">
              <a:extLst>
                <a:ext uri="{FF2B5EF4-FFF2-40B4-BE49-F238E27FC236}">
                  <a16:creationId xmlns:a16="http://schemas.microsoft.com/office/drawing/2014/main" id="{71D7B97B-F1FC-4330-9723-3AA2104244F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66439" y="4972808"/>
              <a:ext cx="1742354" cy="1208795"/>
            </a:xfrm>
            <a:prstGeom prst="rect">
              <a:avLst/>
            </a:prstGeom>
          </p:spPr>
        </p:pic>
      </p:grpSp>
      <p:grpSp>
        <p:nvGrpSpPr>
          <p:cNvPr id="22" name="グループ化 21">
            <a:extLst>
              <a:ext uri="{FF2B5EF4-FFF2-40B4-BE49-F238E27FC236}">
                <a16:creationId xmlns:a16="http://schemas.microsoft.com/office/drawing/2014/main" id="{3122433B-205D-4EFC-BC6A-D05518F97FA5}"/>
              </a:ext>
            </a:extLst>
          </p:cNvPr>
          <p:cNvGrpSpPr/>
          <p:nvPr/>
        </p:nvGrpSpPr>
        <p:grpSpPr>
          <a:xfrm>
            <a:off x="2091086" y="4951281"/>
            <a:ext cx="2278500" cy="1357444"/>
            <a:chOff x="6704727" y="4949288"/>
            <a:chExt cx="2278500" cy="1357444"/>
          </a:xfrm>
        </p:grpSpPr>
        <p:sp>
          <p:nvSpPr>
            <p:cNvPr id="19" name="正方形/長方形 18">
              <a:extLst>
                <a:ext uri="{FF2B5EF4-FFF2-40B4-BE49-F238E27FC236}">
                  <a16:creationId xmlns:a16="http://schemas.microsoft.com/office/drawing/2014/main" id="{C6150EFB-B77E-4723-9B05-8753C6B75FC8}"/>
                </a:ext>
              </a:extLst>
            </p:cNvPr>
            <p:cNvSpPr/>
            <p:nvPr/>
          </p:nvSpPr>
          <p:spPr>
            <a:xfrm>
              <a:off x="6704727" y="6147143"/>
              <a:ext cx="2278500" cy="159589"/>
            </a:xfrm>
            <a:prstGeom prst="rect">
              <a:avLst/>
            </a:prstGeom>
          </p:spPr>
          <p:txBody>
            <a:bodyPr wrap="square" lIns="36000" tIns="72000" rIns="36000" bIns="36000">
              <a:noAutofit/>
            </a:bodyPr>
            <a:lstStyle/>
            <a:p>
              <a:pPr algn="ctr"/>
              <a:r>
                <a:rPr lang="ja-JP" altLang="en-US" sz="1100" b="1" dirty="0">
                  <a:latin typeface="+mn-ea"/>
                </a:rPr>
                <a:t>健康キャンパスプロジェクト</a:t>
              </a:r>
              <a:endParaRPr lang="en-US" altLang="ja-JP" sz="1100" b="1" dirty="0">
                <a:latin typeface="+mn-ea"/>
              </a:endParaRPr>
            </a:p>
            <a:p>
              <a:pPr algn="ctr"/>
              <a:r>
                <a:rPr lang="ja-JP" altLang="en-US" sz="1100" b="1" dirty="0">
                  <a:latin typeface="+mn-ea"/>
                </a:rPr>
                <a:t>情報交換会</a:t>
              </a:r>
            </a:p>
          </p:txBody>
        </p:sp>
        <p:pic>
          <p:nvPicPr>
            <p:cNvPr id="21" name="図 20">
              <a:extLst>
                <a:ext uri="{FF2B5EF4-FFF2-40B4-BE49-F238E27FC236}">
                  <a16:creationId xmlns:a16="http://schemas.microsoft.com/office/drawing/2014/main" id="{9683E246-BC95-44B6-BCE2-804497C7954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864257" y="4949288"/>
              <a:ext cx="1948148" cy="1213444"/>
            </a:xfrm>
            <a:prstGeom prst="rect">
              <a:avLst/>
            </a:prstGeom>
          </p:spPr>
        </p:pic>
      </p:grpSp>
      <p:sp>
        <p:nvSpPr>
          <p:cNvPr id="11" name="正方形/長方形 10">
            <a:extLst>
              <a:ext uri="{FF2B5EF4-FFF2-40B4-BE49-F238E27FC236}">
                <a16:creationId xmlns:a16="http://schemas.microsoft.com/office/drawing/2014/main" id="{D17B4860-F167-4B2A-B7EA-4775389A7DE7}"/>
              </a:ext>
            </a:extLst>
          </p:cNvPr>
          <p:cNvSpPr/>
          <p:nvPr/>
        </p:nvSpPr>
        <p:spPr>
          <a:xfrm>
            <a:off x="6486943" y="6167440"/>
            <a:ext cx="2655941" cy="173343"/>
          </a:xfrm>
          <a:prstGeom prst="rect">
            <a:avLst/>
          </a:prstGeom>
        </p:spPr>
        <p:txBody>
          <a:bodyPr wrap="square" lIns="36000" tIns="72000" rIns="36000" bIns="36000">
            <a:noAutofit/>
          </a:bodyPr>
          <a:lstStyle/>
          <a:p>
            <a:pPr algn="ctr"/>
            <a:r>
              <a:rPr lang="ja-JP" altLang="en-US" sz="1100" b="1" dirty="0">
                <a:latin typeface="+mn-ea"/>
              </a:rPr>
              <a:t>女性・子どもの健康づくりリーフレット</a:t>
            </a:r>
          </a:p>
        </p:txBody>
      </p:sp>
      <p:grpSp>
        <p:nvGrpSpPr>
          <p:cNvPr id="13" name="グループ化 12">
            <a:extLst>
              <a:ext uri="{FF2B5EF4-FFF2-40B4-BE49-F238E27FC236}">
                <a16:creationId xmlns:a16="http://schemas.microsoft.com/office/drawing/2014/main" id="{A9213AB9-0220-44AC-9C1F-EBE8A278DC79}"/>
              </a:ext>
            </a:extLst>
          </p:cNvPr>
          <p:cNvGrpSpPr/>
          <p:nvPr/>
        </p:nvGrpSpPr>
        <p:grpSpPr>
          <a:xfrm>
            <a:off x="6505297" y="4722666"/>
            <a:ext cx="2494094" cy="1474118"/>
            <a:chOff x="1862495" y="4629227"/>
            <a:chExt cx="1967925" cy="1170334"/>
          </a:xfrm>
        </p:grpSpPr>
        <p:pic>
          <p:nvPicPr>
            <p:cNvPr id="14" name="図 13">
              <a:extLst>
                <a:ext uri="{FF2B5EF4-FFF2-40B4-BE49-F238E27FC236}">
                  <a16:creationId xmlns:a16="http://schemas.microsoft.com/office/drawing/2014/main" id="{4F92CB01-D198-4A61-90CD-34570C4BE37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2495" y="4641119"/>
              <a:ext cx="820402" cy="1158442"/>
            </a:xfrm>
            <a:prstGeom prst="rect">
              <a:avLst/>
            </a:prstGeom>
            <a:ln>
              <a:solidFill>
                <a:schemeClr val="tx1"/>
              </a:solidFill>
            </a:ln>
          </p:spPr>
        </p:pic>
        <p:pic>
          <p:nvPicPr>
            <p:cNvPr id="16" name="図 15">
              <a:extLst>
                <a:ext uri="{FF2B5EF4-FFF2-40B4-BE49-F238E27FC236}">
                  <a16:creationId xmlns:a16="http://schemas.microsoft.com/office/drawing/2014/main" id="{18888E0F-24FB-45DF-B0A4-524C924E49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10018" y="4629227"/>
              <a:ext cx="820402" cy="1159811"/>
            </a:xfrm>
            <a:prstGeom prst="rect">
              <a:avLst/>
            </a:prstGeom>
            <a:ln>
              <a:solidFill>
                <a:schemeClr val="tx1"/>
              </a:solidFill>
            </a:ln>
          </p:spPr>
        </p:pic>
      </p:grpSp>
      <p:sp>
        <p:nvSpPr>
          <p:cNvPr id="17" name="スライド番号プレースホルダー 1">
            <a:extLst>
              <a:ext uri="{FF2B5EF4-FFF2-40B4-BE49-F238E27FC236}">
                <a16:creationId xmlns:a16="http://schemas.microsoft.com/office/drawing/2014/main" id="{42D96058-7EF2-4599-9628-A5CCC25E1AFC}"/>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100</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29076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a:extLst>
              <a:ext uri="{FF2B5EF4-FFF2-40B4-BE49-F238E27FC236}">
                <a16:creationId xmlns:a16="http://schemas.microsoft.com/office/drawing/2014/main" id="{F9BEB3D1-B369-4EBE-B2A0-081CC5B3620B}"/>
              </a:ext>
            </a:extLst>
          </p:cNvPr>
          <p:cNvSpPr/>
          <p:nvPr/>
        </p:nvSpPr>
        <p:spPr>
          <a:xfrm>
            <a:off x="273000" y="144000"/>
            <a:ext cx="9246557" cy="65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表 8"/>
          <p:cNvGraphicFramePr>
            <a:graphicFrameLocks noGrp="1"/>
          </p:cNvGraphicFramePr>
          <p:nvPr/>
        </p:nvGraphicFramePr>
        <p:xfrm>
          <a:off x="648000" y="288000"/>
          <a:ext cx="8640000" cy="6120000"/>
        </p:xfrm>
        <a:graphic>
          <a:graphicData uri="http://schemas.openxmlformats.org/drawingml/2006/table">
            <a:tbl>
              <a:tblPr firstRow="1" bandRow="1">
                <a:tableStyleId>{5C22544A-7EE6-4342-B048-85BDC9FD1C3A}</a:tableStyleId>
              </a:tblPr>
              <a:tblGrid>
                <a:gridCol w="1259037">
                  <a:extLst>
                    <a:ext uri="{9D8B030D-6E8A-4147-A177-3AD203B41FA5}">
                      <a16:colId xmlns:a16="http://schemas.microsoft.com/office/drawing/2014/main" val="528851062"/>
                    </a:ext>
                  </a:extLst>
                </a:gridCol>
                <a:gridCol w="7380963">
                  <a:extLst>
                    <a:ext uri="{9D8B030D-6E8A-4147-A177-3AD203B41FA5}">
                      <a16:colId xmlns:a16="http://schemas.microsoft.com/office/drawing/2014/main" val="89849022"/>
                    </a:ext>
                  </a:extLst>
                </a:gridCol>
              </a:tblGrid>
              <a:tr h="6120000">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n-lt"/>
                          <a:ea typeface="+mn-ea"/>
                          <a:cs typeface="+mn-cs"/>
                        </a:rPr>
                        <a:t>本年度の     </a:t>
                      </a:r>
                      <a:endParaRPr kumimoji="1" lang="en-US" altLang="ja-JP" sz="1600" b="1"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n-lt"/>
                          <a:ea typeface="+mn-ea"/>
                          <a:cs typeface="+mn-cs"/>
                        </a:rPr>
                        <a:t>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nSpc>
                          <a:spcPct val="150000"/>
                        </a:lnSpc>
                      </a:pPr>
                      <a:r>
                        <a:rPr kumimoji="1" lang="ja-JP" altLang="en-US" sz="1200" b="1" dirty="0">
                          <a:solidFill>
                            <a:schemeClr val="tx1"/>
                          </a:solidFill>
                          <a:latin typeface="+mn-ea"/>
                          <a:ea typeface="+mn-ea"/>
                        </a:rPr>
                        <a:t>⑥ </a:t>
                      </a:r>
                      <a:r>
                        <a:rPr kumimoji="1" lang="ja-JP" altLang="en-US" sz="1200" b="1" u="sng" dirty="0">
                          <a:solidFill>
                            <a:schemeClr val="tx1"/>
                          </a:solidFill>
                          <a:latin typeface="+mn-ea"/>
                          <a:ea typeface="+mn-ea"/>
                        </a:rPr>
                        <a:t>歯と口の健康づくりの取組み</a:t>
                      </a:r>
                      <a:r>
                        <a:rPr kumimoji="1" lang="ja-JP" altLang="en-US" sz="1200" b="0" u="sng" dirty="0">
                          <a:solidFill>
                            <a:schemeClr val="tx1"/>
                          </a:solidFill>
                          <a:latin typeface="+mn-ea"/>
                          <a:ea typeface="+mn-ea"/>
                        </a:rPr>
                        <a:t>　</a:t>
                      </a:r>
                      <a:r>
                        <a:rPr kumimoji="1" lang="en-US" altLang="ja-JP" sz="1200" b="0" u="sng" dirty="0">
                          <a:solidFill>
                            <a:schemeClr val="tx1"/>
                          </a:solidFill>
                          <a:latin typeface="+mn-ea"/>
                          <a:ea typeface="+mn-ea"/>
                        </a:rPr>
                        <a:t>P41</a:t>
                      </a:r>
                    </a:p>
                    <a:p>
                      <a:pPr marL="174625" indent="-174625">
                        <a:lnSpc>
                          <a:spcPct val="100000"/>
                        </a:lnSpc>
                      </a:pPr>
                      <a:r>
                        <a:rPr kumimoji="1" lang="ja-JP" altLang="en-US" sz="1100" b="0" u="none" dirty="0">
                          <a:solidFill>
                            <a:schemeClr val="tx1"/>
                          </a:solidFill>
                          <a:latin typeface="+mn-ea"/>
                          <a:ea typeface="+mn-ea"/>
                        </a:rPr>
                        <a:t>■ </a:t>
                      </a:r>
                      <a:r>
                        <a:rPr kumimoji="1" lang="en-US" altLang="ja-JP" sz="1100" b="0" dirty="0">
                          <a:solidFill>
                            <a:schemeClr val="tx1"/>
                          </a:solidFill>
                          <a:latin typeface="+mn-ea"/>
                          <a:ea typeface="+mn-ea"/>
                        </a:rPr>
                        <a:t>SNS</a:t>
                      </a:r>
                      <a:r>
                        <a:rPr kumimoji="1" lang="ja-JP" altLang="en-US" sz="1100" b="0" dirty="0">
                          <a:solidFill>
                            <a:schemeClr val="tx1"/>
                          </a:solidFill>
                          <a:latin typeface="+mn-ea"/>
                          <a:ea typeface="+mn-ea"/>
                        </a:rPr>
                        <a:t>（</a:t>
                      </a:r>
                      <a:r>
                        <a:rPr kumimoji="1" lang="en-US" altLang="ja-JP" sz="1100" b="0" dirty="0">
                          <a:solidFill>
                            <a:schemeClr val="tx1"/>
                          </a:solidFill>
                          <a:latin typeface="+mn-ea"/>
                          <a:ea typeface="+mn-ea"/>
                        </a:rPr>
                        <a:t>X</a:t>
                      </a:r>
                      <a:r>
                        <a:rPr kumimoji="1" lang="ja-JP" altLang="en-US" sz="1100" b="0" dirty="0">
                          <a:solidFill>
                            <a:schemeClr val="tx1"/>
                          </a:solidFill>
                          <a:latin typeface="+mn-ea"/>
                          <a:ea typeface="+mn-ea"/>
                        </a:rPr>
                        <a:t>、</a:t>
                      </a:r>
                      <a:r>
                        <a:rPr kumimoji="1" lang="en-US" altLang="ja-JP" sz="1100" b="0" dirty="0">
                          <a:solidFill>
                            <a:schemeClr val="tx1"/>
                          </a:solidFill>
                          <a:latin typeface="+mn-ea"/>
                          <a:ea typeface="+mn-ea"/>
                        </a:rPr>
                        <a:t>Instagram</a:t>
                      </a:r>
                      <a:r>
                        <a:rPr kumimoji="1" lang="ja-JP" altLang="en-US" sz="1100" b="0" dirty="0">
                          <a:solidFill>
                            <a:schemeClr val="tx1"/>
                          </a:solidFill>
                          <a:latin typeface="+mn-ea"/>
                          <a:ea typeface="+mn-ea"/>
                        </a:rPr>
                        <a:t>）や府健康アプリ「アスマイル」、</a:t>
                      </a:r>
                      <a:r>
                        <a:rPr kumimoji="1" lang="ja-JP" altLang="en-US" sz="1100" b="0" u="none" dirty="0">
                          <a:solidFill>
                            <a:schemeClr val="tx1"/>
                          </a:solidFill>
                          <a:latin typeface="+mn-ea"/>
                          <a:ea typeface="+mn-ea"/>
                        </a:rPr>
                        <a:t>府ホームページや啓発資材を活用した普及啓発</a:t>
                      </a:r>
                    </a:p>
                    <a:p>
                      <a:pPr marL="174625" indent="-174625">
                        <a:lnSpc>
                          <a:spcPct val="100000"/>
                        </a:lnSpc>
                      </a:pPr>
                      <a:r>
                        <a:rPr kumimoji="1" lang="ja-JP" altLang="en-US" sz="1100" b="0" u="none" dirty="0">
                          <a:solidFill>
                            <a:schemeClr val="tx1"/>
                          </a:solidFill>
                          <a:latin typeface="+mn-ea"/>
                          <a:ea typeface="+mn-ea"/>
                        </a:rPr>
                        <a:t>■ 大阪府市町村歯科口腔保健推進連絡会の実施</a:t>
                      </a:r>
                    </a:p>
                    <a:p>
                      <a:pPr marL="174625" indent="-174625">
                        <a:lnSpc>
                          <a:spcPct val="100000"/>
                        </a:lnSpc>
                      </a:pPr>
                      <a:r>
                        <a:rPr kumimoji="1" lang="ja-JP" altLang="en-US" sz="1100" b="0" u="none" dirty="0">
                          <a:solidFill>
                            <a:schemeClr val="tx1"/>
                          </a:solidFill>
                          <a:latin typeface="+mn-ea"/>
                          <a:ea typeface="+mn-ea"/>
                        </a:rPr>
                        <a:t>■ 大阪府歯科口腔保健推進研修会の実施</a:t>
                      </a:r>
                    </a:p>
                    <a:p>
                      <a:pPr marL="174625" indent="-174625">
                        <a:lnSpc>
                          <a:spcPct val="100000"/>
                        </a:lnSpc>
                      </a:pPr>
                      <a:r>
                        <a:rPr kumimoji="1" lang="ja-JP" altLang="en-US" sz="1100" b="0" u="none" dirty="0">
                          <a:solidFill>
                            <a:schemeClr val="tx1"/>
                          </a:solidFill>
                          <a:latin typeface="+mn-ea"/>
                          <a:ea typeface="+mn-ea"/>
                        </a:rPr>
                        <a:t>　 テーマ 「歯周病検診マニュアル</a:t>
                      </a:r>
                      <a:r>
                        <a:rPr kumimoji="1" lang="en-US" altLang="ja-JP" sz="1100" b="0" u="none" dirty="0">
                          <a:solidFill>
                            <a:schemeClr val="tx1"/>
                          </a:solidFill>
                          <a:latin typeface="+mn-ea"/>
                          <a:ea typeface="+mn-ea"/>
                        </a:rPr>
                        <a:t>2023</a:t>
                      </a:r>
                      <a:r>
                        <a:rPr kumimoji="1" lang="ja-JP" altLang="en-US" sz="1100" b="0" u="none" dirty="0">
                          <a:solidFill>
                            <a:schemeClr val="tx1"/>
                          </a:solidFill>
                          <a:latin typeface="+mn-ea"/>
                          <a:ea typeface="+mn-ea"/>
                        </a:rPr>
                        <a:t>」に基づく歯周疾患検診</a:t>
                      </a:r>
                      <a:endParaRPr kumimoji="1" lang="en-US" altLang="ja-JP" sz="1100" b="0" u="none" dirty="0">
                        <a:solidFill>
                          <a:schemeClr val="tx1"/>
                        </a:solidFill>
                        <a:latin typeface="+mn-ea"/>
                        <a:ea typeface="+mn-ea"/>
                      </a:endParaRPr>
                    </a:p>
                    <a:p>
                      <a:pPr marL="174625" indent="-174625">
                        <a:lnSpc>
                          <a:spcPct val="100000"/>
                        </a:lnSpc>
                      </a:pPr>
                      <a:r>
                        <a:rPr kumimoji="1" lang="ja-JP" altLang="en-US" sz="1100" b="0" u="none" dirty="0">
                          <a:solidFill>
                            <a:schemeClr val="tx1"/>
                          </a:solidFill>
                          <a:latin typeface="+mn-ea"/>
                          <a:ea typeface="+mn-ea"/>
                        </a:rPr>
                        <a:t>■ 全大阪よい歯のコンクール実施</a:t>
                      </a:r>
                    </a:p>
                    <a:p>
                      <a:pPr marL="174625" indent="-174625">
                        <a:lnSpc>
                          <a:spcPct val="100000"/>
                        </a:lnSpc>
                      </a:pPr>
                      <a:r>
                        <a:rPr kumimoji="1" lang="ja-JP" altLang="en-US" sz="1100" b="0" u="none" dirty="0">
                          <a:solidFill>
                            <a:schemeClr val="tx1"/>
                          </a:solidFill>
                          <a:latin typeface="+mn-ea"/>
                          <a:ea typeface="+mn-ea"/>
                        </a:rPr>
                        <a:t>■ 「大阪府よい歯・口を守る学校・園表彰」、歯と口の健康標語コンクール、</a:t>
                      </a:r>
                      <a:endParaRPr kumimoji="1" lang="en-US" altLang="ja-JP" sz="1100" b="0" u="none" dirty="0">
                        <a:solidFill>
                          <a:schemeClr val="tx1"/>
                        </a:solidFill>
                        <a:latin typeface="+mn-ea"/>
                        <a:ea typeface="+mn-ea"/>
                      </a:endParaRPr>
                    </a:p>
                    <a:p>
                      <a:pPr marL="174625" indent="-174625">
                        <a:lnSpc>
                          <a:spcPct val="100000"/>
                        </a:lnSpc>
                      </a:pPr>
                      <a:r>
                        <a:rPr kumimoji="1" lang="en-US" altLang="ja-JP" sz="1100" b="0" u="none" dirty="0">
                          <a:solidFill>
                            <a:schemeClr val="tx1"/>
                          </a:solidFill>
                          <a:latin typeface="+mn-ea"/>
                          <a:ea typeface="+mn-ea"/>
                        </a:rPr>
                        <a:t>     </a:t>
                      </a:r>
                      <a:r>
                        <a:rPr kumimoji="1" lang="ja-JP" altLang="en-US" sz="1100" b="0" u="none" dirty="0">
                          <a:solidFill>
                            <a:schemeClr val="tx1"/>
                          </a:solidFill>
                          <a:latin typeface="+mn-ea"/>
                          <a:ea typeface="+mn-ea"/>
                        </a:rPr>
                        <a:t>大阪府</a:t>
                      </a:r>
                      <a:r>
                        <a:rPr kumimoji="1" lang="en-US" altLang="ja-JP" sz="1100" b="0" u="none" dirty="0">
                          <a:solidFill>
                            <a:schemeClr val="tx1"/>
                          </a:solidFill>
                          <a:latin typeface="+mn-ea"/>
                          <a:ea typeface="+mn-ea"/>
                        </a:rPr>
                        <a:t>〈</a:t>
                      </a:r>
                      <a:r>
                        <a:rPr kumimoji="1" lang="ja-JP" altLang="en-US" sz="1100" b="0" u="none" dirty="0">
                          <a:solidFill>
                            <a:schemeClr val="tx1"/>
                          </a:solidFill>
                          <a:latin typeface="+mn-ea"/>
                          <a:ea typeface="+mn-ea"/>
                        </a:rPr>
                        <a:t>歯の保健</a:t>
                      </a:r>
                      <a:r>
                        <a:rPr kumimoji="1" lang="en-US" altLang="ja-JP" sz="1100" b="0" u="none" dirty="0">
                          <a:solidFill>
                            <a:schemeClr val="tx1"/>
                          </a:solidFill>
                          <a:latin typeface="+mn-ea"/>
                          <a:ea typeface="+mn-ea"/>
                        </a:rPr>
                        <a:t>〉</a:t>
                      </a:r>
                      <a:r>
                        <a:rPr kumimoji="1" lang="ja-JP" altLang="en-US" sz="1100" b="0" u="none" dirty="0">
                          <a:solidFill>
                            <a:schemeClr val="tx1"/>
                          </a:solidFill>
                          <a:latin typeface="+mn-ea"/>
                          <a:ea typeface="+mn-ea"/>
                        </a:rPr>
                        <a:t>図画・ポスターコンクールへの事業協力及び知事賞・教育委員会賞の授与</a:t>
                      </a:r>
                    </a:p>
                    <a:p>
                      <a:pPr marL="174625" indent="-174625">
                        <a:lnSpc>
                          <a:spcPct val="100000"/>
                        </a:lnSpc>
                      </a:pPr>
                      <a:r>
                        <a:rPr kumimoji="1" lang="ja-JP" altLang="en-US" sz="1100" b="0" u="none" dirty="0">
                          <a:solidFill>
                            <a:schemeClr val="tx1"/>
                          </a:solidFill>
                          <a:latin typeface="+mn-ea"/>
                          <a:ea typeface="+mn-ea"/>
                        </a:rPr>
                        <a:t>■ 生きる力をはぐくむ歯・口の健康づくり推進事業等を活用した歯科保健推進校への支援</a:t>
                      </a:r>
                    </a:p>
                    <a:p>
                      <a:pPr marL="174625" indent="-174625">
                        <a:lnSpc>
                          <a:spcPct val="100000"/>
                        </a:lnSpc>
                      </a:pPr>
                      <a:r>
                        <a:rPr kumimoji="1" lang="ja-JP" altLang="en-US" sz="1100" b="0" u="none" dirty="0">
                          <a:solidFill>
                            <a:schemeClr val="tx1"/>
                          </a:solidFill>
                          <a:latin typeface="+mn-ea"/>
                          <a:ea typeface="+mn-ea"/>
                        </a:rPr>
                        <a:t>■ 全国小学生はみがき大会への事業協力</a:t>
                      </a:r>
                      <a:endParaRPr kumimoji="1" lang="en-US" altLang="ja-JP" sz="1100" b="0" u="none" dirty="0">
                        <a:solidFill>
                          <a:schemeClr val="tx1"/>
                        </a:solidFill>
                        <a:latin typeface="+mn-ea"/>
                        <a:ea typeface="+mn-ea"/>
                      </a:endParaRPr>
                    </a:p>
                    <a:p>
                      <a:pPr marL="174625" indent="-174625">
                        <a:lnSpc>
                          <a:spcPct val="100000"/>
                        </a:lnSpc>
                      </a:pPr>
                      <a:r>
                        <a:rPr kumimoji="1" lang="ja-JP" altLang="en-US" sz="1100" b="0" u="none" dirty="0">
                          <a:solidFill>
                            <a:schemeClr val="tx1"/>
                          </a:solidFill>
                          <a:highlight>
                            <a:srgbClr val="00FF00"/>
                          </a:highlight>
                          <a:latin typeface="+mn-ea"/>
                          <a:ea typeface="+mn-ea"/>
                        </a:rPr>
                        <a:t>■</a:t>
                      </a:r>
                      <a:r>
                        <a:rPr kumimoji="1" lang="ja-JP" altLang="en-US" sz="1100" b="0" u="none" dirty="0">
                          <a:solidFill>
                            <a:schemeClr val="tx1"/>
                          </a:solidFill>
                          <a:latin typeface="+mn-ea"/>
                          <a:ea typeface="+mn-ea"/>
                        </a:rPr>
                        <a:t> </a:t>
                      </a:r>
                      <a:r>
                        <a:rPr kumimoji="1" lang="en-US" altLang="ja-JP" sz="1100" b="1" u="none" dirty="0">
                          <a:solidFill>
                            <a:schemeClr val="tx1"/>
                          </a:solidFill>
                          <a:latin typeface="+mn-ea"/>
                          <a:ea typeface="+mn-ea"/>
                        </a:rPr>
                        <a:t>8020</a:t>
                      </a:r>
                      <a:r>
                        <a:rPr kumimoji="1" lang="ja-JP" altLang="en-US" sz="1100" b="1" u="none" dirty="0">
                          <a:solidFill>
                            <a:schemeClr val="tx1"/>
                          </a:solidFill>
                          <a:latin typeface="+mn-ea"/>
                          <a:ea typeface="+mn-ea"/>
                        </a:rPr>
                        <a:t>運動特別推進事業</a:t>
                      </a:r>
                      <a:r>
                        <a:rPr kumimoji="1" lang="ja-JP" altLang="en-US" sz="1100" b="0" u="none" dirty="0">
                          <a:solidFill>
                            <a:schemeClr val="tx1"/>
                          </a:solidFill>
                          <a:latin typeface="+mn-ea"/>
                          <a:ea typeface="+mn-ea"/>
                        </a:rPr>
                        <a:t>（働く世代のための</a:t>
                      </a:r>
                      <a:r>
                        <a:rPr kumimoji="1" lang="en-US" altLang="ja-JP" sz="1100" b="0" u="none" dirty="0">
                          <a:solidFill>
                            <a:schemeClr val="tx1"/>
                          </a:solidFill>
                          <a:latin typeface="+mn-ea"/>
                          <a:ea typeface="+mn-ea"/>
                        </a:rPr>
                        <a:t>8020</a:t>
                      </a:r>
                      <a:r>
                        <a:rPr kumimoji="1" lang="ja-JP" altLang="en-US" sz="1100" b="0" u="none" dirty="0">
                          <a:solidFill>
                            <a:schemeClr val="tx1"/>
                          </a:solidFill>
                          <a:latin typeface="+mn-ea"/>
                          <a:ea typeface="+mn-ea"/>
                        </a:rPr>
                        <a:t>リテラシー向上事業）</a:t>
                      </a:r>
                    </a:p>
                    <a:p>
                      <a:pPr marL="174625" indent="-174625">
                        <a:lnSpc>
                          <a:spcPct val="100000"/>
                        </a:lnSpc>
                      </a:pPr>
                      <a:r>
                        <a:rPr kumimoji="1" lang="ja-JP" altLang="en-US" sz="1100" b="1" u="none" dirty="0">
                          <a:solidFill>
                            <a:schemeClr val="tx1"/>
                          </a:solidFill>
                          <a:latin typeface="+mn-ea"/>
                          <a:ea typeface="+mn-ea"/>
                        </a:rPr>
                        <a:t>　</a:t>
                      </a:r>
                      <a:r>
                        <a:rPr kumimoji="1" lang="ja-JP" altLang="en-US" sz="1100" b="0" u="none" dirty="0">
                          <a:solidFill>
                            <a:schemeClr val="tx1"/>
                          </a:solidFill>
                          <a:latin typeface="+mn-ea"/>
                          <a:ea typeface="+mn-ea"/>
                        </a:rPr>
                        <a:t> 働く世代向けの啓発媒体を作成し企業等に配布　</a:t>
                      </a:r>
                      <a:endParaRPr kumimoji="1" lang="en-US" altLang="ja-JP" sz="1100" b="0" u="none" dirty="0">
                        <a:solidFill>
                          <a:schemeClr val="tx1"/>
                        </a:solidFill>
                        <a:latin typeface="+mn-ea"/>
                        <a:ea typeface="+mn-ea"/>
                      </a:endParaRPr>
                    </a:p>
                    <a:p>
                      <a:pPr marL="174625" indent="-174625">
                        <a:lnSpc>
                          <a:spcPct val="100000"/>
                        </a:lnSpc>
                      </a:pPr>
                      <a:r>
                        <a:rPr kumimoji="1" lang="ja-JP" altLang="en-US" sz="1100" b="0" u="none" dirty="0">
                          <a:solidFill>
                            <a:schemeClr val="tx1"/>
                          </a:solidFill>
                          <a:latin typeface="+mn-ea"/>
                          <a:ea typeface="+mn-ea"/>
                        </a:rPr>
                        <a:t>■ 在宅医療ＮＳＴ連携歯科チーム育成事業</a:t>
                      </a:r>
                    </a:p>
                    <a:p>
                      <a:pPr marL="174625" indent="-174625">
                        <a:lnSpc>
                          <a:spcPct val="100000"/>
                        </a:lnSpc>
                      </a:pPr>
                      <a:r>
                        <a:rPr kumimoji="1" lang="ja-JP" altLang="en-US" sz="1100" b="0" u="none" dirty="0">
                          <a:solidFill>
                            <a:schemeClr val="tx1"/>
                          </a:solidFill>
                          <a:latin typeface="+mn-ea"/>
                          <a:ea typeface="+mn-ea"/>
                        </a:rPr>
                        <a:t>　 高次歯科医療機関及び、在宅ＮＳＴ等との連携を行いながら</a:t>
                      </a:r>
                      <a:endParaRPr kumimoji="1" lang="en-US" altLang="ja-JP" sz="1100" b="0" u="none" dirty="0">
                        <a:solidFill>
                          <a:schemeClr val="tx1"/>
                        </a:solidFill>
                        <a:latin typeface="+mn-ea"/>
                        <a:ea typeface="+mn-ea"/>
                      </a:endParaRPr>
                    </a:p>
                    <a:p>
                      <a:pPr marL="174625" indent="-174625">
                        <a:lnSpc>
                          <a:spcPct val="100000"/>
                        </a:lnSpc>
                      </a:pPr>
                      <a:r>
                        <a:rPr kumimoji="1" lang="en-US" altLang="ja-JP" sz="1100" b="0" u="none" dirty="0">
                          <a:solidFill>
                            <a:schemeClr val="tx1"/>
                          </a:solidFill>
                          <a:latin typeface="+mn-ea"/>
                          <a:ea typeface="+mn-ea"/>
                        </a:rPr>
                        <a:t>     </a:t>
                      </a:r>
                      <a:r>
                        <a:rPr kumimoji="1" lang="ja-JP" altLang="en-US" sz="1100" b="0" u="none" dirty="0">
                          <a:solidFill>
                            <a:schemeClr val="tx1"/>
                          </a:solidFill>
                          <a:latin typeface="+mn-ea"/>
                          <a:ea typeface="+mn-ea"/>
                        </a:rPr>
                        <a:t>医療圏完結型の経口摂取支援体制を支える歯科医療人材の育成</a:t>
                      </a:r>
                      <a:r>
                        <a:rPr kumimoji="1" lang="en-US" altLang="ja-JP" sz="1100" b="0" u="none" dirty="0">
                          <a:solidFill>
                            <a:schemeClr val="tx1"/>
                          </a:solidFill>
                          <a:latin typeface="+mn-ea"/>
                          <a:ea typeface="+mn-ea"/>
                        </a:rPr>
                        <a:t>【40</a:t>
                      </a:r>
                      <a:r>
                        <a:rPr kumimoji="1" lang="ja-JP" altLang="en-US" sz="1100" b="0" u="none" dirty="0">
                          <a:solidFill>
                            <a:schemeClr val="tx1"/>
                          </a:solidFill>
                          <a:latin typeface="+mn-ea"/>
                          <a:ea typeface="+mn-ea"/>
                        </a:rPr>
                        <a:t>人</a:t>
                      </a:r>
                      <a:r>
                        <a:rPr kumimoji="1" lang="en-US" altLang="ja-JP" sz="1100" b="0" u="none" dirty="0">
                          <a:solidFill>
                            <a:schemeClr val="tx1"/>
                          </a:solidFill>
                          <a:latin typeface="+mn-ea"/>
                          <a:ea typeface="+mn-ea"/>
                        </a:rPr>
                        <a:t>】</a:t>
                      </a:r>
                      <a:endParaRPr kumimoji="1" lang="ja-JP" altLang="en-US" sz="1100" b="0" u="none" dirty="0">
                        <a:solidFill>
                          <a:schemeClr val="tx1"/>
                        </a:solidFill>
                        <a:latin typeface="+mn-ea"/>
                        <a:ea typeface="+mn-ea"/>
                      </a:endParaRPr>
                    </a:p>
                    <a:p>
                      <a:pPr marL="174625" indent="-174625">
                        <a:lnSpc>
                          <a:spcPct val="100000"/>
                        </a:lnSpc>
                      </a:pPr>
                      <a:r>
                        <a:rPr kumimoji="1" lang="ja-JP" altLang="en-US" sz="1100" b="0" u="none" dirty="0">
                          <a:solidFill>
                            <a:schemeClr val="tx1"/>
                          </a:solidFill>
                          <a:highlight>
                            <a:srgbClr val="00FF00"/>
                          </a:highlight>
                          <a:latin typeface="+mn-ea"/>
                          <a:ea typeface="+mn-ea"/>
                        </a:rPr>
                        <a:t>■</a:t>
                      </a:r>
                      <a:r>
                        <a:rPr kumimoji="1" lang="ja-JP" altLang="en-US" sz="1100" b="0" u="none" dirty="0">
                          <a:solidFill>
                            <a:schemeClr val="tx1"/>
                          </a:solidFill>
                          <a:latin typeface="+mn-ea"/>
                          <a:ea typeface="+mn-ea"/>
                        </a:rPr>
                        <a:t> </a:t>
                      </a:r>
                      <a:r>
                        <a:rPr kumimoji="1" lang="ja-JP" altLang="en-US" sz="1100" b="1" u="none" dirty="0">
                          <a:solidFill>
                            <a:schemeClr val="tx1"/>
                          </a:solidFill>
                          <a:latin typeface="+mn-ea"/>
                          <a:ea typeface="+mn-ea"/>
                        </a:rPr>
                        <a:t>在宅高齢者の歯と口の健康向上推進事業</a:t>
                      </a:r>
                    </a:p>
                    <a:p>
                      <a:pPr marL="174625" indent="-174625">
                        <a:lnSpc>
                          <a:spcPct val="100000"/>
                        </a:lnSpc>
                      </a:pPr>
                      <a:r>
                        <a:rPr kumimoji="1" lang="ja-JP" altLang="en-US" sz="1100" b="0" u="none" dirty="0">
                          <a:solidFill>
                            <a:schemeClr val="tx1"/>
                          </a:solidFill>
                          <a:latin typeface="+mn-ea"/>
                          <a:ea typeface="+mn-ea"/>
                        </a:rPr>
                        <a:t>     高齢者の口腔機能の維持・向上を図るため、介護支援専門員（ケアマネジャー）を対象にオーラルフレイル等に関する啓発資料を作成し、研修を実施（</a:t>
                      </a:r>
                      <a:r>
                        <a:rPr kumimoji="1" lang="en-US" altLang="ja-JP" sz="1100" b="0" u="none" dirty="0">
                          <a:solidFill>
                            <a:schemeClr val="tx1"/>
                          </a:solidFill>
                          <a:latin typeface="+mn-ea"/>
                          <a:ea typeface="+mn-ea"/>
                        </a:rPr>
                        <a:t>16</a:t>
                      </a:r>
                      <a:r>
                        <a:rPr kumimoji="1" lang="ja-JP" altLang="en-US" sz="1100" b="0" u="none" dirty="0">
                          <a:solidFill>
                            <a:schemeClr val="tx1"/>
                          </a:solidFill>
                          <a:latin typeface="+mn-ea"/>
                          <a:ea typeface="+mn-ea"/>
                        </a:rPr>
                        <a:t>地域で研修実施）</a:t>
                      </a:r>
                      <a:endParaRPr kumimoji="1" lang="en-US" altLang="ja-JP" sz="1100" b="0" u="none" dirty="0">
                        <a:solidFill>
                          <a:schemeClr val="tx1"/>
                        </a:solidFill>
                        <a:latin typeface="+mn-ea"/>
                        <a:ea typeface="+mn-ea"/>
                      </a:endParaRPr>
                    </a:p>
                    <a:p>
                      <a:pPr marL="174625" indent="-174625">
                        <a:lnSpc>
                          <a:spcPct val="100000"/>
                        </a:lnSpc>
                      </a:pPr>
                      <a:r>
                        <a:rPr kumimoji="1" lang="ja-JP" altLang="en-US" sz="1100" b="1" u="none" dirty="0">
                          <a:solidFill>
                            <a:schemeClr val="tx1"/>
                          </a:solidFill>
                          <a:highlight>
                            <a:srgbClr val="00FF00"/>
                          </a:highlight>
                          <a:latin typeface="+mn-ea"/>
                          <a:ea typeface="+mn-ea"/>
                        </a:rPr>
                        <a:t>■</a:t>
                      </a:r>
                      <a:r>
                        <a:rPr kumimoji="1" lang="ja-JP" altLang="en-US" sz="1100" b="1" u="none" dirty="0">
                          <a:solidFill>
                            <a:schemeClr val="tx1"/>
                          </a:solidFill>
                          <a:latin typeface="+mn-ea"/>
                          <a:ea typeface="+mn-ea"/>
                        </a:rPr>
                        <a:t> 歯科相談会の実施</a:t>
                      </a:r>
                      <a:endParaRPr kumimoji="1" lang="en-US" altLang="ja-JP" sz="1100" b="1" u="none" dirty="0">
                        <a:solidFill>
                          <a:schemeClr val="tx1"/>
                        </a:solidFill>
                        <a:latin typeface="+mn-ea"/>
                        <a:ea typeface="+mn-ea"/>
                      </a:endParaRPr>
                    </a:p>
                    <a:p>
                      <a:pPr marL="174625" indent="-174625">
                        <a:lnSpc>
                          <a:spcPct val="100000"/>
                        </a:lnSpc>
                      </a:pPr>
                      <a:r>
                        <a:rPr kumimoji="1" lang="ja-JP" altLang="en-US" sz="1100" b="1" u="none" dirty="0">
                          <a:solidFill>
                            <a:schemeClr val="tx1"/>
                          </a:solidFill>
                          <a:latin typeface="+mn-ea"/>
                          <a:ea typeface="+mn-ea"/>
                        </a:rPr>
                        <a:t>　 </a:t>
                      </a:r>
                      <a:r>
                        <a:rPr kumimoji="1" lang="zh-TW" altLang="en-US" sz="1100" b="0" u="none" dirty="0">
                          <a:solidFill>
                            <a:schemeClr val="tx1"/>
                          </a:solidFill>
                          <a:latin typeface="游ゴシック" panose="020B0400000000000000" pitchFamily="50" charset="-128"/>
                          <a:ea typeface="游ゴシック" panose="020B0400000000000000" pitchFamily="50" charset="-128"/>
                        </a:rPr>
                        <a:t>京阪百貨店守口店</a:t>
                      </a:r>
                      <a:r>
                        <a:rPr kumimoji="1" lang="en-US" altLang="ja-JP" sz="1100" b="0" u="none" dirty="0">
                          <a:solidFill>
                            <a:schemeClr val="tx1"/>
                          </a:solidFill>
                          <a:latin typeface="游ゴシック" panose="020B0400000000000000" pitchFamily="50" charset="-128"/>
                          <a:ea typeface="游ゴシック" panose="020B0400000000000000" pitchFamily="50" charset="-128"/>
                        </a:rPr>
                        <a:t>【</a:t>
                      </a:r>
                      <a:r>
                        <a:rPr kumimoji="1" lang="en-US" altLang="zh-TW" sz="1100" b="0" u="none" dirty="0">
                          <a:solidFill>
                            <a:schemeClr val="tx1"/>
                          </a:solidFill>
                          <a:latin typeface="游ゴシック" panose="020B0400000000000000" pitchFamily="50" charset="-128"/>
                          <a:ea typeface="游ゴシック" panose="020B0400000000000000" pitchFamily="50" charset="-128"/>
                        </a:rPr>
                        <a:t>5/25 </a:t>
                      </a:r>
                      <a:r>
                        <a:rPr kumimoji="1" lang="en-US" altLang="ja-JP" sz="1100" b="0" u="none" dirty="0">
                          <a:solidFill>
                            <a:schemeClr val="tx1"/>
                          </a:solidFill>
                          <a:latin typeface="游ゴシック" panose="020B0400000000000000" pitchFamily="50" charset="-128"/>
                          <a:ea typeface="游ゴシック" panose="020B0400000000000000" pitchFamily="50" charset="-128"/>
                        </a:rPr>
                        <a:t>72</a:t>
                      </a:r>
                      <a:r>
                        <a:rPr kumimoji="1" lang="ja-JP" altLang="en-US" sz="1100" b="0" u="none" dirty="0">
                          <a:solidFill>
                            <a:schemeClr val="tx1"/>
                          </a:solidFill>
                          <a:latin typeface="游ゴシック" panose="020B0400000000000000" pitchFamily="50" charset="-128"/>
                          <a:ea typeface="游ゴシック" panose="020B0400000000000000" pitchFamily="50" charset="-128"/>
                        </a:rPr>
                        <a:t>人</a:t>
                      </a:r>
                      <a:r>
                        <a:rPr kumimoji="1" lang="en-US" altLang="ja-JP" sz="1100" b="0" u="none" dirty="0">
                          <a:solidFill>
                            <a:schemeClr val="tx1"/>
                          </a:solidFill>
                          <a:latin typeface="游ゴシック" panose="020B0400000000000000" pitchFamily="50" charset="-128"/>
                          <a:ea typeface="游ゴシック" panose="020B0400000000000000" pitchFamily="50" charset="-128"/>
                        </a:rPr>
                        <a:t>】</a:t>
                      </a:r>
                      <a:r>
                        <a:rPr kumimoji="1" lang="ja-JP" altLang="en-US" sz="1100" b="0" u="none" dirty="0">
                          <a:solidFill>
                            <a:schemeClr val="tx1"/>
                          </a:solidFill>
                          <a:latin typeface="+mn-ea"/>
                          <a:ea typeface="+mn-ea"/>
                        </a:rPr>
                        <a:t> 、無印良品グランフロント大阪</a:t>
                      </a:r>
                      <a:r>
                        <a:rPr kumimoji="1" lang="en-US" altLang="ja-JP" sz="1100" b="0" u="none" dirty="0">
                          <a:solidFill>
                            <a:schemeClr val="tx1"/>
                          </a:solidFill>
                          <a:latin typeface="+mn-ea"/>
                          <a:ea typeface="+mn-ea"/>
                        </a:rPr>
                        <a:t>【11/19</a:t>
                      </a:r>
                      <a:r>
                        <a:rPr kumimoji="1" lang="ja-JP" altLang="en-US" sz="1100" b="0" u="none" dirty="0">
                          <a:solidFill>
                            <a:schemeClr val="tx1"/>
                          </a:solidFill>
                          <a:latin typeface="+mn-ea"/>
                          <a:ea typeface="+mn-ea"/>
                        </a:rPr>
                        <a:t> </a:t>
                      </a:r>
                      <a:r>
                        <a:rPr kumimoji="1" lang="en-US" altLang="ja-JP" sz="1100" b="0" u="none" dirty="0">
                          <a:solidFill>
                            <a:schemeClr val="tx1"/>
                          </a:solidFill>
                          <a:latin typeface="+mn-ea"/>
                          <a:ea typeface="+mn-ea"/>
                        </a:rPr>
                        <a:t>52</a:t>
                      </a:r>
                      <a:r>
                        <a:rPr kumimoji="1" lang="ja-JP" altLang="en-US" sz="1100" b="0" u="none" dirty="0">
                          <a:solidFill>
                            <a:schemeClr val="tx1"/>
                          </a:solidFill>
                          <a:latin typeface="+mn-ea"/>
                          <a:ea typeface="+mn-ea"/>
                        </a:rPr>
                        <a:t>人</a:t>
                      </a:r>
                      <a:r>
                        <a:rPr kumimoji="1" lang="en-US" altLang="ja-JP" sz="1100" b="0" u="none" dirty="0">
                          <a:solidFill>
                            <a:schemeClr val="tx1"/>
                          </a:solidFill>
                          <a:latin typeface="+mn-ea"/>
                          <a:ea typeface="+mn-ea"/>
                        </a:rPr>
                        <a:t>】</a:t>
                      </a:r>
                    </a:p>
                    <a:p>
                      <a:pPr marL="174625" indent="-174625">
                        <a:lnSpc>
                          <a:spcPct val="100000"/>
                        </a:lnSpc>
                      </a:pPr>
                      <a:r>
                        <a:rPr kumimoji="1" lang="ja-JP" altLang="en-US" sz="1100" b="0" u="none" dirty="0">
                          <a:solidFill>
                            <a:schemeClr val="tx1"/>
                          </a:solidFill>
                          <a:latin typeface="+mn-ea"/>
                          <a:ea typeface="+mn-ea"/>
                        </a:rPr>
                        <a:t>■ イベントでオーラルフレイルの啓発</a:t>
                      </a:r>
                      <a:endParaRPr kumimoji="1" lang="en-US" altLang="ja-JP" sz="1100" b="0" u="none" dirty="0">
                        <a:solidFill>
                          <a:schemeClr val="tx1"/>
                        </a:solidFill>
                        <a:latin typeface="+mn-ea"/>
                        <a:ea typeface="+mn-ea"/>
                      </a:endParaRPr>
                    </a:p>
                    <a:p>
                      <a:pPr marL="174625" indent="-174625">
                        <a:lnSpc>
                          <a:spcPct val="100000"/>
                        </a:lnSpc>
                      </a:pPr>
                      <a:r>
                        <a:rPr kumimoji="1" lang="ja-JP" altLang="en-US" sz="1100" b="0" u="none" dirty="0">
                          <a:solidFill>
                            <a:schemeClr val="tx1"/>
                          </a:solidFill>
                          <a:latin typeface="+mn-ea"/>
                          <a:ea typeface="+mn-ea"/>
                        </a:rPr>
                        <a:t>　 イオンモール鶴見緑地店</a:t>
                      </a:r>
                      <a:r>
                        <a:rPr kumimoji="1" lang="en-US" altLang="ja-JP" sz="1100" b="0" u="none" dirty="0">
                          <a:solidFill>
                            <a:schemeClr val="tx1"/>
                          </a:solidFill>
                          <a:latin typeface="+mn-ea"/>
                          <a:ea typeface="+mn-ea"/>
                        </a:rPr>
                        <a:t>【2/1</a:t>
                      </a:r>
                      <a:r>
                        <a:rPr kumimoji="1" lang="ja-JP" altLang="en-US" sz="1100" b="0" u="none" dirty="0">
                          <a:solidFill>
                            <a:schemeClr val="tx1"/>
                          </a:solidFill>
                          <a:latin typeface="+mn-ea"/>
                          <a:ea typeface="+mn-ea"/>
                        </a:rPr>
                        <a:t> </a:t>
                      </a:r>
                      <a:r>
                        <a:rPr kumimoji="1" lang="en-US" altLang="ja-JP" sz="1100" b="0" u="none" dirty="0">
                          <a:solidFill>
                            <a:schemeClr val="tx1"/>
                          </a:solidFill>
                          <a:latin typeface="+mn-ea"/>
                          <a:ea typeface="+mn-ea"/>
                        </a:rPr>
                        <a:t>111</a:t>
                      </a:r>
                      <a:r>
                        <a:rPr kumimoji="1" lang="ja-JP" altLang="en-US" sz="1100" b="0" u="none" dirty="0">
                          <a:solidFill>
                            <a:schemeClr val="tx1"/>
                          </a:solidFill>
                          <a:latin typeface="+mn-ea"/>
                          <a:ea typeface="+mn-ea"/>
                        </a:rPr>
                        <a:t>人</a:t>
                      </a:r>
                      <a:r>
                        <a:rPr kumimoji="1" lang="en-US" altLang="ja-JP" sz="1100" b="0" u="none" dirty="0">
                          <a:solidFill>
                            <a:schemeClr val="tx1"/>
                          </a:solidFill>
                          <a:latin typeface="+mn-ea"/>
                          <a:ea typeface="+mn-ea"/>
                        </a:rPr>
                        <a:t>】</a:t>
                      </a:r>
                    </a:p>
                    <a:p>
                      <a:pPr marL="174625" indent="-174625">
                        <a:lnSpc>
                          <a:spcPct val="100000"/>
                        </a:lnSpc>
                      </a:pPr>
                      <a:endParaRPr kumimoji="1" lang="en-US" altLang="ja-JP" sz="1100" b="0" u="none" dirty="0">
                        <a:solidFill>
                          <a:schemeClr val="tx1"/>
                        </a:solidFill>
                        <a:latin typeface="+mn-ea"/>
                        <a:ea typeface="+mn-ea"/>
                      </a:endParaRPr>
                    </a:p>
                    <a:p>
                      <a:pPr marL="174625" indent="-174625">
                        <a:lnSpc>
                          <a:spcPct val="100000"/>
                        </a:lnSpc>
                      </a:pPr>
                      <a:r>
                        <a:rPr kumimoji="1" lang="ja-JP" altLang="en-US" sz="1100" b="0" u="none" dirty="0">
                          <a:solidFill>
                            <a:schemeClr val="tx1"/>
                          </a:solidFill>
                          <a:latin typeface="游ゴシック" panose="020B0400000000000000" pitchFamily="50" charset="-128"/>
                          <a:ea typeface="游ゴシック" panose="020B0400000000000000" pitchFamily="50" charset="-128"/>
                        </a:rPr>
                        <a:t>　　　　　　　　　　　　　　　　　　　　　　　</a:t>
                      </a:r>
                      <a:endParaRPr kumimoji="1" lang="en-US" altLang="ja-JP" sz="1100" b="0" u="none"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3" name="正方形/長方形 2">
            <a:extLst>
              <a:ext uri="{FF2B5EF4-FFF2-40B4-BE49-F238E27FC236}">
                <a16:creationId xmlns:a16="http://schemas.microsoft.com/office/drawing/2014/main" id="{CFB122E2-F52E-1A94-22AC-FFE17B5C6ECE}"/>
              </a:ext>
            </a:extLst>
          </p:cNvPr>
          <p:cNvSpPr/>
          <p:nvPr/>
        </p:nvSpPr>
        <p:spPr>
          <a:xfrm>
            <a:off x="1874054" y="6049869"/>
            <a:ext cx="3208019" cy="207646"/>
          </a:xfrm>
          <a:prstGeom prst="rect">
            <a:avLst/>
          </a:prstGeom>
        </p:spPr>
        <p:txBody>
          <a:bodyPr wrap="square" lIns="36000" tIns="72000" rIns="36000" bIns="36000">
            <a:noAutofit/>
          </a:bodyPr>
          <a:lstStyle/>
          <a:p>
            <a:pPr algn="ctr"/>
            <a:r>
              <a:rPr lang="ja-JP" altLang="en-US" sz="1000" b="1" dirty="0">
                <a:latin typeface="+mn-ea"/>
              </a:rPr>
              <a:t>歯科相談会（無印良品グランフロント大阪）</a:t>
            </a:r>
          </a:p>
        </p:txBody>
      </p:sp>
      <p:sp>
        <p:nvSpPr>
          <p:cNvPr id="6" name="正方形/長方形 5">
            <a:extLst>
              <a:ext uri="{FF2B5EF4-FFF2-40B4-BE49-F238E27FC236}">
                <a16:creationId xmlns:a16="http://schemas.microsoft.com/office/drawing/2014/main" id="{47FB1907-1779-303D-9244-D76C94BED5FE}"/>
              </a:ext>
            </a:extLst>
          </p:cNvPr>
          <p:cNvSpPr/>
          <p:nvPr/>
        </p:nvSpPr>
        <p:spPr>
          <a:xfrm>
            <a:off x="5214943" y="6039525"/>
            <a:ext cx="2901792" cy="207646"/>
          </a:xfrm>
          <a:prstGeom prst="rect">
            <a:avLst/>
          </a:prstGeom>
        </p:spPr>
        <p:txBody>
          <a:bodyPr wrap="square" lIns="36000" tIns="72000" rIns="36000" bIns="36000">
            <a:noAutofit/>
          </a:bodyPr>
          <a:lstStyle/>
          <a:p>
            <a:pPr algn="ctr"/>
            <a:r>
              <a:rPr lang="ja-JP" altLang="en-US" sz="1000" b="1" dirty="0">
                <a:latin typeface="+mn-ea"/>
              </a:rPr>
              <a:t>オーラルフレイルの啓発</a:t>
            </a:r>
          </a:p>
        </p:txBody>
      </p:sp>
      <p:pic>
        <p:nvPicPr>
          <p:cNvPr id="8" name="図 7">
            <a:extLst>
              <a:ext uri="{FF2B5EF4-FFF2-40B4-BE49-F238E27FC236}">
                <a16:creationId xmlns:a16="http://schemas.microsoft.com/office/drawing/2014/main" id="{8E08E63F-E639-4F44-AFB8-73C2DC3DEA0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80095" y="4179393"/>
            <a:ext cx="2395936" cy="1798476"/>
          </a:xfrm>
          <a:prstGeom prst="rect">
            <a:avLst/>
          </a:prstGeom>
        </p:spPr>
      </p:pic>
      <p:pic>
        <p:nvPicPr>
          <p:cNvPr id="13" name="図 12">
            <a:extLst>
              <a:ext uri="{FF2B5EF4-FFF2-40B4-BE49-F238E27FC236}">
                <a16:creationId xmlns:a16="http://schemas.microsoft.com/office/drawing/2014/main" id="{0F2DB578-66A5-4EAB-9CA4-AED74E220F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467871" y="4169048"/>
            <a:ext cx="2395936" cy="1798477"/>
          </a:xfrm>
          <a:prstGeom prst="rect">
            <a:avLst/>
          </a:prstGeom>
        </p:spPr>
      </p:pic>
      <p:sp>
        <p:nvSpPr>
          <p:cNvPr id="10" name="スライド番号プレースホルダー 1">
            <a:extLst>
              <a:ext uri="{FF2B5EF4-FFF2-40B4-BE49-F238E27FC236}">
                <a16:creationId xmlns:a16="http://schemas.microsoft.com/office/drawing/2014/main" id="{D5DA6EF0-0CE5-4592-A578-E406675C8790}"/>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101</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218937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29AD192-1DD0-4D52-99D1-3556E8505797}"/>
              </a:ext>
            </a:extLst>
          </p:cNvPr>
          <p:cNvSpPr/>
          <p:nvPr/>
        </p:nvSpPr>
        <p:spPr>
          <a:xfrm>
            <a:off x="273000" y="144000"/>
            <a:ext cx="9173079" cy="65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表 8"/>
          <p:cNvGraphicFramePr>
            <a:graphicFrameLocks noGrp="1"/>
          </p:cNvGraphicFramePr>
          <p:nvPr/>
        </p:nvGraphicFramePr>
        <p:xfrm>
          <a:off x="648000" y="288000"/>
          <a:ext cx="8640000" cy="6120000"/>
        </p:xfrm>
        <a:graphic>
          <a:graphicData uri="http://schemas.openxmlformats.org/drawingml/2006/table">
            <a:tbl>
              <a:tblPr firstRow="1" bandRow="1">
                <a:tableStyleId>{5C22544A-7EE6-4342-B048-85BDC9FD1C3A}</a:tableStyleId>
              </a:tblPr>
              <a:tblGrid>
                <a:gridCol w="1259037">
                  <a:extLst>
                    <a:ext uri="{9D8B030D-6E8A-4147-A177-3AD203B41FA5}">
                      <a16:colId xmlns:a16="http://schemas.microsoft.com/office/drawing/2014/main" val="528851062"/>
                    </a:ext>
                  </a:extLst>
                </a:gridCol>
                <a:gridCol w="7380963">
                  <a:extLst>
                    <a:ext uri="{9D8B030D-6E8A-4147-A177-3AD203B41FA5}">
                      <a16:colId xmlns:a16="http://schemas.microsoft.com/office/drawing/2014/main" val="89849022"/>
                    </a:ext>
                  </a:extLst>
                </a:gridCol>
              </a:tblGrid>
              <a:tr h="4469742">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n-lt"/>
                          <a:ea typeface="+mn-ea"/>
                          <a:cs typeface="+mn-cs"/>
                        </a:rPr>
                        <a:t>本年度の     </a:t>
                      </a:r>
                      <a:endParaRPr kumimoji="1" lang="en-US" altLang="ja-JP" sz="1600" b="1"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n-lt"/>
                          <a:ea typeface="+mn-ea"/>
                          <a:cs typeface="+mn-cs"/>
                        </a:rPr>
                        <a:t>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nSpc>
                          <a:spcPct val="150000"/>
                        </a:lnSpc>
                      </a:pPr>
                      <a:r>
                        <a:rPr kumimoji="1" lang="ja-JP" altLang="en-US" sz="1200" b="1" u="none" dirty="0">
                          <a:solidFill>
                            <a:schemeClr val="tx1"/>
                          </a:solidFill>
                          <a:latin typeface="+mn-ea"/>
                          <a:ea typeface="+mn-ea"/>
                        </a:rPr>
                        <a:t>⑦ </a:t>
                      </a:r>
                      <a:r>
                        <a:rPr kumimoji="1" lang="ja-JP" altLang="en-US" sz="1200" b="1" u="sng" dirty="0">
                          <a:solidFill>
                            <a:schemeClr val="tx1"/>
                          </a:solidFill>
                          <a:latin typeface="+mn-ea"/>
                          <a:ea typeface="+mn-ea"/>
                        </a:rPr>
                        <a:t>災害時に備えた食育の推進</a:t>
                      </a:r>
                      <a:r>
                        <a:rPr kumimoji="1" lang="ja-JP" altLang="en-US" sz="1200" b="0" u="sng" dirty="0">
                          <a:solidFill>
                            <a:schemeClr val="tx1"/>
                          </a:solidFill>
                          <a:latin typeface="+mn-ea"/>
                          <a:ea typeface="+mn-ea"/>
                        </a:rPr>
                        <a:t>　</a:t>
                      </a:r>
                      <a:r>
                        <a:rPr kumimoji="1" lang="en-US" altLang="ja-JP" sz="1200" b="0" u="sng" dirty="0">
                          <a:solidFill>
                            <a:schemeClr val="tx1"/>
                          </a:solidFill>
                          <a:latin typeface="+mn-ea"/>
                          <a:ea typeface="+mn-ea"/>
                        </a:rPr>
                        <a:t>P42</a:t>
                      </a:r>
                    </a:p>
                    <a:p>
                      <a:pPr marL="174625" indent="-174625"/>
                      <a:r>
                        <a:rPr kumimoji="1" lang="ja-JP" altLang="en-US" sz="1100" b="1" dirty="0">
                          <a:solidFill>
                            <a:schemeClr val="tx1"/>
                          </a:solidFill>
                          <a:highlight>
                            <a:srgbClr val="00FF00"/>
                          </a:highlight>
                          <a:latin typeface="+mn-ea"/>
                          <a:ea typeface="+mn-ea"/>
                        </a:rPr>
                        <a:t>■ </a:t>
                      </a:r>
                      <a:r>
                        <a:rPr kumimoji="1" lang="ja-JP" altLang="en-US" sz="1100" b="1" dirty="0">
                          <a:solidFill>
                            <a:schemeClr val="tx1"/>
                          </a:solidFill>
                          <a:latin typeface="+mn-ea"/>
                          <a:ea typeface="+mn-ea"/>
                        </a:rPr>
                        <a:t>企業・関係課と連携した</a:t>
                      </a:r>
                      <a:r>
                        <a:rPr kumimoji="1" lang="ja-JP" altLang="en-US" sz="1100" b="1" strike="noStrike" dirty="0">
                          <a:solidFill>
                            <a:schemeClr val="tx1"/>
                          </a:solidFill>
                          <a:latin typeface="+mn-ea"/>
                          <a:ea typeface="+mn-ea"/>
                        </a:rPr>
                        <a:t>府民への普及啓発</a:t>
                      </a:r>
                    </a:p>
                    <a:p>
                      <a:pPr marL="174625" indent="-174625"/>
                      <a:r>
                        <a:rPr kumimoji="1" lang="ja-JP" altLang="en-US" sz="1100" b="1" strike="noStrike" dirty="0">
                          <a:solidFill>
                            <a:schemeClr val="tx1"/>
                          </a:solidFill>
                          <a:latin typeface="+mn-ea"/>
                          <a:ea typeface="+mn-ea"/>
                        </a:rPr>
                        <a:t>　</a:t>
                      </a:r>
                      <a:r>
                        <a:rPr kumimoji="1" lang="ja-JP" altLang="en-US" sz="1100" b="0" strike="noStrike" dirty="0">
                          <a:solidFill>
                            <a:schemeClr val="tx1"/>
                          </a:solidFill>
                          <a:latin typeface="+mn-ea"/>
                          <a:ea typeface="+mn-ea"/>
                        </a:rPr>
                        <a:t>・非常食やローリングストック法等の情報を掲載したリーフレット「防災メシ」を作成し、府内スーパーで</a:t>
                      </a:r>
                      <a:endParaRPr kumimoji="1" lang="en-US" altLang="ja-JP" sz="1100" b="0" strike="noStrike" dirty="0">
                        <a:solidFill>
                          <a:schemeClr val="tx1"/>
                        </a:solidFill>
                        <a:latin typeface="+mn-ea"/>
                        <a:ea typeface="+mn-ea"/>
                      </a:endParaRPr>
                    </a:p>
                    <a:p>
                      <a:pPr marL="174625" indent="-174625"/>
                      <a:r>
                        <a:rPr kumimoji="1" lang="ja-JP" altLang="en-US" sz="1100" b="0" strike="noStrike" dirty="0">
                          <a:solidFill>
                            <a:schemeClr val="tx1"/>
                          </a:solidFill>
                          <a:latin typeface="+mn-ea"/>
                          <a:ea typeface="+mn-ea"/>
                        </a:rPr>
                        <a:t>　　配布</a:t>
                      </a:r>
                      <a:r>
                        <a:rPr kumimoji="1" lang="en-US" altLang="ja-JP" sz="1100" b="0" strike="noStrike" dirty="0">
                          <a:solidFill>
                            <a:schemeClr val="tx1"/>
                          </a:solidFill>
                          <a:latin typeface="+mn-ea"/>
                          <a:ea typeface="+mn-ea"/>
                        </a:rPr>
                        <a:t>【9/1</a:t>
                      </a:r>
                      <a:r>
                        <a:rPr kumimoji="1" lang="ja-JP" altLang="en-US" sz="1100" b="0" strike="noStrike" dirty="0">
                          <a:solidFill>
                            <a:schemeClr val="tx1"/>
                          </a:solidFill>
                          <a:latin typeface="+mn-ea"/>
                          <a:ea typeface="+mn-ea"/>
                        </a:rPr>
                        <a:t>～</a:t>
                      </a:r>
                      <a:r>
                        <a:rPr kumimoji="1" lang="en-US" altLang="ja-JP" sz="1100" b="0" strike="noStrike" dirty="0">
                          <a:solidFill>
                            <a:schemeClr val="tx1"/>
                          </a:solidFill>
                          <a:latin typeface="+mn-ea"/>
                          <a:ea typeface="+mn-ea"/>
                        </a:rPr>
                        <a:t>】</a:t>
                      </a:r>
                    </a:p>
                    <a:p>
                      <a:pPr marL="174625" indent="-174625"/>
                      <a:r>
                        <a:rPr kumimoji="1" lang="ja-JP" altLang="en-US" sz="1100" b="0" strike="noStrike" dirty="0">
                          <a:solidFill>
                            <a:schemeClr val="tx1"/>
                          </a:solidFill>
                          <a:latin typeface="+mn-ea"/>
                          <a:ea typeface="+mn-ea"/>
                        </a:rPr>
                        <a:t>　・企業・庁内関係課との共催により、府民を対象とした防災イベントを実施</a:t>
                      </a:r>
                      <a:r>
                        <a:rPr kumimoji="1" lang="en-US" altLang="ja-JP" sz="1100" b="0" strike="noStrike" dirty="0">
                          <a:solidFill>
                            <a:schemeClr val="tx1"/>
                          </a:solidFill>
                          <a:latin typeface="+mn-ea"/>
                          <a:ea typeface="+mn-ea"/>
                        </a:rPr>
                        <a:t>【9/13 </a:t>
                      </a:r>
                      <a:r>
                        <a:rPr kumimoji="1" lang="ja-JP" altLang="en-US" sz="1100" b="0" strike="noStrike" dirty="0">
                          <a:solidFill>
                            <a:schemeClr val="tx1"/>
                          </a:solidFill>
                          <a:latin typeface="+mn-ea"/>
                          <a:ea typeface="+mn-ea"/>
                        </a:rPr>
                        <a:t>約</a:t>
                      </a:r>
                      <a:r>
                        <a:rPr kumimoji="1" lang="en-US" altLang="ja-JP" sz="1100" b="0" strike="noStrike" dirty="0">
                          <a:solidFill>
                            <a:schemeClr val="tx1"/>
                          </a:solidFill>
                          <a:latin typeface="+mn-ea"/>
                          <a:ea typeface="+mn-ea"/>
                        </a:rPr>
                        <a:t>1,000</a:t>
                      </a:r>
                      <a:r>
                        <a:rPr kumimoji="1" lang="ja-JP" altLang="en-US" sz="1100" b="0" strike="noStrike" dirty="0">
                          <a:solidFill>
                            <a:schemeClr val="tx1"/>
                          </a:solidFill>
                          <a:latin typeface="+mn-ea"/>
                          <a:ea typeface="+mn-ea"/>
                        </a:rPr>
                        <a:t>人</a:t>
                      </a:r>
                      <a:r>
                        <a:rPr kumimoji="1" lang="en-US" altLang="ja-JP" sz="1100" b="0" strike="noStrike" dirty="0">
                          <a:solidFill>
                            <a:schemeClr val="tx1"/>
                          </a:solidFill>
                          <a:latin typeface="+mn-ea"/>
                          <a:ea typeface="+mn-ea"/>
                        </a:rPr>
                        <a:t>】</a:t>
                      </a:r>
                      <a:endParaRPr kumimoji="1" lang="ja-JP" altLang="en-US" sz="1100" b="0" strike="noStrike" dirty="0">
                        <a:solidFill>
                          <a:schemeClr val="tx1"/>
                        </a:solidFill>
                        <a:latin typeface="+mn-ea"/>
                        <a:ea typeface="+mn-ea"/>
                      </a:endParaRPr>
                    </a:p>
                    <a:p>
                      <a:pPr marL="174625" indent="-174625"/>
                      <a:r>
                        <a:rPr kumimoji="1" lang="ja-JP" altLang="en-US" sz="1100" b="0" dirty="0">
                          <a:solidFill>
                            <a:schemeClr val="tx1"/>
                          </a:solidFill>
                          <a:latin typeface="+mn-ea"/>
                          <a:ea typeface="+mn-ea"/>
                        </a:rPr>
                        <a:t>■ 関係団体と連携した災害時の栄養・食生活訓練</a:t>
                      </a:r>
                      <a:endParaRPr kumimoji="1" lang="en-US" altLang="ja-JP" sz="1100" b="0" dirty="0">
                        <a:solidFill>
                          <a:schemeClr val="tx1"/>
                        </a:solidFill>
                        <a:latin typeface="+mn-ea"/>
                        <a:ea typeface="+mn-ea"/>
                      </a:endParaRPr>
                    </a:p>
                    <a:p>
                      <a:pPr marL="174625" indent="-174625"/>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  府栄養士会、守口保健所と連携し、災害時を想定した訓練を実施</a:t>
                      </a:r>
                      <a:r>
                        <a:rPr kumimoji="1" lang="en-US" altLang="ja-JP" sz="1100" b="0" dirty="0">
                          <a:solidFill>
                            <a:schemeClr val="tx1"/>
                          </a:solidFill>
                          <a:latin typeface="+mn-ea"/>
                          <a:ea typeface="+mn-ea"/>
                        </a:rPr>
                        <a:t>【1/14】</a:t>
                      </a:r>
                    </a:p>
                    <a:p>
                      <a:pPr marL="174625" indent="-174625"/>
                      <a:r>
                        <a:rPr kumimoji="1" lang="ja-JP" altLang="en-US" sz="1100" b="0" dirty="0">
                          <a:solidFill>
                            <a:schemeClr val="tx1"/>
                          </a:solidFill>
                          <a:highlight>
                            <a:srgbClr val="00FF00"/>
                          </a:highlight>
                          <a:latin typeface="+mn-ea"/>
                          <a:ea typeface="+mn-ea"/>
                        </a:rPr>
                        <a:t>■ </a:t>
                      </a:r>
                      <a:r>
                        <a:rPr kumimoji="1" lang="ja-JP" altLang="en-US" sz="1100" b="1" dirty="0">
                          <a:solidFill>
                            <a:schemeClr val="tx1"/>
                          </a:solidFill>
                          <a:latin typeface="+mn-ea"/>
                          <a:ea typeface="+mn-ea"/>
                        </a:rPr>
                        <a:t>「災害時の栄養・食生活支援について　～行政栄養士の災害対応マニュアル～」の作成</a:t>
                      </a:r>
                      <a:endParaRPr kumimoji="1" lang="en-US" altLang="ja-JP" sz="11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r h="165025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７</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最終予算</a:t>
                      </a:r>
                      <a:endParaRPr kumimoji="1" lang="en-US" altLang="ja-JP"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endParaRPr kumimoji="1" lang="ja-JP" altLang="en-US" sz="1600" b="1" i="0" u="none" strike="noStrike" kern="1200" cap="none" spc="0" normalizeH="0" baseline="0" noProof="0" dirty="0">
                        <a:ln>
                          <a:noFill/>
                        </a:ln>
                        <a:solidFill>
                          <a:schemeClr val="bg1"/>
                        </a:solidFill>
                        <a:effectLst/>
                        <a:uLnTx/>
                        <a:uFillTx/>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r>
                        <a:rPr kumimoji="1" lang="ja-JP" altLang="en-US" sz="1100" b="0" dirty="0">
                          <a:solidFill>
                            <a:schemeClr val="tx1"/>
                          </a:solidFill>
                          <a:latin typeface="+mn-ea"/>
                          <a:ea typeface="+mn-ea"/>
                        </a:rPr>
                        <a:t>新子育て支援交付金　</a:t>
                      </a:r>
                      <a:r>
                        <a:rPr kumimoji="1" lang="en-US" altLang="ja-JP" sz="1100" b="0" dirty="0">
                          <a:solidFill>
                            <a:schemeClr val="tx1"/>
                          </a:solidFill>
                          <a:latin typeface="+mn-ea"/>
                          <a:ea typeface="+mn-ea"/>
                        </a:rPr>
                        <a:t>500,000</a:t>
                      </a:r>
                      <a:r>
                        <a:rPr kumimoji="1" lang="ja-JP" altLang="en-US" sz="1100" b="0" dirty="0">
                          <a:solidFill>
                            <a:schemeClr val="tx1"/>
                          </a:solidFill>
                          <a:latin typeface="+mn-ea"/>
                          <a:ea typeface="+mn-ea"/>
                        </a:rPr>
                        <a:t>千円（優先配分枠）　子ども・子育て支援体制整備総合推進事業　</a:t>
                      </a:r>
                      <a:r>
                        <a:rPr kumimoji="1" lang="en-US" altLang="ja-JP" sz="1100" b="0" dirty="0">
                          <a:solidFill>
                            <a:schemeClr val="tx1"/>
                          </a:solidFill>
                          <a:latin typeface="+mn-ea"/>
                          <a:ea typeface="+mn-ea"/>
                        </a:rPr>
                        <a:t>591</a:t>
                      </a:r>
                      <a:r>
                        <a:rPr kumimoji="1" lang="ja-JP" altLang="en-US" sz="1100" b="0" dirty="0">
                          <a:solidFill>
                            <a:schemeClr val="tx1"/>
                          </a:solidFill>
                          <a:latin typeface="+mn-ea"/>
                          <a:ea typeface="+mn-ea"/>
                        </a:rPr>
                        <a:t>千円</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健康・栄養対策費（経常）　</a:t>
                      </a:r>
                      <a:r>
                        <a:rPr kumimoji="1" lang="en-US" altLang="ja-JP" sz="1100" b="0" dirty="0">
                          <a:solidFill>
                            <a:schemeClr val="tx1"/>
                          </a:solidFill>
                          <a:latin typeface="+mn-ea"/>
                          <a:ea typeface="+mn-ea"/>
                        </a:rPr>
                        <a:t>6,138</a:t>
                      </a:r>
                      <a:r>
                        <a:rPr kumimoji="1" lang="ja-JP" altLang="en-US" sz="1100" b="0" dirty="0">
                          <a:solidFill>
                            <a:schemeClr val="tx1"/>
                          </a:solidFill>
                          <a:latin typeface="+mn-ea"/>
                          <a:ea typeface="+mn-ea"/>
                        </a:rPr>
                        <a:t>千円</a:t>
                      </a:r>
                      <a:r>
                        <a:rPr kumimoji="1" lang="ja-JP" altLang="en-US" sz="1100" b="0" dirty="0">
                          <a:solidFill>
                            <a:schemeClr val="tx1"/>
                          </a:solidFill>
                          <a:latin typeface="游ゴシック" panose="020B0400000000000000" pitchFamily="50" charset="-128"/>
                          <a:ea typeface="游ゴシック" panose="020B0400000000000000" pitchFamily="50" charset="-128"/>
                        </a:rPr>
                        <a:t>（</a:t>
                      </a:r>
                      <a:r>
                        <a:rPr kumimoji="1" lang="zh-TW" altLang="en-US" sz="1100" b="0" dirty="0">
                          <a:solidFill>
                            <a:schemeClr val="tx1"/>
                          </a:solidFill>
                          <a:latin typeface="游ゴシック" panose="020B0400000000000000" pitchFamily="50" charset="-128"/>
                          <a:ea typeface="游ゴシック" panose="020B0400000000000000" pitchFamily="50" charset="-128"/>
                        </a:rPr>
                        <a:t>栄養士法等関係事業</a:t>
                      </a:r>
                      <a:r>
                        <a:rPr kumimoji="1" lang="ja-JP" altLang="en-US" sz="1100" b="0" dirty="0">
                          <a:solidFill>
                            <a:schemeClr val="tx1"/>
                          </a:solidFill>
                          <a:latin typeface="游ゴシック" panose="020B0400000000000000" pitchFamily="50" charset="-128"/>
                          <a:ea typeface="游ゴシック" panose="020B0400000000000000" pitchFamily="50" charset="-128"/>
                        </a:rPr>
                        <a:t>・</a:t>
                      </a:r>
                      <a:r>
                        <a:rPr kumimoji="1" lang="zh-TW" altLang="en-US" sz="1100" b="0" dirty="0">
                          <a:solidFill>
                            <a:schemeClr val="tx1"/>
                          </a:solidFill>
                          <a:latin typeface="游ゴシック" panose="020B0400000000000000" pitchFamily="50" charset="-128"/>
                          <a:ea typeface="游ゴシック" panose="020B0400000000000000" pitchFamily="50" charset="-128"/>
                        </a:rPr>
                        <a:t>食生活改善地域推進事業</a:t>
                      </a:r>
                      <a:r>
                        <a:rPr kumimoji="1" lang="ja-JP" altLang="en-US" sz="1100" b="0" dirty="0">
                          <a:solidFill>
                            <a:schemeClr val="tx1"/>
                          </a:solidFill>
                          <a:latin typeface="游ゴシック" panose="020B0400000000000000" pitchFamily="50" charset="-128"/>
                          <a:ea typeface="游ゴシック" panose="020B0400000000000000" pitchFamily="50" charset="-128"/>
                        </a:rPr>
                        <a:t>）</a:t>
                      </a:r>
                      <a:endParaRPr kumimoji="1" lang="en-US" altLang="ja-JP" sz="1100" b="0" dirty="0">
                        <a:solidFill>
                          <a:schemeClr val="tx1"/>
                        </a:solidFill>
                        <a:latin typeface="游ゴシック" panose="020B0400000000000000" pitchFamily="50" charset="-128"/>
                        <a:ea typeface="游ゴシック" panose="020B0400000000000000" pitchFamily="50" charset="-128"/>
                      </a:endParaRPr>
                    </a:p>
                    <a:p>
                      <a:pPr marL="174625" indent="-174625"/>
                      <a:r>
                        <a:rPr kumimoji="1" lang="ja-JP" altLang="en-US" sz="1100" b="0" dirty="0">
                          <a:solidFill>
                            <a:schemeClr val="tx1"/>
                          </a:solidFill>
                          <a:latin typeface="+mn-ea"/>
                          <a:ea typeface="+mn-ea"/>
                        </a:rPr>
                        <a:t>健康・栄養対策費（政策）　</a:t>
                      </a:r>
                      <a:r>
                        <a:rPr kumimoji="1" lang="en-US" altLang="ja-JP" sz="1100" b="0" dirty="0">
                          <a:solidFill>
                            <a:schemeClr val="tx1"/>
                          </a:solidFill>
                          <a:latin typeface="+mn-ea"/>
                          <a:ea typeface="+mn-ea"/>
                        </a:rPr>
                        <a:t>5,022</a:t>
                      </a:r>
                      <a:r>
                        <a:rPr kumimoji="1" lang="ja-JP" altLang="en-US" sz="1100" b="0" dirty="0">
                          <a:solidFill>
                            <a:schemeClr val="tx1"/>
                          </a:solidFill>
                          <a:latin typeface="+mn-ea"/>
                          <a:ea typeface="+mn-ea"/>
                        </a:rPr>
                        <a:t>千円（自然に健康になれる持続可能な食環境づくり）</a:t>
                      </a:r>
                    </a:p>
                    <a:p>
                      <a:pPr marL="174625" indent="-174625"/>
                      <a:r>
                        <a:rPr kumimoji="1" lang="ja-JP" altLang="en-US" sz="1100" b="0" dirty="0">
                          <a:solidFill>
                            <a:schemeClr val="tx1"/>
                          </a:solidFill>
                          <a:latin typeface="+mn-ea"/>
                          <a:ea typeface="+mn-ea"/>
                        </a:rPr>
                        <a:t>健康寿命延伸プロジェクト　</a:t>
                      </a:r>
                      <a:r>
                        <a:rPr kumimoji="1" lang="en-US" altLang="ja-JP" sz="1100" b="0" dirty="0">
                          <a:solidFill>
                            <a:schemeClr val="tx1"/>
                          </a:solidFill>
                          <a:latin typeface="+mn-ea"/>
                          <a:ea typeface="+mn-ea"/>
                        </a:rPr>
                        <a:t>121,507</a:t>
                      </a:r>
                      <a:r>
                        <a:rPr kumimoji="1" lang="zh-TW" altLang="en-US" sz="1100" b="0" dirty="0">
                          <a:solidFill>
                            <a:schemeClr val="tx1"/>
                          </a:solidFill>
                          <a:latin typeface="+mn-ea"/>
                          <a:ea typeface="+mn-ea"/>
                        </a:rPr>
                        <a:t>千円</a:t>
                      </a:r>
                      <a:r>
                        <a:rPr kumimoji="1" lang="ja-JP" altLang="en-US" sz="1100" b="0" dirty="0">
                          <a:solidFill>
                            <a:schemeClr val="tx1"/>
                          </a:solidFill>
                          <a:latin typeface="+mn-ea"/>
                          <a:ea typeface="+mn-ea"/>
                        </a:rPr>
                        <a:t>　</a:t>
                      </a:r>
                      <a:r>
                        <a:rPr kumimoji="1" lang="zh-TW" altLang="en-US" sz="1100" b="0" dirty="0">
                          <a:solidFill>
                            <a:schemeClr val="tx1"/>
                          </a:solidFill>
                          <a:latin typeface="游ゴシック" panose="020B0400000000000000" pitchFamily="50" charset="-128"/>
                          <a:ea typeface="游ゴシック" panose="020B0400000000000000" pitchFamily="50" charset="-128"/>
                        </a:rPr>
                        <a:t>地域医療介護総合確保基金事業（生活習慣病）</a:t>
                      </a:r>
                      <a:r>
                        <a:rPr kumimoji="1" lang="en-US" altLang="zh-TW" sz="1100" b="0" dirty="0">
                          <a:solidFill>
                            <a:schemeClr val="tx1"/>
                          </a:solidFill>
                          <a:latin typeface="游ゴシック" panose="020B0400000000000000" pitchFamily="50" charset="-128"/>
                          <a:ea typeface="游ゴシック" panose="020B0400000000000000" pitchFamily="50" charset="-128"/>
                        </a:rPr>
                        <a:t>5,246</a:t>
                      </a:r>
                      <a:r>
                        <a:rPr kumimoji="1" lang="ja-JP" altLang="en-US" sz="1100" b="0" dirty="0">
                          <a:solidFill>
                            <a:schemeClr val="tx1"/>
                          </a:solidFill>
                          <a:latin typeface="游ゴシック" panose="020B0400000000000000" pitchFamily="50" charset="-128"/>
                          <a:ea typeface="游ゴシック" panose="020B0400000000000000" pitchFamily="50" charset="-128"/>
                        </a:rPr>
                        <a:t>千円</a:t>
                      </a:r>
                      <a:endParaRPr kumimoji="1" lang="en-US" altLang="zh-TW" sz="1100" b="1" dirty="0">
                        <a:solidFill>
                          <a:schemeClr val="tx1"/>
                        </a:solidFill>
                        <a:latin typeface="游ゴシック" panose="020B0400000000000000" pitchFamily="50" charset="-128"/>
                        <a:ea typeface="游ゴシック" panose="020B0400000000000000" pitchFamily="50" charset="-128"/>
                      </a:endParaRPr>
                    </a:p>
                    <a:p>
                      <a:pPr marL="174625" indent="-174625"/>
                      <a:r>
                        <a:rPr kumimoji="1" lang="ja-JP" altLang="en-US" sz="1100" b="0" dirty="0">
                          <a:solidFill>
                            <a:schemeClr val="tx1"/>
                          </a:solidFill>
                          <a:latin typeface="+mn-ea"/>
                          <a:ea typeface="+mn-ea"/>
                        </a:rPr>
                        <a:t>生涯歯科保健推進事業　</a:t>
                      </a:r>
                      <a:r>
                        <a:rPr kumimoji="1" lang="en-US" altLang="ja-JP" sz="1100" b="0" dirty="0">
                          <a:solidFill>
                            <a:schemeClr val="tx1"/>
                          </a:solidFill>
                          <a:latin typeface="+mn-ea"/>
                          <a:ea typeface="+mn-ea"/>
                        </a:rPr>
                        <a:t>1,848</a:t>
                      </a:r>
                      <a:r>
                        <a:rPr kumimoji="1" lang="ja-JP" altLang="en-US" sz="1100" b="0" dirty="0">
                          <a:solidFill>
                            <a:schemeClr val="tx1"/>
                          </a:solidFill>
                          <a:latin typeface="+mn-ea"/>
                          <a:ea typeface="+mn-ea"/>
                        </a:rPr>
                        <a:t>千円　　大阪府歯科口腔保健計画推進事業　</a:t>
                      </a:r>
                      <a:r>
                        <a:rPr kumimoji="1" lang="en-US" altLang="ja-JP" sz="1100" b="0" dirty="0">
                          <a:solidFill>
                            <a:schemeClr val="tx1"/>
                          </a:solidFill>
                          <a:latin typeface="+mn-ea"/>
                          <a:ea typeface="+mn-ea"/>
                        </a:rPr>
                        <a:t>6,382</a:t>
                      </a:r>
                      <a:r>
                        <a:rPr kumimoji="1" lang="ja-JP" altLang="en-US" sz="1100" b="0" dirty="0">
                          <a:solidFill>
                            <a:schemeClr val="tx1"/>
                          </a:solidFill>
                          <a:latin typeface="+mn-ea"/>
                          <a:ea typeface="+mn-ea"/>
                        </a:rPr>
                        <a:t>千円</a:t>
                      </a:r>
                    </a:p>
                    <a:p>
                      <a:pPr marL="174625" indent="-174625"/>
                      <a:r>
                        <a:rPr kumimoji="1" lang="en-US" altLang="ja-JP" sz="1100" b="0" dirty="0">
                          <a:solidFill>
                            <a:schemeClr val="tx1"/>
                          </a:solidFill>
                          <a:latin typeface="+mn-ea"/>
                          <a:ea typeface="+mn-ea"/>
                        </a:rPr>
                        <a:t>8020</a:t>
                      </a:r>
                      <a:r>
                        <a:rPr kumimoji="1" lang="ja-JP" altLang="en-US" sz="1100" b="0" dirty="0">
                          <a:solidFill>
                            <a:schemeClr val="tx1"/>
                          </a:solidFill>
                          <a:latin typeface="+mn-ea"/>
                          <a:ea typeface="+mn-ea"/>
                        </a:rPr>
                        <a:t>運動推進特別事業　</a:t>
                      </a:r>
                      <a:r>
                        <a:rPr kumimoji="1" lang="en-US" altLang="ja-JP" sz="1100" b="0" dirty="0">
                          <a:solidFill>
                            <a:schemeClr val="tx1"/>
                          </a:solidFill>
                          <a:latin typeface="+mn-ea"/>
                          <a:ea typeface="+mn-ea"/>
                        </a:rPr>
                        <a:t>3,743</a:t>
                      </a:r>
                      <a:r>
                        <a:rPr kumimoji="1" lang="ja-JP" altLang="en-US" sz="1100" b="0" dirty="0">
                          <a:solidFill>
                            <a:schemeClr val="tx1"/>
                          </a:solidFill>
                          <a:latin typeface="+mn-ea"/>
                          <a:ea typeface="+mn-ea"/>
                        </a:rPr>
                        <a:t>千円　　障がい者歯科診療センター運営委託事業　</a:t>
                      </a:r>
                      <a:r>
                        <a:rPr kumimoji="1" lang="en-US" altLang="ja-JP" sz="1100" b="0" dirty="0">
                          <a:solidFill>
                            <a:schemeClr val="tx1"/>
                          </a:solidFill>
                          <a:latin typeface="+mn-ea"/>
                          <a:ea typeface="+mn-ea"/>
                        </a:rPr>
                        <a:t>23,968</a:t>
                      </a:r>
                      <a:r>
                        <a:rPr kumimoji="1" lang="ja-JP" altLang="en-US" sz="1100" b="0" dirty="0">
                          <a:solidFill>
                            <a:schemeClr val="tx1"/>
                          </a:solidFill>
                          <a:latin typeface="+mn-ea"/>
                          <a:ea typeface="+mn-ea"/>
                        </a:rPr>
                        <a:t>千円</a:t>
                      </a:r>
                    </a:p>
                    <a:p>
                      <a:pPr marL="174625" indent="-174625"/>
                      <a:r>
                        <a:rPr kumimoji="1" lang="ja-JP" altLang="en-US" sz="1100" b="0" dirty="0">
                          <a:solidFill>
                            <a:schemeClr val="tx1"/>
                          </a:solidFill>
                          <a:latin typeface="+mn-ea"/>
                          <a:ea typeface="+mn-ea"/>
                        </a:rPr>
                        <a:t>在宅医療</a:t>
                      </a:r>
                      <a:r>
                        <a:rPr kumimoji="1" lang="en-US" altLang="ja-JP" sz="1100" b="0" dirty="0">
                          <a:solidFill>
                            <a:schemeClr val="tx1"/>
                          </a:solidFill>
                          <a:latin typeface="+mn-ea"/>
                          <a:ea typeface="+mn-ea"/>
                        </a:rPr>
                        <a:t>NST</a:t>
                      </a:r>
                      <a:r>
                        <a:rPr kumimoji="1" lang="ja-JP" altLang="en-US" sz="1100" b="0" dirty="0">
                          <a:solidFill>
                            <a:schemeClr val="tx1"/>
                          </a:solidFill>
                          <a:latin typeface="+mn-ea"/>
                          <a:ea typeface="+mn-ea"/>
                        </a:rPr>
                        <a:t>連携歯科チーム育成事業　</a:t>
                      </a:r>
                      <a:r>
                        <a:rPr kumimoji="1" lang="en-US" altLang="ja-JP" sz="1100" b="0" dirty="0">
                          <a:solidFill>
                            <a:schemeClr val="tx1"/>
                          </a:solidFill>
                          <a:latin typeface="+mn-ea"/>
                          <a:ea typeface="+mn-ea"/>
                        </a:rPr>
                        <a:t>3,473</a:t>
                      </a:r>
                      <a:r>
                        <a:rPr kumimoji="1" lang="ja-JP" altLang="en-US" sz="1100" b="0" dirty="0">
                          <a:solidFill>
                            <a:schemeClr val="tx1"/>
                          </a:solidFill>
                          <a:latin typeface="+mn-ea"/>
                          <a:ea typeface="+mn-ea"/>
                        </a:rPr>
                        <a:t>千円　　在宅高齢者の歯と口の健康向上推進事業　</a:t>
                      </a:r>
                      <a:r>
                        <a:rPr kumimoji="1" lang="en-US" altLang="ja-JP" sz="1100" b="0" dirty="0">
                          <a:solidFill>
                            <a:schemeClr val="tx1"/>
                          </a:solidFill>
                          <a:latin typeface="+mn-ea"/>
                          <a:ea typeface="+mn-ea"/>
                        </a:rPr>
                        <a:t>6,058</a:t>
                      </a:r>
                      <a:r>
                        <a:rPr kumimoji="1" lang="ja-JP" altLang="en-US" sz="1100" b="0" dirty="0">
                          <a:solidFill>
                            <a:schemeClr val="tx1"/>
                          </a:solidFill>
                          <a:latin typeface="+mn-ea"/>
                          <a:ea typeface="+mn-ea"/>
                        </a:rPr>
                        <a:t>千円</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6643884"/>
                  </a:ext>
                </a:extLst>
              </a:tr>
            </a:tbl>
          </a:graphicData>
        </a:graphic>
      </p:graphicFrame>
      <p:sp>
        <p:nvSpPr>
          <p:cNvPr id="11" name="テキスト ボックス 10">
            <a:extLst>
              <a:ext uri="{FF2B5EF4-FFF2-40B4-BE49-F238E27FC236}">
                <a16:creationId xmlns:a16="http://schemas.microsoft.com/office/drawing/2014/main" id="{85382D08-423C-45A2-84DE-1B645E060E3D}"/>
              </a:ext>
            </a:extLst>
          </p:cNvPr>
          <p:cNvSpPr txBox="1"/>
          <p:nvPr/>
        </p:nvSpPr>
        <p:spPr>
          <a:xfrm>
            <a:off x="6624630" y="4440461"/>
            <a:ext cx="2526870" cy="246221"/>
          </a:xfrm>
          <a:prstGeom prst="rect">
            <a:avLst/>
          </a:prstGeom>
          <a:noFill/>
        </p:spPr>
        <p:txBody>
          <a:bodyPr wrap="square">
            <a:spAutoFit/>
          </a:bodyPr>
          <a:lstStyle/>
          <a:p>
            <a:pPr algn="ctr"/>
            <a:r>
              <a:rPr kumimoji="1" lang="ja-JP" altLang="en-US" sz="1000" b="1" dirty="0">
                <a:latin typeface="+mn-ea"/>
              </a:rPr>
              <a:t>災害時を想定した訓練</a:t>
            </a:r>
            <a:endParaRPr lang="ja-JP" altLang="en-US" sz="1000" dirty="0">
              <a:latin typeface="+mn-ea"/>
            </a:endParaRPr>
          </a:p>
        </p:txBody>
      </p:sp>
      <p:pic>
        <p:nvPicPr>
          <p:cNvPr id="5" name="図 4">
            <a:extLst>
              <a:ext uri="{FF2B5EF4-FFF2-40B4-BE49-F238E27FC236}">
                <a16:creationId xmlns:a16="http://schemas.microsoft.com/office/drawing/2014/main" id="{211F17E3-DE4F-4290-B62E-BE19DB07D97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4629" y="2460129"/>
            <a:ext cx="2526871" cy="1895153"/>
          </a:xfrm>
          <a:prstGeom prst="rect">
            <a:avLst/>
          </a:prstGeom>
        </p:spPr>
      </p:pic>
      <p:grpSp>
        <p:nvGrpSpPr>
          <p:cNvPr id="14" name="グループ化 13">
            <a:extLst>
              <a:ext uri="{FF2B5EF4-FFF2-40B4-BE49-F238E27FC236}">
                <a16:creationId xmlns:a16="http://schemas.microsoft.com/office/drawing/2014/main" id="{578B14B3-A121-44C9-A486-03B9B0057DEF}"/>
              </a:ext>
            </a:extLst>
          </p:cNvPr>
          <p:cNvGrpSpPr/>
          <p:nvPr/>
        </p:nvGrpSpPr>
        <p:grpSpPr>
          <a:xfrm>
            <a:off x="2079736" y="2758750"/>
            <a:ext cx="2177525" cy="1493124"/>
            <a:chOff x="6583862" y="498407"/>
            <a:chExt cx="2638181" cy="1834343"/>
          </a:xfrm>
        </p:grpSpPr>
        <p:pic>
          <p:nvPicPr>
            <p:cNvPr id="7" name="図 6">
              <a:extLst>
                <a:ext uri="{FF2B5EF4-FFF2-40B4-BE49-F238E27FC236}">
                  <a16:creationId xmlns:a16="http://schemas.microsoft.com/office/drawing/2014/main" id="{A4FCFDDB-A557-422C-92E7-4FEBE8171C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899974" y="498407"/>
              <a:ext cx="1322069" cy="1834343"/>
            </a:xfrm>
            <a:prstGeom prst="rect">
              <a:avLst/>
            </a:prstGeom>
          </p:spPr>
        </p:pic>
        <p:pic>
          <p:nvPicPr>
            <p:cNvPr id="12" name="図 11">
              <a:extLst>
                <a:ext uri="{FF2B5EF4-FFF2-40B4-BE49-F238E27FC236}">
                  <a16:creationId xmlns:a16="http://schemas.microsoft.com/office/drawing/2014/main" id="{68E6C8F4-7749-47C5-964F-167EA4F727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427"/>
            <a:stretch/>
          </p:blipFill>
          <p:spPr>
            <a:xfrm>
              <a:off x="6583862" y="498407"/>
              <a:ext cx="1283386" cy="1834343"/>
            </a:xfrm>
            <a:prstGeom prst="rect">
              <a:avLst/>
            </a:prstGeom>
            <a:ln>
              <a:solidFill>
                <a:schemeClr val="accent1"/>
              </a:solidFill>
            </a:ln>
          </p:spPr>
        </p:pic>
      </p:grpSp>
      <p:sp>
        <p:nvSpPr>
          <p:cNvPr id="15" name="テキスト ボックス 14">
            <a:extLst>
              <a:ext uri="{FF2B5EF4-FFF2-40B4-BE49-F238E27FC236}">
                <a16:creationId xmlns:a16="http://schemas.microsoft.com/office/drawing/2014/main" id="{E0B215BB-131E-4E9B-B3A5-619ED271FDDA}"/>
              </a:ext>
            </a:extLst>
          </p:cNvPr>
          <p:cNvSpPr txBox="1"/>
          <p:nvPr/>
        </p:nvSpPr>
        <p:spPr>
          <a:xfrm>
            <a:off x="2050265" y="4397871"/>
            <a:ext cx="2177525" cy="246221"/>
          </a:xfrm>
          <a:prstGeom prst="rect">
            <a:avLst/>
          </a:prstGeom>
          <a:noFill/>
        </p:spPr>
        <p:txBody>
          <a:bodyPr wrap="square">
            <a:spAutoFit/>
          </a:bodyPr>
          <a:lstStyle/>
          <a:p>
            <a:pPr algn="ctr"/>
            <a:r>
              <a:rPr kumimoji="1" lang="ja-JP" altLang="en-US" sz="1000" b="1" dirty="0">
                <a:latin typeface="+mn-ea"/>
              </a:rPr>
              <a:t>作成したリーフレット</a:t>
            </a:r>
            <a:endParaRPr lang="ja-JP" altLang="en-US" sz="1000" dirty="0">
              <a:latin typeface="+mn-ea"/>
            </a:endParaRPr>
          </a:p>
        </p:txBody>
      </p:sp>
      <p:pic>
        <p:nvPicPr>
          <p:cNvPr id="17" name="図 16">
            <a:extLst>
              <a:ext uri="{FF2B5EF4-FFF2-40B4-BE49-F238E27FC236}">
                <a16:creationId xmlns:a16="http://schemas.microsoft.com/office/drawing/2014/main" id="{23AA8300-4BD8-4B47-BF91-EE87D5A588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44761" y="2460129"/>
            <a:ext cx="2123269" cy="1910653"/>
          </a:xfrm>
          <a:prstGeom prst="rect">
            <a:avLst/>
          </a:prstGeom>
        </p:spPr>
      </p:pic>
      <p:sp>
        <p:nvSpPr>
          <p:cNvPr id="18" name="テキスト ボックス 17">
            <a:extLst>
              <a:ext uri="{FF2B5EF4-FFF2-40B4-BE49-F238E27FC236}">
                <a16:creationId xmlns:a16="http://schemas.microsoft.com/office/drawing/2014/main" id="{D431649B-A704-4F29-A67D-5C05F80F430D}"/>
              </a:ext>
            </a:extLst>
          </p:cNvPr>
          <p:cNvSpPr txBox="1"/>
          <p:nvPr/>
        </p:nvSpPr>
        <p:spPr>
          <a:xfrm>
            <a:off x="4444761" y="4440461"/>
            <a:ext cx="2123269" cy="246221"/>
          </a:xfrm>
          <a:prstGeom prst="rect">
            <a:avLst/>
          </a:prstGeom>
          <a:noFill/>
        </p:spPr>
        <p:txBody>
          <a:bodyPr wrap="square">
            <a:spAutoFit/>
          </a:bodyPr>
          <a:lstStyle/>
          <a:p>
            <a:pPr algn="ctr"/>
            <a:r>
              <a:rPr kumimoji="1" lang="ja-JP" altLang="en-US" sz="1000" b="1" dirty="0">
                <a:latin typeface="+mn-ea"/>
              </a:rPr>
              <a:t>スーパーでの災害啓発イベント</a:t>
            </a:r>
            <a:endParaRPr lang="ja-JP" altLang="en-US" sz="1000" dirty="0">
              <a:latin typeface="+mn-ea"/>
            </a:endParaRPr>
          </a:p>
        </p:txBody>
      </p:sp>
      <p:sp>
        <p:nvSpPr>
          <p:cNvPr id="13" name="スライド番号プレースホルダー 1">
            <a:extLst>
              <a:ext uri="{FF2B5EF4-FFF2-40B4-BE49-F238E27FC236}">
                <a16:creationId xmlns:a16="http://schemas.microsoft.com/office/drawing/2014/main" id="{5CE83056-2D11-48AA-9AA2-4F85FC2FC4F6}"/>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102</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2453921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59D1E46-CD84-451A-A8DA-93E2EB2B426B}"/>
              </a:ext>
            </a:extLst>
          </p:cNvPr>
          <p:cNvSpPr/>
          <p:nvPr/>
        </p:nvSpPr>
        <p:spPr>
          <a:xfrm>
            <a:off x="273000" y="144000"/>
            <a:ext cx="9197571" cy="65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表 8"/>
          <p:cNvGraphicFramePr>
            <a:graphicFrameLocks noGrp="1"/>
          </p:cNvGraphicFramePr>
          <p:nvPr/>
        </p:nvGraphicFramePr>
        <p:xfrm>
          <a:off x="648000" y="288000"/>
          <a:ext cx="8640000" cy="6210300"/>
        </p:xfrm>
        <a:graphic>
          <a:graphicData uri="http://schemas.openxmlformats.org/drawingml/2006/table">
            <a:tbl>
              <a:tblPr firstRow="1" bandRow="1">
                <a:tableStyleId>{5C22544A-7EE6-4342-B048-85BDC9FD1C3A}</a:tableStyleId>
              </a:tblPr>
              <a:tblGrid>
                <a:gridCol w="1259037">
                  <a:extLst>
                    <a:ext uri="{9D8B030D-6E8A-4147-A177-3AD203B41FA5}">
                      <a16:colId xmlns:a16="http://schemas.microsoft.com/office/drawing/2014/main" val="528851062"/>
                    </a:ext>
                  </a:extLst>
                </a:gridCol>
                <a:gridCol w="7380963">
                  <a:extLst>
                    <a:ext uri="{9D8B030D-6E8A-4147-A177-3AD203B41FA5}">
                      <a16:colId xmlns:a16="http://schemas.microsoft.com/office/drawing/2014/main" val="89849022"/>
                    </a:ext>
                  </a:extLst>
                </a:gridCol>
              </a:tblGrid>
              <a:tr h="612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1" baseline="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① </a:t>
                      </a:r>
                      <a:r>
                        <a:rPr kumimoji="1" lang="ja-JP" altLang="en-US" sz="1100" b="1" u="sng" dirty="0">
                          <a:solidFill>
                            <a:schemeClr val="tx1"/>
                          </a:solidFill>
                          <a:latin typeface="+mn-ea"/>
                          <a:ea typeface="+mn-ea"/>
                        </a:rPr>
                        <a:t>家庭での健康的な食生活の実践を促す取組み</a:t>
                      </a:r>
                      <a:endParaRPr kumimoji="1" lang="en-US" altLang="ja-JP" sz="1100" b="1" u="sng"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全く朝食をとらない児童生徒の数が一定数ある</a:t>
                      </a:r>
                    </a:p>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② </a:t>
                      </a:r>
                      <a:r>
                        <a:rPr kumimoji="1" lang="ja-JP" altLang="en-US" sz="1100" b="1" u="sng" dirty="0">
                          <a:solidFill>
                            <a:schemeClr val="tx1"/>
                          </a:solidFill>
                          <a:latin typeface="+mn-ea"/>
                          <a:ea typeface="+mn-ea"/>
                        </a:rPr>
                        <a:t>多様な暮らしに対応した豊かな食体験につながる取組み</a:t>
                      </a:r>
                      <a:endParaRPr kumimoji="1" lang="en-US" altLang="ja-JP" sz="1100" b="1" u="sng"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地域等での共食の推進</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家庭における共食に関する効果的な啓発</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市町村及び関係団体と連携した共食の推進</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身近な地域で相談できる体制の推進</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栄養ケア・ステーション等の周知</a:t>
                      </a:r>
                    </a:p>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③ </a:t>
                      </a:r>
                      <a:r>
                        <a:rPr kumimoji="1" lang="ja-JP" altLang="en-US" sz="1100" b="1" u="sng" dirty="0">
                          <a:solidFill>
                            <a:schemeClr val="tx1"/>
                          </a:solidFill>
                          <a:latin typeface="+mn-ea"/>
                          <a:ea typeface="+mn-ea"/>
                        </a:rPr>
                        <a:t>社会の変化に即した新しい食育の推進</a:t>
                      </a:r>
                      <a:endParaRPr kumimoji="1" lang="en-US" altLang="ja-JP" sz="1100" b="1" u="sng"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自然に健康になれる食環境の整備</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多業種が連携した継続的な取組み　　</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健康に関心が薄い層へのアプローチ </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デジタル化に対応する食育の推進</a:t>
                      </a:r>
                      <a:r>
                        <a:rPr kumimoji="1" lang="en-US" altLang="ja-JP" sz="1100" b="0" dirty="0">
                          <a:solidFill>
                            <a:schemeClr val="tx1"/>
                          </a:solidFill>
                          <a:latin typeface="+mn-ea"/>
                          <a:ea typeface="+mn-ea"/>
                        </a:rPr>
                        <a:t>》 </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調理レシピ動画等を活用した、府民の行動変容を促すための取組み</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④ </a:t>
                      </a:r>
                      <a:r>
                        <a:rPr kumimoji="1" lang="ja-JP" altLang="en-US" sz="1100" b="1" i="0" u="sng"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食品関連事業者等との連携による健康的な食生活の実践を促す取組み</a:t>
                      </a:r>
                      <a:endParaRPr kumimoji="1" lang="en-US" altLang="ja-JP" sz="1100" b="0" i="0" u="sng"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外食や中食、給食施設における取組み</a:t>
                      </a:r>
                      <a:r>
                        <a:rPr kumimoji="1" lang="en-US" altLang="ja-JP" sz="1100" b="0" dirty="0">
                          <a:solidFill>
                            <a:schemeClr val="tx1"/>
                          </a:solidFill>
                          <a:latin typeface="+mn-ea"/>
                          <a:ea typeface="+mn-ea"/>
                        </a:rPr>
                        <a:t>》 </a:t>
                      </a:r>
                    </a:p>
                    <a:p>
                      <a:pPr marL="174625" indent="-174625"/>
                      <a:r>
                        <a:rPr kumimoji="1" lang="ja-JP" altLang="en-US" sz="1100" b="0" dirty="0">
                          <a:solidFill>
                            <a:schemeClr val="tx1"/>
                          </a:solidFill>
                          <a:latin typeface="+mn-ea"/>
                          <a:ea typeface="+mn-ea"/>
                        </a:rPr>
                        <a:t>■ </a:t>
                      </a:r>
                      <a:r>
                        <a:rPr kumimoji="1" lang="en-US" altLang="ja-JP" sz="1100" b="0" dirty="0">
                          <a:solidFill>
                            <a:schemeClr val="tx1"/>
                          </a:solidFill>
                          <a:latin typeface="+mn-ea"/>
                          <a:ea typeface="+mn-ea"/>
                        </a:rPr>
                        <a:t>V.O.S.</a:t>
                      </a:r>
                      <a:r>
                        <a:rPr kumimoji="1" lang="ja-JP" altLang="en-US" sz="1100" b="0" dirty="0">
                          <a:solidFill>
                            <a:schemeClr val="tx1"/>
                          </a:solidFill>
                          <a:latin typeface="+mn-ea"/>
                          <a:ea typeface="+mn-ea"/>
                        </a:rPr>
                        <a:t>メニューの提供拡大</a:t>
                      </a:r>
                      <a:endParaRPr kumimoji="1" lang="en-US" altLang="ja-JP" sz="1100" b="0" dirty="0">
                        <a:solidFill>
                          <a:schemeClr val="tx1"/>
                        </a:solidFill>
                        <a:latin typeface="+mn-ea"/>
                        <a:ea typeface="+mn-ea"/>
                      </a:endParaRPr>
                    </a:p>
                    <a:p>
                      <a:pPr marL="174625" indent="-174625"/>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健康づくりに役立つ食品表示の活用を促す取組み</a:t>
                      </a:r>
                      <a:r>
                        <a:rPr kumimoji="1" lang="en-US" altLang="ja-JP" sz="1100" b="0" dirty="0">
                          <a:solidFill>
                            <a:schemeClr val="tx1"/>
                          </a:solidFill>
                          <a:latin typeface="+mn-ea"/>
                          <a:ea typeface="+mn-ea"/>
                        </a:rPr>
                        <a:t>》 </a:t>
                      </a:r>
                    </a:p>
                    <a:p>
                      <a:pPr marL="174625" indent="-174625"/>
                      <a:r>
                        <a:rPr kumimoji="1" lang="ja-JP" altLang="en-US" sz="1100" b="0" dirty="0">
                          <a:solidFill>
                            <a:schemeClr val="tx1"/>
                          </a:solidFill>
                          <a:latin typeface="+mn-ea"/>
                          <a:ea typeface="+mn-ea"/>
                        </a:rPr>
                        <a:t>■ 啓発機会の確保</a:t>
                      </a:r>
                      <a:endParaRPr kumimoji="1" lang="en-US" altLang="ja-JP" sz="1100" b="0" dirty="0">
                        <a:solidFill>
                          <a:schemeClr val="tx1"/>
                        </a:solidFill>
                        <a:latin typeface="+mn-ea"/>
                        <a:ea typeface="+mn-ea"/>
                      </a:endParaRPr>
                    </a:p>
                    <a:p>
                      <a:pPr marL="174625" indent="-174625">
                        <a:lnSpc>
                          <a:spcPct val="150000"/>
                        </a:lnSpc>
                      </a:pPr>
                      <a:r>
                        <a:rPr kumimoji="1" lang="ja-JP" altLang="en-US" sz="1100" b="1" u="none" dirty="0">
                          <a:solidFill>
                            <a:schemeClr val="tx1"/>
                          </a:solidFill>
                          <a:latin typeface="+mn-ea"/>
                          <a:ea typeface="+mn-ea"/>
                        </a:rPr>
                        <a:t>⑤ </a:t>
                      </a:r>
                      <a:r>
                        <a:rPr kumimoji="1" lang="ja-JP" altLang="en-US" sz="1100" b="1" u="sng" dirty="0">
                          <a:solidFill>
                            <a:schemeClr val="tx1"/>
                          </a:solidFill>
                          <a:latin typeface="+mn-ea"/>
                          <a:ea typeface="+mn-ea"/>
                        </a:rPr>
                        <a:t>ライフステージに応じた取組み</a:t>
                      </a:r>
                      <a:endParaRPr kumimoji="1" lang="en-US" altLang="ja-JP" sz="1100" b="1" u="sng" dirty="0">
                        <a:solidFill>
                          <a:schemeClr val="tx1"/>
                        </a:solidFill>
                        <a:latin typeface="+mn-ea"/>
                        <a:ea typeface="+mn-ea"/>
                      </a:endParaRPr>
                    </a:p>
                    <a:p>
                      <a:pPr marL="174625" indent="-174625"/>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保育所・認定こども園・幼稚園における取組み</a:t>
                      </a:r>
                      <a:r>
                        <a:rPr kumimoji="1" lang="en-US" altLang="ja-JP" sz="1100" b="0" dirty="0">
                          <a:solidFill>
                            <a:schemeClr val="tx1"/>
                          </a:solidFill>
                          <a:latin typeface="+mn-ea"/>
                          <a:ea typeface="+mn-ea"/>
                        </a:rPr>
                        <a:t>》 </a:t>
                      </a:r>
                    </a:p>
                    <a:p>
                      <a:pPr marL="174625" indent="-174625"/>
                      <a:r>
                        <a:rPr kumimoji="1" lang="ja-JP" altLang="en-US" sz="1100" b="0" dirty="0">
                          <a:solidFill>
                            <a:schemeClr val="tx1"/>
                          </a:solidFill>
                          <a:latin typeface="+mn-ea"/>
                          <a:ea typeface="+mn-ea"/>
                        </a:rPr>
                        <a:t>■ より多くの園で実施できる実践内容の収集と発信　　</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普及啓発に効果のある情報発信</a:t>
                      </a:r>
                      <a:endParaRPr kumimoji="1" lang="en-US" altLang="ja-JP" sz="1100" b="0" dirty="0">
                        <a:solidFill>
                          <a:schemeClr val="tx1"/>
                        </a:solidFill>
                        <a:latin typeface="+mn-ea"/>
                        <a:ea typeface="+mn-ea"/>
                      </a:endParaRPr>
                    </a:p>
                    <a:p>
                      <a:pPr marL="174625" indent="-174625"/>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小・中学校等における取組み</a:t>
                      </a:r>
                      <a:r>
                        <a:rPr kumimoji="1" lang="en-US" altLang="ja-JP" sz="1100" b="0" dirty="0">
                          <a:solidFill>
                            <a:schemeClr val="tx1"/>
                          </a:solidFill>
                          <a:latin typeface="+mn-ea"/>
                          <a:ea typeface="+mn-ea"/>
                        </a:rPr>
                        <a:t>》 </a:t>
                      </a:r>
                    </a:p>
                    <a:p>
                      <a:pPr marL="174625" indent="-174625"/>
                      <a:r>
                        <a:rPr kumimoji="1" lang="ja-JP" altLang="en-US" sz="1100" b="0" dirty="0">
                          <a:solidFill>
                            <a:schemeClr val="tx1"/>
                          </a:solidFill>
                          <a:latin typeface="+mn-ea"/>
                          <a:ea typeface="+mn-ea"/>
                        </a:rPr>
                        <a:t>■ より多くの学校で実施できる実践内容の収集と発信</a:t>
                      </a:r>
                    </a:p>
                    <a:p>
                      <a:pPr marL="174625" indent="-174625"/>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高等学校等における取組み</a:t>
                      </a:r>
                      <a:r>
                        <a:rPr kumimoji="1" lang="en-US" altLang="ja-JP" sz="1100" b="0" dirty="0">
                          <a:solidFill>
                            <a:schemeClr val="tx1"/>
                          </a:solidFill>
                          <a:latin typeface="+mn-ea"/>
                          <a:ea typeface="+mn-ea"/>
                        </a:rPr>
                        <a:t>》</a:t>
                      </a:r>
                    </a:p>
                    <a:p>
                      <a:pPr marL="174625" indent="-174625"/>
                      <a:r>
                        <a:rPr kumimoji="1" lang="ja-JP" altLang="en-US" sz="1100" b="0" dirty="0">
                          <a:solidFill>
                            <a:schemeClr val="tx1"/>
                          </a:solidFill>
                          <a:latin typeface="+mn-ea"/>
                          <a:ea typeface="+mn-ea"/>
                        </a:rPr>
                        <a:t>■ 各校で行われる食育の授業時間数の確保</a:t>
                      </a:r>
                      <a:endParaRPr kumimoji="1" lang="en-US" altLang="ja-JP" sz="1100" b="0" dirty="0">
                        <a:solidFill>
                          <a:schemeClr val="tx1"/>
                        </a:solidFill>
                        <a:latin typeface="+mn-ea"/>
                        <a:ea typeface="+mn-ea"/>
                      </a:endParaRPr>
                    </a:p>
                    <a:p>
                      <a:pPr marL="174625" indent="-174625"/>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大学や職場等における取組み</a:t>
                      </a:r>
                      <a:r>
                        <a:rPr kumimoji="1" lang="en-US" altLang="ja-JP" sz="1100" b="0" dirty="0">
                          <a:solidFill>
                            <a:schemeClr val="tx1"/>
                          </a:solidFill>
                          <a:latin typeface="+mn-ea"/>
                          <a:ea typeface="+mn-ea"/>
                        </a:rPr>
                        <a:t>》</a:t>
                      </a:r>
                    </a:p>
                    <a:p>
                      <a:pPr marL="174625" indent="-174625"/>
                      <a:r>
                        <a:rPr kumimoji="1" lang="ja-JP" altLang="en-US" sz="1100" b="0" dirty="0">
                          <a:solidFill>
                            <a:schemeClr val="tx1"/>
                          </a:solidFill>
                          <a:latin typeface="+mn-ea"/>
                          <a:ea typeface="+mn-ea"/>
                        </a:rPr>
                        <a:t>■ より多くの大学、事業所で実施できる実践内容の検討</a:t>
                      </a:r>
                      <a:endParaRPr kumimoji="1" lang="en-US" altLang="ja-JP" sz="1100" b="0" dirty="0">
                        <a:solidFill>
                          <a:schemeClr val="tx1"/>
                        </a:solidFill>
                        <a:latin typeface="+mn-ea"/>
                        <a:ea typeface="+mn-ea"/>
                      </a:endParaRPr>
                    </a:p>
                    <a:p>
                      <a:pPr marL="174625" indent="-174625"/>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高齢者の低栄養予防のための取組み </a:t>
                      </a:r>
                      <a:r>
                        <a:rPr kumimoji="1" lang="en-US" altLang="ja-JP" sz="1100" b="0" dirty="0">
                          <a:solidFill>
                            <a:schemeClr val="tx1"/>
                          </a:solidFill>
                          <a:latin typeface="+mn-ea"/>
                          <a:ea typeface="+mn-ea"/>
                        </a:rPr>
                        <a:t>》</a:t>
                      </a:r>
                    </a:p>
                    <a:p>
                      <a:pPr marL="174625" indent="-174625"/>
                      <a:r>
                        <a:rPr kumimoji="1" lang="ja-JP" altLang="en-US" sz="1100" b="0" dirty="0">
                          <a:solidFill>
                            <a:schemeClr val="tx1"/>
                          </a:solidFill>
                          <a:latin typeface="+mn-ea"/>
                          <a:ea typeface="+mn-ea"/>
                        </a:rPr>
                        <a:t>■ フレイル予防に関する啓発の取組みの充実</a:t>
                      </a:r>
                      <a:endParaRPr kumimoji="1" lang="en-US" altLang="ja-JP" sz="1100" b="0" dirty="0">
                        <a:solidFill>
                          <a:schemeClr val="tx1"/>
                        </a:solidFill>
                        <a:latin typeface="+mn-ea"/>
                        <a:ea typeface="+mn-ea"/>
                      </a:endParaRPr>
                    </a:p>
                    <a:p>
                      <a:pPr marL="174625" indent="-174625"/>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ライフコースアプローチを踏まえた取組み</a:t>
                      </a:r>
                      <a:r>
                        <a:rPr kumimoji="1" lang="en-US" altLang="ja-JP" sz="1100" b="0" dirty="0">
                          <a:solidFill>
                            <a:schemeClr val="tx1"/>
                          </a:solidFill>
                          <a:latin typeface="+mn-ea"/>
                          <a:ea typeface="+mn-ea"/>
                        </a:rPr>
                        <a:t>》</a:t>
                      </a:r>
                    </a:p>
                    <a:p>
                      <a:pPr marL="174625" indent="-174625"/>
                      <a:r>
                        <a:rPr kumimoji="1" lang="ja-JP" altLang="en-US" sz="1100" b="0" dirty="0">
                          <a:solidFill>
                            <a:schemeClr val="tx1"/>
                          </a:solidFill>
                          <a:latin typeface="+mn-ea"/>
                          <a:ea typeface="+mn-ea"/>
                        </a:rPr>
                        <a:t>■ 栄養教諭等を中核とした個別的な相談指導の充実</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■ライフコースアプローチの概念を踏まえた健康づくりの重要性の発信</a:t>
                      </a:r>
                      <a:endParaRPr kumimoji="1" lang="en-US" altLang="ja-JP" sz="11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3989797"/>
                  </a:ext>
                </a:extLst>
              </a:tr>
            </a:tbl>
          </a:graphicData>
        </a:graphic>
      </p:graphicFrame>
      <p:sp>
        <p:nvSpPr>
          <p:cNvPr id="5" name="スライド番号プレースホルダー 1">
            <a:extLst>
              <a:ext uri="{FF2B5EF4-FFF2-40B4-BE49-F238E27FC236}">
                <a16:creationId xmlns:a16="http://schemas.microsoft.com/office/drawing/2014/main" id="{454165FC-B3C8-40D0-A3AB-5C6BDC62F103}"/>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103</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6982922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59D1E46-CD84-451A-A8DA-93E2EB2B426B}"/>
              </a:ext>
            </a:extLst>
          </p:cNvPr>
          <p:cNvSpPr/>
          <p:nvPr/>
        </p:nvSpPr>
        <p:spPr>
          <a:xfrm>
            <a:off x="273000" y="144000"/>
            <a:ext cx="9189407" cy="65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表 8"/>
          <p:cNvGraphicFramePr>
            <a:graphicFrameLocks noGrp="1"/>
          </p:cNvGraphicFramePr>
          <p:nvPr/>
        </p:nvGraphicFramePr>
        <p:xfrm>
          <a:off x="648000" y="288000"/>
          <a:ext cx="8640000" cy="6120000"/>
        </p:xfrm>
        <a:graphic>
          <a:graphicData uri="http://schemas.openxmlformats.org/drawingml/2006/table">
            <a:tbl>
              <a:tblPr firstRow="1" bandRow="1">
                <a:tableStyleId>{5C22544A-7EE6-4342-B048-85BDC9FD1C3A}</a:tableStyleId>
              </a:tblPr>
              <a:tblGrid>
                <a:gridCol w="1259037">
                  <a:extLst>
                    <a:ext uri="{9D8B030D-6E8A-4147-A177-3AD203B41FA5}">
                      <a16:colId xmlns:a16="http://schemas.microsoft.com/office/drawing/2014/main" val="528851062"/>
                    </a:ext>
                  </a:extLst>
                </a:gridCol>
                <a:gridCol w="7380963">
                  <a:extLst>
                    <a:ext uri="{9D8B030D-6E8A-4147-A177-3AD203B41FA5}">
                      <a16:colId xmlns:a16="http://schemas.microsoft.com/office/drawing/2014/main" val="89849022"/>
                    </a:ext>
                  </a:extLst>
                </a:gridCol>
              </a:tblGrid>
              <a:tr h="177555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1" baseline="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⑥ </a:t>
                      </a:r>
                      <a:r>
                        <a:rPr kumimoji="1" lang="ja-JP" altLang="en-US" sz="1100" b="1" u="sng" dirty="0">
                          <a:solidFill>
                            <a:schemeClr val="tx1"/>
                          </a:solidFill>
                          <a:latin typeface="+mn-ea"/>
                          <a:ea typeface="+mn-ea"/>
                        </a:rPr>
                        <a:t>歯と口の健康づくりの取組み</a:t>
                      </a:r>
                      <a:endParaRPr kumimoji="1" lang="en-US" altLang="ja-JP" sz="1100" b="1" u="sng"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highlight>
                            <a:srgbClr val="00FF00"/>
                          </a:highlight>
                          <a:latin typeface="+mn-ea"/>
                          <a:ea typeface="+mn-ea"/>
                        </a:rPr>
                        <a:t>■</a:t>
                      </a:r>
                      <a:r>
                        <a:rPr kumimoji="1" lang="ja-JP" altLang="en-US" sz="1100" b="0" dirty="0">
                          <a:solidFill>
                            <a:srgbClr val="FF0000"/>
                          </a:solidFill>
                          <a:latin typeface="游ゴシック" panose="020B0400000000000000" pitchFamily="50" charset="-128"/>
                          <a:ea typeface="+mn-ea"/>
                        </a:rPr>
                        <a:t> </a:t>
                      </a:r>
                      <a:r>
                        <a:rPr kumimoji="1" lang="ja-JP" altLang="en-US" sz="1100" b="1" dirty="0">
                          <a:solidFill>
                            <a:schemeClr val="tx1"/>
                          </a:solidFill>
                          <a:latin typeface="+mn-ea"/>
                          <a:ea typeface="+mn-ea"/>
                        </a:rPr>
                        <a:t>府民への効果的な周知啓発</a:t>
                      </a:r>
                      <a:endParaRPr kumimoji="1" lang="en-US" altLang="ja-JP" sz="1100" b="1"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tx1"/>
                          </a:solidFill>
                          <a:latin typeface="+mn-ea"/>
                          <a:ea typeface="+mn-ea"/>
                        </a:rPr>
                        <a:t>■ 歯科保健の推進にかかる多職種との連携</a:t>
                      </a:r>
                      <a:endParaRPr kumimoji="1" lang="en-US" altLang="ja-JP" sz="1100" b="0" u="none"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tx1"/>
                          </a:solidFill>
                          <a:latin typeface="+mn-ea"/>
                          <a:ea typeface="+mn-ea"/>
                        </a:rPr>
                        <a:t>■ 施設職員等に対する研修参加の働きかけ強化</a:t>
                      </a:r>
                      <a:endParaRPr kumimoji="1" lang="en-US" altLang="ja-JP" sz="1100" b="0" u="none"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tx1"/>
                          </a:solidFill>
                          <a:latin typeface="+mn-ea"/>
                          <a:ea typeface="+mn-ea"/>
                        </a:rPr>
                        <a:t>■ 歯科保健の推進に向けた民間企業とのさらなる連携</a:t>
                      </a:r>
                      <a:endParaRPr kumimoji="1" lang="en-US" altLang="ja-JP" sz="1100" b="0" u="none" dirty="0">
                        <a:solidFill>
                          <a:schemeClr val="tx1"/>
                        </a:solidFill>
                        <a:latin typeface="+mn-ea"/>
                        <a:ea typeface="+mn-ea"/>
                      </a:endParaRPr>
                    </a:p>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u="none" dirty="0">
                          <a:solidFill>
                            <a:schemeClr val="tx1"/>
                          </a:solidFill>
                          <a:latin typeface="+mn-ea"/>
                          <a:ea typeface="+mn-ea"/>
                        </a:rPr>
                        <a:t>⑦ </a:t>
                      </a:r>
                      <a:r>
                        <a:rPr kumimoji="1" lang="ja-JP" altLang="en-US" sz="1100" b="1" u="sng" dirty="0">
                          <a:solidFill>
                            <a:schemeClr val="tx1"/>
                          </a:solidFill>
                          <a:latin typeface="+mn-ea"/>
                          <a:ea typeface="+mn-ea"/>
                        </a:rPr>
                        <a:t>災害時に備えた食育の推進</a:t>
                      </a:r>
                      <a:endParaRPr kumimoji="1" lang="en-US" altLang="ja-JP" sz="1100" b="1" u="sng"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tx1"/>
                          </a:solidFill>
                          <a:latin typeface="+mn-ea"/>
                          <a:ea typeface="+mn-ea"/>
                        </a:rPr>
                        <a:t>■ 家庭や給食施設等での食料品の備蓄について普及啓発</a:t>
                      </a:r>
                      <a:endParaRPr kumimoji="1" lang="en-US" altLang="ja-JP" sz="1100" b="0" u="none"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u="none" dirty="0">
                          <a:solidFill>
                            <a:schemeClr val="tx1"/>
                          </a:solidFill>
                          <a:highlight>
                            <a:srgbClr val="00FF00"/>
                          </a:highlight>
                          <a:latin typeface="+mn-ea"/>
                          <a:ea typeface="+mn-ea"/>
                        </a:rPr>
                        <a:t>■</a:t>
                      </a:r>
                      <a:r>
                        <a:rPr kumimoji="1" lang="ja-JP" altLang="en-US" sz="1100" b="0" u="none" dirty="0">
                          <a:solidFill>
                            <a:schemeClr val="tx1"/>
                          </a:solidFill>
                          <a:latin typeface="+mn-ea"/>
                          <a:ea typeface="+mn-ea"/>
                        </a:rPr>
                        <a:t> </a:t>
                      </a:r>
                      <a:r>
                        <a:rPr kumimoji="1" lang="ja-JP" altLang="en-US" sz="1100" b="1" u="none" dirty="0">
                          <a:solidFill>
                            <a:schemeClr val="tx1"/>
                          </a:solidFill>
                          <a:latin typeface="+mn-ea"/>
                          <a:ea typeface="+mn-ea"/>
                        </a:rPr>
                        <a:t>関係機関等との連携・情報共有</a:t>
                      </a:r>
                      <a:endParaRPr kumimoji="1" lang="en-US" altLang="ja-JP" sz="1100" b="1" u="sng"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3989797"/>
                  </a:ext>
                </a:extLst>
              </a:tr>
              <a:tr h="43444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a:t>
                      </a:r>
                      <a:endParaRPr kumimoji="1" lang="en-US" altLang="ja-JP" sz="1600" b="1" baseline="0" dirty="0">
                        <a:solidFill>
                          <a:schemeClr val="bg1"/>
                        </a:solidFill>
                        <a:latin typeface="+mn-ea"/>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主な取組み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① </a:t>
                      </a:r>
                      <a:r>
                        <a:rPr kumimoji="1" lang="ja-JP" altLang="en-US" sz="1100" b="1" u="sng" dirty="0">
                          <a:solidFill>
                            <a:schemeClr val="tx1"/>
                          </a:solidFill>
                          <a:latin typeface="+mn-ea"/>
                          <a:ea typeface="+mn-ea"/>
                        </a:rPr>
                        <a:t>家庭での健康的な食生活の実践を促す取組み</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保護者や児童生徒への情報発信及び指導の好事例の収集・発信</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② </a:t>
                      </a:r>
                      <a:r>
                        <a:rPr kumimoji="1" lang="ja-JP" altLang="en-US" sz="1100" b="1" u="sng" dirty="0">
                          <a:solidFill>
                            <a:schemeClr val="tx1"/>
                          </a:solidFill>
                          <a:latin typeface="+mn-ea"/>
                          <a:ea typeface="+mn-ea"/>
                        </a:rPr>
                        <a:t>多様な暮らしに対応した豊かな食体験につながる取組み</a:t>
                      </a:r>
                      <a:endParaRPr kumimoji="1" lang="en-US" altLang="ja-JP" sz="1100" b="1" u="sng"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地域等での共食の推進</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共食にかかる啓発媒体の活用、府健康アプリ「アスマイル」を活用した情報発信</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イベント等の機会を活用し、共食を広く府民に啓発</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子ども食堂への支援</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ja-JP" altLang="en-US" sz="1100" b="1" dirty="0">
                          <a:solidFill>
                            <a:schemeClr val="tx1"/>
                          </a:solidFill>
                          <a:latin typeface="+mn-ea"/>
                          <a:ea typeface="+mn-ea"/>
                        </a:rPr>
                        <a:t>「子ども食堂における食の支援事業（食品セット配付）」により支援</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身近な地域で相談できる体制の推進</a:t>
                      </a:r>
                      <a:r>
                        <a:rPr kumimoji="1" lang="en-US" altLang="ja-JP" sz="1100" b="0" dirty="0">
                          <a:solidFill>
                            <a:schemeClr val="tx1"/>
                          </a:solidFill>
                          <a:latin typeface="+mn-ea"/>
                          <a:ea typeface="+mn-ea"/>
                        </a:rPr>
                        <a:t>》</a:t>
                      </a:r>
                      <a:endParaRPr kumimoji="1" lang="ja-JP" altLang="en-US"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市町村等と連携した栄養ケア・ステーションの周知</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dirty="0">
                        <a:solidFill>
                          <a:srgbClr val="FF0000"/>
                        </a:solidFill>
                        <a:latin typeface="+mn-ea"/>
                        <a:ea typeface="+mn-ea"/>
                      </a:endParaRPr>
                    </a:p>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③ </a:t>
                      </a:r>
                      <a:r>
                        <a:rPr kumimoji="1" lang="ja-JP" altLang="en-US" sz="1100" b="1" u="sng" dirty="0">
                          <a:solidFill>
                            <a:schemeClr val="tx1"/>
                          </a:solidFill>
                          <a:latin typeface="+mn-ea"/>
                          <a:ea typeface="+mn-ea"/>
                        </a:rPr>
                        <a:t>社会の変化に即した新しい食育の推進</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自然に健康になれる食環境の整備</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highlight>
                            <a:srgbClr val="00FF00"/>
                          </a:highlight>
                          <a:latin typeface="+mn-ea"/>
                          <a:ea typeface="+mn-ea"/>
                        </a:rPr>
                        <a:t>■</a:t>
                      </a:r>
                      <a:r>
                        <a:rPr kumimoji="1" lang="ja-JP" altLang="en-US" sz="1100" b="1" dirty="0">
                          <a:solidFill>
                            <a:schemeClr val="tx1"/>
                          </a:solidFill>
                          <a:latin typeface="+mn-ea"/>
                          <a:ea typeface="+mn-ea"/>
                        </a:rPr>
                        <a:t> 自然に健康になれる食環境づくりに向けた産学官等による取組み</a:t>
                      </a:r>
                      <a:endParaRPr kumimoji="1" lang="en-US" altLang="ja-JP" sz="1100" b="1"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デジタル化に対応する食育の推進</a:t>
                      </a:r>
                      <a:r>
                        <a:rPr kumimoji="1" lang="en-US" altLang="ja-JP" sz="1100" b="0" dirty="0">
                          <a:solidFill>
                            <a:schemeClr val="tx1"/>
                          </a:solidFill>
                          <a:latin typeface="+mn-ea"/>
                          <a:ea typeface="+mn-ea"/>
                        </a:rPr>
                        <a:t>》 </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en-US" altLang="ja-JP" sz="1100" b="1" dirty="0">
                          <a:solidFill>
                            <a:schemeClr val="tx1"/>
                          </a:solidFill>
                          <a:latin typeface="+mn-ea"/>
                          <a:ea typeface="+mn-ea"/>
                        </a:rPr>
                        <a:t>SNS</a:t>
                      </a:r>
                      <a:r>
                        <a:rPr kumimoji="1" lang="ja-JP" altLang="en-US" sz="1100" b="1" dirty="0">
                          <a:solidFill>
                            <a:schemeClr val="tx1"/>
                          </a:solidFill>
                          <a:latin typeface="+mn-ea"/>
                          <a:ea typeface="+mn-ea"/>
                        </a:rPr>
                        <a:t>を活用したイベントや、調理動画等の情報発信</a:t>
                      </a:r>
                      <a:endParaRPr kumimoji="1" lang="en-US" altLang="ja-JP" sz="1100" b="1"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④ </a:t>
                      </a:r>
                      <a:r>
                        <a:rPr kumimoji="1" lang="ja-JP" altLang="en-US" sz="1100" b="1" i="0" u="sng"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食品関連事業者等との連携による健康的な食生活の実践を促す取組み</a:t>
                      </a:r>
                      <a:endParaRPr kumimoji="1" lang="en-US" altLang="ja-JP" sz="1100" b="0" i="0" u="sng"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外食や中食、給食施設における取組み</a:t>
                      </a:r>
                      <a:r>
                        <a:rPr kumimoji="1" lang="en-US" altLang="ja-JP" sz="1100" b="0" dirty="0">
                          <a:solidFill>
                            <a:schemeClr val="tx1"/>
                          </a:solidFill>
                          <a:latin typeface="+mn-ea"/>
                          <a:ea typeface="+mn-ea"/>
                        </a:rPr>
                        <a:t>》 </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波及効果の高い飲食店等と連携した</a:t>
                      </a:r>
                      <a:r>
                        <a:rPr kumimoji="1" lang="en-US" altLang="ja-JP" sz="1100" b="0" dirty="0">
                          <a:solidFill>
                            <a:schemeClr val="tx1"/>
                          </a:solidFill>
                          <a:latin typeface="+mn-ea"/>
                          <a:ea typeface="+mn-ea"/>
                        </a:rPr>
                        <a:t>V.O.S.</a:t>
                      </a:r>
                      <a:r>
                        <a:rPr kumimoji="1" lang="ja-JP" altLang="en-US" sz="1100" b="0" dirty="0">
                          <a:solidFill>
                            <a:schemeClr val="tx1"/>
                          </a:solidFill>
                          <a:latin typeface="+mn-ea"/>
                          <a:ea typeface="+mn-ea"/>
                        </a:rPr>
                        <a:t>メニューの展開</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健康づくりに役立つ食品表示の活用を促す取組み</a:t>
                      </a:r>
                      <a:r>
                        <a:rPr kumimoji="1" lang="en-US" altLang="ja-JP" sz="1100" b="0" dirty="0">
                          <a:solidFill>
                            <a:schemeClr val="tx1"/>
                          </a:solidFill>
                          <a:latin typeface="+mn-ea"/>
                          <a:ea typeface="+mn-ea"/>
                        </a:rPr>
                        <a:t>》 </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イベント等の機会を活用し、食品表示の活用を啓発</a:t>
                      </a:r>
                      <a:endParaRPr kumimoji="1" lang="en-US" altLang="ja-JP" sz="1100" b="1" u="sng"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1199203"/>
                  </a:ext>
                </a:extLst>
              </a:tr>
            </a:tbl>
          </a:graphicData>
        </a:graphic>
      </p:graphicFrame>
      <p:sp>
        <p:nvSpPr>
          <p:cNvPr id="5" name="スライド番号プレースホルダー 1">
            <a:extLst>
              <a:ext uri="{FF2B5EF4-FFF2-40B4-BE49-F238E27FC236}">
                <a16:creationId xmlns:a16="http://schemas.microsoft.com/office/drawing/2014/main" id="{50FE29DE-A100-4E78-BD6E-7FEA25AD2E34}"/>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104</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4044998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159D1E46-CD84-451A-A8DA-93E2EB2B426B}"/>
              </a:ext>
            </a:extLst>
          </p:cNvPr>
          <p:cNvSpPr/>
          <p:nvPr/>
        </p:nvSpPr>
        <p:spPr>
          <a:xfrm>
            <a:off x="273000" y="144000"/>
            <a:ext cx="9189407" cy="65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表 8"/>
          <p:cNvGraphicFramePr>
            <a:graphicFrameLocks noGrp="1"/>
          </p:cNvGraphicFramePr>
          <p:nvPr/>
        </p:nvGraphicFramePr>
        <p:xfrm>
          <a:off x="512466" y="217949"/>
          <a:ext cx="8747038" cy="6301740"/>
        </p:xfrm>
        <a:graphic>
          <a:graphicData uri="http://schemas.openxmlformats.org/drawingml/2006/table">
            <a:tbl>
              <a:tblPr firstRow="1" bandRow="1">
                <a:tableStyleId>{5C22544A-7EE6-4342-B048-85BDC9FD1C3A}</a:tableStyleId>
              </a:tblPr>
              <a:tblGrid>
                <a:gridCol w="1274635">
                  <a:extLst>
                    <a:ext uri="{9D8B030D-6E8A-4147-A177-3AD203B41FA5}">
                      <a16:colId xmlns:a16="http://schemas.microsoft.com/office/drawing/2014/main" val="528851062"/>
                    </a:ext>
                  </a:extLst>
                </a:gridCol>
                <a:gridCol w="7472403">
                  <a:extLst>
                    <a:ext uri="{9D8B030D-6E8A-4147-A177-3AD203B41FA5}">
                      <a16:colId xmlns:a16="http://schemas.microsoft.com/office/drawing/2014/main" val="89849022"/>
                    </a:ext>
                  </a:extLst>
                </a:gridCol>
              </a:tblGrid>
              <a:tr h="4216070">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1" dirty="0">
                          <a:solidFill>
                            <a:schemeClr val="bg1"/>
                          </a:solidFill>
                        </a:rPr>
                        <a:t>次年度の</a:t>
                      </a:r>
                      <a:endParaRPr kumimoji="1" lang="en-US" altLang="ja-JP" sz="1600" b="1" dirty="0">
                        <a:solidFill>
                          <a:schemeClr val="bg1"/>
                        </a:solidFill>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1" dirty="0">
                          <a:solidFill>
                            <a:schemeClr val="bg1"/>
                          </a:solidFill>
                        </a:rPr>
                        <a:t>主な取組み</a:t>
                      </a:r>
                    </a:p>
                    <a:p>
                      <a:pPr marL="0" marR="0" lvl="0" indent="0" algn="l" defTabSz="914400" rtl="0" eaLnBrk="1" fontAlgn="auto" latinLnBrk="0" hangingPunct="1">
                        <a:lnSpc>
                          <a:spcPts val="1600"/>
                        </a:lnSpc>
                        <a:spcBef>
                          <a:spcPts val="0"/>
                        </a:spcBef>
                        <a:spcAft>
                          <a:spcPts val="0"/>
                        </a:spcAft>
                        <a:buClrTx/>
                        <a:buSzTx/>
                        <a:buFontTx/>
                        <a:buNone/>
                        <a:tabLst/>
                        <a:defRPr/>
                      </a:pPr>
                      <a:endParaRPr kumimoji="1" lang="ja-JP" altLang="en-US" sz="16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⑤ </a:t>
                      </a:r>
                      <a:r>
                        <a:rPr kumimoji="1" lang="ja-JP" altLang="en-US" sz="1100" b="1" u="sng" dirty="0">
                          <a:solidFill>
                            <a:schemeClr val="tx1"/>
                          </a:solidFill>
                          <a:latin typeface="+mn-ea"/>
                          <a:ea typeface="+mn-ea"/>
                        </a:rPr>
                        <a:t>ライフステージに応じた取組み</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保育所・認定こども園・幼稚園における取組み</a:t>
                      </a:r>
                      <a:r>
                        <a:rPr kumimoji="1" lang="en-US" altLang="ja-JP" sz="1100" b="0" dirty="0">
                          <a:solidFill>
                            <a:schemeClr val="tx1"/>
                          </a:solidFill>
                          <a:latin typeface="+mn-ea"/>
                          <a:ea typeface="+mn-ea"/>
                        </a:rPr>
                        <a:t>》 </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幼児等の健康課題の解決に向けた研修内容を精査</a:t>
                      </a:r>
                      <a:endParaRPr kumimoji="1" lang="en-US" altLang="ja-JP" sz="1100" b="0" dirty="0">
                        <a:solidFill>
                          <a:schemeClr val="tx1"/>
                        </a:solidFill>
                        <a:highlight>
                          <a:srgbClr val="00FFFF"/>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小・中学校等における取組み</a:t>
                      </a:r>
                      <a:r>
                        <a:rPr kumimoji="1" lang="en-US" altLang="ja-JP" sz="1100" b="0" dirty="0">
                          <a:solidFill>
                            <a:schemeClr val="tx1"/>
                          </a:solidFill>
                          <a:latin typeface="+mn-ea"/>
                          <a:ea typeface="+mn-ea"/>
                        </a:rPr>
                        <a:t>》 </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児童生徒等の健康課題の解決に向けた研修内容を精査</a:t>
                      </a:r>
                      <a:endParaRPr kumimoji="1" lang="en-US" altLang="ja-JP" sz="1100" b="0" dirty="0">
                        <a:solidFill>
                          <a:schemeClr val="tx1"/>
                        </a:solidFill>
                        <a:highlight>
                          <a:srgbClr val="00FFFF"/>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高等学校等における取組み</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高等学校において実施できる教科等における実践事例を取り上げ、食育の授業時間数の確保につなげる</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大学や職場等における取組み</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地域の特性を踏まえ、保健所単位で専門学校・大学等や企業と連携し、キャンペーン等を実施</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大学対象情報交換会の開催</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高齢者の低栄養予防のための取組み </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関係機関と連携したフレイル予防イベントの開催、市町村へ啓発資材の提供、取組みへの助言等の支援</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ライフコースアプローチを踏まえた取組み</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栄養教諭等を中核とした個別的な相談指導の好事例の収集・発信</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女性及び子どもの健康づくりに関するリーフレット及び「健活キッズしんだん」を活用した啓発の実施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「若い女性のやせ」に関する啓発の充実</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大学での自主的で継続した取組みにつながるための支援を行い、他大学での展開を図る</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u="none" dirty="0">
                          <a:solidFill>
                            <a:schemeClr val="tx1"/>
                          </a:solidFill>
                          <a:latin typeface="+mn-ea"/>
                          <a:ea typeface="+mn-ea"/>
                        </a:rPr>
                        <a:t>⑥ </a:t>
                      </a:r>
                      <a:r>
                        <a:rPr kumimoji="1" lang="ja-JP" altLang="en-US" sz="1100" b="1" u="sng" dirty="0">
                          <a:solidFill>
                            <a:schemeClr val="tx1"/>
                          </a:solidFill>
                          <a:latin typeface="+mn-ea"/>
                          <a:ea typeface="+mn-ea"/>
                        </a:rPr>
                        <a:t>歯と口の健康づくりの取組み</a:t>
                      </a:r>
                      <a:endParaRPr kumimoji="1" lang="en-US" altLang="ja-JP" sz="1100" b="1" u="sng"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a:t>
                      </a:r>
                      <a:r>
                        <a:rPr kumimoji="1" lang="en-US" altLang="ja-JP" sz="1100" b="0" dirty="0">
                          <a:solidFill>
                            <a:schemeClr val="tx1"/>
                          </a:solidFill>
                          <a:latin typeface="+mn-ea"/>
                          <a:ea typeface="+mn-ea"/>
                        </a:rPr>
                        <a:t>SNS</a:t>
                      </a:r>
                      <a:r>
                        <a:rPr kumimoji="1" lang="ja-JP" altLang="en-US" sz="1100" b="0" dirty="0">
                          <a:solidFill>
                            <a:schemeClr val="tx1"/>
                          </a:solidFill>
                          <a:latin typeface="+mn-ea"/>
                          <a:ea typeface="+mn-ea"/>
                        </a:rPr>
                        <a:t>、府健康アプリ「アスマイル」、府の広報媒体、公民連携の枠組み等を活用し、幅広い世代の府民への啓発</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市町村に対する支援を継続</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働く世代のための８０２０リテラシー向上事業による企業の取組支援</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在宅歯科医療における摂食・嚥下障害対応を行う歯科医師・歯科衛生士の育成</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介護支援専門員（ケアマネージャー）に対する啓発・人材育成</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公民連携の枠組みを活用し、幅広い世代の府民に啓発を行う</a:t>
                      </a:r>
                      <a:endParaRPr kumimoji="1" lang="en-US" altLang="ja-JP" sz="1100" b="0" u="sng" dirty="0">
                        <a:solidFill>
                          <a:schemeClr val="tx1"/>
                        </a:solidFill>
                        <a:latin typeface="+mn-ea"/>
                        <a:ea typeface="+mn-ea"/>
                      </a:endParaRPr>
                    </a:p>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u="none" dirty="0">
                          <a:solidFill>
                            <a:schemeClr val="tx1"/>
                          </a:solidFill>
                          <a:latin typeface="+mn-ea"/>
                          <a:ea typeface="+mn-ea"/>
                        </a:rPr>
                        <a:t>⑦ </a:t>
                      </a:r>
                      <a:r>
                        <a:rPr kumimoji="1" lang="ja-JP" altLang="en-US" sz="1100" b="1" u="sng" dirty="0">
                          <a:solidFill>
                            <a:schemeClr val="tx1"/>
                          </a:solidFill>
                          <a:latin typeface="+mn-ea"/>
                          <a:ea typeface="+mn-ea"/>
                        </a:rPr>
                        <a:t>災害時に備えた食育の推進</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特定給食施設等指導において、各施設に合った備えをするよう情報提供</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ja-JP" altLang="en-US" sz="1100" b="1" dirty="0">
                          <a:solidFill>
                            <a:schemeClr val="tx1"/>
                          </a:solidFill>
                          <a:latin typeface="+mn-ea"/>
                          <a:ea typeface="+mn-ea"/>
                        </a:rPr>
                        <a:t>「災害時の栄養・食生活支援について　～行政栄養士の災害対応マニュアル～」の周知と活用</a:t>
                      </a:r>
                      <a:endParaRPr kumimoji="1" lang="en-US" altLang="ja-JP" sz="11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8682585"/>
                  </a:ext>
                </a:extLst>
              </a:tr>
              <a:tr h="1407791">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令和</a:t>
                      </a:r>
                      <a:r>
                        <a:rPr kumimoji="1" lang="ja-JP" altLang="en-US" sz="1400" b="1" dirty="0">
                          <a:solidFill>
                            <a:schemeClr val="bg1"/>
                          </a:solidFill>
                          <a:latin typeface="游ゴシック" panose="020B0400000000000000" pitchFamily="50" charset="-128"/>
                          <a:ea typeface="游ゴシック" panose="020B0400000000000000" pitchFamily="50" charset="-128"/>
                        </a:rPr>
                        <a:t>８</a:t>
                      </a:r>
                      <a:r>
                        <a:rPr kumimoji="1" lang="zh-TW" altLang="en-US" sz="1400" b="1" dirty="0">
                          <a:solidFill>
                            <a:schemeClr val="bg1"/>
                          </a:solidFill>
                          <a:latin typeface="游ゴシック" panose="020B0400000000000000" pitchFamily="50" charset="-128"/>
                          <a:ea typeface="游ゴシック" panose="020B0400000000000000" pitchFamily="50" charset="-128"/>
                        </a:rPr>
                        <a:t>年度</a:t>
                      </a:r>
                      <a:endParaRPr kumimoji="1" lang="en-US" altLang="zh-TW" sz="1400" b="1" dirty="0">
                        <a:solidFill>
                          <a:schemeClr val="bg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予算</a:t>
                      </a: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（主要事業</a:t>
                      </a:r>
                      <a:r>
                        <a:rPr kumimoji="1" lang="en-US" altLang="zh-TW" sz="1400" b="1" dirty="0">
                          <a:solidFill>
                            <a:schemeClr val="bg1"/>
                          </a:solidFill>
                          <a:latin typeface="游ゴシック" panose="020B0400000000000000" pitchFamily="50" charset="-128"/>
                          <a:ea typeface="游ゴシック" panose="020B0400000000000000" pitchFamily="50" charset="-128"/>
                        </a:rPr>
                        <a:t>)</a:t>
                      </a:r>
                      <a:endParaRPr kumimoji="1" lang="zh-TW" altLang="en-US" sz="1400" b="1" dirty="0">
                        <a:solidFill>
                          <a:schemeClr val="bg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r>
                        <a:rPr kumimoji="1" lang="ja-JP" altLang="en-US" sz="1100" b="0" dirty="0">
                          <a:solidFill>
                            <a:schemeClr val="tx1"/>
                          </a:solidFill>
                          <a:latin typeface="+mn-ea"/>
                          <a:ea typeface="+mn-ea"/>
                        </a:rPr>
                        <a:t>子ども食堂における食の支援事業　</a:t>
                      </a:r>
                      <a:r>
                        <a:rPr kumimoji="1" lang="en-US" altLang="ja-JP" sz="1100" b="0" dirty="0">
                          <a:solidFill>
                            <a:schemeClr val="tx1"/>
                          </a:solidFill>
                          <a:latin typeface="+mn-ea"/>
                          <a:ea typeface="+mn-ea"/>
                        </a:rPr>
                        <a:t>469,972</a:t>
                      </a:r>
                      <a:r>
                        <a:rPr kumimoji="1" lang="ja-JP" altLang="en-US" sz="1100" b="0" dirty="0">
                          <a:solidFill>
                            <a:schemeClr val="tx1"/>
                          </a:solidFill>
                          <a:latin typeface="+mn-ea"/>
                          <a:ea typeface="+mn-ea"/>
                        </a:rPr>
                        <a:t>千円</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拡充</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　子ども・子育て支援体制整備総合推進事業　</a:t>
                      </a:r>
                      <a:r>
                        <a:rPr kumimoji="1" lang="en-US" altLang="ja-JP" sz="1100" b="0" dirty="0">
                          <a:solidFill>
                            <a:schemeClr val="tx1"/>
                          </a:solidFill>
                          <a:latin typeface="+mn-ea"/>
                          <a:ea typeface="+mn-ea"/>
                        </a:rPr>
                        <a:t>585</a:t>
                      </a:r>
                      <a:r>
                        <a:rPr kumimoji="1" lang="ja-JP" altLang="en-US" sz="1100" b="0" dirty="0">
                          <a:solidFill>
                            <a:schemeClr val="tx1"/>
                          </a:solidFill>
                          <a:latin typeface="+mn-ea"/>
                          <a:ea typeface="+mn-ea"/>
                        </a:rPr>
                        <a:t>千円</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健康・栄養対策費（経常）</a:t>
                      </a:r>
                      <a:r>
                        <a:rPr kumimoji="1" lang="en-US" altLang="ja-JP" sz="1100" b="0" dirty="0">
                          <a:solidFill>
                            <a:schemeClr val="tx1"/>
                          </a:solidFill>
                          <a:latin typeface="+mn-ea"/>
                          <a:ea typeface="+mn-ea"/>
                        </a:rPr>
                        <a:t>6,236</a:t>
                      </a:r>
                      <a:r>
                        <a:rPr kumimoji="1" lang="ja-JP" altLang="en-US" sz="1100" b="0" dirty="0">
                          <a:solidFill>
                            <a:schemeClr val="tx1"/>
                          </a:solidFill>
                          <a:latin typeface="+mn-ea"/>
                          <a:ea typeface="+mn-ea"/>
                        </a:rPr>
                        <a:t>千円（栄養士法等関係事業・食生活改善地域推進事業）</a:t>
                      </a:r>
                      <a:endParaRPr kumimoji="1" lang="en-US" altLang="ja-JP" sz="1100" b="0" dirty="0">
                        <a:solidFill>
                          <a:schemeClr val="tx1"/>
                        </a:solidFill>
                        <a:latin typeface="游ゴシック" panose="020B0400000000000000" pitchFamily="50" charset="-128"/>
                        <a:ea typeface="+mn-ea"/>
                      </a:endParaRPr>
                    </a:p>
                    <a:p>
                      <a:pPr marL="174625" indent="-174625"/>
                      <a:r>
                        <a:rPr kumimoji="1" lang="ja-JP" altLang="en-US" sz="1100" b="0" dirty="0">
                          <a:solidFill>
                            <a:schemeClr val="tx1"/>
                          </a:solidFill>
                          <a:latin typeface="+mn-ea"/>
                          <a:ea typeface="+mn-ea"/>
                        </a:rPr>
                        <a:t>健康・栄養対策費（政策）　</a:t>
                      </a:r>
                      <a:r>
                        <a:rPr kumimoji="1" lang="en-US" altLang="ja-JP" sz="1100" b="0" dirty="0">
                          <a:solidFill>
                            <a:schemeClr val="tx1"/>
                          </a:solidFill>
                          <a:latin typeface="+mn-ea"/>
                          <a:ea typeface="+mn-ea"/>
                        </a:rPr>
                        <a:t>3,623</a:t>
                      </a:r>
                      <a:r>
                        <a:rPr kumimoji="1" lang="ja-JP" altLang="en-US" sz="1100" b="0" dirty="0">
                          <a:solidFill>
                            <a:schemeClr val="tx1"/>
                          </a:solidFill>
                          <a:latin typeface="+mn-ea"/>
                          <a:ea typeface="+mn-ea"/>
                        </a:rPr>
                        <a:t>千円（自然に健康になれる持続可能な食環境づくり）</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減額</a:t>
                      </a:r>
                      <a:r>
                        <a:rPr kumimoji="1" lang="en-US" altLang="ja-JP" sz="1100" b="0" dirty="0">
                          <a:solidFill>
                            <a:schemeClr val="tx1"/>
                          </a:solidFill>
                          <a:latin typeface="+mn-ea"/>
                          <a:ea typeface="+mn-ea"/>
                        </a:rPr>
                        <a:t>】</a:t>
                      </a:r>
                      <a:endParaRPr kumimoji="1" lang="ja-JP" altLang="en-US"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健康寿命延伸プロジェクト　</a:t>
                      </a:r>
                      <a:r>
                        <a:rPr kumimoji="1" lang="en-US" altLang="ja-JP" sz="1100" b="0" dirty="0">
                          <a:solidFill>
                            <a:schemeClr val="tx1"/>
                          </a:solidFill>
                          <a:latin typeface="+mn-ea"/>
                          <a:ea typeface="+mn-ea"/>
                        </a:rPr>
                        <a:t>207,591</a:t>
                      </a:r>
                      <a:r>
                        <a:rPr kumimoji="1" lang="zh-TW" altLang="en-US" sz="1100" b="0" dirty="0">
                          <a:solidFill>
                            <a:schemeClr val="tx1"/>
                          </a:solidFill>
                          <a:latin typeface="+mn-ea"/>
                          <a:ea typeface="+mn-ea"/>
                        </a:rPr>
                        <a:t>千円</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拡充</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　</a:t>
                      </a:r>
                      <a:r>
                        <a:rPr kumimoji="1" lang="zh-TW" altLang="en-US" sz="1100" b="0" dirty="0">
                          <a:solidFill>
                            <a:schemeClr val="tx1"/>
                          </a:solidFill>
                          <a:latin typeface="游ゴシック" panose="020B0400000000000000" pitchFamily="50" charset="-128"/>
                          <a:ea typeface="游ゴシック" panose="020B0400000000000000" pitchFamily="50" charset="-128"/>
                        </a:rPr>
                        <a:t>地域医療介護総合確保基金事業（生活習慣病）</a:t>
                      </a:r>
                      <a:r>
                        <a:rPr kumimoji="1" lang="en-US" altLang="zh-TW" sz="1100" b="0" dirty="0">
                          <a:solidFill>
                            <a:schemeClr val="tx1"/>
                          </a:solidFill>
                          <a:latin typeface="游ゴシック" panose="020B0400000000000000" pitchFamily="50" charset="-128"/>
                          <a:ea typeface="游ゴシック" panose="020B0400000000000000" pitchFamily="50" charset="-128"/>
                        </a:rPr>
                        <a:t>5,246</a:t>
                      </a:r>
                      <a:r>
                        <a:rPr kumimoji="1" lang="ja-JP" altLang="en-US" sz="1100" b="0" dirty="0">
                          <a:solidFill>
                            <a:schemeClr val="tx1"/>
                          </a:solidFill>
                          <a:latin typeface="游ゴシック" panose="020B0400000000000000" pitchFamily="50" charset="-128"/>
                          <a:ea typeface="+mn-ea"/>
                        </a:rPr>
                        <a:t>千円</a:t>
                      </a:r>
                      <a:endParaRPr kumimoji="1" lang="en-US" altLang="zh-TW" sz="1100" b="1" dirty="0">
                        <a:solidFill>
                          <a:schemeClr val="tx1"/>
                        </a:solidFill>
                        <a:latin typeface="游ゴシック" panose="020B0400000000000000" pitchFamily="50" charset="-128"/>
                        <a:ea typeface="游ゴシック" panose="020B0400000000000000" pitchFamily="50" charset="-128"/>
                      </a:endParaRPr>
                    </a:p>
                    <a:p>
                      <a:pPr marL="174625" indent="-174625"/>
                      <a:r>
                        <a:rPr kumimoji="1" lang="ja-JP" altLang="en-US" sz="1100" b="0" dirty="0">
                          <a:solidFill>
                            <a:schemeClr val="tx1"/>
                          </a:solidFill>
                          <a:latin typeface="+mn-ea"/>
                          <a:ea typeface="+mn-ea"/>
                        </a:rPr>
                        <a:t>生涯歯科保健推進事業 </a:t>
                      </a:r>
                      <a:r>
                        <a:rPr kumimoji="1" lang="en-US" altLang="ja-JP" sz="1100" b="0" dirty="0">
                          <a:solidFill>
                            <a:schemeClr val="tx1"/>
                          </a:solidFill>
                          <a:latin typeface="+mn-ea"/>
                          <a:ea typeface="+mn-ea"/>
                        </a:rPr>
                        <a:t>1,944</a:t>
                      </a:r>
                      <a:r>
                        <a:rPr kumimoji="1" lang="ja-JP" altLang="en-US" sz="1100" b="0" dirty="0">
                          <a:solidFill>
                            <a:schemeClr val="tx1"/>
                          </a:solidFill>
                          <a:latin typeface="+mn-ea"/>
                          <a:ea typeface="+mn-ea"/>
                        </a:rPr>
                        <a:t>千円</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　　</a:t>
                      </a:r>
                      <a:r>
                        <a:rPr kumimoji="1" lang="en-US" altLang="ja-JP" sz="1100" b="0" dirty="0">
                          <a:solidFill>
                            <a:schemeClr val="tx1"/>
                          </a:solidFill>
                          <a:latin typeface="+mn-ea"/>
                          <a:ea typeface="+mn-ea"/>
                        </a:rPr>
                        <a:t>8020</a:t>
                      </a:r>
                      <a:r>
                        <a:rPr kumimoji="1" lang="ja-JP" altLang="en-US" sz="1100" b="0" dirty="0">
                          <a:solidFill>
                            <a:schemeClr val="tx1"/>
                          </a:solidFill>
                          <a:latin typeface="+mn-ea"/>
                          <a:ea typeface="+mn-ea"/>
                        </a:rPr>
                        <a:t>運動推進特別事業 </a:t>
                      </a:r>
                      <a:r>
                        <a:rPr kumimoji="1" lang="en-US" altLang="ja-JP" sz="1100" b="0" dirty="0">
                          <a:solidFill>
                            <a:schemeClr val="tx1"/>
                          </a:solidFill>
                          <a:latin typeface="+mn-ea"/>
                          <a:ea typeface="+mn-ea"/>
                        </a:rPr>
                        <a:t>3,745</a:t>
                      </a:r>
                      <a:r>
                        <a:rPr kumimoji="1" lang="ja-JP" altLang="en-US" sz="1100" b="0" dirty="0">
                          <a:solidFill>
                            <a:schemeClr val="tx1"/>
                          </a:solidFill>
                          <a:latin typeface="+mn-ea"/>
                          <a:ea typeface="+mn-ea"/>
                        </a:rPr>
                        <a:t>千円</a:t>
                      </a:r>
                      <a:r>
                        <a:rPr kumimoji="1" lang="en-US" altLang="ja-JP" sz="1100" b="0" dirty="0">
                          <a:solidFill>
                            <a:schemeClr val="tx1"/>
                          </a:solidFill>
                          <a:latin typeface="+mn-ea"/>
                          <a:ea typeface="+mn-ea"/>
                        </a:rPr>
                        <a:t>【※】</a:t>
                      </a:r>
                    </a:p>
                    <a:p>
                      <a:pPr marL="174625" indent="-174625"/>
                      <a:r>
                        <a:rPr kumimoji="1" lang="ja-JP" altLang="en-US" sz="1100" b="0" dirty="0">
                          <a:solidFill>
                            <a:schemeClr val="tx1"/>
                          </a:solidFill>
                          <a:latin typeface="+mn-ea"/>
                          <a:ea typeface="+mn-ea"/>
                        </a:rPr>
                        <a:t>大阪府歯科口腔保健計画推進事業 </a:t>
                      </a:r>
                      <a:r>
                        <a:rPr kumimoji="1" lang="en-US" altLang="ja-JP" sz="1100" b="0" dirty="0">
                          <a:solidFill>
                            <a:schemeClr val="tx1"/>
                          </a:solidFill>
                          <a:latin typeface="+mn-ea"/>
                          <a:ea typeface="+mn-ea"/>
                        </a:rPr>
                        <a:t>6,695</a:t>
                      </a:r>
                      <a:r>
                        <a:rPr kumimoji="1" lang="ja-JP" altLang="en-US" sz="1100" b="0" dirty="0">
                          <a:solidFill>
                            <a:schemeClr val="tx1"/>
                          </a:solidFill>
                          <a:latin typeface="+mn-ea"/>
                          <a:ea typeface="+mn-ea"/>
                        </a:rPr>
                        <a:t>千円</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　障がい者歯科診療センター運営委託事業 </a:t>
                      </a:r>
                      <a:r>
                        <a:rPr kumimoji="1" lang="en-US" altLang="ja-JP" sz="1100" b="0" dirty="0">
                          <a:solidFill>
                            <a:schemeClr val="tx1"/>
                          </a:solidFill>
                          <a:latin typeface="+mn-ea"/>
                          <a:ea typeface="+mn-ea"/>
                        </a:rPr>
                        <a:t>23,968</a:t>
                      </a:r>
                      <a:r>
                        <a:rPr kumimoji="1" lang="ja-JP" altLang="en-US" sz="1100" b="0" dirty="0">
                          <a:solidFill>
                            <a:schemeClr val="tx1"/>
                          </a:solidFill>
                          <a:latin typeface="+mn-ea"/>
                          <a:ea typeface="+mn-ea"/>
                        </a:rPr>
                        <a:t>千円</a:t>
                      </a:r>
                      <a:r>
                        <a:rPr kumimoji="1" lang="en-US" altLang="ja-JP" sz="1100" b="0" dirty="0">
                          <a:solidFill>
                            <a:schemeClr val="tx1"/>
                          </a:solidFill>
                          <a:latin typeface="+mn-ea"/>
                          <a:ea typeface="+mn-ea"/>
                        </a:rPr>
                        <a:t>【※】</a:t>
                      </a:r>
                    </a:p>
                    <a:p>
                      <a:pPr marL="174625" indent="-174625"/>
                      <a:r>
                        <a:rPr kumimoji="1" lang="ja-JP" altLang="en-US" sz="1100" b="0" dirty="0">
                          <a:solidFill>
                            <a:schemeClr val="tx1"/>
                          </a:solidFill>
                          <a:latin typeface="+mn-ea"/>
                          <a:ea typeface="+mn-ea"/>
                        </a:rPr>
                        <a:t>在宅歯科医療における摂食・嚥下障害対応チーム育成事業 </a:t>
                      </a:r>
                      <a:r>
                        <a:rPr kumimoji="1" lang="en-US" altLang="ja-JP" sz="1100" b="0" dirty="0">
                          <a:solidFill>
                            <a:schemeClr val="tx1"/>
                          </a:solidFill>
                          <a:latin typeface="+mn-ea"/>
                          <a:ea typeface="+mn-ea"/>
                        </a:rPr>
                        <a:t>3,462</a:t>
                      </a:r>
                      <a:r>
                        <a:rPr kumimoji="1" lang="ja-JP" altLang="en-US" sz="1100" b="0" dirty="0">
                          <a:solidFill>
                            <a:schemeClr val="tx1"/>
                          </a:solidFill>
                          <a:latin typeface="+mn-ea"/>
                          <a:ea typeface="+mn-ea"/>
                        </a:rPr>
                        <a:t>千円</a:t>
                      </a:r>
                      <a:r>
                        <a:rPr kumimoji="1" lang="en-US" altLang="ja-JP" sz="1100" b="0" dirty="0">
                          <a:solidFill>
                            <a:schemeClr val="tx1"/>
                          </a:solidFill>
                          <a:latin typeface="+mn-ea"/>
                          <a:ea typeface="+mn-ea"/>
                        </a:rPr>
                        <a:t>【※】</a:t>
                      </a:r>
                      <a:endParaRPr kumimoji="1" lang="ja-JP" altLang="en-US"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在宅高齢者の歯と口の健康向上推進事業 </a:t>
                      </a:r>
                      <a:r>
                        <a:rPr kumimoji="1" lang="en-US" altLang="ja-JP" sz="1100" b="0" dirty="0">
                          <a:solidFill>
                            <a:schemeClr val="tx1"/>
                          </a:solidFill>
                          <a:latin typeface="+mn-ea"/>
                          <a:ea typeface="+mn-ea"/>
                        </a:rPr>
                        <a:t>6,058</a:t>
                      </a:r>
                      <a:r>
                        <a:rPr kumimoji="1" lang="ja-JP" altLang="en-US" sz="1100" b="0" dirty="0">
                          <a:solidFill>
                            <a:schemeClr val="tx1"/>
                          </a:solidFill>
                          <a:latin typeface="+mn-ea"/>
                          <a:ea typeface="+mn-ea"/>
                        </a:rPr>
                        <a:t>千円</a:t>
                      </a:r>
                      <a:r>
                        <a:rPr kumimoji="1" lang="en-US" altLang="ja-JP" sz="1100" b="0" dirty="0">
                          <a:solidFill>
                            <a:schemeClr val="tx1"/>
                          </a:solidFill>
                          <a:latin typeface="+mn-ea"/>
                          <a:ea typeface="+mn-ea"/>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86812146"/>
                  </a:ext>
                </a:extLst>
              </a:tr>
            </a:tbl>
          </a:graphicData>
        </a:graphic>
      </p:graphicFrame>
      <p:sp>
        <p:nvSpPr>
          <p:cNvPr id="5" name="スライド番号プレースホルダー 1">
            <a:extLst>
              <a:ext uri="{FF2B5EF4-FFF2-40B4-BE49-F238E27FC236}">
                <a16:creationId xmlns:a16="http://schemas.microsoft.com/office/drawing/2014/main" id="{7CC8608F-C290-406C-B161-E0887CFC0515}"/>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105</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4331511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282301" y="362718"/>
            <a:ext cx="9073123" cy="630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a:p>
        </p:txBody>
      </p:sp>
      <p:sp>
        <p:nvSpPr>
          <p:cNvPr id="9" name="正方形/長方形 8"/>
          <p:cNvSpPr/>
          <p:nvPr/>
        </p:nvSpPr>
        <p:spPr>
          <a:xfrm>
            <a:off x="271467" y="195282"/>
            <a:ext cx="7404392" cy="355290"/>
          </a:xfrm>
          <a:prstGeom prst="rect">
            <a:avLst/>
          </a:prstGeom>
          <a:solidFill>
            <a:srgbClr val="002060"/>
          </a:solidFill>
        </p:spPr>
        <p:txBody>
          <a:bodyPr wrap="square" anchor="ctr">
            <a:sp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 </a:t>
            </a:r>
            <a:r>
              <a:rPr kumimoji="1" lang="ja-JP" altLang="en-US" sz="2000" b="1" dirty="0">
                <a:ln w="0"/>
                <a:solidFill>
                  <a:schemeClr val="bg1"/>
                </a:solidFill>
                <a:effectLst>
                  <a:outerShdw blurRad="38100" dist="19050" dir="2700000" algn="tl" rotWithShape="0">
                    <a:schemeClr val="dk1">
                      <a:alpha val="40000"/>
                    </a:schemeClr>
                  </a:outerShdw>
                </a:effectLst>
                <a:latin typeface="游ゴシック" panose="020B0400000000000000" pitchFamily="50" charset="-128"/>
                <a:ea typeface="游ゴシック" panose="020B0400000000000000" pitchFamily="50" charset="-128"/>
              </a:rPr>
              <a:t>（２）食の安全安心の取組み　</a:t>
            </a:r>
            <a:r>
              <a:rPr kumimoji="1" lang="ja-JP" altLang="en-US" b="1" dirty="0">
                <a:solidFill>
                  <a:schemeClr val="bg1"/>
                </a:solidFill>
                <a:latin typeface="游ゴシック" panose="020B0400000000000000" pitchFamily="50" charset="-128"/>
                <a:ea typeface="游ゴシック" panose="020B0400000000000000" pitchFamily="50" charset="-128"/>
              </a:rPr>
              <a:t>計画 </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P.43-44</a:t>
            </a:r>
            <a:endParaRPr kumimoji="1" lang="en-US" altLang="ja-JP" b="1" dirty="0">
              <a:solidFill>
                <a:schemeClr val="bg1"/>
              </a:solidFill>
              <a:latin typeface="游ゴシック" panose="020B0400000000000000" pitchFamily="50" charset="-128"/>
              <a:ea typeface="游ゴシック" panose="020B0400000000000000" pitchFamily="50" charset="-128"/>
            </a:endParaRPr>
          </a:p>
        </p:txBody>
      </p:sp>
      <p:sp>
        <p:nvSpPr>
          <p:cNvPr id="4" name="正方形/長方形 3"/>
          <p:cNvSpPr/>
          <p:nvPr/>
        </p:nvSpPr>
        <p:spPr>
          <a:xfrm>
            <a:off x="271467" y="4474382"/>
            <a:ext cx="9001532" cy="623825"/>
          </a:xfrm>
          <a:prstGeom prst="rect">
            <a:avLst/>
          </a:prstGeom>
        </p:spPr>
        <p:txBody>
          <a:bodyPr wrap="square">
            <a:spAutoFit/>
          </a:bodyPr>
          <a:lstStyle/>
          <a:p>
            <a:pPr marL="269240" indent="90170">
              <a:lnSpc>
                <a:spcPts val="1000"/>
              </a:lnSpc>
              <a:spcAft>
                <a:spcPts val="0"/>
              </a:spcAft>
            </a:pPr>
            <a:r>
              <a:rPr lang="en-US" altLang="ja-JP" sz="1050" kern="100" dirty="0">
                <a:latin typeface="+mn-ea"/>
                <a:cs typeface="Times New Roman" panose="02020603050405020304" pitchFamily="18" charset="0"/>
              </a:rPr>
              <a:t>1</a:t>
            </a:r>
            <a:r>
              <a:rPr lang="ja-JP" altLang="en-US" sz="1050" kern="100" dirty="0">
                <a:latin typeface="+mn-ea"/>
                <a:cs typeface="Times New Roman" panose="02020603050405020304" pitchFamily="18" charset="0"/>
              </a:rPr>
              <a:t>･</a:t>
            </a:r>
            <a:r>
              <a:rPr lang="en-US" altLang="ja-JP" sz="1050" kern="100" dirty="0">
                <a:latin typeface="+mn-ea"/>
                <a:cs typeface="Times New Roman" panose="02020603050405020304" pitchFamily="18" charset="0"/>
              </a:rPr>
              <a:t>2</a:t>
            </a:r>
            <a:r>
              <a:rPr lang="ja-JP" altLang="en-US" sz="1050" kern="100" dirty="0">
                <a:latin typeface="+mn-ea"/>
                <a:cs typeface="Times New Roman" panose="02020603050405020304" pitchFamily="18" charset="0"/>
              </a:rPr>
              <a:t>：</a:t>
            </a:r>
            <a:r>
              <a:rPr lang="ja-JP" altLang="ja-JP" sz="1050" kern="100" dirty="0">
                <a:latin typeface="+mn-ea"/>
                <a:cs typeface="Times New Roman" panose="02020603050405020304" pitchFamily="18" charset="0"/>
              </a:rPr>
              <a:t>大阪府健康医療部</a:t>
            </a:r>
            <a:r>
              <a:rPr lang="ja-JP" altLang="en-US" sz="1050" kern="100" dirty="0">
                <a:latin typeface="+mn-ea"/>
                <a:cs typeface="Times New Roman" panose="02020603050405020304" pitchFamily="18" charset="0"/>
              </a:rPr>
              <a:t>生活衛生室</a:t>
            </a:r>
            <a:r>
              <a:rPr lang="ja-JP" altLang="ja-JP" sz="1050" kern="100" dirty="0">
                <a:latin typeface="+mn-ea"/>
                <a:cs typeface="Times New Roman" panose="02020603050405020304" pitchFamily="18" charset="0"/>
              </a:rPr>
              <a:t>食の安全推進課調べ</a:t>
            </a:r>
            <a:endParaRPr lang="en-US" altLang="ja-JP" sz="1050" kern="100" dirty="0">
              <a:latin typeface="+mn-ea"/>
              <a:cs typeface="Times New Roman" panose="02020603050405020304" pitchFamily="18" charset="0"/>
            </a:endParaRPr>
          </a:p>
          <a:p>
            <a:pPr marL="269240" indent="90170">
              <a:lnSpc>
                <a:spcPts val="1000"/>
              </a:lnSpc>
              <a:spcAft>
                <a:spcPts val="0"/>
              </a:spcAft>
            </a:pPr>
            <a:r>
              <a:rPr lang="en-US" altLang="ja-JP" sz="1050" kern="100" dirty="0">
                <a:effectLst/>
                <a:latin typeface="+mn-ea"/>
                <a:cs typeface="Times New Roman" panose="02020603050405020304" pitchFamily="18" charset="0"/>
              </a:rPr>
              <a:t>※PV</a:t>
            </a:r>
            <a:r>
              <a:rPr lang="ja-JP" altLang="en-US" sz="1050" kern="100" dirty="0">
                <a:effectLst/>
                <a:latin typeface="+mn-ea"/>
                <a:cs typeface="Times New Roman" panose="02020603050405020304" pitchFamily="18" charset="0"/>
              </a:rPr>
              <a:t>（ページビュー）数は、令和</a:t>
            </a:r>
            <a:r>
              <a:rPr lang="en-US" altLang="ja-JP" sz="1050" kern="100" dirty="0">
                <a:effectLst/>
                <a:latin typeface="+mn-ea"/>
                <a:cs typeface="Times New Roman" panose="02020603050405020304" pitchFamily="18" charset="0"/>
              </a:rPr>
              <a:t>6</a:t>
            </a:r>
            <a:r>
              <a:rPr lang="ja-JP" altLang="en-US" sz="1050" kern="100" dirty="0">
                <a:effectLst/>
                <a:latin typeface="+mn-ea"/>
                <a:cs typeface="Times New Roman" panose="02020603050405020304" pitchFamily="18" charset="0"/>
              </a:rPr>
              <a:t>年</a:t>
            </a:r>
            <a:r>
              <a:rPr lang="en-US" altLang="ja-JP" sz="1050" kern="100" dirty="0">
                <a:effectLst/>
                <a:latin typeface="+mn-ea"/>
                <a:cs typeface="Times New Roman" panose="02020603050405020304" pitchFamily="18" charset="0"/>
              </a:rPr>
              <a:t>6</a:t>
            </a:r>
            <a:r>
              <a:rPr lang="ja-JP" altLang="en-US" sz="1050" kern="100" dirty="0">
                <a:effectLst/>
                <a:latin typeface="+mn-ea"/>
                <a:cs typeface="Times New Roman" panose="02020603050405020304" pitchFamily="18" charset="0"/>
              </a:rPr>
              <a:t>月に府</a:t>
            </a:r>
            <a:r>
              <a:rPr lang="en-US" altLang="ja-JP" sz="1050" kern="100" dirty="0">
                <a:effectLst/>
                <a:latin typeface="+mn-ea"/>
                <a:cs typeface="Times New Roman" panose="02020603050405020304" pitchFamily="18" charset="0"/>
              </a:rPr>
              <a:t>Web</a:t>
            </a:r>
            <a:r>
              <a:rPr lang="ja-JP" altLang="en-US" sz="1050" kern="100" dirty="0">
                <a:effectLst/>
                <a:latin typeface="+mn-ea"/>
                <a:cs typeface="Times New Roman" panose="02020603050405020304" pitchFamily="18" charset="0"/>
              </a:rPr>
              <a:t>サイト管理システム（</a:t>
            </a:r>
            <a:r>
              <a:rPr lang="en-US" altLang="ja-JP" sz="1050" kern="100" dirty="0">
                <a:effectLst/>
                <a:latin typeface="+mn-ea"/>
                <a:cs typeface="Times New Roman" panose="02020603050405020304" pitchFamily="18" charset="0"/>
              </a:rPr>
              <a:t>CMS</a:t>
            </a:r>
            <a:r>
              <a:rPr lang="ja-JP" altLang="en-US" sz="1050" kern="100" dirty="0">
                <a:effectLst/>
                <a:latin typeface="+mn-ea"/>
                <a:cs typeface="Times New Roman" panose="02020603050405020304" pitchFamily="18" charset="0"/>
              </a:rPr>
              <a:t>）の仕様変更（電子ファイルへのアクセス数が集計外等）の</a:t>
            </a:r>
            <a:endParaRPr lang="en-US" altLang="ja-JP" sz="1050" kern="100" dirty="0">
              <a:effectLst/>
              <a:latin typeface="+mn-ea"/>
              <a:cs typeface="Times New Roman" panose="02020603050405020304" pitchFamily="18" charset="0"/>
            </a:endParaRPr>
          </a:p>
          <a:p>
            <a:pPr marL="269240" indent="90170">
              <a:lnSpc>
                <a:spcPts val="1000"/>
              </a:lnSpc>
              <a:spcAft>
                <a:spcPts val="0"/>
              </a:spcAft>
            </a:pPr>
            <a:r>
              <a:rPr lang="ja-JP" altLang="en-US" sz="1050" kern="100" dirty="0">
                <a:effectLst/>
                <a:latin typeface="+mn-ea"/>
                <a:cs typeface="Times New Roman" panose="02020603050405020304" pitchFamily="18" charset="0"/>
              </a:rPr>
              <a:t>ため大幅に減少</a:t>
            </a:r>
          </a:p>
          <a:p>
            <a:pPr marL="269240" indent="90170">
              <a:lnSpc>
                <a:spcPts val="1000"/>
              </a:lnSpc>
              <a:spcAft>
                <a:spcPts val="0"/>
              </a:spcAft>
            </a:pPr>
            <a:endParaRPr lang="ja-JP" altLang="ja-JP" sz="1400" kern="100" dirty="0">
              <a:effectLst/>
              <a:latin typeface="+mn-ea"/>
              <a:cs typeface="Times New Roman" panose="02020603050405020304" pitchFamily="18" charset="0"/>
            </a:endParaRPr>
          </a:p>
        </p:txBody>
      </p:sp>
      <p:graphicFrame>
        <p:nvGraphicFramePr>
          <p:cNvPr id="10" name="表 9"/>
          <p:cNvGraphicFramePr>
            <a:graphicFrameLocks noGrp="1"/>
          </p:cNvGraphicFramePr>
          <p:nvPr>
            <p:extLst>
              <p:ext uri="{D42A27DB-BD31-4B8C-83A1-F6EECF244321}">
                <p14:modId xmlns:p14="http://schemas.microsoft.com/office/powerpoint/2010/main" val="3969402386"/>
              </p:ext>
            </p:extLst>
          </p:nvPr>
        </p:nvGraphicFramePr>
        <p:xfrm>
          <a:off x="633000" y="2915649"/>
          <a:ext cx="8569863" cy="1508294"/>
        </p:xfrm>
        <a:graphic>
          <a:graphicData uri="http://schemas.openxmlformats.org/drawingml/2006/table">
            <a:tbl>
              <a:tblPr firstRow="1" firstCol="1" bandRow="1">
                <a:tableStyleId>{5C22544A-7EE6-4342-B048-85BDC9FD1C3A}</a:tableStyleId>
              </a:tblPr>
              <a:tblGrid>
                <a:gridCol w="283031">
                  <a:extLst>
                    <a:ext uri="{9D8B030D-6E8A-4147-A177-3AD203B41FA5}">
                      <a16:colId xmlns:a16="http://schemas.microsoft.com/office/drawing/2014/main" val="20000"/>
                    </a:ext>
                  </a:extLst>
                </a:gridCol>
                <a:gridCol w="3769764">
                  <a:extLst>
                    <a:ext uri="{9D8B030D-6E8A-4147-A177-3AD203B41FA5}">
                      <a16:colId xmlns:a16="http://schemas.microsoft.com/office/drawing/2014/main" val="20001"/>
                    </a:ext>
                  </a:extLst>
                </a:gridCol>
                <a:gridCol w="1529068">
                  <a:extLst>
                    <a:ext uri="{9D8B030D-6E8A-4147-A177-3AD203B41FA5}">
                      <a16:colId xmlns:a16="http://schemas.microsoft.com/office/drawing/2014/main" val="20003"/>
                    </a:ext>
                  </a:extLst>
                </a:gridCol>
                <a:gridCol w="1548000">
                  <a:extLst>
                    <a:ext uri="{9D8B030D-6E8A-4147-A177-3AD203B41FA5}">
                      <a16:colId xmlns:a16="http://schemas.microsoft.com/office/drawing/2014/main" val="2204503950"/>
                    </a:ext>
                  </a:extLst>
                </a:gridCol>
                <a:gridCol w="1440000">
                  <a:extLst>
                    <a:ext uri="{9D8B030D-6E8A-4147-A177-3AD203B41FA5}">
                      <a16:colId xmlns:a16="http://schemas.microsoft.com/office/drawing/2014/main" val="20004"/>
                    </a:ext>
                  </a:extLst>
                </a:gridCol>
              </a:tblGrid>
              <a:tr h="183104">
                <a:tc>
                  <a:txBody>
                    <a:bodyPr/>
                    <a:lstStyle/>
                    <a:p>
                      <a:pPr algn="ctr" fontAlgn="auto">
                        <a:lnSpc>
                          <a:spcPts val="1600"/>
                        </a:lnSpc>
                        <a:spcAft>
                          <a:spcPts val="0"/>
                        </a:spcAft>
                      </a:pPr>
                      <a:r>
                        <a:rPr lang="en-US" sz="1200" b="1" dirty="0">
                          <a:effectLst/>
                          <a:latin typeface="+mn-ea"/>
                          <a:ea typeface="+mn-ea"/>
                        </a:rPr>
                        <a:t> </a:t>
                      </a:r>
                      <a:endParaRPr lang="ja-JP" sz="12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b="1" dirty="0">
                          <a:solidFill>
                            <a:schemeClr val="bg1"/>
                          </a:solidFill>
                          <a:effectLst/>
                          <a:latin typeface="+mn-ea"/>
                          <a:ea typeface="+mn-ea"/>
                          <a:cs typeface="HG丸ｺﾞｼｯｸM-PRO"/>
                        </a:rPr>
                        <a:t>項目</a:t>
                      </a:r>
                      <a:endParaRPr lang="ja-JP" sz="1200" b="1" dirty="0">
                        <a:solidFill>
                          <a:schemeClr val="bg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計画策定時の値</a:t>
                      </a:r>
                    </a:p>
                  </a:txBody>
                  <a:tcPr marL="66462" marR="66462"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66462" marR="66462"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ct val="100000"/>
                        </a:lnSpc>
                        <a:spcAft>
                          <a:spcPts val="0"/>
                        </a:spcAft>
                      </a:pPr>
                      <a:r>
                        <a:rPr lang="en-US" sz="1200" b="1" dirty="0">
                          <a:solidFill>
                            <a:schemeClr val="bg1"/>
                          </a:solidFill>
                          <a:effectLst/>
                          <a:latin typeface="游ゴシック" panose="020B0400000000000000" pitchFamily="50" charset="-128"/>
                          <a:ea typeface="游ゴシック" panose="020B0400000000000000" pitchFamily="50" charset="-128"/>
                        </a:rPr>
                        <a:t>20</a:t>
                      </a:r>
                      <a:r>
                        <a:rPr lang="en-US" altLang="ja-JP" sz="1200" b="1" dirty="0">
                          <a:solidFill>
                            <a:schemeClr val="bg1"/>
                          </a:solidFill>
                          <a:effectLst/>
                          <a:latin typeface="游ゴシック" panose="020B0400000000000000" pitchFamily="50" charset="-128"/>
                          <a:ea typeface="游ゴシック" panose="020B0400000000000000" pitchFamily="50" charset="-128"/>
                        </a:rPr>
                        <a:t>35</a:t>
                      </a:r>
                      <a:r>
                        <a:rPr lang="ja-JP" sz="1200" b="1" dirty="0">
                          <a:solidFill>
                            <a:schemeClr val="bg1"/>
                          </a:solidFill>
                          <a:effectLst/>
                          <a:latin typeface="游ゴシック" panose="020B0400000000000000" pitchFamily="50" charset="-128"/>
                          <a:ea typeface="游ゴシック" panose="020B0400000000000000" pitchFamily="50" charset="-128"/>
                        </a:rPr>
                        <a:t>年度目標</a:t>
                      </a:r>
                      <a:r>
                        <a:rPr lang="ja-JP" altLang="en-US" sz="1200" b="1" dirty="0">
                          <a:solidFill>
                            <a:schemeClr val="bg1"/>
                          </a:solidFill>
                          <a:effectLst/>
                          <a:latin typeface="游ゴシック" panose="020B0400000000000000" pitchFamily="50" charset="-128"/>
                          <a:ea typeface="游ゴシック" panose="020B0400000000000000" pitchFamily="50" charset="-128"/>
                        </a:rPr>
                        <a:t>値</a:t>
                      </a:r>
                      <a:endParaRPr lang="ja-JP" sz="1200" b="1"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623507">
                <a:tc>
                  <a:txBody>
                    <a:bodyPr/>
                    <a:lstStyle/>
                    <a:p>
                      <a:pPr algn="ctr" fontAlgn="auto">
                        <a:lnSpc>
                          <a:spcPts val="1600"/>
                        </a:lnSpc>
                        <a:spcAft>
                          <a:spcPts val="0"/>
                        </a:spcAft>
                      </a:pPr>
                      <a:r>
                        <a:rPr lang="en-US" altLang="ja-JP" sz="1200" b="1" dirty="0">
                          <a:effectLst/>
                          <a:latin typeface="+mn-ea"/>
                          <a:ea typeface="+mn-ea"/>
                        </a:rPr>
                        <a:t>1</a:t>
                      </a:r>
                      <a:endParaRPr lang="ja-JP" sz="12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80"/>
                        </a:lnSpc>
                        <a:spcAft>
                          <a:spcPts val="0"/>
                        </a:spcAft>
                      </a:pPr>
                      <a:r>
                        <a:rPr lang="ja-JP" altLang="en-US" sz="1200" b="1" dirty="0">
                          <a:solidFill>
                            <a:srgbClr val="000000"/>
                          </a:solidFill>
                          <a:effectLst/>
                          <a:latin typeface="+mn-ea"/>
                          <a:ea typeface="+mn-ea"/>
                          <a:cs typeface="HG丸ｺﾞｼｯｸM-PRO"/>
                        </a:rPr>
                        <a:t>大阪府の食の安全安心メールマガジンの</a:t>
                      </a:r>
                      <a:endParaRPr lang="en-US" altLang="ja-JP" sz="1200" b="1" dirty="0">
                        <a:solidFill>
                          <a:srgbClr val="000000"/>
                        </a:solidFill>
                        <a:effectLst/>
                        <a:latin typeface="+mn-ea"/>
                        <a:ea typeface="+mn-ea"/>
                        <a:cs typeface="HG丸ｺﾞｼｯｸM-PRO"/>
                      </a:endParaRPr>
                    </a:p>
                    <a:p>
                      <a:pPr algn="l" fontAlgn="auto">
                        <a:lnSpc>
                          <a:spcPts val="1680"/>
                        </a:lnSpc>
                        <a:spcAft>
                          <a:spcPts val="0"/>
                        </a:spcAft>
                      </a:pPr>
                      <a:r>
                        <a:rPr lang="ja-JP" altLang="en-US" sz="1200" b="1" dirty="0">
                          <a:solidFill>
                            <a:srgbClr val="000000"/>
                          </a:solidFill>
                          <a:effectLst/>
                          <a:latin typeface="+mn-ea"/>
                          <a:ea typeface="+mn-ea"/>
                          <a:cs typeface="HG丸ｺﾞｼｯｸM-PRO"/>
                        </a:rPr>
                        <a:t>登録者の増加 </a:t>
                      </a:r>
                      <a:endParaRPr lang="ja-JP" sz="12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80"/>
                        </a:lnSpc>
                        <a:spcAft>
                          <a:spcPts val="0"/>
                        </a:spcAft>
                      </a:pPr>
                      <a:r>
                        <a:rPr lang="en-US" altLang="ja-JP" sz="1200" b="1" dirty="0">
                          <a:effectLst/>
                          <a:latin typeface="+mn-ea"/>
                          <a:ea typeface="+mn-ea"/>
                        </a:rPr>
                        <a:t>9,012 </a:t>
                      </a:r>
                      <a:r>
                        <a:rPr lang="ja-JP" altLang="en-US" sz="1200" b="1" dirty="0">
                          <a:effectLst/>
                          <a:latin typeface="+mn-ea"/>
                          <a:ea typeface="+mn-ea"/>
                        </a:rPr>
                        <a:t>人</a:t>
                      </a:r>
                      <a:endParaRPr lang="ja-JP" sz="12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80"/>
                        </a:lnSpc>
                        <a:spcBef>
                          <a:spcPts val="0"/>
                        </a:spcBef>
                        <a:spcAft>
                          <a:spcPts val="0"/>
                        </a:spcAft>
                        <a:buClrTx/>
                        <a:buSzTx/>
                        <a:buFontTx/>
                        <a:buNone/>
                        <a:tabLst/>
                        <a:defRPr/>
                      </a:pPr>
                      <a:r>
                        <a:rPr lang="en-US" altLang="ja-JP" sz="1200" b="1" dirty="0">
                          <a:solidFill>
                            <a:schemeClr val="tx1"/>
                          </a:solidFill>
                          <a:effectLst/>
                          <a:latin typeface="+mn-ea"/>
                          <a:ea typeface="+mn-ea"/>
                          <a:cs typeface="HG丸ｺﾞｼｯｸM-PRO"/>
                        </a:rPr>
                        <a:t>9,931</a:t>
                      </a:r>
                      <a:r>
                        <a:rPr lang="ja-JP" altLang="en-US" sz="1200" b="1" dirty="0">
                          <a:solidFill>
                            <a:schemeClr val="tx1"/>
                          </a:solidFill>
                          <a:effectLst/>
                          <a:latin typeface="+mn-ea"/>
                          <a:ea typeface="+mn-ea"/>
                          <a:cs typeface="HG丸ｺﾞｼｯｸM-PRO"/>
                        </a:rPr>
                        <a:t>人</a:t>
                      </a:r>
                      <a:endParaRPr lang="en-US" altLang="ja-JP" sz="1200" b="1" dirty="0">
                        <a:solidFill>
                          <a:schemeClr val="tx1"/>
                        </a:solidFill>
                        <a:effectLst/>
                        <a:latin typeface="+mn-ea"/>
                        <a:ea typeface="+mn-ea"/>
                        <a:cs typeface="HG丸ｺﾞｼｯｸM-PRO"/>
                      </a:endParaRPr>
                    </a:p>
                    <a:p>
                      <a:pPr marL="0" marR="0" lvl="0" indent="0" algn="ctr" defTabSz="914400" rtl="0" eaLnBrk="1" fontAlgn="auto" latinLnBrk="0" hangingPunct="1">
                        <a:lnSpc>
                          <a:spcPts val="1680"/>
                        </a:lnSpc>
                        <a:spcBef>
                          <a:spcPts val="0"/>
                        </a:spcBef>
                        <a:spcAft>
                          <a:spcPts val="0"/>
                        </a:spcAft>
                        <a:buClrTx/>
                        <a:buSzTx/>
                        <a:buFontTx/>
                        <a:buNone/>
                        <a:tabLst/>
                        <a:defRPr/>
                      </a:pPr>
                      <a:r>
                        <a:rPr lang="en-US" altLang="ja-JP" sz="1200" b="1" dirty="0">
                          <a:solidFill>
                            <a:schemeClr val="tx1"/>
                          </a:solidFill>
                          <a:effectLst/>
                          <a:latin typeface="+mn-ea"/>
                          <a:ea typeface="+mn-ea"/>
                          <a:cs typeface="HG丸ｺﾞｼｯｸM-PRO"/>
                        </a:rPr>
                        <a:t>(R7.12</a:t>
                      </a:r>
                      <a:r>
                        <a:rPr lang="ja-JP" altLang="en-US" sz="1200" b="1" dirty="0">
                          <a:solidFill>
                            <a:schemeClr val="tx1"/>
                          </a:solidFill>
                          <a:effectLst/>
                          <a:latin typeface="+mn-ea"/>
                          <a:ea typeface="+mn-ea"/>
                          <a:cs typeface="HG丸ｺﾞｼｯｸM-PRO"/>
                        </a:rPr>
                        <a:t>末</a:t>
                      </a:r>
                      <a:r>
                        <a:rPr lang="en-US" altLang="ja-JP" sz="1200" b="1" dirty="0">
                          <a:solidFill>
                            <a:schemeClr val="tx1"/>
                          </a:solidFill>
                          <a:effectLst/>
                          <a:latin typeface="+mn-ea"/>
                          <a:ea typeface="+mn-ea"/>
                          <a:cs typeface="HG丸ｺﾞｼｯｸM-PRO"/>
                        </a:rPr>
                        <a:t>)</a:t>
                      </a:r>
                      <a:r>
                        <a:rPr lang="ja-JP" altLang="en-US" sz="1200" b="0" dirty="0">
                          <a:solidFill>
                            <a:schemeClr val="tx1"/>
                          </a:solidFill>
                          <a:effectLst/>
                          <a:latin typeface="+mn-ea"/>
                          <a:ea typeface="+mn-ea"/>
                          <a:cs typeface="HG丸ｺﾞｼｯｸM-PRO"/>
                        </a:rPr>
                        <a:t>［〇］</a:t>
                      </a:r>
                      <a:endParaRPr lang="en-US" altLang="ja-JP" sz="1600" b="0"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80"/>
                        </a:lnSpc>
                        <a:spcAft>
                          <a:spcPts val="0"/>
                        </a:spcAft>
                      </a:pPr>
                      <a:r>
                        <a:rPr lang="en-US" altLang="ja-JP" sz="1200" b="1" dirty="0">
                          <a:solidFill>
                            <a:schemeClr val="tx1"/>
                          </a:solidFill>
                          <a:effectLst/>
                          <a:latin typeface="+mn-ea"/>
                          <a:ea typeface="+mn-ea"/>
                          <a:cs typeface="HG丸ｺﾞｼｯｸM-PRO"/>
                        </a:rPr>
                        <a:t>15,000</a:t>
                      </a:r>
                      <a:r>
                        <a:rPr lang="ja-JP" altLang="en-US" sz="1200" b="1" dirty="0">
                          <a:solidFill>
                            <a:schemeClr val="tx1"/>
                          </a:solidFill>
                          <a:effectLst/>
                          <a:latin typeface="+mn-ea"/>
                          <a:ea typeface="+mn-ea"/>
                          <a:cs typeface="HG丸ｺﾞｼｯｸM-PRO"/>
                        </a:rPr>
                        <a:t>人以上</a:t>
                      </a:r>
                      <a:endParaRPr lang="ja-JP" sz="12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23507">
                <a:tc>
                  <a:txBody>
                    <a:bodyPr/>
                    <a:lstStyle/>
                    <a:p>
                      <a:pPr algn="ctr" fontAlgn="auto">
                        <a:lnSpc>
                          <a:spcPts val="1600"/>
                        </a:lnSpc>
                        <a:spcAft>
                          <a:spcPts val="0"/>
                        </a:spcAft>
                      </a:pPr>
                      <a:r>
                        <a:rPr lang="ja-JP" altLang="en-US" sz="1200" b="1" dirty="0">
                          <a:solidFill>
                            <a:schemeClr val="bg1"/>
                          </a:solidFill>
                          <a:effectLst/>
                          <a:latin typeface="+mn-ea"/>
                          <a:ea typeface="+mn-ea"/>
                          <a:cs typeface="HG丸ｺﾞｼｯｸM-PRO"/>
                        </a:rPr>
                        <a:t>２</a:t>
                      </a:r>
                      <a:endParaRPr lang="ja-JP" sz="1200" b="1" dirty="0">
                        <a:solidFill>
                          <a:schemeClr val="bg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80"/>
                        </a:lnSpc>
                        <a:spcAft>
                          <a:spcPts val="0"/>
                        </a:spcAft>
                      </a:pPr>
                      <a:r>
                        <a:rPr lang="ja-JP" altLang="en-US" sz="1200" b="1" dirty="0">
                          <a:solidFill>
                            <a:srgbClr val="000000"/>
                          </a:solidFill>
                          <a:effectLst/>
                          <a:latin typeface="+mn-ea"/>
                          <a:ea typeface="+mn-ea"/>
                          <a:cs typeface="HG丸ｺﾞｼｯｸM-PRO"/>
                        </a:rPr>
                        <a:t>大阪府の食の安全安心関連ホームページの</a:t>
                      </a:r>
                      <a:endParaRPr lang="en-US" altLang="ja-JP" sz="1200" b="1" dirty="0">
                        <a:solidFill>
                          <a:srgbClr val="000000"/>
                        </a:solidFill>
                        <a:effectLst/>
                        <a:latin typeface="+mn-ea"/>
                        <a:ea typeface="+mn-ea"/>
                        <a:cs typeface="HG丸ｺﾞｼｯｸM-PRO"/>
                      </a:endParaRPr>
                    </a:p>
                    <a:p>
                      <a:pPr algn="l" fontAlgn="auto">
                        <a:lnSpc>
                          <a:spcPts val="1680"/>
                        </a:lnSpc>
                        <a:spcAft>
                          <a:spcPts val="0"/>
                        </a:spcAft>
                      </a:pPr>
                      <a:r>
                        <a:rPr lang="ja-JP" altLang="en-US" sz="1200" b="1" dirty="0">
                          <a:solidFill>
                            <a:srgbClr val="000000"/>
                          </a:solidFill>
                          <a:effectLst/>
                          <a:latin typeface="+mn-ea"/>
                          <a:ea typeface="+mn-ea"/>
                          <a:cs typeface="HG丸ｺﾞｼｯｸM-PRO"/>
                        </a:rPr>
                        <a:t>アクセス数の増加</a:t>
                      </a:r>
                      <a:endParaRPr lang="ja-JP" sz="12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80"/>
                        </a:lnSpc>
                        <a:spcAft>
                          <a:spcPts val="0"/>
                        </a:spcAft>
                      </a:pPr>
                      <a:r>
                        <a:rPr lang="en-US" altLang="ja-JP" sz="1200" b="1" dirty="0">
                          <a:solidFill>
                            <a:srgbClr val="000000"/>
                          </a:solidFill>
                          <a:effectLst/>
                          <a:latin typeface="+mn-ea"/>
                          <a:ea typeface="+mn-ea"/>
                          <a:cs typeface="HG丸ｺﾞｼｯｸM-PRO"/>
                        </a:rPr>
                        <a:t>110 </a:t>
                      </a:r>
                      <a:r>
                        <a:rPr lang="ja-JP" altLang="en-US" sz="1200" b="1" dirty="0">
                          <a:solidFill>
                            <a:srgbClr val="000000"/>
                          </a:solidFill>
                          <a:effectLst/>
                          <a:latin typeface="+mn-ea"/>
                          <a:ea typeface="+mn-ea"/>
                          <a:cs typeface="HG丸ｺﾞｼｯｸM-PRO"/>
                        </a:rPr>
                        <a:t>万 </a:t>
                      </a:r>
                      <a:r>
                        <a:rPr lang="en-US" altLang="ja-JP" sz="1200" b="1" dirty="0">
                          <a:solidFill>
                            <a:srgbClr val="000000"/>
                          </a:solidFill>
                          <a:effectLst/>
                          <a:latin typeface="+mn-ea"/>
                          <a:ea typeface="+mn-ea"/>
                          <a:cs typeface="HG丸ｺﾞｼｯｸM-PRO"/>
                        </a:rPr>
                        <a:t>PV</a:t>
                      </a:r>
                      <a:endParaRPr lang="ja-JP" sz="12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80"/>
                        </a:lnSpc>
                        <a:spcAft>
                          <a:spcPts val="0"/>
                        </a:spcAft>
                      </a:pPr>
                      <a:r>
                        <a:rPr lang="en-US" altLang="ja-JP" sz="1200" b="1" dirty="0">
                          <a:solidFill>
                            <a:schemeClr val="tx1"/>
                          </a:solidFill>
                          <a:effectLst/>
                          <a:latin typeface="+mn-ea"/>
                          <a:ea typeface="+mn-ea"/>
                          <a:cs typeface="HG丸ｺﾞｼｯｸM-PRO"/>
                        </a:rPr>
                        <a:t>45</a:t>
                      </a:r>
                      <a:r>
                        <a:rPr lang="ja-JP" altLang="en-US" sz="1200" b="1" dirty="0">
                          <a:solidFill>
                            <a:schemeClr val="tx1"/>
                          </a:solidFill>
                          <a:effectLst/>
                          <a:latin typeface="+mn-ea"/>
                          <a:ea typeface="+mn-ea"/>
                          <a:cs typeface="HG丸ｺﾞｼｯｸM-PRO"/>
                        </a:rPr>
                        <a:t>万</a:t>
                      </a:r>
                      <a:r>
                        <a:rPr lang="en-US" altLang="ja-JP" sz="1200" b="1" dirty="0">
                          <a:solidFill>
                            <a:schemeClr val="tx1"/>
                          </a:solidFill>
                          <a:effectLst/>
                          <a:latin typeface="+mn-ea"/>
                          <a:ea typeface="+mn-ea"/>
                          <a:cs typeface="HG丸ｺﾞｼｯｸM-PRO"/>
                        </a:rPr>
                        <a:t>PV※</a:t>
                      </a:r>
                      <a:endParaRPr lang="en-US" altLang="ja-JP" sz="1200" b="0" dirty="0">
                        <a:solidFill>
                          <a:schemeClr val="tx1"/>
                        </a:solidFill>
                        <a:effectLst/>
                        <a:latin typeface="+mn-ea"/>
                        <a:ea typeface="+mn-ea"/>
                        <a:cs typeface="HG丸ｺﾞｼｯｸM-PRO"/>
                      </a:endParaRPr>
                    </a:p>
                    <a:p>
                      <a:pPr algn="ctr" fontAlgn="auto">
                        <a:lnSpc>
                          <a:spcPts val="1680"/>
                        </a:lnSpc>
                        <a:spcAft>
                          <a:spcPts val="0"/>
                        </a:spcAft>
                      </a:pPr>
                      <a:r>
                        <a:rPr lang="en-US" altLang="ja-JP" sz="1200" b="1" dirty="0">
                          <a:solidFill>
                            <a:schemeClr val="tx1"/>
                          </a:solidFill>
                          <a:effectLst/>
                          <a:latin typeface="+mn-ea"/>
                          <a:ea typeface="+mn-ea"/>
                          <a:cs typeface="HG丸ｺﾞｼｯｸM-PRO"/>
                        </a:rPr>
                        <a:t>(R6)</a:t>
                      </a:r>
                      <a:r>
                        <a:rPr lang="ja-JP" altLang="en-US" sz="1200" b="0" dirty="0">
                          <a:solidFill>
                            <a:schemeClr val="tx1"/>
                          </a:solidFill>
                          <a:effectLst/>
                          <a:latin typeface="+mn-ea"/>
                          <a:ea typeface="+mn-ea"/>
                          <a:cs typeface="HG丸ｺﾞｼｯｸM-PRO"/>
                        </a:rPr>
                        <a:t>［ー］</a:t>
                      </a:r>
                      <a:endParaRPr lang="ja-JP" sz="12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80"/>
                        </a:lnSpc>
                        <a:spcAft>
                          <a:spcPts val="0"/>
                        </a:spcAft>
                      </a:pPr>
                      <a:r>
                        <a:rPr lang="en-US" altLang="ja-JP" sz="1200" b="1" dirty="0">
                          <a:solidFill>
                            <a:schemeClr val="tx1"/>
                          </a:solidFill>
                          <a:effectLst/>
                          <a:latin typeface="+mn-ea"/>
                          <a:ea typeface="+mn-ea"/>
                          <a:cs typeface="HG丸ｺﾞｼｯｸM-PRO"/>
                        </a:rPr>
                        <a:t>120</a:t>
                      </a:r>
                      <a:r>
                        <a:rPr lang="ja-JP" altLang="en-US" sz="1200" b="1" dirty="0">
                          <a:solidFill>
                            <a:schemeClr val="tx1"/>
                          </a:solidFill>
                          <a:effectLst/>
                          <a:latin typeface="+mn-ea"/>
                          <a:ea typeface="+mn-ea"/>
                          <a:cs typeface="HG丸ｺﾞｼｯｸM-PRO"/>
                        </a:rPr>
                        <a:t>万</a:t>
                      </a:r>
                      <a:r>
                        <a:rPr lang="en-US" altLang="ja-JP" sz="1200" b="1" dirty="0">
                          <a:solidFill>
                            <a:schemeClr val="tx1"/>
                          </a:solidFill>
                          <a:effectLst/>
                          <a:latin typeface="+mn-ea"/>
                          <a:ea typeface="+mn-ea"/>
                          <a:cs typeface="HG丸ｺﾞｼｯｸM-PRO"/>
                        </a:rPr>
                        <a:t>PV</a:t>
                      </a:r>
                      <a:r>
                        <a:rPr lang="ja-JP" altLang="en-US" sz="1200" b="1" dirty="0">
                          <a:solidFill>
                            <a:schemeClr val="tx1"/>
                          </a:solidFill>
                          <a:effectLst/>
                          <a:latin typeface="+mn-ea"/>
                          <a:ea typeface="+mn-ea"/>
                          <a:cs typeface="HG丸ｺﾞｼｯｸM-PRO"/>
                        </a:rPr>
                        <a:t>以上</a:t>
                      </a:r>
                      <a:endParaRPr lang="ja-JP" sz="12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95259258"/>
                  </a:ext>
                </a:extLst>
              </a:tr>
            </a:tbl>
          </a:graphicData>
        </a:graphic>
      </p:graphicFrame>
      <p:sp>
        <p:nvSpPr>
          <p:cNvPr id="2" name="正方形/長方形 1"/>
          <p:cNvSpPr/>
          <p:nvPr/>
        </p:nvSpPr>
        <p:spPr>
          <a:xfrm>
            <a:off x="477983" y="951266"/>
            <a:ext cx="8640000" cy="298672"/>
          </a:xfrm>
          <a:prstGeom prst="rect">
            <a:avLst/>
          </a:prstGeom>
        </p:spPr>
        <p:txBody>
          <a:bodyPr wrap="square">
            <a:spAutoFit/>
          </a:bodyPr>
          <a:lstStyle/>
          <a:p>
            <a:pPr marL="139700" indent="-139700" algn="just">
              <a:lnSpc>
                <a:spcPts val="1700"/>
              </a:lnSpc>
              <a:spcAft>
                <a:spcPts val="0"/>
              </a:spcAft>
            </a:pPr>
            <a:r>
              <a:rPr lang="ja-JP" altLang="ja-JP" sz="1200" b="1" kern="100" dirty="0">
                <a:latin typeface="游ゴシック" panose="020B0400000000000000" pitchFamily="50" charset="-128"/>
                <a:ea typeface="游ゴシック" panose="020B0400000000000000" pitchFamily="50" charset="-128"/>
                <a:cs typeface="Times New Roman" panose="02020603050405020304" pitchFamily="18" charset="0"/>
              </a:rPr>
              <a:t>▽</a:t>
            </a:r>
            <a:r>
              <a:rPr lang="ja-JP" altLang="en-US" sz="1200" b="1" kern="100" dirty="0">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200" b="1" kern="100" dirty="0">
                <a:latin typeface="游ゴシック" panose="020B0400000000000000" pitchFamily="50" charset="-128"/>
                <a:ea typeface="游ゴシック" panose="020B0400000000000000" pitchFamily="50" charset="-128"/>
                <a:cs typeface="Times New Roman" panose="02020603050405020304" pitchFamily="18" charset="0"/>
              </a:rPr>
              <a:t>食品の選び方や適切な調理・保管の方法等、食の安全安心に関する基礎的な知識を学び、その知識を踏まえて行動します。</a:t>
            </a:r>
            <a:endParaRPr lang="ja-JP" altLang="ja-JP" sz="1100" b="1" kern="100" dirty="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sp>
        <p:nvSpPr>
          <p:cNvPr id="12" name="正方形/長方形 11"/>
          <p:cNvSpPr/>
          <p:nvPr/>
        </p:nvSpPr>
        <p:spPr>
          <a:xfrm>
            <a:off x="282301" y="650518"/>
            <a:ext cx="3240000" cy="304333"/>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graphicFrame>
        <p:nvGraphicFramePr>
          <p:cNvPr id="6" name="表 5"/>
          <p:cNvGraphicFramePr>
            <a:graphicFrameLocks noGrp="1"/>
          </p:cNvGraphicFramePr>
          <p:nvPr/>
        </p:nvGraphicFramePr>
        <p:xfrm>
          <a:off x="633000" y="1262806"/>
          <a:ext cx="8640001" cy="1296000"/>
        </p:xfrm>
        <a:graphic>
          <a:graphicData uri="http://schemas.openxmlformats.org/drawingml/2006/table">
            <a:tbl>
              <a:tblPr firstRow="1" firstCol="1" bandRow="1"/>
              <a:tblGrid>
                <a:gridCol w="551490">
                  <a:extLst>
                    <a:ext uri="{9D8B030D-6E8A-4147-A177-3AD203B41FA5}">
                      <a16:colId xmlns:a16="http://schemas.microsoft.com/office/drawing/2014/main" val="2813334177"/>
                    </a:ext>
                  </a:extLst>
                </a:gridCol>
                <a:gridCol w="1838298">
                  <a:extLst>
                    <a:ext uri="{9D8B030D-6E8A-4147-A177-3AD203B41FA5}">
                      <a16:colId xmlns:a16="http://schemas.microsoft.com/office/drawing/2014/main" val="2437283432"/>
                    </a:ext>
                  </a:extLst>
                </a:gridCol>
                <a:gridCol w="6250213">
                  <a:extLst>
                    <a:ext uri="{9D8B030D-6E8A-4147-A177-3AD203B41FA5}">
                      <a16:colId xmlns:a16="http://schemas.microsoft.com/office/drawing/2014/main" val="3745984960"/>
                    </a:ext>
                  </a:extLst>
                </a:gridCol>
              </a:tblGrid>
              <a:tr h="432000">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n-ea"/>
                          <a:ea typeface="+mn-ea"/>
                          <a:cs typeface="+mn-cs"/>
                        </a:rPr>
                        <a:t>ライフステ</a:t>
                      </a:r>
                      <a:r>
                        <a:rPr kumimoji="1" lang="ja-JP" altLang="en-US" sz="12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ー</a:t>
                      </a:r>
                      <a:r>
                        <a:rPr kumimoji="1" lang="ja-JP" altLang="en-US" sz="1200" b="1" i="0" u="none" strike="noStrike" kern="1200" cap="none" spc="0" normalizeH="0" baseline="0" noProof="0" dirty="0">
                          <a:ln>
                            <a:noFill/>
                          </a:ln>
                          <a:solidFill>
                            <a:prstClr val="white"/>
                          </a:solidFill>
                          <a:effectLst/>
                          <a:uLnTx/>
                          <a:uFillTx/>
                          <a:latin typeface="+mn-ea"/>
                          <a:ea typeface="+mn-ea"/>
                          <a:cs typeface="+mn-cs"/>
                        </a:rPr>
                        <a:t>ジに</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n-ea"/>
                          <a:ea typeface="+mn-ea"/>
                          <a:cs typeface="+mn-cs"/>
                        </a:rPr>
                        <a:t>応じた健康行動</a:t>
                      </a:r>
                      <a:endPar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txBody>
                  <a:tcPr marL="68580" marR="68580" marT="0" marB="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lnSpc>
                          <a:spcPct val="100000"/>
                        </a:lnSpc>
                        <a:spcAft>
                          <a:spcPts val="0"/>
                        </a:spcAft>
                      </a:pPr>
                      <a:r>
                        <a:rPr lang="ja-JP" sz="1200" b="1" kern="100" dirty="0">
                          <a:solidFill>
                            <a:srgbClr val="000000"/>
                          </a:solidFill>
                          <a:effectLst/>
                          <a:latin typeface="+mn-ea"/>
                          <a:ea typeface="+mn-ea"/>
                          <a:cs typeface="Times New Roman" panose="02020603050405020304" pitchFamily="18" charset="0"/>
                        </a:rPr>
                        <a:t>乳幼児期～学齢期</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0000"/>
                        </a:lnSpc>
                        <a:spcAft>
                          <a:spcPts val="0"/>
                        </a:spcAft>
                      </a:pPr>
                      <a:r>
                        <a:rPr lang="ja-JP" sz="1200" b="1" kern="100" dirty="0">
                          <a:solidFill>
                            <a:srgbClr val="000000"/>
                          </a:solidFill>
                          <a:effectLst/>
                          <a:latin typeface="+mn-ea"/>
                          <a:ea typeface="+mn-ea"/>
                          <a:cs typeface="Times New Roman" panose="02020603050405020304" pitchFamily="18" charset="0"/>
                        </a:rPr>
                        <a:t>食の安全安心に関する正しい食習慣を身につけます。</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99903395"/>
                  </a:ext>
                </a:extLst>
              </a:tr>
              <a:tr h="432000">
                <a:tc vMerge="1">
                  <a:txBody>
                    <a:bodyPr/>
                    <a:lstStyle/>
                    <a:p>
                      <a:pPr algn="ctr">
                        <a:lnSpc>
                          <a:spcPts val="1700"/>
                        </a:lnSpc>
                        <a:spcAft>
                          <a:spcPts val="0"/>
                        </a:spcAft>
                      </a:pP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66"/>
                    </a:solidFill>
                  </a:tcPr>
                </a:tc>
                <a:tc>
                  <a:txBody>
                    <a:bodyPr/>
                    <a:lstStyle/>
                    <a:p>
                      <a:pPr algn="ctr">
                        <a:lnSpc>
                          <a:spcPct val="100000"/>
                        </a:lnSpc>
                        <a:spcAft>
                          <a:spcPts val="0"/>
                        </a:spcAft>
                      </a:pPr>
                      <a:r>
                        <a:rPr lang="ja-JP" sz="1200" b="1" kern="100" dirty="0">
                          <a:effectLst/>
                          <a:latin typeface="+mn-ea"/>
                          <a:ea typeface="+mn-ea"/>
                          <a:cs typeface="Times New Roman" panose="02020603050405020304" pitchFamily="18" charset="0"/>
                        </a:rPr>
                        <a:t>青年期～成人期</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0000"/>
                        </a:lnSpc>
                        <a:spcAft>
                          <a:spcPts val="0"/>
                        </a:spcAft>
                      </a:pPr>
                      <a:r>
                        <a:rPr lang="ja-JP" sz="1200" b="1" kern="100" dirty="0">
                          <a:solidFill>
                            <a:srgbClr val="000000"/>
                          </a:solidFill>
                          <a:effectLst/>
                          <a:latin typeface="+mn-ea"/>
                          <a:ea typeface="+mn-ea"/>
                          <a:cs typeface="Times New Roman" panose="02020603050405020304" pitchFamily="18" charset="0"/>
                        </a:rPr>
                        <a:t>食の安全安心に関する知識と理解を深め、日常生活の中で実践します。</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230084923"/>
                  </a:ext>
                </a:extLst>
              </a:tr>
              <a:tr h="432000">
                <a:tc vMerge="1">
                  <a:txBody>
                    <a:bodyPr/>
                    <a:lstStyle/>
                    <a:p>
                      <a:pPr algn="ctr">
                        <a:spcAft>
                          <a:spcPts val="0"/>
                        </a:spcAft>
                      </a:pP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66"/>
                    </a:solidFill>
                  </a:tcPr>
                </a:tc>
                <a:tc>
                  <a:txBody>
                    <a:bodyPr/>
                    <a:lstStyle/>
                    <a:p>
                      <a:pPr algn="ctr">
                        <a:lnSpc>
                          <a:spcPct val="100000"/>
                        </a:lnSpc>
                        <a:spcAft>
                          <a:spcPts val="0"/>
                        </a:spcAft>
                      </a:pPr>
                      <a:r>
                        <a:rPr lang="ja-JP" sz="1200" b="1" kern="100" dirty="0">
                          <a:solidFill>
                            <a:srgbClr val="000000"/>
                          </a:solidFill>
                          <a:effectLst/>
                          <a:latin typeface="+mn-ea"/>
                          <a:ea typeface="+mn-ea"/>
                          <a:cs typeface="Times New Roman" panose="02020603050405020304" pitchFamily="18" charset="0"/>
                        </a:rPr>
                        <a:t>高齢期</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just">
                        <a:lnSpc>
                          <a:spcPct val="100000"/>
                        </a:lnSpc>
                        <a:spcAft>
                          <a:spcPts val="0"/>
                        </a:spcAft>
                      </a:pPr>
                      <a:r>
                        <a:rPr lang="ja-JP" sz="1200" b="1" kern="100" dirty="0">
                          <a:solidFill>
                            <a:srgbClr val="000000"/>
                          </a:solidFill>
                          <a:effectLst/>
                          <a:latin typeface="+mn-ea"/>
                          <a:ea typeface="+mn-ea"/>
                          <a:cs typeface="Times New Roman" panose="02020603050405020304" pitchFamily="18" charset="0"/>
                        </a:rPr>
                        <a:t>食の安全安心に関する知識と理解を深め、日常生活の中で実践するとともに、</a:t>
                      </a:r>
                      <a:endParaRPr lang="en-US" altLang="ja-JP" sz="1200" b="1" kern="100" dirty="0">
                        <a:solidFill>
                          <a:srgbClr val="000000"/>
                        </a:solidFill>
                        <a:effectLst/>
                        <a:latin typeface="+mn-ea"/>
                        <a:ea typeface="+mn-ea"/>
                        <a:cs typeface="Times New Roman" panose="02020603050405020304" pitchFamily="18" charset="0"/>
                      </a:endParaRPr>
                    </a:p>
                    <a:p>
                      <a:pPr algn="just">
                        <a:lnSpc>
                          <a:spcPct val="100000"/>
                        </a:lnSpc>
                        <a:spcAft>
                          <a:spcPts val="0"/>
                        </a:spcAft>
                      </a:pPr>
                      <a:r>
                        <a:rPr lang="ja-JP" sz="1200" b="1" kern="100" dirty="0">
                          <a:solidFill>
                            <a:srgbClr val="000000"/>
                          </a:solidFill>
                          <a:effectLst/>
                          <a:latin typeface="+mn-ea"/>
                          <a:ea typeface="+mn-ea"/>
                          <a:cs typeface="Times New Roman" panose="02020603050405020304" pitchFamily="18" charset="0"/>
                        </a:rPr>
                        <a:t>次世代に伝えます。</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888198159"/>
                  </a:ext>
                </a:extLst>
              </a:tr>
            </a:tbl>
          </a:graphicData>
        </a:graphic>
      </p:graphicFrame>
      <p:sp>
        <p:nvSpPr>
          <p:cNvPr id="14" name="Rectangle 1"/>
          <p:cNvSpPr>
            <a:spLocks noChangeArrowheads="1"/>
          </p:cNvSpPr>
          <p:nvPr/>
        </p:nvSpPr>
        <p:spPr bwMode="auto">
          <a:xfrm>
            <a:off x="282301" y="2598604"/>
            <a:ext cx="32834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b="1" dirty="0">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取組みの目標</a:t>
            </a:r>
            <a:r>
              <a:rPr kumimoji="0" lang="en-US" altLang="ja-JP"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kumimoji="0" lang="ja-JP" altLang="ja-JP" sz="3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graphicFrame>
        <p:nvGraphicFramePr>
          <p:cNvPr id="15" name="表 14"/>
          <p:cNvGraphicFramePr>
            <a:graphicFrameLocks noGrp="1"/>
          </p:cNvGraphicFramePr>
          <p:nvPr/>
        </p:nvGraphicFramePr>
        <p:xfrm>
          <a:off x="1604999" y="5268969"/>
          <a:ext cx="7668000" cy="1128575"/>
        </p:xfrm>
        <a:graphic>
          <a:graphicData uri="http://schemas.openxmlformats.org/drawingml/2006/table">
            <a:tbl>
              <a:tblPr firstRow="1" bandRow="1">
                <a:tableStyleId>{5C22544A-7EE6-4342-B048-85BDC9FD1C3A}</a:tableStyleId>
              </a:tblPr>
              <a:tblGrid>
                <a:gridCol w="7668000">
                  <a:extLst>
                    <a:ext uri="{9D8B030D-6E8A-4147-A177-3AD203B41FA5}">
                      <a16:colId xmlns:a16="http://schemas.microsoft.com/office/drawing/2014/main" val="1328953327"/>
                    </a:ext>
                  </a:extLst>
                </a:gridCol>
              </a:tblGrid>
              <a:tr h="1128575">
                <a:tc>
                  <a:txBody>
                    <a:bodyPr/>
                    <a:lstStyle/>
                    <a:p>
                      <a:r>
                        <a:rPr kumimoji="1" lang="ja-JP" altLang="en-US" sz="1200" b="1" dirty="0">
                          <a:solidFill>
                            <a:schemeClr val="tx1"/>
                          </a:solidFill>
                          <a:latin typeface="+mn-ea"/>
                          <a:ea typeface="+mn-ea"/>
                        </a:rPr>
                        <a:t>▽ 食生活やライフスタイルの変化に対応し、府民の多様なニーズに合った食の安全安心につながる情報を</a:t>
                      </a:r>
                      <a:endParaRPr kumimoji="1" lang="en-US" altLang="ja-JP" sz="1200" b="1" dirty="0">
                        <a:solidFill>
                          <a:schemeClr val="tx1"/>
                        </a:solidFill>
                        <a:latin typeface="+mn-ea"/>
                        <a:ea typeface="+mn-ea"/>
                      </a:endParaRPr>
                    </a:p>
                    <a:p>
                      <a:r>
                        <a:rPr kumimoji="1" lang="en-US" altLang="ja-JP" sz="1200" b="1" dirty="0">
                          <a:solidFill>
                            <a:schemeClr val="tx1"/>
                          </a:solidFill>
                          <a:latin typeface="+mn-ea"/>
                          <a:ea typeface="+mn-ea"/>
                        </a:rPr>
                        <a:t>     </a:t>
                      </a:r>
                      <a:r>
                        <a:rPr kumimoji="1" lang="ja-JP" altLang="en-US" sz="1200" b="1" dirty="0">
                          <a:solidFill>
                            <a:schemeClr val="tx1"/>
                          </a:solidFill>
                          <a:latin typeface="+mn-ea"/>
                          <a:ea typeface="+mn-ea"/>
                        </a:rPr>
                        <a:t>迅速に提供するとともに、府民が必要な情報を容易に入手できる仕組みが必要です。</a:t>
                      </a:r>
                    </a:p>
                    <a:p>
                      <a:r>
                        <a:rPr kumimoji="1" lang="ja-JP" altLang="en-US" sz="1200" b="1" dirty="0">
                          <a:solidFill>
                            <a:schemeClr val="tx1"/>
                          </a:solidFill>
                          <a:latin typeface="+mn-ea"/>
                          <a:ea typeface="+mn-ea"/>
                        </a:rPr>
                        <a:t>▽ 食品衛生に関する知識や理解を深める学習会などの開催や、インターネットを活用した様々なツールに</a:t>
                      </a:r>
                      <a:endParaRPr kumimoji="1" lang="en-US" altLang="ja-JP" sz="1200" b="1" dirty="0">
                        <a:solidFill>
                          <a:schemeClr val="tx1"/>
                        </a:solidFill>
                        <a:latin typeface="+mn-ea"/>
                        <a:ea typeface="+mn-ea"/>
                      </a:endParaRPr>
                    </a:p>
                    <a:p>
                      <a:r>
                        <a:rPr kumimoji="1" lang="en-US" altLang="ja-JP" sz="1200" b="1" dirty="0">
                          <a:solidFill>
                            <a:schemeClr val="tx1"/>
                          </a:solidFill>
                          <a:latin typeface="+mn-ea"/>
                          <a:ea typeface="+mn-ea"/>
                        </a:rPr>
                        <a:t>     </a:t>
                      </a:r>
                      <a:r>
                        <a:rPr kumimoji="1" lang="ja-JP" altLang="en-US" sz="1200" b="1" dirty="0">
                          <a:solidFill>
                            <a:schemeClr val="tx1"/>
                          </a:solidFill>
                          <a:latin typeface="+mn-ea"/>
                          <a:ea typeface="+mn-ea"/>
                        </a:rPr>
                        <a:t>よる情報発信等により、府民一人ひとりが、行政が提供する情報にアクセスできる環境を整え、</a:t>
                      </a:r>
                      <a:endParaRPr kumimoji="1" lang="en-US" altLang="ja-JP" sz="1200" b="1" dirty="0">
                        <a:solidFill>
                          <a:schemeClr val="tx1"/>
                        </a:solidFill>
                        <a:latin typeface="+mn-ea"/>
                        <a:ea typeface="+mn-ea"/>
                      </a:endParaRPr>
                    </a:p>
                    <a:p>
                      <a:r>
                        <a:rPr kumimoji="1" lang="ja-JP" altLang="en-US" sz="1200" b="1" dirty="0">
                          <a:solidFill>
                            <a:schemeClr val="tx1"/>
                          </a:solidFill>
                          <a:latin typeface="+mn-ea"/>
                          <a:ea typeface="+mn-ea"/>
                        </a:rPr>
                        <a:t>　 安全安心な食生活につなげることが重要です。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563474"/>
                  </a:ext>
                </a:extLst>
              </a:tr>
            </a:tbl>
          </a:graphicData>
        </a:graphic>
      </p:graphicFrame>
      <p:sp>
        <p:nvSpPr>
          <p:cNvPr id="13" name="Rectangle 1"/>
          <p:cNvSpPr>
            <a:spLocks noChangeArrowheads="1"/>
          </p:cNvSpPr>
          <p:nvPr/>
        </p:nvSpPr>
        <p:spPr bwMode="auto">
          <a:xfrm>
            <a:off x="271467" y="4943238"/>
            <a:ext cx="32834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b="1" dirty="0">
                <a:latin typeface="+mn-ea"/>
                <a:cs typeface="Times New Roman" panose="02020603050405020304" pitchFamily="18" charset="0"/>
              </a:rPr>
              <a:t>【</a:t>
            </a:r>
            <a:r>
              <a:rPr kumimoji="0" lang="ja-JP" altLang="en-US" sz="1600" b="1" i="0" u="none" strike="noStrike" cap="none" normalizeH="0" baseline="0" dirty="0">
                <a:ln>
                  <a:noFill/>
                </a:ln>
                <a:solidFill>
                  <a:schemeClr val="tx1"/>
                </a:solidFill>
                <a:effectLst/>
                <a:latin typeface="+mn-ea"/>
                <a:cs typeface="Times New Roman" panose="02020603050405020304" pitchFamily="18" charset="0"/>
              </a:rPr>
              <a:t>現状と課題</a:t>
            </a:r>
            <a:r>
              <a:rPr kumimoji="0" lang="en-US" altLang="ja-JP" sz="1600" b="1" i="0" u="none" strike="noStrike" cap="none" normalizeH="0" baseline="0" dirty="0">
                <a:ln>
                  <a:noFill/>
                </a:ln>
                <a:solidFill>
                  <a:schemeClr val="tx1"/>
                </a:solidFill>
                <a:effectLst/>
                <a:latin typeface="+mn-ea"/>
                <a:cs typeface="Times New Roman" panose="02020603050405020304" pitchFamily="18" charset="0"/>
              </a:rPr>
              <a:t>】</a:t>
            </a:r>
            <a:endParaRPr kumimoji="0" lang="ja-JP" altLang="ja-JP" sz="3600" b="0" i="0" u="none" strike="noStrike" cap="none" normalizeH="0" baseline="0" dirty="0">
              <a:ln>
                <a:noFill/>
              </a:ln>
              <a:solidFill>
                <a:schemeClr val="tx1"/>
              </a:solidFill>
              <a:effectLst/>
              <a:latin typeface="+mn-ea"/>
            </a:endParaRPr>
          </a:p>
        </p:txBody>
      </p:sp>
      <p:sp>
        <p:nvSpPr>
          <p:cNvPr id="17" name="角丸四角形 19">
            <a:extLst>
              <a:ext uri="{FF2B5EF4-FFF2-40B4-BE49-F238E27FC236}">
                <a16:creationId xmlns:a16="http://schemas.microsoft.com/office/drawing/2014/main" id="{BD37B7BD-94BC-498D-87FA-90C9DDA89257}"/>
              </a:ext>
            </a:extLst>
          </p:cNvPr>
          <p:cNvSpPr/>
          <p:nvPr/>
        </p:nvSpPr>
        <p:spPr>
          <a:xfrm>
            <a:off x="524999" y="5268968"/>
            <a:ext cx="1080000" cy="1128575"/>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18" name="角丸四角形 47">
            <a:extLst>
              <a:ext uri="{FF2B5EF4-FFF2-40B4-BE49-F238E27FC236}">
                <a16:creationId xmlns:a16="http://schemas.microsoft.com/office/drawing/2014/main" id="{C17EF7AC-21B8-4184-9AB3-30759C23FC16}"/>
              </a:ext>
            </a:extLst>
          </p:cNvPr>
          <p:cNvSpPr/>
          <p:nvPr/>
        </p:nvSpPr>
        <p:spPr>
          <a:xfrm>
            <a:off x="7195072" y="2636329"/>
            <a:ext cx="2077927" cy="228881"/>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［凡例］〇：改善、△：維持・悪化</a:t>
            </a:r>
            <a:endParaRPr lang="en-US" altLang="ja-JP" sz="900" dirty="0">
              <a:latin typeface="游ゴシック" panose="020B0400000000000000" pitchFamily="50" charset="-128"/>
              <a:ea typeface="游ゴシック" panose="020B0400000000000000" pitchFamily="50" charset="-128"/>
            </a:endParaRPr>
          </a:p>
        </p:txBody>
      </p:sp>
      <p:sp>
        <p:nvSpPr>
          <p:cNvPr id="16" name="スライド番号プレースホルダー 1">
            <a:extLst>
              <a:ext uri="{FF2B5EF4-FFF2-40B4-BE49-F238E27FC236}">
                <a16:creationId xmlns:a16="http://schemas.microsoft.com/office/drawing/2014/main" id="{25AE887E-54B2-4FA5-A9F6-B97CF6B2A610}"/>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106</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020669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73000" y="144000"/>
            <a:ext cx="9173079" cy="65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7" name="表 6"/>
          <p:cNvGraphicFramePr>
            <a:graphicFrameLocks noGrp="1"/>
          </p:cNvGraphicFramePr>
          <p:nvPr/>
        </p:nvGraphicFramePr>
        <p:xfrm>
          <a:off x="648000" y="288000"/>
          <a:ext cx="8646609" cy="6120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528851062"/>
                    </a:ext>
                  </a:extLst>
                </a:gridCol>
                <a:gridCol w="7386609">
                  <a:extLst>
                    <a:ext uri="{9D8B030D-6E8A-4147-A177-3AD203B41FA5}">
                      <a16:colId xmlns:a16="http://schemas.microsoft.com/office/drawing/2014/main" val="89849022"/>
                    </a:ext>
                  </a:extLst>
                </a:gridCol>
              </a:tblGrid>
              <a:tr h="6120000">
                <a:tc>
                  <a:txBody>
                    <a:bodyPr/>
                    <a:lstStyle/>
                    <a:p>
                      <a:pPr algn="ctr">
                        <a:lnSpc>
                          <a:spcPts val="1600"/>
                        </a:lnSpc>
                      </a:pPr>
                      <a:r>
                        <a:rPr kumimoji="1" lang="ja-JP" altLang="en-US" sz="1600" baseline="0" dirty="0">
                          <a:latin typeface="+mn-ea"/>
                          <a:ea typeface="+mn-ea"/>
                        </a:rPr>
                        <a:t>本年度の     </a:t>
                      </a:r>
                      <a:endParaRPr kumimoji="1" lang="en-US" altLang="ja-JP" sz="1600" baseline="0" dirty="0">
                        <a:latin typeface="+mn-ea"/>
                        <a:ea typeface="+mn-ea"/>
                      </a:endParaRPr>
                    </a:p>
                    <a:p>
                      <a:pPr algn="ctr">
                        <a:lnSpc>
                          <a:spcPts val="1600"/>
                        </a:lnSpc>
                      </a:pPr>
                      <a:r>
                        <a:rPr kumimoji="1" lang="ja-JP" altLang="en-US" sz="1600" baseline="0" dirty="0">
                          <a:latin typeface="+mn-ea"/>
                          <a:ea typeface="+mn-ea"/>
                        </a:rPr>
                        <a:t>取組み</a:t>
                      </a:r>
                      <a:endParaRPr kumimoji="1" lang="en-US" altLang="ja-JP" sz="1600" baseline="0" dirty="0">
                        <a:latin typeface="+mn-ea"/>
                        <a:ea typeface="+mn-ea"/>
                      </a:endParaRPr>
                    </a:p>
                    <a:p>
                      <a:pPr>
                        <a:lnSpc>
                          <a:spcPct val="100000"/>
                        </a:lnSpc>
                      </a:pPr>
                      <a:endParaRPr kumimoji="1" lang="en-US" altLang="ja-JP" sz="1600" baseline="0" dirty="0">
                        <a:latin typeface="+mn-ea"/>
                        <a:ea typeface="+mn-ea"/>
                      </a:endParaRPr>
                    </a:p>
                    <a:p>
                      <a:pPr>
                        <a:lnSpc>
                          <a:spcPct val="100000"/>
                        </a:lnSpc>
                      </a:pPr>
                      <a:endParaRPr kumimoji="1" lang="en-US" altLang="ja-JP" sz="1600" baseline="0" dirty="0">
                        <a:latin typeface="+mn-ea"/>
                        <a:ea typeface="+mn-ea"/>
                      </a:endParaRPr>
                    </a:p>
                    <a:p>
                      <a:pPr>
                        <a:lnSpc>
                          <a:spcPct val="100000"/>
                        </a:lnSpc>
                      </a:pPr>
                      <a:endParaRPr kumimoji="1" lang="en-US" altLang="ja-JP" sz="1600" baseline="0" dirty="0">
                        <a:latin typeface="+mn-ea"/>
                        <a:ea typeface="+mn-ea"/>
                      </a:endParaRPr>
                    </a:p>
                  </a:txBody>
                  <a:tcPr marL="72000" marR="72000" marT="54000" marB="5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nSpc>
                          <a:spcPct val="150000"/>
                        </a:lnSpc>
                      </a:pPr>
                      <a:r>
                        <a:rPr kumimoji="1" lang="ja-JP" altLang="en-US" sz="1200" b="1" dirty="0">
                          <a:solidFill>
                            <a:schemeClr val="tx1"/>
                          </a:solidFill>
                          <a:latin typeface="+mn-ea"/>
                          <a:ea typeface="+mn-ea"/>
                        </a:rPr>
                        <a:t>① </a:t>
                      </a:r>
                      <a:r>
                        <a:rPr kumimoji="1" lang="ja-JP" altLang="en-US" sz="1200" b="1" u="sng" dirty="0">
                          <a:solidFill>
                            <a:schemeClr val="tx1"/>
                          </a:solidFill>
                          <a:latin typeface="+mn-ea"/>
                          <a:ea typeface="+mn-ea"/>
                        </a:rPr>
                        <a:t>食の安全安心の情報提供の推進　</a:t>
                      </a:r>
                      <a:r>
                        <a:rPr kumimoji="1" lang="en-US" altLang="ja-JP" sz="1200" b="0" u="sng" dirty="0">
                          <a:solidFill>
                            <a:schemeClr val="tx1"/>
                          </a:solidFill>
                          <a:latin typeface="+mn-ea"/>
                          <a:ea typeface="+mn-ea"/>
                        </a:rPr>
                        <a:t>P43</a:t>
                      </a:r>
                    </a:p>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正確でわかりやすい食の安全安心に関する情報の提供</a:t>
                      </a:r>
                      <a:r>
                        <a:rPr kumimoji="1" lang="en-US" altLang="ja-JP" sz="1100" b="0" dirty="0">
                          <a:solidFill>
                            <a:schemeClr val="tx1"/>
                          </a:solidFill>
                          <a:latin typeface="+mn-ea"/>
                          <a:ea typeface="+mn-ea"/>
                        </a:rPr>
                        <a:t>》</a:t>
                      </a:r>
                    </a:p>
                    <a:p>
                      <a:pPr marL="174625" indent="-174625">
                        <a:lnSpc>
                          <a:spcPct val="100000"/>
                        </a:lnSpc>
                      </a:pPr>
                      <a:r>
                        <a:rPr kumimoji="1" lang="ja-JP" altLang="en-US" sz="1100" b="0" dirty="0">
                          <a:solidFill>
                            <a:schemeClr val="tx1"/>
                          </a:solidFill>
                          <a:highlight>
                            <a:srgbClr val="00FF00"/>
                          </a:highlight>
                          <a:latin typeface="+mn-ea"/>
                          <a:ea typeface="+mn-ea"/>
                        </a:rPr>
                        <a:t>■</a:t>
                      </a:r>
                      <a:r>
                        <a:rPr kumimoji="1" lang="ja-JP" altLang="en-US" sz="1100" b="1" dirty="0">
                          <a:solidFill>
                            <a:schemeClr val="tx1"/>
                          </a:solidFill>
                          <a:latin typeface="+mn-ea"/>
                          <a:ea typeface="+mn-ea"/>
                        </a:rPr>
                        <a:t>食の安全安心メールマガジン、食の安全推進課公式</a:t>
                      </a:r>
                      <a:r>
                        <a:rPr kumimoji="1" lang="en-US" altLang="ja-JP" sz="1100" b="1" dirty="0">
                          <a:solidFill>
                            <a:schemeClr val="tx1"/>
                          </a:solidFill>
                          <a:latin typeface="+mn-ea"/>
                          <a:ea typeface="+mn-ea"/>
                        </a:rPr>
                        <a:t>LINE</a:t>
                      </a:r>
                      <a:r>
                        <a:rPr kumimoji="1" lang="en-US" altLang="ja-JP" sz="1100" b="0" dirty="0">
                          <a:solidFill>
                            <a:schemeClr val="tx1"/>
                          </a:solidFill>
                          <a:latin typeface="+mn-ea"/>
                          <a:ea typeface="+mn-ea"/>
                        </a:rPr>
                        <a:t>【7</a:t>
                      </a:r>
                      <a:r>
                        <a:rPr kumimoji="1" lang="ja-JP" altLang="en-US" sz="1100" b="0" dirty="0">
                          <a:solidFill>
                            <a:schemeClr val="tx1"/>
                          </a:solidFill>
                          <a:latin typeface="+mn-ea"/>
                          <a:ea typeface="+mn-ea"/>
                        </a:rPr>
                        <a:t>月開始</a:t>
                      </a:r>
                      <a:r>
                        <a:rPr kumimoji="1" lang="en-US" altLang="ja-JP" sz="1100" b="0" dirty="0">
                          <a:solidFill>
                            <a:schemeClr val="tx1"/>
                          </a:solidFill>
                          <a:latin typeface="+mn-ea"/>
                          <a:ea typeface="+mn-ea"/>
                        </a:rPr>
                        <a:t>】</a:t>
                      </a:r>
                    </a:p>
                    <a:p>
                      <a:pPr marL="174625" indent="-174625">
                        <a:lnSpc>
                          <a:spcPct val="100000"/>
                        </a:lnSpc>
                      </a:pPr>
                      <a:r>
                        <a:rPr kumimoji="1" lang="ja-JP" altLang="en-US" sz="1100" b="0" dirty="0">
                          <a:solidFill>
                            <a:schemeClr val="tx1"/>
                          </a:solidFill>
                          <a:latin typeface="+mn-ea"/>
                          <a:ea typeface="+mn-ea"/>
                        </a:rPr>
                        <a:t>　府公式</a:t>
                      </a:r>
                      <a:r>
                        <a:rPr kumimoji="1" lang="en-US" altLang="ja-JP" sz="1100" b="0" dirty="0">
                          <a:solidFill>
                            <a:schemeClr val="tx1"/>
                          </a:solidFill>
                          <a:latin typeface="+mn-ea"/>
                          <a:ea typeface="+mn-ea"/>
                        </a:rPr>
                        <a:t>X</a:t>
                      </a:r>
                      <a:r>
                        <a:rPr kumimoji="1" lang="ja-JP" altLang="en-US" sz="1100" b="0" dirty="0">
                          <a:solidFill>
                            <a:schemeClr val="tx1"/>
                          </a:solidFill>
                          <a:latin typeface="+mn-ea"/>
                          <a:ea typeface="+mn-ea"/>
                        </a:rPr>
                        <a:t>での食の安全安心に関する情報の配信</a:t>
                      </a:r>
                    </a:p>
                    <a:p>
                      <a:pPr marL="174625" indent="-174625">
                        <a:lnSpc>
                          <a:spcPct val="100000"/>
                        </a:lnSpc>
                      </a:pPr>
                      <a:r>
                        <a:rPr kumimoji="1" lang="ja-JP" altLang="en-US" sz="1100" b="0" dirty="0">
                          <a:solidFill>
                            <a:schemeClr val="tx1"/>
                          </a:solidFill>
                          <a:latin typeface="+mn-ea"/>
                          <a:ea typeface="+mn-ea"/>
                        </a:rPr>
                        <a:t>・食の安全安心メールマガジン配信</a:t>
                      </a:r>
                      <a:r>
                        <a:rPr kumimoji="1" lang="en-US" altLang="ja-JP" sz="1100" b="0" dirty="0">
                          <a:solidFill>
                            <a:schemeClr val="tx1"/>
                          </a:solidFill>
                          <a:latin typeface="+mn-ea"/>
                          <a:ea typeface="+mn-ea"/>
                        </a:rPr>
                        <a:t>【4</a:t>
                      </a:r>
                      <a:r>
                        <a:rPr kumimoji="1" lang="ja-JP" altLang="en-US" sz="1100" b="0" dirty="0">
                          <a:solidFill>
                            <a:schemeClr val="tx1"/>
                          </a:solidFill>
                          <a:latin typeface="+mn-ea"/>
                          <a:ea typeface="+mn-ea"/>
                        </a:rPr>
                        <a:t>月～</a:t>
                      </a:r>
                      <a:r>
                        <a:rPr kumimoji="1" lang="en-US" altLang="ja-JP" sz="1100" b="0" dirty="0">
                          <a:solidFill>
                            <a:schemeClr val="tx1"/>
                          </a:solidFill>
                          <a:latin typeface="+mn-ea"/>
                          <a:ea typeface="+mn-ea"/>
                        </a:rPr>
                        <a:t>12</a:t>
                      </a:r>
                      <a:r>
                        <a:rPr kumimoji="1" lang="ja-JP" altLang="en-US" sz="1100" b="0" dirty="0">
                          <a:solidFill>
                            <a:schemeClr val="tx1"/>
                          </a:solidFill>
                          <a:latin typeface="+mn-ea"/>
                          <a:ea typeface="+mn-ea"/>
                        </a:rPr>
                        <a:t>月 </a:t>
                      </a:r>
                      <a:r>
                        <a:rPr kumimoji="1" lang="en-US" altLang="ja-JP" sz="1100" b="0" dirty="0">
                          <a:solidFill>
                            <a:schemeClr val="tx1"/>
                          </a:solidFill>
                          <a:latin typeface="+mn-ea"/>
                          <a:ea typeface="+mn-ea"/>
                        </a:rPr>
                        <a:t>251</a:t>
                      </a:r>
                      <a:r>
                        <a:rPr kumimoji="1" lang="ja-JP" altLang="en-US" sz="1100" b="0" dirty="0">
                          <a:solidFill>
                            <a:schemeClr val="tx1"/>
                          </a:solidFill>
                          <a:latin typeface="+mn-ea"/>
                          <a:ea typeface="+mn-ea"/>
                        </a:rPr>
                        <a:t>回</a:t>
                      </a:r>
                      <a:r>
                        <a:rPr kumimoji="1" lang="en-US" altLang="ja-JP" sz="1100" b="0" dirty="0">
                          <a:solidFill>
                            <a:schemeClr val="tx1"/>
                          </a:solidFill>
                          <a:latin typeface="+mn-ea"/>
                          <a:ea typeface="+mn-ea"/>
                        </a:rPr>
                        <a:t>】</a:t>
                      </a:r>
                      <a:endParaRPr kumimoji="1" lang="ja-JP" altLang="en-US"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・食の安全推進課公式</a:t>
                      </a:r>
                      <a:r>
                        <a:rPr kumimoji="1" lang="en-US" altLang="ja-JP" sz="1100" b="0" dirty="0">
                          <a:solidFill>
                            <a:schemeClr val="tx1"/>
                          </a:solidFill>
                          <a:latin typeface="+mn-ea"/>
                          <a:ea typeface="+mn-ea"/>
                        </a:rPr>
                        <a:t>LINE</a:t>
                      </a:r>
                      <a:r>
                        <a:rPr kumimoji="1" lang="ja-JP" altLang="en-US" sz="1100" b="0" dirty="0">
                          <a:solidFill>
                            <a:schemeClr val="tx1"/>
                          </a:solidFill>
                          <a:latin typeface="+mn-ea"/>
                          <a:ea typeface="+mn-ea"/>
                        </a:rPr>
                        <a:t>配信</a:t>
                      </a:r>
                      <a:r>
                        <a:rPr kumimoji="1" lang="en-US" altLang="ja-JP" sz="1100" b="0" dirty="0">
                          <a:solidFill>
                            <a:schemeClr val="tx1"/>
                          </a:solidFill>
                          <a:latin typeface="+mn-ea"/>
                          <a:ea typeface="+mn-ea"/>
                        </a:rPr>
                        <a:t>【7</a:t>
                      </a:r>
                      <a:r>
                        <a:rPr kumimoji="1" lang="ja-JP" altLang="en-US" sz="1100" b="0" dirty="0">
                          <a:solidFill>
                            <a:schemeClr val="tx1"/>
                          </a:solidFill>
                          <a:latin typeface="+mn-ea"/>
                          <a:ea typeface="+mn-ea"/>
                        </a:rPr>
                        <a:t>月～</a:t>
                      </a:r>
                      <a:r>
                        <a:rPr kumimoji="1" lang="en-US" altLang="ja-JP" sz="1100" b="0" dirty="0">
                          <a:solidFill>
                            <a:schemeClr val="tx1"/>
                          </a:solidFill>
                          <a:latin typeface="+mn-ea"/>
                          <a:ea typeface="+mn-ea"/>
                        </a:rPr>
                        <a:t>12</a:t>
                      </a:r>
                      <a:r>
                        <a:rPr kumimoji="1" lang="ja-JP" altLang="en-US" sz="1100" b="0" dirty="0">
                          <a:solidFill>
                            <a:schemeClr val="tx1"/>
                          </a:solidFill>
                          <a:latin typeface="+mn-ea"/>
                          <a:ea typeface="+mn-ea"/>
                        </a:rPr>
                        <a:t>月 </a:t>
                      </a:r>
                      <a:r>
                        <a:rPr kumimoji="1" lang="en-US" altLang="ja-JP" sz="1100" b="0" dirty="0">
                          <a:solidFill>
                            <a:schemeClr val="tx1"/>
                          </a:solidFill>
                          <a:latin typeface="+mn-ea"/>
                          <a:ea typeface="+mn-ea"/>
                        </a:rPr>
                        <a:t>14</a:t>
                      </a:r>
                      <a:r>
                        <a:rPr kumimoji="1" lang="ja-JP" altLang="en-US" sz="1100" b="0" dirty="0">
                          <a:solidFill>
                            <a:schemeClr val="tx1"/>
                          </a:solidFill>
                          <a:latin typeface="+mn-ea"/>
                          <a:ea typeface="+mn-ea"/>
                        </a:rPr>
                        <a:t>回</a:t>
                      </a:r>
                      <a:r>
                        <a:rPr kumimoji="1" lang="en-US" altLang="ja-JP" sz="1100" b="0" dirty="0">
                          <a:solidFill>
                            <a:schemeClr val="tx1"/>
                          </a:solidFill>
                          <a:latin typeface="+mn-ea"/>
                          <a:ea typeface="+mn-ea"/>
                        </a:rPr>
                        <a:t>】</a:t>
                      </a:r>
                      <a:endParaRPr kumimoji="1" lang="ja-JP" altLang="en-US"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・大阪府公式</a:t>
                      </a:r>
                      <a:r>
                        <a:rPr kumimoji="1" lang="en-US" altLang="ja-JP" sz="1100" b="0" dirty="0">
                          <a:solidFill>
                            <a:schemeClr val="tx1"/>
                          </a:solidFill>
                          <a:latin typeface="+mn-ea"/>
                          <a:ea typeface="+mn-ea"/>
                        </a:rPr>
                        <a:t>X</a:t>
                      </a:r>
                      <a:r>
                        <a:rPr kumimoji="1" lang="ja-JP" altLang="en-US" sz="1100" b="0" dirty="0">
                          <a:solidFill>
                            <a:schemeClr val="tx1"/>
                          </a:solidFill>
                          <a:latin typeface="+mn-ea"/>
                          <a:ea typeface="+mn-ea"/>
                        </a:rPr>
                        <a:t>での配信</a:t>
                      </a:r>
                      <a:r>
                        <a:rPr kumimoji="1" lang="en-US" altLang="ja-JP" sz="1100" b="0" dirty="0">
                          <a:solidFill>
                            <a:schemeClr val="tx1"/>
                          </a:solidFill>
                          <a:latin typeface="+mn-ea"/>
                          <a:ea typeface="+mn-ea"/>
                        </a:rPr>
                        <a:t>【4</a:t>
                      </a:r>
                      <a:r>
                        <a:rPr kumimoji="1" lang="ja-JP" altLang="en-US" sz="1100" b="0" dirty="0">
                          <a:solidFill>
                            <a:schemeClr val="tx1"/>
                          </a:solidFill>
                          <a:latin typeface="+mn-ea"/>
                          <a:ea typeface="+mn-ea"/>
                        </a:rPr>
                        <a:t>月～</a:t>
                      </a:r>
                      <a:r>
                        <a:rPr kumimoji="1" lang="en-US" altLang="ja-JP" sz="1100" b="0" dirty="0">
                          <a:solidFill>
                            <a:schemeClr val="tx1"/>
                          </a:solidFill>
                          <a:latin typeface="+mn-ea"/>
                          <a:ea typeface="+mn-ea"/>
                        </a:rPr>
                        <a:t>12</a:t>
                      </a:r>
                      <a:r>
                        <a:rPr kumimoji="1" lang="ja-JP" altLang="en-US" sz="1100" b="0" dirty="0">
                          <a:solidFill>
                            <a:schemeClr val="tx1"/>
                          </a:solidFill>
                          <a:latin typeface="+mn-ea"/>
                          <a:ea typeface="+mn-ea"/>
                        </a:rPr>
                        <a:t>月 </a:t>
                      </a:r>
                      <a:r>
                        <a:rPr kumimoji="1" lang="en-US" altLang="ja-JP" sz="1100" b="0" dirty="0">
                          <a:solidFill>
                            <a:schemeClr val="tx1"/>
                          </a:solidFill>
                          <a:latin typeface="+mn-ea"/>
                          <a:ea typeface="+mn-ea"/>
                        </a:rPr>
                        <a:t>19</a:t>
                      </a:r>
                      <a:r>
                        <a:rPr kumimoji="1" lang="ja-JP" altLang="en-US" sz="1100" b="0" dirty="0">
                          <a:solidFill>
                            <a:schemeClr val="tx1"/>
                          </a:solidFill>
                          <a:latin typeface="+mn-ea"/>
                          <a:ea typeface="+mn-ea"/>
                        </a:rPr>
                        <a:t>回</a:t>
                      </a:r>
                      <a:r>
                        <a:rPr kumimoji="1" lang="en-US" altLang="ja-JP" sz="1100" b="0" dirty="0">
                          <a:solidFill>
                            <a:schemeClr val="tx1"/>
                          </a:solidFill>
                          <a:latin typeface="+mn-ea"/>
                          <a:ea typeface="+mn-ea"/>
                        </a:rPr>
                        <a:t>】</a:t>
                      </a:r>
                    </a:p>
                    <a:p>
                      <a:pPr marL="174625" indent="-174625">
                        <a:lnSpc>
                          <a:spcPct val="100000"/>
                        </a:lnSpc>
                      </a:pPr>
                      <a:r>
                        <a:rPr kumimoji="1" lang="ja-JP" altLang="en-US" sz="1100" b="0" dirty="0">
                          <a:solidFill>
                            <a:schemeClr val="tx1"/>
                          </a:solidFill>
                          <a:latin typeface="+mn-ea"/>
                          <a:ea typeface="+mn-ea"/>
                        </a:rPr>
                        <a:t>■講習会やイベント会場で、食の安全安心メールマガジンや食の安全推進課公式</a:t>
                      </a:r>
                      <a:r>
                        <a:rPr kumimoji="1" lang="en-US" altLang="ja-JP" sz="1100" b="0" dirty="0">
                          <a:solidFill>
                            <a:schemeClr val="tx1"/>
                          </a:solidFill>
                          <a:latin typeface="+mn-ea"/>
                          <a:ea typeface="+mn-ea"/>
                        </a:rPr>
                        <a:t>LINE</a:t>
                      </a:r>
                      <a:r>
                        <a:rPr kumimoji="1" lang="ja-JP" altLang="en-US" sz="1100" b="0" dirty="0">
                          <a:solidFill>
                            <a:schemeClr val="tx1"/>
                          </a:solidFill>
                          <a:latin typeface="+mn-ea"/>
                          <a:ea typeface="+mn-ea"/>
                        </a:rPr>
                        <a:t>等についてのリーフレット</a:t>
                      </a:r>
                      <a:endParaRPr kumimoji="1" lang="en-US" altLang="ja-JP"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　配布やパネル展示、業界団体の広報誌への記事掲載等を行い、周知と購読募集や友だち募集を行った</a:t>
                      </a:r>
                    </a:p>
                    <a:p>
                      <a:pPr marL="174625" indent="-174625">
                        <a:lnSpc>
                          <a:spcPct val="100000"/>
                        </a:lnSpc>
                      </a:pPr>
                      <a:r>
                        <a:rPr kumimoji="1" lang="ja-JP" altLang="en-US" sz="1100" b="0" dirty="0">
                          <a:solidFill>
                            <a:schemeClr val="tx1"/>
                          </a:solidFill>
                          <a:latin typeface="+mn-ea"/>
                          <a:ea typeface="+mn-ea"/>
                        </a:rPr>
                        <a:t>■食の安全安心お役立ちポータルサイトで、食の安全安心に関する情報を網羅的に掲載し、随時更新</a:t>
                      </a:r>
                      <a:endParaRPr kumimoji="1" lang="en-US" altLang="ja-JP" sz="1100" b="0" dirty="0">
                        <a:solidFill>
                          <a:schemeClr val="tx1"/>
                        </a:solidFill>
                        <a:latin typeface="+mn-ea"/>
                        <a:ea typeface="+mn-ea"/>
                      </a:endParaRPr>
                    </a:p>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食に関する社会の動向を踏まえた食品衛生に関する情報の提供</a:t>
                      </a:r>
                      <a:r>
                        <a:rPr kumimoji="1" lang="en-US" altLang="ja-JP" sz="1100" b="0" dirty="0">
                          <a:solidFill>
                            <a:schemeClr val="tx1"/>
                          </a:solidFill>
                          <a:latin typeface="+mn-ea"/>
                          <a:ea typeface="+mn-ea"/>
                        </a:rPr>
                        <a:t>》</a:t>
                      </a:r>
                    </a:p>
                    <a:p>
                      <a:pPr marL="174625" indent="-174625">
                        <a:lnSpc>
                          <a:spcPct val="100000"/>
                        </a:lnSpc>
                      </a:pPr>
                      <a:r>
                        <a:rPr kumimoji="1" lang="ja-JP" altLang="en-US" sz="1100" b="0" dirty="0">
                          <a:solidFill>
                            <a:schemeClr val="tx1"/>
                          </a:solidFill>
                          <a:latin typeface="+mn-ea"/>
                          <a:ea typeface="+mn-ea"/>
                        </a:rPr>
                        <a:t>■食の安全安心メールマガジン、食の安全推進課公式</a:t>
                      </a:r>
                      <a:r>
                        <a:rPr kumimoji="1" lang="en-US" altLang="ja-JP" sz="1100" b="0" dirty="0">
                          <a:solidFill>
                            <a:schemeClr val="tx1"/>
                          </a:solidFill>
                          <a:latin typeface="+mn-ea"/>
                          <a:ea typeface="+mn-ea"/>
                        </a:rPr>
                        <a:t>LINE</a:t>
                      </a:r>
                      <a:r>
                        <a:rPr kumimoji="1" lang="ja-JP" altLang="en-US" sz="1100" b="0" dirty="0">
                          <a:solidFill>
                            <a:schemeClr val="tx1"/>
                          </a:solidFill>
                          <a:latin typeface="+mn-ea"/>
                          <a:ea typeface="+mn-ea"/>
                        </a:rPr>
                        <a:t>及び府公式</a:t>
                      </a:r>
                      <a:r>
                        <a:rPr kumimoji="1" lang="en-US" altLang="ja-JP" sz="1100" b="0" dirty="0">
                          <a:solidFill>
                            <a:schemeClr val="tx1"/>
                          </a:solidFill>
                          <a:latin typeface="+mn-ea"/>
                          <a:ea typeface="+mn-ea"/>
                        </a:rPr>
                        <a:t>X</a:t>
                      </a:r>
                      <a:r>
                        <a:rPr kumimoji="1" lang="ja-JP" altLang="en-US" sz="1100" b="0" dirty="0">
                          <a:solidFill>
                            <a:schemeClr val="tx1"/>
                          </a:solidFill>
                          <a:latin typeface="+mn-ea"/>
                          <a:ea typeface="+mn-ea"/>
                        </a:rPr>
                        <a:t>に</a:t>
                      </a:r>
                      <a:endParaRPr kumimoji="1" lang="en-US" altLang="ja-JP"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　より、行楽シーズンのバーベキュー等での食中毒予防や冬期のノロウイルス</a:t>
                      </a:r>
                      <a:endParaRPr kumimoji="1" lang="en-US" altLang="ja-JP"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　食中毒予防啓発情報を配信</a:t>
                      </a:r>
                      <a:endParaRPr kumimoji="1" lang="en-US" altLang="ja-JP" sz="1100" b="0" dirty="0">
                        <a:solidFill>
                          <a:schemeClr val="tx1"/>
                        </a:solidFill>
                        <a:latin typeface="+mn-ea"/>
                        <a:ea typeface="+mn-ea"/>
                      </a:endParaRPr>
                    </a:p>
                    <a:p>
                      <a:pPr marL="174625" indent="-174625">
                        <a:lnSpc>
                          <a:spcPct val="100000"/>
                        </a:lnSpc>
                      </a:pPr>
                      <a:endParaRPr kumimoji="1" lang="en-US" altLang="ja-JP" sz="1100" b="0" dirty="0">
                        <a:solidFill>
                          <a:schemeClr val="tx1"/>
                        </a:solidFill>
                        <a:latin typeface="+mn-ea"/>
                        <a:ea typeface="+mn-ea"/>
                      </a:endParaRPr>
                    </a:p>
                    <a:p>
                      <a:pPr marL="174625" indent="-174625">
                        <a:lnSpc>
                          <a:spcPct val="100000"/>
                        </a:lnSpc>
                      </a:pPr>
                      <a:r>
                        <a:rPr kumimoji="1" lang="ja-JP" altLang="en-US" sz="1200" b="1" dirty="0">
                          <a:solidFill>
                            <a:schemeClr val="tx1"/>
                          </a:solidFill>
                          <a:latin typeface="+mn-ea"/>
                          <a:ea typeface="+mn-ea"/>
                        </a:rPr>
                        <a:t>② </a:t>
                      </a:r>
                      <a:r>
                        <a:rPr kumimoji="1" lang="ja-JP" altLang="en-US" sz="1200" b="1" u="sng" dirty="0">
                          <a:solidFill>
                            <a:schemeClr val="tx1"/>
                          </a:solidFill>
                          <a:latin typeface="+mn-ea"/>
                          <a:ea typeface="+mn-ea"/>
                        </a:rPr>
                        <a:t>食品表示の理解促進</a:t>
                      </a:r>
                      <a:r>
                        <a:rPr kumimoji="1" lang="ja-JP" altLang="en-US" sz="1200" b="0" u="sng" dirty="0">
                          <a:solidFill>
                            <a:schemeClr val="tx1"/>
                          </a:solidFill>
                          <a:latin typeface="+mn-ea"/>
                          <a:ea typeface="+mn-ea"/>
                        </a:rPr>
                        <a:t>　</a:t>
                      </a:r>
                      <a:r>
                        <a:rPr kumimoji="1" lang="en-US" altLang="ja-JP" sz="1200" b="0" u="sng" dirty="0">
                          <a:solidFill>
                            <a:schemeClr val="tx1"/>
                          </a:solidFill>
                          <a:latin typeface="+mn-ea"/>
                          <a:ea typeface="+mn-ea"/>
                        </a:rPr>
                        <a:t>P43</a:t>
                      </a:r>
                      <a:endParaRPr kumimoji="1" lang="en-US" altLang="ja-JP" sz="1200" b="1" u="sng" dirty="0">
                        <a:solidFill>
                          <a:schemeClr val="tx1"/>
                        </a:solidFill>
                        <a:latin typeface="+mn-ea"/>
                        <a:ea typeface="+mn-ea"/>
                      </a:endParaRPr>
                    </a:p>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食品表示に関する基礎的知識の普及</a:t>
                      </a:r>
                      <a:r>
                        <a:rPr kumimoji="1" lang="en-US" altLang="ja-JP" sz="1100" b="0" dirty="0">
                          <a:solidFill>
                            <a:schemeClr val="tx1"/>
                          </a:solidFill>
                          <a:latin typeface="+mn-ea"/>
                          <a:ea typeface="+mn-ea"/>
                        </a:rPr>
                        <a:t>》</a:t>
                      </a:r>
                    </a:p>
                    <a:p>
                      <a:pPr marL="174625" indent="-174625"/>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ja-JP" altLang="en-US" sz="1100" b="1" dirty="0">
                          <a:solidFill>
                            <a:schemeClr val="tx1"/>
                          </a:solidFill>
                          <a:latin typeface="+mn-ea"/>
                          <a:ea typeface="+mn-ea"/>
                        </a:rPr>
                        <a:t>食品表示学習会の実施</a:t>
                      </a:r>
                    </a:p>
                    <a:p>
                      <a:pPr marL="174625" indent="-174625"/>
                      <a:r>
                        <a:rPr kumimoji="1" lang="ja-JP" altLang="en-US" sz="1100" b="1" dirty="0">
                          <a:solidFill>
                            <a:schemeClr val="tx1"/>
                          </a:solidFill>
                          <a:latin typeface="+mn-ea"/>
                          <a:ea typeface="+mn-ea"/>
                        </a:rPr>
                        <a:t>    </a:t>
                      </a:r>
                      <a:r>
                        <a:rPr kumimoji="1" lang="ja-JP" altLang="en-US" sz="1100" b="0" dirty="0">
                          <a:solidFill>
                            <a:schemeClr val="tx1"/>
                          </a:solidFill>
                          <a:latin typeface="+mn-ea"/>
                          <a:ea typeface="+mn-ea"/>
                        </a:rPr>
                        <a:t>消費者向け食品表示学習会「食品表示まなびぷらす」を実施</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府内４か所･</a:t>
                      </a:r>
                      <a:r>
                        <a:rPr kumimoji="1" lang="en-US" altLang="ja-JP" sz="1100" b="0" dirty="0">
                          <a:solidFill>
                            <a:schemeClr val="tx1"/>
                          </a:solidFill>
                          <a:latin typeface="+mn-ea"/>
                          <a:ea typeface="+mn-ea"/>
                        </a:rPr>
                        <a:t>5</a:t>
                      </a:r>
                      <a:r>
                        <a:rPr kumimoji="1" lang="ja-JP" altLang="en-US" sz="1100" b="0" dirty="0">
                          <a:solidFill>
                            <a:schemeClr val="tx1"/>
                          </a:solidFill>
                          <a:latin typeface="+mn-ea"/>
                          <a:ea typeface="+mn-ea"/>
                        </a:rPr>
                        <a:t>回</a:t>
                      </a:r>
                      <a:r>
                        <a:rPr kumimoji="1" lang="en-US" altLang="ja-JP" sz="1100" b="0" dirty="0">
                          <a:solidFill>
                            <a:schemeClr val="tx1"/>
                          </a:solidFill>
                          <a:latin typeface="+mn-ea"/>
                          <a:ea typeface="+mn-ea"/>
                        </a:rPr>
                        <a:t>】</a:t>
                      </a:r>
                      <a:endParaRPr kumimoji="1" lang="ja-JP" altLang="en-US"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食の安全安心メールマガジンや食の安全推進課ホームページにおける資料や動画の情報提供</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highlight>
                            <a:srgbClr val="00FF00"/>
                          </a:highlight>
                          <a:latin typeface="+mn-ea"/>
                          <a:ea typeface="+mn-ea"/>
                        </a:rPr>
                        <a:t>■</a:t>
                      </a:r>
                      <a:r>
                        <a:rPr kumimoji="1" lang="ja-JP" altLang="en-US" sz="1100" b="1" dirty="0">
                          <a:solidFill>
                            <a:schemeClr val="tx1"/>
                          </a:solidFill>
                          <a:latin typeface="+mn-ea"/>
                          <a:ea typeface="+mn-ea"/>
                        </a:rPr>
                        <a:t>消費者フェアや各関係団体主催のイベント・研修会において、シールアンケートや動画などを用いた啓発を実施。</a:t>
                      </a:r>
                      <a:endParaRPr kumimoji="1" lang="en-US" altLang="ja-JP" sz="1200" b="1" dirty="0">
                        <a:solidFill>
                          <a:schemeClr val="tx1"/>
                        </a:solidFill>
                        <a:latin typeface="+mn-ea"/>
                        <a:ea typeface="+mn-ea"/>
                      </a:endParaRPr>
                    </a:p>
                    <a:p>
                      <a:pPr marL="174625" indent="-174625"/>
                      <a:endParaRPr kumimoji="1" lang="en-US" altLang="ja-JP" sz="12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10" name="テキスト ボックス 9">
            <a:extLst>
              <a:ext uri="{FF2B5EF4-FFF2-40B4-BE49-F238E27FC236}">
                <a16:creationId xmlns:a16="http://schemas.microsoft.com/office/drawing/2014/main" id="{B59BF808-C7A6-4816-AF38-A57F839BB786}"/>
              </a:ext>
            </a:extLst>
          </p:cNvPr>
          <p:cNvSpPr txBox="1"/>
          <p:nvPr/>
        </p:nvSpPr>
        <p:spPr>
          <a:xfrm>
            <a:off x="7743276" y="375229"/>
            <a:ext cx="1514724" cy="261610"/>
          </a:xfrm>
          <a:prstGeom prst="rect">
            <a:avLst/>
          </a:prstGeom>
          <a:noFill/>
        </p:spPr>
        <p:txBody>
          <a:bodyPr wrap="square">
            <a:spAutoFit/>
          </a:bodyPr>
          <a:lstStyle/>
          <a:p>
            <a:pPr marL="174625" indent="-174625">
              <a:lnSpc>
                <a:spcPct val="100000"/>
              </a:lnSpc>
            </a:pPr>
            <a:r>
              <a:rPr kumimoji="1" lang="ja-JP" altLang="en-US" sz="1100" b="1" u="none" baseline="0" dirty="0">
                <a:solidFill>
                  <a:schemeClr val="tx1"/>
                </a:solidFill>
                <a:highlight>
                  <a:srgbClr val="00FF00"/>
                </a:highlight>
                <a:latin typeface="Meiryo UI" panose="020B0604030504040204" pitchFamily="50" charset="-128"/>
                <a:ea typeface="Meiryo UI" panose="020B0604030504040204" pitchFamily="50" charset="-128"/>
              </a:rPr>
              <a:t>■</a:t>
            </a:r>
            <a:r>
              <a:rPr kumimoji="1" lang="ja-JP" altLang="en-US" sz="1100" b="1" u="none" baseline="0" dirty="0">
                <a:solidFill>
                  <a:schemeClr val="tx1"/>
                </a:solidFill>
                <a:latin typeface="Meiryo UI" panose="020B0604030504040204" pitchFamily="50" charset="-128"/>
                <a:ea typeface="Meiryo UI" panose="020B0604030504040204" pitchFamily="50" charset="-128"/>
              </a:rPr>
              <a:t>特に説明したい項目</a:t>
            </a:r>
            <a:endParaRPr kumimoji="1" lang="en-US" altLang="ja-JP" sz="1100" b="1" u="none" baseline="0" dirty="0">
              <a:solidFill>
                <a:schemeClr val="tx1"/>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2F45C825-0D45-45DF-ACCA-0378F53F8C61}"/>
              </a:ext>
            </a:extLst>
          </p:cNvPr>
          <p:cNvSpPr txBox="1"/>
          <p:nvPr/>
        </p:nvSpPr>
        <p:spPr>
          <a:xfrm>
            <a:off x="2885195" y="6041702"/>
            <a:ext cx="2246363" cy="246221"/>
          </a:xfrm>
          <a:prstGeom prst="rect">
            <a:avLst/>
          </a:prstGeom>
          <a:noFill/>
        </p:spPr>
        <p:txBody>
          <a:bodyPr wrap="square">
            <a:spAutoFit/>
          </a:bodyPr>
          <a:lstStyle/>
          <a:p>
            <a:r>
              <a:rPr kumimoji="1" lang="ja-JP" altLang="en-US" sz="1000" b="1" dirty="0">
                <a:solidFill>
                  <a:schemeClr val="tx1"/>
                </a:solidFill>
                <a:latin typeface="+mn-ea"/>
              </a:rPr>
              <a:t>「食品表示まなびぷらす」の様子</a:t>
            </a:r>
            <a:endParaRPr lang="ja-JP" altLang="en-US" sz="1000" b="1" dirty="0">
              <a:latin typeface="+mn-ea"/>
            </a:endParaRPr>
          </a:p>
        </p:txBody>
      </p:sp>
      <p:pic>
        <p:nvPicPr>
          <p:cNvPr id="6" name="図 5">
            <a:extLst>
              <a:ext uri="{FF2B5EF4-FFF2-40B4-BE49-F238E27FC236}">
                <a16:creationId xmlns:a16="http://schemas.microsoft.com/office/drawing/2014/main" id="{1FCBC13A-B2AD-46B6-9FAA-8CB82FB4F8A4}"/>
              </a:ext>
            </a:extLst>
          </p:cNvPr>
          <p:cNvPicPr>
            <a:picLocks noChangeAspect="1"/>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7121955" y="2479990"/>
            <a:ext cx="1948277" cy="1201961"/>
          </a:xfrm>
          <a:prstGeom prst="rect">
            <a:avLst/>
          </a:prstGeom>
        </p:spPr>
      </p:pic>
      <p:sp>
        <p:nvSpPr>
          <p:cNvPr id="22" name="テキスト ボックス 21">
            <a:extLst>
              <a:ext uri="{FF2B5EF4-FFF2-40B4-BE49-F238E27FC236}">
                <a16:creationId xmlns:a16="http://schemas.microsoft.com/office/drawing/2014/main" id="{DD5119D3-657B-4087-83C2-21209DF02603}"/>
              </a:ext>
            </a:extLst>
          </p:cNvPr>
          <p:cNvSpPr txBox="1"/>
          <p:nvPr/>
        </p:nvSpPr>
        <p:spPr>
          <a:xfrm>
            <a:off x="6809951" y="2266309"/>
            <a:ext cx="2410238" cy="246221"/>
          </a:xfrm>
          <a:prstGeom prst="rect">
            <a:avLst/>
          </a:prstGeom>
          <a:noFill/>
        </p:spPr>
        <p:txBody>
          <a:bodyPr wrap="square">
            <a:spAutoFit/>
          </a:bodyPr>
          <a:lstStyle/>
          <a:p>
            <a:pPr algn="r"/>
            <a:r>
              <a:rPr lang="ja-JP" altLang="en-US" sz="1000" b="1" dirty="0">
                <a:latin typeface="+mn-ea"/>
                <a:hlinkClick r:id="rId3"/>
              </a:rPr>
              <a:t>食の安全安心お役立ちポータルサイト</a:t>
            </a:r>
            <a:endParaRPr lang="en-US" altLang="ja-JP" sz="1000" b="1" dirty="0">
              <a:latin typeface="+mn-ea"/>
            </a:endParaRPr>
          </a:p>
        </p:txBody>
      </p:sp>
      <p:pic>
        <p:nvPicPr>
          <p:cNvPr id="20" name="図 19">
            <a:extLst>
              <a:ext uri="{FF2B5EF4-FFF2-40B4-BE49-F238E27FC236}">
                <a16:creationId xmlns:a16="http://schemas.microsoft.com/office/drawing/2014/main" id="{E903A90D-D493-48EB-910C-9F58E2039DF2}"/>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2007926" y="4388664"/>
            <a:ext cx="1935131" cy="1577572"/>
          </a:xfrm>
          <a:prstGeom prst="rect">
            <a:avLst/>
          </a:prstGeom>
          <a:noFill/>
          <a:ln>
            <a:noFill/>
          </a:ln>
        </p:spPr>
      </p:pic>
      <p:pic>
        <p:nvPicPr>
          <p:cNvPr id="21" name="図 20">
            <a:extLst>
              <a:ext uri="{FF2B5EF4-FFF2-40B4-BE49-F238E27FC236}">
                <a16:creationId xmlns:a16="http://schemas.microsoft.com/office/drawing/2014/main" id="{52750799-24A7-4B20-AC0E-F7BB347B3409}"/>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4040758" y="4399216"/>
            <a:ext cx="1922187" cy="1567020"/>
          </a:xfrm>
          <a:prstGeom prst="rect">
            <a:avLst/>
          </a:prstGeom>
          <a:noFill/>
          <a:ln>
            <a:noFill/>
          </a:ln>
        </p:spPr>
      </p:pic>
      <p:pic>
        <p:nvPicPr>
          <p:cNvPr id="23" name="図 22">
            <a:extLst>
              <a:ext uri="{FF2B5EF4-FFF2-40B4-BE49-F238E27FC236}">
                <a16:creationId xmlns:a16="http://schemas.microsoft.com/office/drawing/2014/main" id="{AE371CF8-274D-47F8-AEC8-E6E5799B99B9}"/>
              </a:ext>
            </a:extLst>
          </p:cNvPr>
          <p:cNvPicPr/>
          <p:nvPr/>
        </p:nvPicPr>
        <p:blipFill>
          <a:blip r:embed="rId6" cstate="screen">
            <a:extLst>
              <a:ext uri="{28A0092B-C50C-407E-A947-70E740481C1C}">
                <a14:useLocalDpi xmlns:a14="http://schemas.microsoft.com/office/drawing/2010/main"/>
              </a:ext>
            </a:extLst>
          </a:blip>
          <a:srcRect/>
          <a:stretch>
            <a:fillRect/>
          </a:stretch>
        </p:blipFill>
        <p:spPr bwMode="auto">
          <a:xfrm rot="16200000">
            <a:off x="6191900" y="4513060"/>
            <a:ext cx="1648551" cy="1313372"/>
          </a:xfrm>
          <a:prstGeom prst="rect">
            <a:avLst/>
          </a:prstGeom>
          <a:noFill/>
          <a:ln>
            <a:noFill/>
          </a:ln>
        </p:spPr>
      </p:pic>
      <p:pic>
        <p:nvPicPr>
          <p:cNvPr id="24" name="図 23">
            <a:extLst>
              <a:ext uri="{FF2B5EF4-FFF2-40B4-BE49-F238E27FC236}">
                <a16:creationId xmlns:a16="http://schemas.microsoft.com/office/drawing/2014/main" id="{60D674D1-1FC0-43F2-870B-BB5C32C628C7}"/>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rot="5400000">
            <a:off x="7624440" y="4520882"/>
            <a:ext cx="1648551" cy="1233135"/>
          </a:xfrm>
          <a:prstGeom prst="rect">
            <a:avLst/>
          </a:prstGeom>
          <a:noFill/>
          <a:ln>
            <a:noFill/>
          </a:ln>
        </p:spPr>
      </p:pic>
      <p:sp>
        <p:nvSpPr>
          <p:cNvPr id="25" name="テキスト ボックス 24">
            <a:extLst>
              <a:ext uri="{FF2B5EF4-FFF2-40B4-BE49-F238E27FC236}">
                <a16:creationId xmlns:a16="http://schemas.microsoft.com/office/drawing/2014/main" id="{17DAAC24-30D6-4DF2-A3BB-023ED15DA162}"/>
              </a:ext>
            </a:extLst>
          </p:cNvPr>
          <p:cNvSpPr txBox="1"/>
          <p:nvPr/>
        </p:nvSpPr>
        <p:spPr>
          <a:xfrm>
            <a:off x="6809951" y="6043174"/>
            <a:ext cx="1788821" cy="246221"/>
          </a:xfrm>
          <a:prstGeom prst="rect">
            <a:avLst/>
          </a:prstGeom>
          <a:noFill/>
        </p:spPr>
        <p:txBody>
          <a:bodyPr wrap="square">
            <a:spAutoFit/>
          </a:bodyPr>
          <a:lstStyle/>
          <a:p>
            <a:r>
              <a:rPr kumimoji="1" lang="ja-JP" altLang="en-US" sz="1000" b="1" dirty="0">
                <a:solidFill>
                  <a:schemeClr val="tx1"/>
                </a:solidFill>
                <a:latin typeface="+mn-ea"/>
              </a:rPr>
              <a:t>消費者フェアにおける啓発</a:t>
            </a:r>
            <a:endParaRPr lang="ja-JP" altLang="en-US" sz="1000" b="1" dirty="0">
              <a:latin typeface="+mn-ea"/>
            </a:endParaRPr>
          </a:p>
        </p:txBody>
      </p:sp>
      <p:sp>
        <p:nvSpPr>
          <p:cNvPr id="14" name="スライド番号プレースホルダー 1">
            <a:extLst>
              <a:ext uri="{FF2B5EF4-FFF2-40B4-BE49-F238E27FC236}">
                <a16:creationId xmlns:a16="http://schemas.microsoft.com/office/drawing/2014/main" id="{CAA62C0A-517A-4FFF-B528-F21AC05530DE}"/>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107</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3782250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73000" y="144000"/>
            <a:ext cx="9189407" cy="65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7" name="表 6"/>
          <p:cNvGraphicFramePr>
            <a:graphicFrameLocks noGrp="1"/>
          </p:cNvGraphicFramePr>
          <p:nvPr/>
        </p:nvGraphicFramePr>
        <p:xfrm>
          <a:off x="648000" y="288000"/>
          <a:ext cx="8646609" cy="5148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528851062"/>
                    </a:ext>
                  </a:extLst>
                </a:gridCol>
                <a:gridCol w="7386609">
                  <a:extLst>
                    <a:ext uri="{9D8B030D-6E8A-4147-A177-3AD203B41FA5}">
                      <a16:colId xmlns:a16="http://schemas.microsoft.com/office/drawing/2014/main" val="89849022"/>
                    </a:ext>
                  </a:extLst>
                </a:gridCol>
              </a:tblGrid>
              <a:tr h="4192652">
                <a:tc>
                  <a:txBody>
                    <a:bodyPr/>
                    <a:lstStyle/>
                    <a:p>
                      <a:pPr algn="ctr">
                        <a:lnSpc>
                          <a:spcPts val="1600"/>
                        </a:lnSpc>
                      </a:pPr>
                      <a:r>
                        <a:rPr kumimoji="1" lang="ja-JP" altLang="en-US" sz="1600" baseline="0" dirty="0">
                          <a:latin typeface="+mn-ea"/>
                          <a:ea typeface="+mn-ea"/>
                        </a:rPr>
                        <a:t>本年度の     </a:t>
                      </a:r>
                      <a:endParaRPr kumimoji="1" lang="en-US" altLang="ja-JP" sz="1600" baseline="0" dirty="0">
                        <a:latin typeface="+mn-ea"/>
                        <a:ea typeface="+mn-ea"/>
                      </a:endParaRPr>
                    </a:p>
                    <a:p>
                      <a:pPr algn="ctr">
                        <a:lnSpc>
                          <a:spcPts val="1600"/>
                        </a:lnSpc>
                      </a:pPr>
                      <a:r>
                        <a:rPr kumimoji="1" lang="ja-JP" altLang="en-US" sz="1600" baseline="0" dirty="0">
                          <a:latin typeface="+mn-ea"/>
                          <a:ea typeface="+mn-ea"/>
                        </a:rPr>
                        <a:t>取組み</a:t>
                      </a:r>
                      <a:endParaRPr kumimoji="1" lang="en-US" altLang="ja-JP" sz="1600" baseline="0" dirty="0">
                        <a:latin typeface="+mn-ea"/>
                        <a:ea typeface="+mn-ea"/>
                      </a:endParaRPr>
                    </a:p>
                    <a:p>
                      <a:pPr>
                        <a:lnSpc>
                          <a:spcPct val="100000"/>
                        </a:lnSpc>
                      </a:pPr>
                      <a:endParaRPr kumimoji="1" lang="en-US" altLang="ja-JP" sz="1600" baseline="0" dirty="0">
                        <a:latin typeface="+mn-ea"/>
                        <a:ea typeface="+mn-ea"/>
                      </a:endParaRPr>
                    </a:p>
                    <a:p>
                      <a:pPr>
                        <a:lnSpc>
                          <a:spcPct val="100000"/>
                        </a:lnSpc>
                      </a:pPr>
                      <a:endParaRPr kumimoji="1" lang="en-US" altLang="ja-JP" sz="1600" baseline="0" dirty="0">
                        <a:latin typeface="+mn-ea"/>
                        <a:ea typeface="+mn-ea"/>
                      </a:endParaRPr>
                    </a:p>
                    <a:p>
                      <a:pPr>
                        <a:lnSpc>
                          <a:spcPct val="100000"/>
                        </a:lnSpc>
                      </a:pPr>
                      <a:endParaRPr kumimoji="1" lang="en-US" altLang="ja-JP" sz="1600" baseline="0" dirty="0">
                        <a:latin typeface="+mn-ea"/>
                        <a:ea typeface="+mn-ea"/>
                      </a:endParaRPr>
                    </a:p>
                  </a:txBody>
                  <a:tcPr marL="72000" marR="72000" marT="54000" marB="5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nSpc>
                          <a:spcPct val="150000"/>
                        </a:lnSpc>
                      </a:pPr>
                      <a:r>
                        <a:rPr kumimoji="1" lang="ja-JP" altLang="en-US" sz="1200" b="1" dirty="0">
                          <a:solidFill>
                            <a:schemeClr val="tx1"/>
                          </a:solidFill>
                          <a:latin typeface="+mn-ea"/>
                          <a:ea typeface="+mn-ea"/>
                        </a:rPr>
                        <a:t>③ </a:t>
                      </a:r>
                      <a:r>
                        <a:rPr kumimoji="1" lang="ja-JP" altLang="en-US" sz="1200" b="1" u="sng" dirty="0">
                          <a:solidFill>
                            <a:schemeClr val="tx1"/>
                          </a:solidFill>
                          <a:latin typeface="+mn-ea"/>
                          <a:ea typeface="+mn-ea"/>
                        </a:rPr>
                        <a:t>リスクコミュニケーションの促進　</a:t>
                      </a:r>
                      <a:r>
                        <a:rPr kumimoji="1" lang="en-US" altLang="ja-JP" sz="1200" b="0" u="sng" dirty="0">
                          <a:solidFill>
                            <a:schemeClr val="tx1"/>
                          </a:solidFill>
                          <a:latin typeface="+mn-ea"/>
                          <a:ea typeface="+mn-ea"/>
                        </a:rPr>
                        <a:t>P44</a:t>
                      </a:r>
                    </a:p>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食の安全に関するリスクコミュニケーションの促進</a:t>
                      </a:r>
                      <a:r>
                        <a:rPr kumimoji="1" lang="en-US" altLang="ja-JP" sz="1100" b="0" dirty="0">
                          <a:solidFill>
                            <a:schemeClr val="tx1"/>
                          </a:solidFill>
                          <a:latin typeface="+mn-ea"/>
                          <a:ea typeface="+mn-ea"/>
                        </a:rPr>
                        <a:t>》</a:t>
                      </a:r>
                    </a:p>
                    <a:p>
                      <a:pPr marL="174625" indent="-174625">
                        <a:lnSpc>
                          <a:spcPct val="100000"/>
                        </a:lnSpc>
                      </a:pPr>
                      <a:r>
                        <a:rPr kumimoji="1" lang="ja-JP" altLang="en-US" sz="1100" b="0" dirty="0">
                          <a:solidFill>
                            <a:schemeClr val="tx1"/>
                          </a:solidFill>
                          <a:latin typeface="+mn-ea"/>
                          <a:ea typeface="+mn-ea"/>
                        </a:rPr>
                        <a:t>■食の安全安心シンポジウムの開催</a:t>
                      </a:r>
                    </a:p>
                    <a:p>
                      <a:pPr marL="174625" indent="-174625">
                        <a:lnSpc>
                          <a:spcPct val="100000"/>
                        </a:lnSpc>
                      </a:pPr>
                      <a:r>
                        <a:rPr kumimoji="1" lang="ja-JP" altLang="en-US" sz="1100" b="0" dirty="0">
                          <a:solidFill>
                            <a:schemeClr val="tx1"/>
                          </a:solidFill>
                          <a:latin typeface="+mn-ea"/>
                          <a:ea typeface="+mn-ea"/>
                        </a:rPr>
                        <a:t>「カンピロバクター食中毒を考える」（令和</a:t>
                      </a:r>
                      <a:r>
                        <a:rPr kumimoji="1" lang="en-US" altLang="ja-JP" sz="1100" b="0" dirty="0">
                          <a:solidFill>
                            <a:schemeClr val="tx1"/>
                          </a:solidFill>
                          <a:latin typeface="+mn-ea"/>
                          <a:ea typeface="+mn-ea"/>
                        </a:rPr>
                        <a:t>8</a:t>
                      </a:r>
                      <a:r>
                        <a:rPr kumimoji="1" lang="ja-JP" altLang="en-US" sz="1100" b="0" dirty="0">
                          <a:solidFill>
                            <a:schemeClr val="tx1"/>
                          </a:solidFill>
                          <a:latin typeface="+mn-ea"/>
                          <a:ea typeface="+mn-ea"/>
                        </a:rPr>
                        <a:t>年</a:t>
                      </a:r>
                      <a:r>
                        <a:rPr kumimoji="1" lang="en-US" altLang="ja-JP" sz="1100" b="0" dirty="0">
                          <a:solidFill>
                            <a:schemeClr val="tx1"/>
                          </a:solidFill>
                          <a:latin typeface="+mn-ea"/>
                          <a:ea typeface="+mn-ea"/>
                        </a:rPr>
                        <a:t>2</a:t>
                      </a:r>
                      <a:r>
                        <a:rPr kumimoji="1" lang="ja-JP" altLang="en-US" sz="1100" b="0" dirty="0">
                          <a:solidFill>
                            <a:schemeClr val="tx1"/>
                          </a:solidFill>
                          <a:latin typeface="+mn-ea"/>
                          <a:ea typeface="+mn-ea"/>
                        </a:rPr>
                        <a:t>月</a:t>
                      </a:r>
                      <a:r>
                        <a:rPr kumimoji="1" lang="en-US" altLang="ja-JP" sz="1100" b="0" dirty="0">
                          <a:solidFill>
                            <a:schemeClr val="tx1"/>
                          </a:solidFill>
                          <a:latin typeface="+mn-ea"/>
                          <a:ea typeface="+mn-ea"/>
                        </a:rPr>
                        <a:t>18</a:t>
                      </a:r>
                      <a:r>
                        <a:rPr kumimoji="1" lang="ja-JP" altLang="en-US" sz="1100" b="0" dirty="0">
                          <a:solidFill>
                            <a:schemeClr val="tx1"/>
                          </a:solidFill>
                          <a:latin typeface="+mn-ea"/>
                          <a:ea typeface="+mn-ea"/>
                        </a:rPr>
                        <a:t>日開催）（大阪府主催）において、府内で発生件数の</a:t>
                      </a:r>
                      <a:endParaRPr kumimoji="1" lang="en-US" altLang="ja-JP"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　多いカンピロバクター食中毒について、消費者、食品関係事業者、有識者等による意見交換を実施</a:t>
                      </a:r>
                      <a:r>
                        <a:rPr kumimoji="1" lang="en-US" altLang="ja-JP" sz="1100" b="0" dirty="0">
                          <a:solidFill>
                            <a:schemeClr val="tx1"/>
                          </a:solidFill>
                          <a:latin typeface="+mn-ea"/>
                          <a:ea typeface="+mn-ea"/>
                        </a:rPr>
                        <a:t>【60</a:t>
                      </a:r>
                      <a:r>
                        <a:rPr kumimoji="1" lang="ja-JP" altLang="en-US" sz="1100" b="0" dirty="0">
                          <a:solidFill>
                            <a:schemeClr val="tx1"/>
                          </a:solidFill>
                          <a:latin typeface="+mn-ea"/>
                          <a:ea typeface="+mn-ea"/>
                        </a:rPr>
                        <a:t>人</a:t>
                      </a:r>
                      <a:r>
                        <a:rPr kumimoji="1" lang="en-US" altLang="ja-JP" sz="1100" b="0" dirty="0">
                          <a:solidFill>
                            <a:schemeClr val="tx1"/>
                          </a:solidFill>
                          <a:latin typeface="+mn-ea"/>
                          <a:ea typeface="+mn-ea"/>
                        </a:rPr>
                        <a:t>】</a:t>
                      </a:r>
                      <a:endParaRPr kumimoji="1" lang="ja-JP" altLang="en-US" sz="1100" b="0" dirty="0">
                        <a:solidFill>
                          <a:schemeClr val="tx1"/>
                        </a:solidFill>
                        <a:latin typeface="+mn-ea"/>
                        <a:ea typeface="+mn-ea"/>
                      </a:endParaRPr>
                    </a:p>
                    <a:p>
                      <a:pPr marL="174625" indent="-174625">
                        <a:lnSpc>
                          <a:spcPct val="100000"/>
                        </a:lnSpc>
                      </a:pPr>
                      <a:r>
                        <a:rPr kumimoji="1" lang="ja-JP" altLang="en-US" sz="1100" b="0" dirty="0">
                          <a:solidFill>
                            <a:schemeClr val="tx1"/>
                          </a:solidFill>
                          <a:highlight>
                            <a:srgbClr val="00FF00"/>
                          </a:highlight>
                          <a:latin typeface="+mn-ea"/>
                          <a:ea typeface="+mn-ea"/>
                        </a:rPr>
                        <a:t>■ </a:t>
                      </a:r>
                      <a:r>
                        <a:rPr kumimoji="1" lang="ja-JP" altLang="en-US" sz="1100" b="1" dirty="0">
                          <a:solidFill>
                            <a:schemeClr val="tx1"/>
                          </a:solidFill>
                          <a:latin typeface="+mn-ea"/>
                          <a:ea typeface="+mn-ea"/>
                        </a:rPr>
                        <a:t>食の安全安心学習会の実施</a:t>
                      </a:r>
                    </a:p>
                    <a:p>
                      <a:pPr marL="174625" indent="-174625">
                        <a:lnSpc>
                          <a:spcPct val="100000"/>
                        </a:lnSpc>
                      </a:pPr>
                      <a:r>
                        <a:rPr kumimoji="1" lang="ja-JP" altLang="en-US" sz="1100" b="1" dirty="0">
                          <a:solidFill>
                            <a:schemeClr val="tx1"/>
                          </a:solidFill>
                          <a:latin typeface="+mn-ea"/>
                          <a:ea typeface="+mn-ea"/>
                        </a:rPr>
                        <a:t>　 </a:t>
                      </a:r>
                      <a:r>
                        <a:rPr kumimoji="1" lang="ja-JP" altLang="en-US" sz="1100" b="0" dirty="0">
                          <a:solidFill>
                            <a:schemeClr val="tx1"/>
                          </a:solidFill>
                          <a:latin typeface="+mn-ea"/>
                          <a:ea typeface="+mn-ea"/>
                        </a:rPr>
                        <a:t>小学生とその保護者を対象に、食の安全安心を守る食品販売店や行政の取組みについて、</a:t>
                      </a:r>
                      <a:endParaRPr kumimoji="1" lang="en-US" altLang="ja-JP"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　 食品売場やバックヤードの見学、手洗い教室やクイズ等により、</a:t>
                      </a:r>
                      <a:endParaRPr kumimoji="1" lang="en-US" altLang="ja-JP"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　 食中毒の予防法や食品衛生の知識の普及啓発を実施</a:t>
                      </a:r>
                      <a:r>
                        <a:rPr kumimoji="1" lang="en-US" altLang="ja-JP" sz="1100" b="0" dirty="0">
                          <a:solidFill>
                            <a:schemeClr val="tx1"/>
                          </a:solidFill>
                          <a:latin typeface="+mn-ea"/>
                          <a:ea typeface="+mn-ea"/>
                        </a:rPr>
                        <a:t>【74</a:t>
                      </a:r>
                      <a:r>
                        <a:rPr kumimoji="1" lang="ja-JP" altLang="en-US" sz="1100" b="0" dirty="0">
                          <a:solidFill>
                            <a:schemeClr val="tx1"/>
                          </a:solidFill>
                          <a:latin typeface="+mn-ea"/>
                          <a:ea typeface="+mn-ea"/>
                        </a:rPr>
                        <a:t>人</a:t>
                      </a:r>
                      <a:r>
                        <a:rPr kumimoji="1" lang="en-US" altLang="ja-JP" sz="1100" b="0" dirty="0">
                          <a:solidFill>
                            <a:schemeClr val="tx1"/>
                          </a:solidFill>
                          <a:latin typeface="+mn-ea"/>
                          <a:ea typeface="+mn-ea"/>
                        </a:rPr>
                        <a:t>】</a:t>
                      </a:r>
                    </a:p>
                    <a:p>
                      <a:pPr marL="174625" indent="-174625">
                        <a:lnSpc>
                          <a:spcPct val="150000"/>
                        </a:lnSpc>
                      </a:pPr>
                      <a:endParaRPr kumimoji="1" lang="en-US" altLang="ja-JP" sz="12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r h="9553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７</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最終予算</a:t>
                      </a:r>
                      <a:endParaRPr kumimoji="1" lang="en-US" altLang="ja-JP"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400" baseline="0" dirty="0">
                        <a:latin typeface="+mn-ea"/>
                        <a:ea typeface="+mn-ea"/>
                      </a:endParaRPr>
                    </a:p>
                  </a:txBody>
                  <a:tcPr marL="72000" marR="72000" marT="54000" marB="54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kumimoji="1" lang="zh-TW" altLang="en-US" sz="1100" b="0" dirty="0">
                          <a:solidFill>
                            <a:schemeClr val="tx1"/>
                          </a:solidFill>
                          <a:latin typeface="游ゴシック" panose="020B0400000000000000" pitchFamily="50" charset="-128"/>
                          <a:ea typeface="游ゴシック" panose="020B0400000000000000" pitchFamily="50" charset="-128"/>
                        </a:rPr>
                        <a:t>食中毒予防対策事業費</a:t>
                      </a:r>
                      <a:r>
                        <a:rPr kumimoji="1" lang="ja-JP" altLang="en-US" sz="1100" b="0" dirty="0">
                          <a:solidFill>
                            <a:schemeClr val="tx1"/>
                          </a:solidFill>
                          <a:latin typeface="游ゴシック" panose="020B0400000000000000" pitchFamily="50" charset="-128"/>
                          <a:ea typeface="游ゴシック" panose="020B0400000000000000" pitchFamily="50" charset="-128"/>
                        </a:rPr>
                        <a:t>　</a:t>
                      </a:r>
                      <a:r>
                        <a:rPr kumimoji="1" lang="en-US" altLang="ja-JP" sz="1100" b="0" dirty="0">
                          <a:solidFill>
                            <a:schemeClr val="tx1"/>
                          </a:solidFill>
                          <a:latin typeface="游ゴシック" panose="020B0400000000000000" pitchFamily="50" charset="-128"/>
                          <a:ea typeface="+mn-ea"/>
                        </a:rPr>
                        <a:t>1,680</a:t>
                      </a:r>
                      <a:r>
                        <a:rPr kumimoji="1" lang="ja-JP" altLang="en-US" sz="1100" b="0" dirty="0">
                          <a:solidFill>
                            <a:schemeClr val="tx1"/>
                          </a:solidFill>
                          <a:latin typeface="游ゴシック" panose="020B0400000000000000" pitchFamily="50" charset="-128"/>
                          <a:ea typeface="+mn-ea"/>
                        </a:rPr>
                        <a:t>千円　　</a:t>
                      </a:r>
                      <a:r>
                        <a:rPr kumimoji="1" lang="zh-TW" altLang="en-US" sz="1100" b="0" dirty="0">
                          <a:solidFill>
                            <a:schemeClr val="tx1"/>
                          </a:solidFill>
                          <a:latin typeface="游ゴシック" panose="020B0400000000000000" pitchFamily="50" charset="-128"/>
                          <a:ea typeface="游ゴシック" panose="020B0400000000000000" pitchFamily="50" charset="-128"/>
                        </a:rPr>
                        <a:t>食品表示適正化推進事業</a:t>
                      </a:r>
                      <a:r>
                        <a:rPr kumimoji="1" lang="ja-JP" altLang="en-US" sz="1100" b="0" dirty="0">
                          <a:solidFill>
                            <a:schemeClr val="tx1"/>
                          </a:solidFill>
                          <a:latin typeface="游ゴシック" panose="020B0400000000000000" pitchFamily="50" charset="-128"/>
                          <a:ea typeface="游ゴシック" panose="020B0400000000000000" pitchFamily="50" charset="-128"/>
                        </a:rPr>
                        <a:t>　</a:t>
                      </a:r>
                      <a:r>
                        <a:rPr kumimoji="1" lang="en-US" altLang="ja-JP" sz="1100" b="0" dirty="0">
                          <a:solidFill>
                            <a:schemeClr val="tx1"/>
                          </a:solidFill>
                          <a:latin typeface="游ゴシック" panose="020B0400000000000000" pitchFamily="50" charset="-128"/>
                          <a:ea typeface="+mn-ea"/>
                        </a:rPr>
                        <a:t>9,564</a:t>
                      </a:r>
                      <a:r>
                        <a:rPr kumimoji="1" lang="ja-JP" altLang="en-US" sz="1100" b="0" dirty="0">
                          <a:solidFill>
                            <a:schemeClr val="tx1"/>
                          </a:solidFill>
                          <a:latin typeface="游ゴシック" panose="020B0400000000000000" pitchFamily="50" charset="-128"/>
                          <a:ea typeface="+mn-ea"/>
                        </a:rPr>
                        <a:t>千円</a:t>
                      </a:r>
                      <a:endParaRPr kumimoji="1" lang="en-US" altLang="ja-JP" sz="1100" b="0" dirty="0">
                        <a:solidFill>
                          <a:schemeClr val="tx1"/>
                        </a:solidFill>
                        <a:latin typeface="游ゴシック" panose="020B0400000000000000" pitchFamily="50" charset="-128"/>
                        <a:ea typeface="+mn-ea"/>
                      </a:endParaRPr>
                    </a:p>
                    <a:p>
                      <a:r>
                        <a:rPr kumimoji="1" lang="ja-JP" altLang="en-US" sz="1100" b="0" dirty="0">
                          <a:solidFill>
                            <a:schemeClr val="tx1"/>
                          </a:solidFill>
                          <a:latin typeface="游ゴシック" panose="020B0400000000000000" pitchFamily="50" charset="-128"/>
                          <a:ea typeface="+mn-ea"/>
                        </a:rPr>
                        <a:t>リスクコミュニケーション推進事業費　</a:t>
                      </a:r>
                      <a:r>
                        <a:rPr kumimoji="1" lang="en-US" altLang="ja-JP" sz="1100" b="0" dirty="0">
                          <a:solidFill>
                            <a:schemeClr val="tx1"/>
                          </a:solidFill>
                          <a:latin typeface="游ゴシック" panose="020B0400000000000000" pitchFamily="50" charset="-128"/>
                          <a:ea typeface="+mn-ea"/>
                        </a:rPr>
                        <a:t>1,328</a:t>
                      </a:r>
                      <a:r>
                        <a:rPr kumimoji="1" lang="ja-JP" altLang="en-US" sz="1100" b="0" dirty="0">
                          <a:solidFill>
                            <a:schemeClr val="tx1"/>
                          </a:solidFill>
                          <a:latin typeface="游ゴシック" panose="020B0400000000000000" pitchFamily="50" charset="-128"/>
                          <a:ea typeface="+mn-ea"/>
                        </a:rPr>
                        <a:t>千円</a:t>
                      </a:r>
                      <a:endParaRPr kumimoji="1" lang="en-US" altLang="ja-JP" sz="1100" b="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42432531"/>
                  </a:ext>
                </a:extLst>
              </a:tr>
            </a:tbl>
          </a:graphicData>
        </a:graphic>
      </p:graphicFrame>
      <p:sp>
        <p:nvSpPr>
          <p:cNvPr id="6" name="テキスト ボックス 5">
            <a:extLst>
              <a:ext uri="{FF2B5EF4-FFF2-40B4-BE49-F238E27FC236}">
                <a16:creationId xmlns:a16="http://schemas.microsoft.com/office/drawing/2014/main" id="{2D7FA216-158B-47BD-9C2D-E89CD80D0EF9}"/>
              </a:ext>
            </a:extLst>
          </p:cNvPr>
          <p:cNvSpPr txBox="1"/>
          <p:nvPr/>
        </p:nvSpPr>
        <p:spPr>
          <a:xfrm>
            <a:off x="4089053" y="4168101"/>
            <a:ext cx="2146479" cy="246221"/>
          </a:xfrm>
          <a:prstGeom prst="rect">
            <a:avLst/>
          </a:prstGeom>
          <a:noFill/>
        </p:spPr>
        <p:txBody>
          <a:bodyPr wrap="square" rtlCol="0">
            <a:spAutoFit/>
          </a:bodyPr>
          <a:lstStyle/>
          <a:p>
            <a:r>
              <a:rPr kumimoji="1" lang="ja-JP" altLang="en-US" sz="1000" b="1" dirty="0"/>
              <a:t>食の安全安心学習会の様子</a:t>
            </a:r>
          </a:p>
        </p:txBody>
      </p:sp>
      <p:pic>
        <p:nvPicPr>
          <p:cNvPr id="17" name="Picture 2" descr="kengaku_1">
            <a:extLst>
              <a:ext uri="{FF2B5EF4-FFF2-40B4-BE49-F238E27FC236}">
                <a16:creationId xmlns:a16="http://schemas.microsoft.com/office/drawing/2014/main" id="{81722EF9-8974-4029-ACE7-7BA0D1C8B66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754015" y="2361540"/>
            <a:ext cx="2350425" cy="176220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descr="手洗い2">
            <a:extLst>
              <a:ext uri="{FF2B5EF4-FFF2-40B4-BE49-F238E27FC236}">
                <a16:creationId xmlns:a16="http://schemas.microsoft.com/office/drawing/2014/main" id="{A727D271-9752-49A7-906E-3C89C6BAD3E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34648" y="2322926"/>
            <a:ext cx="1775807" cy="1800819"/>
          </a:xfrm>
          <a:prstGeom prst="rect">
            <a:avLst/>
          </a:prstGeom>
          <a:noFill/>
          <a:extLst>
            <a:ext uri="{909E8E84-426E-40DD-AFC4-6F175D3DCCD1}">
              <a14:hiddenFill xmlns:a14="http://schemas.microsoft.com/office/drawing/2010/main">
                <a:solidFill>
                  <a:srgbClr val="FFFFFF"/>
                </a:solidFill>
              </a14:hiddenFill>
            </a:ext>
          </a:extLst>
        </p:spPr>
      </p:pic>
      <p:sp>
        <p:nvSpPr>
          <p:cNvPr id="9" name="スライド番号プレースホルダー 1">
            <a:extLst>
              <a:ext uri="{FF2B5EF4-FFF2-40B4-BE49-F238E27FC236}">
                <a16:creationId xmlns:a16="http://schemas.microsoft.com/office/drawing/2014/main" id="{059DF962-1043-4FA1-8ED1-2C1D97E4BDEF}"/>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108</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239738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B5FFAA20-B502-4AD4-914B-4A9D57D855A2}"/>
              </a:ext>
            </a:extLst>
          </p:cNvPr>
          <p:cNvSpPr/>
          <p:nvPr/>
        </p:nvSpPr>
        <p:spPr>
          <a:xfrm>
            <a:off x="273000" y="144000"/>
            <a:ext cx="9230229" cy="65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表 8"/>
          <p:cNvGraphicFramePr>
            <a:graphicFrameLocks noGrp="1"/>
          </p:cNvGraphicFramePr>
          <p:nvPr/>
        </p:nvGraphicFramePr>
        <p:xfrm>
          <a:off x="648000" y="288000"/>
          <a:ext cx="8640000" cy="6166309"/>
        </p:xfrm>
        <a:graphic>
          <a:graphicData uri="http://schemas.openxmlformats.org/drawingml/2006/table">
            <a:tbl>
              <a:tblPr firstRow="1" bandRow="1">
                <a:tableStyleId>{5C22544A-7EE6-4342-B048-85BDC9FD1C3A}</a:tableStyleId>
              </a:tblPr>
              <a:tblGrid>
                <a:gridCol w="1259037">
                  <a:extLst>
                    <a:ext uri="{9D8B030D-6E8A-4147-A177-3AD203B41FA5}">
                      <a16:colId xmlns:a16="http://schemas.microsoft.com/office/drawing/2014/main" val="528851062"/>
                    </a:ext>
                  </a:extLst>
                </a:gridCol>
                <a:gridCol w="7380963">
                  <a:extLst>
                    <a:ext uri="{9D8B030D-6E8A-4147-A177-3AD203B41FA5}">
                      <a16:colId xmlns:a16="http://schemas.microsoft.com/office/drawing/2014/main" val="89849022"/>
                    </a:ext>
                  </a:extLst>
                </a:gridCol>
              </a:tblGrid>
              <a:tr h="264355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baseline="0" dirty="0">
                          <a:solidFill>
                            <a:schemeClr val="bg1"/>
                          </a:solidFill>
                          <a:latin typeface="+mn-ea"/>
                          <a:ea typeface="+mn-ea"/>
                        </a:rPr>
                        <a:t>課題・必要な取組み</a:t>
                      </a:r>
                      <a:endParaRPr kumimoji="1" lang="ja-JP" altLang="en-US" sz="1400" b="1" baseline="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① </a:t>
                      </a:r>
                      <a:r>
                        <a:rPr kumimoji="1" lang="ja-JP" altLang="en-US" sz="1100" b="1" u="sng" dirty="0">
                          <a:solidFill>
                            <a:schemeClr val="tx1"/>
                          </a:solidFill>
                          <a:latin typeface="+mn-ea"/>
                          <a:ea typeface="+mn-ea"/>
                        </a:rPr>
                        <a:t>食の安全安心の情報提供の推進</a:t>
                      </a:r>
                      <a:endParaRPr kumimoji="1" lang="en-US" altLang="ja-JP" sz="1100" b="1" u="sng"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正確でわかりやすい食の安全安心に関する情報の提供</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ja-JP" altLang="en-US" sz="1100" b="1" dirty="0">
                          <a:solidFill>
                            <a:schemeClr val="tx1"/>
                          </a:solidFill>
                          <a:latin typeface="+mn-ea"/>
                          <a:ea typeface="+mn-ea"/>
                        </a:rPr>
                        <a:t>食の安全安心メールマガジン購読者及び食の安全推進課公式</a:t>
                      </a:r>
                      <a:r>
                        <a:rPr kumimoji="1" lang="en-US" altLang="ja-JP" sz="1100" b="1" dirty="0">
                          <a:solidFill>
                            <a:schemeClr val="tx1"/>
                          </a:solidFill>
                          <a:latin typeface="+mn-ea"/>
                          <a:ea typeface="+mn-ea"/>
                        </a:rPr>
                        <a:t>LINE</a:t>
                      </a:r>
                      <a:r>
                        <a:rPr kumimoji="1" lang="ja-JP" altLang="en-US" sz="1100" b="1" dirty="0">
                          <a:solidFill>
                            <a:schemeClr val="tx1"/>
                          </a:solidFill>
                          <a:latin typeface="+mn-ea"/>
                          <a:ea typeface="+mn-ea"/>
                        </a:rPr>
                        <a:t>友だちの増加、ポータルサイトの随時更新</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n-ea"/>
                          <a:ea typeface="+mn-ea"/>
                        </a:rPr>
                        <a:t>メールマガジン登録者の確保、ポータルサイトの随時更新</a:t>
                      </a:r>
                      <a:endParaRPr kumimoji="1" lang="en-US" altLang="ja-JP" sz="1100" b="1"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若い世代への啓発</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■発信した情報に対する府民の反応確認等、より具体な効果の検証</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食に関する社会の動向を踏まえた食品衛生に関する情報の提供</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食に関する社会の流行の情報収集・把握</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② </a:t>
                      </a:r>
                      <a:r>
                        <a:rPr kumimoji="1" lang="ja-JP" altLang="en-US" sz="1100" b="1" u="sng" dirty="0">
                          <a:solidFill>
                            <a:schemeClr val="tx1"/>
                          </a:solidFill>
                          <a:latin typeface="+mn-ea"/>
                          <a:ea typeface="+mn-ea"/>
                        </a:rPr>
                        <a:t>食品表示の理解促進</a:t>
                      </a:r>
                      <a:endParaRPr kumimoji="1" lang="en-US" altLang="ja-JP" sz="1100" b="1" u="sng"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食品表示に関する基礎的知識の普及</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ja-JP" altLang="en-US" sz="1100" b="1" dirty="0">
                          <a:solidFill>
                            <a:schemeClr val="tx1"/>
                          </a:solidFill>
                          <a:latin typeface="+mn-ea"/>
                          <a:ea typeface="+mn-ea"/>
                        </a:rPr>
                        <a:t>食品表示基準等の改正に伴う周知・啓発が必要</a:t>
                      </a:r>
                      <a:endParaRPr kumimoji="1" lang="en-US" altLang="ja-JP" sz="1100" b="1" dirty="0">
                        <a:solidFill>
                          <a:schemeClr val="tx1"/>
                        </a:solidFill>
                        <a:latin typeface="+mn-ea"/>
                        <a:ea typeface="+mn-ea"/>
                      </a:endParaRPr>
                    </a:p>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③ </a:t>
                      </a:r>
                      <a:r>
                        <a:rPr kumimoji="1" lang="ja-JP" altLang="en-US" sz="1100" b="1" u="sng" dirty="0">
                          <a:solidFill>
                            <a:schemeClr val="tx1"/>
                          </a:solidFill>
                          <a:latin typeface="+mn-ea"/>
                          <a:ea typeface="+mn-ea"/>
                        </a:rPr>
                        <a:t>リスクコミュニケーションの促進</a:t>
                      </a:r>
                      <a:endParaRPr kumimoji="1" lang="en-US" altLang="ja-JP" sz="1100" b="1" u="sng"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食の安全に関するリスクコミュニケーションの促進</a:t>
                      </a:r>
                      <a:r>
                        <a:rPr kumimoji="1" lang="en-US" altLang="ja-JP" sz="1100" b="0" dirty="0">
                          <a:solidFill>
                            <a:schemeClr val="tx1"/>
                          </a:solidFill>
                          <a:latin typeface="+mn-ea"/>
                          <a:ea typeface="+mn-ea"/>
                        </a:rPr>
                        <a:t>》</a:t>
                      </a:r>
                      <a:endParaRPr kumimoji="1" lang="ja-JP" altLang="en-US"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ja-JP" altLang="en-US" sz="1100" b="1" dirty="0">
                          <a:solidFill>
                            <a:schemeClr val="tx1"/>
                          </a:solidFill>
                          <a:latin typeface="+mn-ea"/>
                          <a:ea typeface="+mn-ea"/>
                        </a:rPr>
                        <a:t>ニーズの高いテーマの選定、参加しやすい場所の確保・開催方法の検討</a:t>
                      </a:r>
                      <a:endParaRPr kumimoji="1" lang="en-US" altLang="ja-JP" sz="11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3989797"/>
                  </a:ext>
                </a:extLst>
              </a:tr>
              <a:tr h="2643550">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400" b="1" dirty="0">
                          <a:solidFill>
                            <a:schemeClr val="bg1"/>
                          </a:solidFill>
                        </a:rPr>
                        <a:t>次年度の</a:t>
                      </a:r>
                      <a:endParaRPr kumimoji="1" lang="en-US" altLang="ja-JP" sz="1400" b="1" dirty="0">
                        <a:solidFill>
                          <a:schemeClr val="bg1"/>
                        </a:solidFill>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400" b="1" dirty="0">
                          <a:solidFill>
                            <a:schemeClr val="bg1"/>
                          </a:solidFill>
                        </a:rPr>
                        <a:t>主な取組み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① </a:t>
                      </a:r>
                      <a:r>
                        <a:rPr kumimoji="1" lang="ja-JP" altLang="en-US" sz="1100" b="1" u="sng" dirty="0">
                          <a:solidFill>
                            <a:schemeClr val="tx1"/>
                          </a:solidFill>
                          <a:latin typeface="+mn-ea"/>
                          <a:ea typeface="+mn-ea"/>
                        </a:rPr>
                        <a:t>食の安全安心の情報提供の推進</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正確でわかりやすい食の安全安心に関する情報の提供</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ja-JP" altLang="en-US" sz="1100" b="1" dirty="0">
                          <a:solidFill>
                            <a:schemeClr val="tx1"/>
                          </a:solidFill>
                          <a:latin typeface="+mn-ea"/>
                          <a:ea typeface="+mn-ea"/>
                        </a:rPr>
                        <a:t>府民の関心やニーズの高い発信内容の検討、実施</a:t>
                      </a:r>
                      <a:endParaRPr kumimoji="1" lang="en-US" altLang="ja-JP" sz="1100" b="1"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分かりやすく、より広く周知できる啓発方法の検討、実施</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自ら食の安全を守る行動へとつながりやすい情報発信の検討、実施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食に関する社会の動向を踏まえた食品衛生に関する情報の提供</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季節や年中行事などの時期に応じた食中毒予防啓発の実施</a:t>
                      </a:r>
                    </a:p>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② </a:t>
                      </a:r>
                      <a:r>
                        <a:rPr kumimoji="1" lang="ja-JP" altLang="en-US" sz="1100" b="1" u="sng" dirty="0">
                          <a:solidFill>
                            <a:schemeClr val="tx1"/>
                          </a:solidFill>
                          <a:latin typeface="+mn-ea"/>
                          <a:ea typeface="+mn-ea"/>
                        </a:rPr>
                        <a:t>食品表示の理解促進</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食品表示に関する基礎的知識の普及</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ja-JP" altLang="en-US" sz="1100" b="1" dirty="0">
                          <a:solidFill>
                            <a:schemeClr val="tx1"/>
                          </a:solidFill>
                          <a:latin typeface="+mn-ea"/>
                          <a:ea typeface="+mn-ea"/>
                        </a:rPr>
                        <a:t>研修会の実施やホームページ等を通じた分かりやすい啓発</a:t>
                      </a:r>
                      <a:endParaRPr kumimoji="1" lang="en-US" altLang="ja-JP" sz="1100" b="1" dirty="0">
                        <a:solidFill>
                          <a:schemeClr val="tx1"/>
                        </a:solidFill>
                        <a:latin typeface="+mn-ea"/>
                        <a:ea typeface="+mn-ea"/>
                      </a:endParaRPr>
                    </a:p>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③ </a:t>
                      </a:r>
                      <a:r>
                        <a:rPr kumimoji="1" lang="ja-JP" altLang="en-US" sz="1100" b="1" u="sng" dirty="0">
                          <a:solidFill>
                            <a:schemeClr val="tx1"/>
                          </a:solidFill>
                          <a:latin typeface="+mn-ea"/>
                          <a:ea typeface="+mn-ea"/>
                        </a:rPr>
                        <a:t>リスクコミュニケーションの促進</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食の安全に関するリスクコミュニケーションの促進</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ja-JP" altLang="en-US" sz="1100" b="1" dirty="0">
                          <a:solidFill>
                            <a:schemeClr val="tx1"/>
                          </a:solidFill>
                          <a:latin typeface="+mn-ea"/>
                          <a:ea typeface="+mn-ea"/>
                        </a:rPr>
                        <a:t>アンケート結果等から府民ニーズを確認し、より関心の高いテーマで実施</a:t>
                      </a:r>
                      <a:endParaRPr kumimoji="1" lang="en-US" altLang="ja-JP" sz="11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8682585"/>
                  </a:ext>
                </a:extLst>
              </a:tr>
              <a:tr h="832899">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令和</a:t>
                      </a:r>
                      <a:r>
                        <a:rPr kumimoji="1" lang="en-US" altLang="zh-TW" sz="1400" b="1" dirty="0">
                          <a:solidFill>
                            <a:schemeClr val="bg1"/>
                          </a:solidFill>
                          <a:latin typeface="游ゴシック" panose="020B0400000000000000" pitchFamily="50" charset="-128"/>
                          <a:ea typeface="游ゴシック" panose="020B0400000000000000" pitchFamily="50" charset="-128"/>
                        </a:rPr>
                        <a:t>8</a:t>
                      </a:r>
                      <a:r>
                        <a:rPr kumimoji="1" lang="zh-TW" altLang="en-US" sz="1400" b="1" dirty="0">
                          <a:solidFill>
                            <a:schemeClr val="bg1"/>
                          </a:solidFill>
                          <a:latin typeface="游ゴシック" panose="020B0400000000000000" pitchFamily="50" charset="-128"/>
                          <a:ea typeface="游ゴシック" panose="020B0400000000000000" pitchFamily="50" charset="-128"/>
                        </a:rPr>
                        <a:t>年度</a:t>
                      </a:r>
                      <a:endParaRPr kumimoji="1" lang="en-US" altLang="zh-TW" sz="1400" b="1" dirty="0">
                        <a:solidFill>
                          <a:schemeClr val="bg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予算</a:t>
                      </a: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（主要事業</a:t>
                      </a:r>
                      <a:r>
                        <a:rPr kumimoji="1" lang="en-US" altLang="zh-TW" sz="1400" b="1" dirty="0">
                          <a:solidFill>
                            <a:schemeClr val="bg1"/>
                          </a:solidFill>
                          <a:latin typeface="游ゴシック" panose="020B0400000000000000" pitchFamily="50" charset="-128"/>
                          <a:ea typeface="游ゴシック" panose="020B0400000000000000" pitchFamily="50" charset="-128"/>
                        </a:rPr>
                        <a:t>)</a:t>
                      </a:r>
                      <a:endParaRPr kumimoji="1" lang="zh-TW" altLang="en-US" sz="1400" b="1" dirty="0">
                        <a:solidFill>
                          <a:schemeClr val="bg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r>
                        <a:rPr kumimoji="1" lang="zh-TW" altLang="en-US" sz="1100" b="0" dirty="0">
                          <a:solidFill>
                            <a:schemeClr val="tx1"/>
                          </a:solidFill>
                          <a:latin typeface="游ゴシック" panose="020B0400000000000000" pitchFamily="50" charset="-128"/>
                          <a:ea typeface="游ゴシック" panose="020B0400000000000000" pitchFamily="50" charset="-128"/>
                        </a:rPr>
                        <a:t>食中毒予防対策事業</a:t>
                      </a:r>
                      <a:r>
                        <a:rPr kumimoji="1" lang="ja-JP" altLang="en-US" sz="1100" b="0" dirty="0">
                          <a:solidFill>
                            <a:schemeClr val="tx1"/>
                          </a:solidFill>
                          <a:latin typeface="游ゴシック" panose="020B0400000000000000" pitchFamily="50" charset="-128"/>
                          <a:ea typeface="+mn-ea"/>
                        </a:rPr>
                        <a:t>　　</a:t>
                      </a:r>
                      <a:r>
                        <a:rPr kumimoji="1" lang="en-US" altLang="ja-JP" sz="1100" b="0" dirty="0">
                          <a:solidFill>
                            <a:schemeClr val="tx1"/>
                          </a:solidFill>
                          <a:latin typeface="游ゴシック" panose="020B0400000000000000" pitchFamily="50" charset="-128"/>
                          <a:ea typeface="+mn-ea"/>
                        </a:rPr>
                        <a:t>1,706</a:t>
                      </a:r>
                      <a:r>
                        <a:rPr kumimoji="1" lang="ja-JP" altLang="en-US" sz="1100" b="0" dirty="0">
                          <a:solidFill>
                            <a:schemeClr val="tx1"/>
                          </a:solidFill>
                          <a:latin typeface="游ゴシック" panose="020B0400000000000000" pitchFamily="50" charset="-128"/>
                          <a:ea typeface="+mn-ea"/>
                        </a:rPr>
                        <a:t>千円　　　</a:t>
                      </a:r>
                      <a:r>
                        <a:rPr kumimoji="1" lang="zh-TW" altLang="en-US" sz="1100" b="0" dirty="0">
                          <a:solidFill>
                            <a:schemeClr val="tx1"/>
                          </a:solidFill>
                          <a:latin typeface="游ゴシック" panose="020B0400000000000000" pitchFamily="50" charset="-128"/>
                          <a:ea typeface="游ゴシック" panose="020B0400000000000000" pitchFamily="50" charset="-128"/>
                        </a:rPr>
                        <a:t>食品表示適正化推進事業</a:t>
                      </a:r>
                      <a:r>
                        <a:rPr kumimoji="1" lang="ja-JP" altLang="en-US" sz="1100" b="0" dirty="0">
                          <a:solidFill>
                            <a:schemeClr val="tx1"/>
                          </a:solidFill>
                          <a:latin typeface="游ゴシック" panose="020B0400000000000000" pitchFamily="50" charset="-128"/>
                          <a:ea typeface="+mn-ea"/>
                        </a:rPr>
                        <a:t>　</a:t>
                      </a:r>
                      <a:r>
                        <a:rPr kumimoji="1" lang="en-US" altLang="ja-JP" sz="1100" b="0" dirty="0">
                          <a:solidFill>
                            <a:schemeClr val="tx1"/>
                          </a:solidFill>
                          <a:latin typeface="游ゴシック" panose="020B0400000000000000" pitchFamily="50" charset="-128"/>
                          <a:ea typeface="+mn-ea"/>
                        </a:rPr>
                        <a:t>9,926</a:t>
                      </a:r>
                      <a:r>
                        <a:rPr kumimoji="1" lang="ja-JP" altLang="en-US" sz="1100" b="0" dirty="0">
                          <a:solidFill>
                            <a:schemeClr val="tx1"/>
                          </a:solidFill>
                          <a:latin typeface="游ゴシック" panose="020B0400000000000000" pitchFamily="50" charset="-128"/>
                          <a:ea typeface="+mn-ea"/>
                        </a:rPr>
                        <a:t>千円</a:t>
                      </a:r>
                      <a:endParaRPr kumimoji="1" lang="en-US" altLang="ja-JP" sz="1100" b="0" dirty="0">
                        <a:solidFill>
                          <a:schemeClr val="tx1"/>
                        </a:solidFill>
                        <a:latin typeface="游ゴシック" panose="020B0400000000000000" pitchFamily="50" charset="-128"/>
                        <a:ea typeface="+mn-ea"/>
                      </a:endParaRPr>
                    </a:p>
                    <a:p>
                      <a:r>
                        <a:rPr kumimoji="1" lang="ja-JP" altLang="en-US" sz="1100" b="0" dirty="0">
                          <a:solidFill>
                            <a:schemeClr val="tx1"/>
                          </a:solidFill>
                          <a:latin typeface="游ゴシック" panose="020B0400000000000000" pitchFamily="50" charset="-128"/>
                          <a:ea typeface="+mn-ea"/>
                        </a:rPr>
                        <a:t>リスクコミュニケーション推進事業　</a:t>
                      </a:r>
                      <a:r>
                        <a:rPr kumimoji="1" lang="en-US" altLang="ja-JP" sz="1100" b="0" dirty="0">
                          <a:solidFill>
                            <a:schemeClr val="tx1"/>
                          </a:solidFill>
                          <a:latin typeface="游ゴシック" panose="020B0400000000000000" pitchFamily="50" charset="-128"/>
                          <a:ea typeface="+mn-ea"/>
                        </a:rPr>
                        <a:t>1,447</a:t>
                      </a:r>
                      <a:r>
                        <a:rPr kumimoji="1" lang="ja-JP" altLang="en-US" sz="1100" b="0" dirty="0">
                          <a:solidFill>
                            <a:schemeClr val="tx1"/>
                          </a:solidFill>
                          <a:latin typeface="游ゴシック" panose="020B0400000000000000" pitchFamily="50" charset="-128"/>
                          <a:ea typeface="+mn-ea"/>
                        </a:rPr>
                        <a:t>千円</a:t>
                      </a:r>
                      <a:endParaRPr lang="en-US" altLang="ja-JP" sz="1100" b="0" i="0" u="none" strike="noStrike" baseline="0" dirty="0">
                        <a:solidFill>
                          <a:schemeClr val="tx1"/>
                        </a:solidFill>
                        <a:highlight>
                          <a:srgbClr val="FFFF00"/>
                        </a:highlight>
                        <a:latin typeface="游ゴシック" panose="020B0400000000000000" pitchFamily="50" charset="-128"/>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9707954"/>
                  </a:ext>
                </a:extLst>
              </a:tr>
            </a:tbl>
          </a:graphicData>
        </a:graphic>
      </p:graphicFrame>
      <p:sp>
        <p:nvSpPr>
          <p:cNvPr id="5" name="スライド番号プレースホルダー 1">
            <a:extLst>
              <a:ext uri="{FF2B5EF4-FFF2-40B4-BE49-F238E27FC236}">
                <a16:creationId xmlns:a16="http://schemas.microsoft.com/office/drawing/2014/main" id="{754EF6F6-68C3-4523-86C1-4E5F834F8A56}"/>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109</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968124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9"/>
            <a:ext cx="9834576" cy="61450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en-US" altLang="ja-JP" sz="2000" b="1" dirty="0">
                <a:solidFill>
                  <a:schemeClr val="tx1"/>
                </a:solidFill>
                <a:latin typeface="Meiryo UI" panose="020B0604030504040204" pitchFamily="50" charset="-128"/>
                <a:ea typeface="Meiryo UI" panose="020B0604030504040204" pitchFamily="50" charset="-128"/>
              </a:rPr>
              <a:t>4</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19" name="図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195031" y="709353"/>
            <a:ext cx="9585750" cy="5955860"/>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297020" y="1071137"/>
            <a:ext cx="4434005"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健康寿命（国公表値）の都道府県別比較</a:t>
            </a:r>
            <a:r>
              <a:rPr kumimoji="1" lang="ja-JP" altLang="en-US" sz="1400" b="1" dirty="0">
                <a:solidFill>
                  <a:prstClr val="white"/>
                </a:solidFill>
                <a:latin typeface="メイリオ" panose="020B0604030504040204" pitchFamily="50" charset="-128"/>
                <a:ea typeface="メイリオ" panose="020B0604030504040204" pitchFamily="50" charset="-128"/>
              </a:rPr>
              <a:t>（</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令和</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4</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年</a:t>
            </a:r>
            <a:r>
              <a:rPr kumimoji="1" lang="ja-JP" altLang="en-US" sz="1400" b="1" dirty="0">
                <a:solidFill>
                  <a:prstClr val="white"/>
                </a:solidFill>
                <a:latin typeface="メイリオ" panose="020B0604030504040204" pitchFamily="50" charset="-128"/>
                <a:ea typeface="メイリオ" panose="020B0604030504040204" pitchFamily="50" charset="-128"/>
              </a:rPr>
              <a:t>）</a:t>
            </a:r>
            <a:endPar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11</a:t>
            </a:fld>
            <a:endParaRPr kumimoji="1" lang="ja-JP" altLang="en-US"/>
          </a:p>
        </p:txBody>
      </p:sp>
      <p:sp>
        <p:nvSpPr>
          <p:cNvPr id="13" name="正方形/長方形 12">
            <a:extLst>
              <a:ext uri="{FF2B5EF4-FFF2-40B4-BE49-F238E27FC236}">
                <a16:creationId xmlns:a16="http://schemas.microsoft.com/office/drawing/2014/main" id="{3E92EB90-9403-4698-91D6-2E04AA3300E1}"/>
              </a:ext>
            </a:extLst>
          </p:cNvPr>
          <p:cNvSpPr/>
          <p:nvPr/>
        </p:nvSpPr>
        <p:spPr>
          <a:xfrm>
            <a:off x="297021" y="737542"/>
            <a:ext cx="1006993" cy="268152"/>
          </a:xfrm>
          <a:prstGeom prst="rect">
            <a:avLst/>
          </a:prstGeom>
          <a:solidFill>
            <a:srgbClr val="002060"/>
          </a:solidFill>
        </p:spPr>
        <p:txBody>
          <a:bodyPr wrap="square" lIns="36000" tIns="90000" rIns="36000" bIns="36000" anchor="ctr">
            <a:noAutofit/>
          </a:bodyPr>
          <a:lstStyle/>
          <a:p>
            <a:pPr algn="ct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参考</a:t>
            </a:r>
            <a:endParaRPr kumimoji="1" lang="en-US" altLang="ja-JP" b="1" dirty="0">
              <a:solidFill>
                <a:schemeClr val="bg1"/>
              </a:solidFill>
            </a:endParaRPr>
          </a:p>
        </p:txBody>
      </p:sp>
      <p:sp>
        <p:nvSpPr>
          <p:cNvPr id="17" name="角丸四角形 47">
            <a:extLst>
              <a:ext uri="{FF2B5EF4-FFF2-40B4-BE49-F238E27FC236}">
                <a16:creationId xmlns:a16="http://schemas.microsoft.com/office/drawing/2014/main" id="{FBF70074-A778-46C6-A33C-BAB1886A6611}"/>
              </a:ext>
            </a:extLst>
          </p:cNvPr>
          <p:cNvSpPr/>
          <p:nvPr/>
        </p:nvSpPr>
        <p:spPr>
          <a:xfrm>
            <a:off x="385822" y="1287646"/>
            <a:ext cx="9394959" cy="1052287"/>
          </a:xfrm>
          <a:prstGeom prst="roundRect">
            <a:avLst>
              <a:gd name="adj" fmla="val 8499"/>
            </a:avLst>
          </a:prstGeom>
          <a:noFill/>
          <a:ln w="19050">
            <a:noFill/>
          </a:ln>
        </p:spPr>
        <p:txBody>
          <a:bodyPr wrap="square" lIns="72000" tIns="72000" rIns="72000" bIns="72000" anchor="t" anchorCtr="0">
            <a:noAutofit/>
          </a:bodyPr>
          <a:lstStyle/>
          <a:p>
            <a:pPr marL="171450" indent="-171450">
              <a:buFont typeface="Wingdings" panose="05000000000000000000" pitchFamily="2" charset="2"/>
              <a:buChar char="l"/>
            </a:pPr>
            <a:r>
              <a:rPr lang="ja-JP" altLang="en-US" sz="1200" dirty="0">
                <a:latin typeface="+mn-ea"/>
              </a:rPr>
              <a:t>健康寿命において、全国値と大阪府の差は、男性で</a:t>
            </a:r>
            <a:r>
              <a:rPr lang="en-US" altLang="ja-JP" sz="1200" dirty="0">
                <a:latin typeface="+mn-ea"/>
              </a:rPr>
              <a:t>0.8</a:t>
            </a:r>
            <a:r>
              <a:rPr lang="ja-JP" altLang="en-US" sz="1200" dirty="0">
                <a:latin typeface="+mn-ea"/>
              </a:rPr>
              <a:t>歳、女性で</a:t>
            </a:r>
            <a:r>
              <a:rPr lang="en-US" altLang="ja-JP" sz="1200" dirty="0">
                <a:latin typeface="+mn-ea"/>
              </a:rPr>
              <a:t>0.5</a:t>
            </a:r>
            <a:r>
              <a:rPr lang="ja-JP" altLang="en-US" sz="1200" dirty="0">
                <a:latin typeface="+mn-ea"/>
              </a:rPr>
              <a:t>歳であった。</a:t>
            </a:r>
          </a:p>
          <a:p>
            <a:pPr marL="171450" indent="-171450">
              <a:buFont typeface="Wingdings" panose="05000000000000000000" pitchFamily="2" charset="2"/>
              <a:buChar char="l"/>
            </a:pPr>
            <a:r>
              <a:rPr lang="en-US" altLang="ja-JP" sz="1200" dirty="0">
                <a:latin typeface="+mn-ea"/>
              </a:rPr>
              <a:t>1</a:t>
            </a:r>
            <a:r>
              <a:rPr lang="ja-JP" altLang="en-US" sz="1200" dirty="0">
                <a:latin typeface="+mn-ea"/>
              </a:rPr>
              <a:t>位の静岡県と大阪府の差は、男性で</a:t>
            </a:r>
            <a:r>
              <a:rPr lang="en-US" altLang="ja-JP" sz="1200" dirty="0">
                <a:latin typeface="+mn-ea"/>
              </a:rPr>
              <a:t>1.98</a:t>
            </a:r>
            <a:r>
              <a:rPr lang="ja-JP" altLang="en-US" sz="1200" dirty="0">
                <a:latin typeface="+mn-ea"/>
              </a:rPr>
              <a:t>歳、女性で</a:t>
            </a:r>
            <a:r>
              <a:rPr lang="en-US" altLang="ja-JP" sz="1200" dirty="0">
                <a:latin typeface="+mn-ea"/>
              </a:rPr>
              <a:t>1.73</a:t>
            </a:r>
            <a:r>
              <a:rPr lang="ja-JP" altLang="en-US" sz="1200" dirty="0">
                <a:latin typeface="+mn-ea"/>
              </a:rPr>
              <a:t>歳であった。</a:t>
            </a:r>
          </a:p>
        </p:txBody>
      </p:sp>
      <p:pic>
        <p:nvPicPr>
          <p:cNvPr id="3" name="図 2">
            <a:extLst>
              <a:ext uri="{FF2B5EF4-FFF2-40B4-BE49-F238E27FC236}">
                <a16:creationId xmlns:a16="http://schemas.microsoft.com/office/drawing/2014/main" id="{ADDA078E-5237-466B-B398-4CA4080008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80752" y="1662307"/>
            <a:ext cx="7650372" cy="4723398"/>
          </a:xfrm>
          <a:prstGeom prst="rect">
            <a:avLst/>
          </a:prstGeom>
        </p:spPr>
      </p:pic>
      <p:sp>
        <p:nvSpPr>
          <p:cNvPr id="12" name="正方形/長方形 11">
            <a:extLst>
              <a:ext uri="{FF2B5EF4-FFF2-40B4-BE49-F238E27FC236}">
                <a16:creationId xmlns:a16="http://schemas.microsoft.com/office/drawing/2014/main" id="{D535888F-8F09-4E2B-AD5B-EC966510512D}"/>
              </a:ext>
            </a:extLst>
          </p:cNvPr>
          <p:cNvSpPr/>
          <p:nvPr/>
        </p:nvSpPr>
        <p:spPr>
          <a:xfrm>
            <a:off x="4824516" y="6436590"/>
            <a:ext cx="4886453" cy="288000"/>
          </a:xfrm>
          <a:prstGeom prst="rect">
            <a:avLst/>
          </a:prstGeom>
          <a:noFill/>
          <a:ln w="254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fontAlgn="base">
              <a:spcBef>
                <a:spcPct val="0"/>
              </a:spcBef>
              <a:spcAft>
                <a:spcPct val="0"/>
              </a:spcAft>
            </a:pPr>
            <a:r>
              <a:rPr lang="zh-TW" altLang="en-US" kern="0" dirty="0">
                <a:solidFill>
                  <a:schemeClr val="tx1"/>
                </a:solidFill>
                <a:latin typeface="游ゴシック" panose="020B0400000000000000" pitchFamily="50" charset="-128"/>
                <a:ea typeface="游ゴシック" panose="020B0400000000000000" pitchFamily="50" charset="-128"/>
              </a:rPr>
              <a:t>出典：健康日本</a:t>
            </a:r>
            <a:r>
              <a:rPr lang="en-US" altLang="zh-TW" kern="0" dirty="0">
                <a:solidFill>
                  <a:schemeClr val="tx1"/>
                </a:solidFill>
                <a:latin typeface="游ゴシック" panose="020B0400000000000000" pitchFamily="50" charset="-128"/>
                <a:ea typeface="游ゴシック" panose="020B0400000000000000" pitchFamily="50" charset="-128"/>
              </a:rPr>
              <a:t>21</a:t>
            </a:r>
            <a:r>
              <a:rPr lang="ja-JP" altLang="en-US" kern="0" dirty="0">
                <a:solidFill>
                  <a:schemeClr val="tx1"/>
                </a:solidFill>
                <a:latin typeface="游ゴシック" panose="020B0400000000000000" pitchFamily="50" charset="-128"/>
                <a:ea typeface="游ゴシック" panose="020B0400000000000000" pitchFamily="50" charset="-128"/>
              </a:rPr>
              <a:t>（第三次）</a:t>
            </a:r>
            <a:r>
              <a:rPr lang="zh-TW" altLang="en-US" kern="0" dirty="0">
                <a:solidFill>
                  <a:schemeClr val="tx1"/>
                </a:solidFill>
                <a:latin typeface="游ゴシック" panose="020B0400000000000000" pitchFamily="50" charset="-128"/>
                <a:ea typeface="游ゴシック" panose="020B0400000000000000" pitchFamily="50" charset="-128"/>
              </a:rPr>
              <a:t>推進専門委員会資料（令和</a:t>
            </a:r>
            <a:r>
              <a:rPr lang="en-US" altLang="ja-JP" kern="0" dirty="0">
                <a:solidFill>
                  <a:schemeClr val="tx1"/>
                </a:solidFill>
                <a:latin typeface="游ゴシック" panose="020B0400000000000000" pitchFamily="50" charset="-128"/>
                <a:ea typeface="游ゴシック" panose="020B0400000000000000" pitchFamily="50" charset="-128"/>
              </a:rPr>
              <a:t>6</a:t>
            </a:r>
            <a:r>
              <a:rPr lang="zh-TW" altLang="en-US" kern="0" dirty="0">
                <a:solidFill>
                  <a:schemeClr val="tx1"/>
                </a:solidFill>
                <a:latin typeface="游ゴシック" panose="020B0400000000000000" pitchFamily="50" charset="-128"/>
                <a:ea typeface="游ゴシック" panose="020B0400000000000000" pitchFamily="50" charset="-128"/>
              </a:rPr>
              <a:t>年</a:t>
            </a:r>
            <a:r>
              <a:rPr lang="en-US" altLang="zh-TW" kern="0" dirty="0">
                <a:solidFill>
                  <a:schemeClr val="tx1"/>
                </a:solidFill>
                <a:latin typeface="游ゴシック" panose="020B0400000000000000" pitchFamily="50" charset="-128"/>
                <a:ea typeface="游ゴシック" panose="020B0400000000000000" pitchFamily="50" charset="-128"/>
              </a:rPr>
              <a:t>12</a:t>
            </a:r>
            <a:r>
              <a:rPr lang="zh-TW" altLang="en-US" kern="0" dirty="0">
                <a:solidFill>
                  <a:schemeClr val="tx1"/>
                </a:solidFill>
                <a:latin typeface="游ゴシック" panose="020B0400000000000000" pitchFamily="50" charset="-128"/>
                <a:ea typeface="游ゴシック" panose="020B0400000000000000" pitchFamily="50" charset="-128"/>
              </a:rPr>
              <a:t>月</a:t>
            </a:r>
            <a:r>
              <a:rPr lang="en-US" altLang="zh-TW" kern="0" dirty="0">
                <a:solidFill>
                  <a:schemeClr val="tx1"/>
                </a:solidFill>
                <a:latin typeface="游ゴシック" panose="020B0400000000000000" pitchFamily="50" charset="-128"/>
                <a:ea typeface="游ゴシック" panose="020B0400000000000000" pitchFamily="50" charset="-128"/>
              </a:rPr>
              <a:t>24</a:t>
            </a:r>
            <a:r>
              <a:rPr lang="zh-TW" altLang="en-US" kern="0" dirty="0">
                <a:solidFill>
                  <a:schemeClr val="tx1"/>
                </a:solidFill>
                <a:latin typeface="游ゴシック" panose="020B0400000000000000" pitchFamily="50" charset="-128"/>
                <a:ea typeface="游ゴシック" panose="020B0400000000000000" pitchFamily="50" charset="-128"/>
              </a:rPr>
              <a:t>日）</a:t>
            </a:r>
          </a:p>
        </p:txBody>
      </p:sp>
    </p:spTree>
    <p:extLst>
      <p:ext uri="{BB962C8B-B14F-4D97-AF65-F5344CB8AC3E}">
        <p14:creationId xmlns:p14="http://schemas.microsoft.com/office/powerpoint/2010/main" val="60680172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sp>
        <p:nvSpPr>
          <p:cNvPr id="8" name="正方形/長方形 7"/>
          <p:cNvSpPr/>
          <p:nvPr/>
        </p:nvSpPr>
        <p:spPr>
          <a:xfrm>
            <a:off x="281772" y="352113"/>
            <a:ext cx="9213292" cy="630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altLang="ja-JP" sz="900" kern="100">
                <a:solidFill>
                  <a:srgbClr val="000000"/>
                </a:solidFill>
                <a:latin typeface="HG丸ｺﾞｼｯｸM-PRO" panose="020F0600000000000000" pitchFamily="50" charset="-128"/>
                <a:ea typeface="ＭＳ 明朝" panose="02020609040205080304" pitchFamily="17" charset="-128"/>
                <a:cs typeface="Times New Roman" panose="02020603050405020304" pitchFamily="18" charset="0"/>
              </a:rPr>
              <a:t> </a:t>
            </a:r>
            <a:endParaRPr lang="ja-JP" alt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正方形/長方形 8"/>
          <p:cNvSpPr/>
          <p:nvPr/>
        </p:nvSpPr>
        <p:spPr>
          <a:xfrm>
            <a:off x="272999" y="177894"/>
            <a:ext cx="7404392" cy="356123"/>
          </a:xfrm>
          <a:prstGeom prst="rect">
            <a:avLst/>
          </a:prstGeom>
          <a:solidFill>
            <a:srgbClr val="002060"/>
          </a:solidFill>
        </p:spPr>
        <p:txBody>
          <a:bodyPr wrap="square" anchor="ctr">
            <a:sp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latin typeface="游ゴシック" panose="020B0400000000000000" pitchFamily="50" charset="-128"/>
                <a:ea typeface="游ゴシック" panose="020B0400000000000000" pitchFamily="50" charset="-128"/>
              </a:rPr>
              <a:t>（３）</a:t>
            </a:r>
            <a:r>
              <a:rPr lang="ja-JP" altLang="en-US" sz="2000" b="1" dirty="0">
                <a:solidFill>
                  <a:schemeClr val="bg1"/>
                </a:solidFill>
                <a:latin typeface="游ゴシック" panose="020B0400000000000000" pitchFamily="50" charset="-128"/>
                <a:ea typeface="游ゴシック" panose="020B0400000000000000" pitchFamily="50" charset="-128"/>
              </a:rPr>
              <a:t>生産から消費までを通した食育の推進　</a:t>
            </a:r>
            <a:r>
              <a:rPr kumimoji="1" lang="ja-JP" altLang="en-US" b="1" dirty="0">
                <a:solidFill>
                  <a:schemeClr val="bg1"/>
                </a:solidFill>
                <a:latin typeface="游ゴシック" panose="020B0400000000000000" pitchFamily="50" charset="-128"/>
                <a:ea typeface="游ゴシック" panose="020B0400000000000000" pitchFamily="50" charset="-128"/>
              </a:rPr>
              <a:t>計画 </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P.45-47</a:t>
            </a:r>
            <a:endParaRPr kumimoji="1" lang="en-US" altLang="ja-JP" b="1" dirty="0">
              <a:solidFill>
                <a:schemeClr val="bg1"/>
              </a:solidFill>
              <a:latin typeface="游ゴシック" panose="020B0400000000000000" pitchFamily="50" charset="-128"/>
              <a:ea typeface="游ゴシック" panose="020B0400000000000000" pitchFamily="50" charset="-128"/>
            </a:endParaRPr>
          </a:p>
        </p:txBody>
      </p:sp>
      <p:sp>
        <p:nvSpPr>
          <p:cNvPr id="14" name="正方形/長方形 13"/>
          <p:cNvSpPr/>
          <p:nvPr/>
        </p:nvSpPr>
        <p:spPr>
          <a:xfrm>
            <a:off x="517318" y="971163"/>
            <a:ext cx="8640000" cy="461665"/>
          </a:xfrm>
          <a:prstGeom prst="rect">
            <a:avLst/>
          </a:prstGeom>
        </p:spPr>
        <p:txBody>
          <a:bodyPr wrap="square">
            <a:spAutoFit/>
          </a:bodyPr>
          <a:lstStyle/>
          <a:p>
            <a:pPr marL="139700" indent="-139700" algn="just">
              <a:spcAft>
                <a:spcPts val="0"/>
              </a:spcAft>
            </a:pPr>
            <a:r>
              <a:rPr lang="ja-JP" altLang="ja-JP" sz="1200" b="1" kern="100" dirty="0">
                <a:latin typeface="+mn-ea"/>
                <a:cs typeface="Times New Roman" panose="02020603050405020304" pitchFamily="18" charset="0"/>
              </a:rPr>
              <a:t>▽</a:t>
            </a:r>
            <a:r>
              <a:rPr lang="ja-JP" altLang="en-US" sz="1200" b="1" kern="100" dirty="0">
                <a:latin typeface="+mn-ea"/>
                <a:cs typeface="Times New Roman" panose="02020603050405020304" pitchFamily="18" charset="0"/>
              </a:rPr>
              <a:t> </a:t>
            </a:r>
            <a:r>
              <a:rPr lang="ja-JP" altLang="ja-JP" sz="1200" b="1" kern="100" dirty="0">
                <a:latin typeface="+mn-ea"/>
                <a:cs typeface="Times New Roman" panose="02020603050405020304" pitchFamily="18" charset="0"/>
              </a:rPr>
              <a:t>生産から消費に至る食の循環を意識し、大阪でとれる農林水産物等を積極的に利用するとともに、食品ロスの削減に</a:t>
            </a:r>
            <a:endParaRPr lang="en-US" altLang="ja-JP" sz="1200" b="1" kern="100" dirty="0">
              <a:latin typeface="+mn-ea"/>
              <a:cs typeface="Times New Roman" panose="02020603050405020304" pitchFamily="18" charset="0"/>
            </a:endParaRPr>
          </a:p>
          <a:p>
            <a:pPr marL="139700" indent="-139700" algn="just">
              <a:spcAft>
                <a:spcPts val="0"/>
              </a:spcAft>
            </a:pPr>
            <a:r>
              <a:rPr lang="en-US" altLang="ja-JP" sz="1200" b="1" kern="100" dirty="0">
                <a:latin typeface="+mn-ea"/>
                <a:cs typeface="Times New Roman" panose="02020603050405020304" pitchFamily="18" charset="0"/>
              </a:rPr>
              <a:t>     </a:t>
            </a:r>
            <a:r>
              <a:rPr lang="ja-JP" altLang="ja-JP" sz="1200" b="1" kern="100" dirty="0">
                <a:latin typeface="+mn-ea"/>
                <a:cs typeface="Times New Roman" panose="02020603050405020304" pitchFamily="18" charset="0"/>
              </a:rPr>
              <a:t>主体的に取り組み、地域や家庭で受け継がれてきた郷土料理、伝統食材等の食文化を次世代に伝えます。</a:t>
            </a:r>
            <a:endParaRPr lang="ja-JP" altLang="ja-JP" sz="1200" b="1" kern="100" dirty="0">
              <a:effectLst/>
              <a:latin typeface="+mn-ea"/>
              <a:cs typeface="Times New Roman" panose="02020603050405020304" pitchFamily="18" charset="0"/>
            </a:endParaRPr>
          </a:p>
        </p:txBody>
      </p:sp>
      <p:graphicFrame>
        <p:nvGraphicFramePr>
          <p:cNvPr id="15" name="表 14"/>
          <p:cNvGraphicFramePr>
            <a:graphicFrameLocks noGrp="1"/>
          </p:cNvGraphicFramePr>
          <p:nvPr/>
        </p:nvGraphicFramePr>
        <p:xfrm>
          <a:off x="633000" y="1414045"/>
          <a:ext cx="8640000" cy="1766975"/>
        </p:xfrm>
        <a:graphic>
          <a:graphicData uri="http://schemas.openxmlformats.org/drawingml/2006/table">
            <a:tbl>
              <a:tblPr firstRow="1" firstCol="1" bandRow="1"/>
              <a:tblGrid>
                <a:gridCol w="538037">
                  <a:extLst>
                    <a:ext uri="{9D8B030D-6E8A-4147-A177-3AD203B41FA5}">
                      <a16:colId xmlns:a16="http://schemas.microsoft.com/office/drawing/2014/main" val="2164378908"/>
                    </a:ext>
                  </a:extLst>
                </a:gridCol>
                <a:gridCol w="1432816">
                  <a:extLst>
                    <a:ext uri="{9D8B030D-6E8A-4147-A177-3AD203B41FA5}">
                      <a16:colId xmlns:a16="http://schemas.microsoft.com/office/drawing/2014/main" val="792606200"/>
                    </a:ext>
                  </a:extLst>
                </a:gridCol>
                <a:gridCol w="2130310">
                  <a:extLst>
                    <a:ext uri="{9D8B030D-6E8A-4147-A177-3AD203B41FA5}">
                      <a16:colId xmlns:a16="http://schemas.microsoft.com/office/drawing/2014/main" val="1299391930"/>
                    </a:ext>
                  </a:extLst>
                </a:gridCol>
                <a:gridCol w="2229821">
                  <a:extLst>
                    <a:ext uri="{9D8B030D-6E8A-4147-A177-3AD203B41FA5}">
                      <a16:colId xmlns:a16="http://schemas.microsoft.com/office/drawing/2014/main" val="2282382137"/>
                    </a:ext>
                  </a:extLst>
                </a:gridCol>
                <a:gridCol w="2309016">
                  <a:extLst>
                    <a:ext uri="{9D8B030D-6E8A-4147-A177-3AD203B41FA5}">
                      <a16:colId xmlns:a16="http://schemas.microsoft.com/office/drawing/2014/main" val="2361454761"/>
                    </a:ext>
                  </a:extLst>
                </a:gridCol>
              </a:tblGrid>
              <a:tr h="177181">
                <a:tc row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n-ea"/>
                          <a:ea typeface="+mn-ea"/>
                          <a:cs typeface="+mn-cs"/>
                        </a:rPr>
                        <a:t>ライフステ</a:t>
                      </a:r>
                      <a:r>
                        <a:rPr kumimoji="1" lang="ja-JP" altLang="en-US" sz="12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ー</a:t>
                      </a:r>
                      <a:r>
                        <a:rPr kumimoji="1" lang="ja-JP" altLang="en-US" sz="1200" b="1" i="0" u="none" strike="noStrike" kern="1200" cap="none" spc="0" normalizeH="0" baseline="0" noProof="0" dirty="0">
                          <a:ln>
                            <a:noFill/>
                          </a:ln>
                          <a:solidFill>
                            <a:prstClr val="white"/>
                          </a:solidFill>
                          <a:effectLst/>
                          <a:uLnTx/>
                          <a:uFillTx/>
                          <a:latin typeface="+mn-ea"/>
                          <a:ea typeface="+mn-ea"/>
                          <a:cs typeface="+mn-cs"/>
                        </a:rPr>
                        <a:t>ジに</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n-ea"/>
                          <a:ea typeface="+mn-ea"/>
                          <a:cs typeface="+mn-cs"/>
                        </a:rPr>
                        <a:t>応じた健康行動</a:t>
                      </a:r>
                      <a:endParaRPr kumimoji="1" lang="ja-JP" altLang="en-US" sz="12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a:txBody>
                  <a:tcPr marL="68580" marR="68580" marT="0" marB="0" vert="eaVert">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a:lnSpc>
                          <a:spcPts val="1700"/>
                        </a:lnSpc>
                        <a:spcAft>
                          <a:spcPts val="0"/>
                        </a:spcAft>
                      </a:pPr>
                      <a:r>
                        <a:rPr lang="en-US" sz="1200" b="1" kern="100" dirty="0">
                          <a:solidFill>
                            <a:srgbClr val="000000"/>
                          </a:solidFill>
                          <a:effectLst/>
                          <a:latin typeface="+mn-ea"/>
                          <a:ea typeface="+mn-ea"/>
                          <a:cs typeface="Times New Roman" panose="02020603050405020304" pitchFamily="18" charset="0"/>
                        </a:rPr>
                        <a:t> </a:t>
                      </a:r>
                      <a:r>
                        <a:rPr lang="ja-JP" altLang="en-US" sz="1200" b="1" kern="100" dirty="0">
                          <a:solidFill>
                            <a:srgbClr val="000000"/>
                          </a:solidFill>
                          <a:effectLst/>
                          <a:latin typeface="+mn-ea"/>
                          <a:ea typeface="+mn-ea"/>
                          <a:cs typeface="Times New Roman" panose="02020603050405020304" pitchFamily="18" charset="0"/>
                        </a:rPr>
                        <a:t>項目</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marL="110490" indent="-110490" algn="ctr">
                        <a:lnSpc>
                          <a:spcPts val="1700"/>
                        </a:lnSpc>
                        <a:spcAft>
                          <a:spcPts val="0"/>
                        </a:spcAft>
                      </a:pPr>
                      <a:r>
                        <a:rPr lang="ja-JP" sz="1200" b="1" kern="100" dirty="0">
                          <a:solidFill>
                            <a:srgbClr val="000000"/>
                          </a:solidFill>
                          <a:effectLst/>
                          <a:latin typeface="+mn-ea"/>
                          <a:ea typeface="+mn-ea"/>
                          <a:cs typeface="Times New Roman" panose="02020603050405020304" pitchFamily="18" charset="0"/>
                        </a:rPr>
                        <a:t>地産地消</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86360" indent="-86360" algn="ctr">
                        <a:lnSpc>
                          <a:spcPts val="1700"/>
                        </a:lnSpc>
                        <a:spcAft>
                          <a:spcPts val="0"/>
                        </a:spcAft>
                      </a:pPr>
                      <a:r>
                        <a:rPr lang="ja-JP" sz="1200" b="1" kern="100" dirty="0">
                          <a:solidFill>
                            <a:srgbClr val="000000"/>
                          </a:solidFill>
                          <a:effectLst/>
                          <a:latin typeface="+mn-ea"/>
                          <a:ea typeface="+mn-ea"/>
                          <a:cs typeface="Times New Roman" panose="02020603050405020304" pitchFamily="18" charset="0"/>
                        </a:rPr>
                        <a:t>食品ロス</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marL="133350" indent="-133350" algn="ctr">
                        <a:lnSpc>
                          <a:spcPts val="1700"/>
                        </a:lnSpc>
                        <a:spcAft>
                          <a:spcPts val="0"/>
                        </a:spcAft>
                      </a:pPr>
                      <a:r>
                        <a:rPr lang="ja-JP" sz="1200" b="1" kern="100" dirty="0">
                          <a:solidFill>
                            <a:srgbClr val="000000"/>
                          </a:solidFill>
                          <a:effectLst/>
                          <a:latin typeface="+mn-ea"/>
                          <a:ea typeface="+mn-ea"/>
                          <a:cs typeface="Times New Roman" panose="02020603050405020304" pitchFamily="18" charset="0"/>
                        </a:rPr>
                        <a:t>食文化</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41604021"/>
                  </a:ext>
                </a:extLst>
              </a:tr>
              <a:tr h="411181">
                <a:tc vMerge="1">
                  <a:txBody>
                    <a:bodyPr/>
                    <a:lstStyle/>
                    <a:p>
                      <a:pPr algn="ctr">
                        <a:lnSpc>
                          <a:spcPts val="1700"/>
                        </a:lnSpc>
                        <a:spcAft>
                          <a:spcPts val="0"/>
                        </a:spcAft>
                      </a:pP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66"/>
                    </a:solidFill>
                  </a:tcPr>
                </a:tc>
                <a:tc>
                  <a:txBody>
                    <a:bodyPr/>
                    <a:lstStyle/>
                    <a:p>
                      <a:pPr algn="ctr">
                        <a:lnSpc>
                          <a:spcPts val="1700"/>
                        </a:lnSpc>
                        <a:spcAft>
                          <a:spcPts val="0"/>
                        </a:spcAft>
                      </a:pPr>
                      <a:r>
                        <a:rPr lang="ja-JP" sz="1200" b="1" kern="100" dirty="0">
                          <a:solidFill>
                            <a:srgbClr val="000000"/>
                          </a:solidFill>
                          <a:effectLst/>
                          <a:latin typeface="+mn-ea"/>
                          <a:ea typeface="+mn-ea"/>
                          <a:cs typeface="Times New Roman" panose="02020603050405020304" pitchFamily="18" charset="0"/>
                        </a:rPr>
                        <a:t>乳幼児期～学齢期</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l">
                        <a:lnSpc>
                          <a:spcPts val="1400"/>
                        </a:lnSpc>
                        <a:spcAft>
                          <a:spcPts val="0"/>
                        </a:spcAft>
                      </a:pPr>
                      <a:r>
                        <a:rPr lang="ja-JP" sz="1200" b="1" kern="100" spc="-10" dirty="0">
                          <a:solidFill>
                            <a:srgbClr val="000000"/>
                          </a:solidFill>
                          <a:effectLst/>
                          <a:latin typeface="+mn-ea"/>
                          <a:ea typeface="+mn-ea"/>
                          <a:cs typeface="Times New Roman" panose="02020603050405020304" pitchFamily="18" charset="0"/>
                        </a:rPr>
                        <a:t>大阪産</a:t>
                      </a:r>
                      <a:r>
                        <a:rPr lang="en-US" altLang="ja-JP" sz="1200" b="1" kern="100" spc="-10" dirty="0">
                          <a:solidFill>
                            <a:srgbClr val="000000"/>
                          </a:solidFill>
                          <a:effectLst/>
                          <a:latin typeface="+mn-ea"/>
                          <a:ea typeface="+mn-ea"/>
                          <a:cs typeface="Times New Roman" panose="02020603050405020304" pitchFamily="18" charset="0"/>
                        </a:rPr>
                        <a:t>(</a:t>
                      </a:r>
                      <a:r>
                        <a:rPr lang="ja-JP" sz="1200" b="1" kern="100" spc="-10" dirty="0">
                          <a:solidFill>
                            <a:srgbClr val="000000"/>
                          </a:solidFill>
                          <a:effectLst/>
                          <a:latin typeface="+mn-ea"/>
                          <a:ea typeface="+mn-ea"/>
                          <a:cs typeface="Times New Roman" panose="02020603050405020304" pitchFamily="18" charset="0"/>
                        </a:rPr>
                        <a:t>もん</a:t>
                      </a:r>
                      <a:r>
                        <a:rPr lang="en-US" altLang="ja-JP" sz="1200" b="1" kern="100" spc="-10" dirty="0">
                          <a:solidFill>
                            <a:srgbClr val="000000"/>
                          </a:solidFill>
                          <a:effectLst/>
                          <a:latin typeface="+mn-ea"/>
                          <a:ea typeface="+mn-ea"/>
                          <a:cs typeface="Times New Roman" panose="02020603050405020304" pitchFamily="18" charset="0"/>
                        </a:rPr>
                        <a:t>)</a:t>
                      </a:r>
                      <a:r>
                        <a:rPr lang="ja-JP" sz="1200" b="1" kern="100" spc="-10" dirty="0">
                          <a:solidFill>
                            <a:srgbClr val="000000"/>
                          </a:solidFill>
                          <a:effectLst/>
                          <a:latin typeface="+mn-ea"/>
                          <a:ea typeface="+mn-ea"/>
                          <a:cs typeface="Times New Roman" panose="02020603050405020304" pitchFamily="18" charset="0"/>
                        </a:rPr>
                        <a:t>について</a:t>
                      </a:r>
                      <a:endParaRPr lang="en-US" altLang="ja-JP" sz="1200" b="1" kern="100" spc="-10" dirty="0">
                        <a:solidFill>
                          <a:srgbClr val="000000"/>
                        </a:solidFill>
                        <a:effectLst/>
                        <a:latin typeface="+mn-ea"/>
                        <a:ea typeface="+mn-ea"/>
                        <a:cs typeface="Times New Roman" panose="02020603050405020304" pitchFamily="18" charset="0"/>
                      </a:endParaRPr>
                    </a:p>
                    <a:p>
                      <a:pPr algn="l">
                        <a:lnSpc>
                          <a:spcPts val="1400"/>
                        </a:lnSpc>
                        <a:spcAft>
                          <a:spcPts val="0"/>
                        </a:spcAft>
                      </a:pPr>
                      <a:r>
                        <a:rPr lang="ja-JP" sz="1200" b="1" kern="100" spc="-10" dirty="0">
                          <a:solidFill>
                            <a:srgbClr val="000000"/>
                          </a:solidFill>
                          <a:effectLst/>
                          <a:latin typeface="+mn-ea"/>
                          <a:ea typeface="+mn-ea"/>
                          <a:cs typeface="Times New Roman" panose="02020603050405020304" pitchFamily="18" charset="0"/>
                        </a:rPr>
                        <a:t>学びます。</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lnSpc>
                          <a:spcPts val="1400"/>
                        </a:lnSpc>
                        <a:spcAft>
                          <a:spcPts val="0"/>
                        </a:spcAft>
                      </a:pPr>
                      <a:r>
                        <a:rPr lang="ja-JP" sz="1200" b="1" kern="100" spc="-20" dirty="0">
                          <a:effectLst/>
                          <a:latin typeface="+mn-ea"/>
                          <a:ea typeface="+mn-ea"/>
                          <a:cs typeface="Times New Roman" panose="02020603050405020304" pitchFamily="18" charset="0"/>
                        </a:rPr>
                        <a:t>食べ物を大切にする感謝の心を学びます。</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a:txBody>
                    <a:bodyPr/>
                    <a:lstStyle/>
                    <a:p>
                      <a:pPr algn="l">
                        <a:lnSpc>
                          <a:spcPts val="1400"/>
                        </a:lnSpc>
                        <a:spcAft>
                          <a:spcPts val="0"/>
                        </a:spcAft>
                      </a:pPr>
                      <a:r>
                        <a:rPr lang="ja-JP" sz="1200" b="1" kern="100" spc="-20" dirty="0">
                          <a:solidFill>
                            <a:srgbClr val="000000"/>
                          </a:solidFill>
                          <a:effectLst/>
                          <a:latin typeface="+mn-ea"/>
                          <a:ea typeface="+mn-ea"/>
                          <a:cs typeface="Times New Roman" panose="02020603050405020304" pitchFamily="18" charset="0"/>
                        </a:rPr>
                        <a:t>地域や家庭で受け継がれてきた食文化を学びます。</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79091187"/>
                  </a:ext>
                </a:extLst>
              </a:tr>
              <a:tr h="466221">
                <a:tc vMerge="1">
                  <a:txBody>
                    <a:bodyPr/>
                    <a:lstStyle/>
                    <a:p>
                      <a:pPr algn="ctr">
                        <a:lnSpc>
                          <a:spcPts val="1700"/>
                        </a:lnSpc>
                        <a:spcAft>
                          <a:spcPts val="0"/>
                        </a:spcAft>
                      </a:pPr>
                      <a:endParaRPr lang="ja-JP" sz="1400" kern="10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66"/>
                    </a:solidFill>
                  </a:tcPr>
                </a:tc>
                <a:tc>
                  <a:txBody>
                    <a:bodyPr/>
                    <a:lstStyle/>
                    <a:p>
                      <a:pPr algn="ctr">
                        <a:lnSpc>
                          <a:spcPts val="1700"/>
                        </a:lnSpc>
                        <a:spcAft>
                          <a:spcPts val="0"/>
                        </a:spcAft>
                      </a:pPr>
                      <a:r>
                        <a:rPr lang="ja-JP" sz="1200" b="1" kern="100" dirty="0">
                          <a:effectLst/>
                          <a:latin typeface="+mn-ea"/>
                          <a:ea typeface="+mn-ea"/>
                          <a:cs typeface="Times New Roman" panose="02020603050405020304" pitchFamily="18" charset="0"/>
                        </a:rPr>
                        <a:t>青年期～成人期</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rowSpan="3">
                  <a:txBody>
                    <a:bodyPr/>
                    <a:lstStyle/>
                    <a:p>
                      <a:pPr algn="l">
                        <a:lnSpc>
                          <a:spcPts val="1400"/>
                        </a:lnSpc>
                        <a:spcAft>
                          <a:spcPts val="0"/>
                        </a:spcAft>
                      </a:pPr>
                      <a:r>
                        <a:rPr lang="ja-JP" sz="1200" b="1" kern="100" spc="-10" dirty="0">
                          <a:solidFill>
                            <a:srgbClr val="000000"/>
                          </a:solidFill>
                          <a:effectLst/>
                          <a:latin typeface="+mn-ea"/>
                          <a:ea typeface="+mn-ea"/>
                          <a:cs typeface="Times New Roman" panose="02020603050405020304" pitchFamily="18" charset="0"/>
                        </a:rPr>
                        <a:t>大阪産</a:t>
                      </a:r>
                      <a:r>
                        <a:rPr lang="en-US" altLang="ja-JP" sz="1200" b="1" kern="100" spc="-10" dirty="0">
                          <a:solidFill>
                            <a:srgbClr val="000000"/>
                          </a:solidFill>
                          <a:effectLst/>
                          <a:latin typeface="+mn-ea"/>
                          <a:ea typeface="+mn-ea"/>
                          <a:cs typeface="Times New Roman" panose="02020603050405020304" pitchFamily="18" charset="0"/>
                        </a:rPr>
                        <a:t>(</a:t>
                      </a:r>
                      <a:r>
                        <a:rPr lang="ja-JP" sz="1200" b="1" kern="100" spc="-10" dirty="0">
                          <a:solidFill>
                            <a:srgbClr val="000000"/>
                          </a:solidFill>
                          <a:effectLst/>
                          <a:latin typeface="+mn-ea"/>
                          <a:ea typeface="+mn-ea"/>
                          <a:cs typeface="Times New Roman" panose="02020603050405020304" pitchFamily="18" charset="0"/>
                        </a:rPr>
                        <a:t>もん</a:t>
                      </a:r>
                      <a:r>
                        <a:rPr lang="en-US" altLang="ja-JP" sz="1200" b="1" kern="100" spc="-10" dirty="0">
                          <a:solidFill>
                            <a:srgbClr val="000000"/>
                          </a:solidFill>
                          <a:effectLst/>
                          <a:latin typeface="+mn-ea"/>
                          <a:ea typeface="+mn-ea"/>
                          <a:cs typeface="Times New Roman" panose="02020603050405020304" pitchFamily="18" charset="0"/>
                        </a:rPr>
                        <a:t>)</a:t>
                      </a:r>
                      <a:r>
                        <a:rPr lang="ja-JP" sz="1200" b="1" kern="100" spc="-10" dirty="0">
                          <a:solidFill>
                            <a:srgbClr val="000000"/>
                          </a:solidFill>
                          <a:effectLst/>
                          <a:latin typeface="+mn-ea"/>
                          <a:ea typeface="+mn-ea"/>
                          <a:cs typeface="Times New Roman" panose="02020603050405020304" pitchFamily="18" charset="0"/>
                        </a:rPr>
                        <a:t>に触れる機会に参加し、積極的に利用します。</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3">
                  <a:txBody>
                    <a:bodyPr/>
                    <a:lstStyle/>
                    <a:p>
                      <a:pPr algn="l">
                        <a:lnSpc>
                          <a:spcPts val="1700"/>
                        </a:lnSpc>
                        <a:spcAft>
                          <a:spcPts val="0"/>
                        </a:spcAft>
                      </a:pPr>
                      <a:r>
                        <a:rPr lang="ja-JP" sz="1200" b="1" kern="100" dirty="0">
                          <a:solidFill>
                            <a:srgbClr val="000000"/>
                          </a:solidFill>
                          <a:effectLst/>
                          <a:latin typeface="+mn-ea"/>
                          <a:ea typeface="+mn-ea"/>
                          <a:cs typeface="Times New Roman" panose="02020603050405020304" pitchFamily="18" charset="0"/>
                        </a:rPr>
                        <a:t>食品ロスの現状や削減の必要性について認識を深め、食品ロスの削減に主体的に取り組みます。</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tc rowSpan="2">
                  <a:txBody>
                    <a:bodyPr/>
                    <a:lstStyle/>
                    <a:p>
                      <a:pPr algn="l">
                        <a:lnSpc>
                          <a:spcPts val="1400"/>
                        </a:lnSpc>
                        <a:spcAft>
                          <a:spcPts val="0"/>
                        </a:spcAft>
                      </a:pPr>
                      <a:r>
                        <a:rPr lang="ja-JP" sz="1200" b="1" kern="100" spc="-20" dirty="0">
                          <a:solidFill>
                            <a:srgbClr val="000000"/>
                          </a:solidFill>
                          <a:effectLst/>
                          <a:latin typeface="+mn-ea"/>
                          <a:ea typeface="+mn-ea"/>
                          <a:cs typeface="Times New Roman" panose="02020603050405020304" pitchFamily="18" charset="0"/>
                        </a:rPr>
                        <a:t>地域や家庭で受け継がれてきた食文化に関心を持ち、日々の食事に取り入れるよう心がけます。</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875542048"/>
                  </a:ext>
                </a:extLst>
              </a:tr>
              <a:tr h="100978">
                <a:tc vMerge="1">
                  <a:txBody>
                    <a:bodyPr/>
                    <a:lstStyle/>
                    <a:p>
                      <a:pPr algn="ctr">
                        <a:lnSpc>
                          <a:spcPts val="1700"/>
                        </a:lnSpc>
                        <a:spcAft>
                          <a:spcPts val="0"/>
                        </a:spcAft>
                      </a:pP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66"/>
                    </a:solidFill>
                  </a:tcPr>
                </a:tc>
                <a:tc rowSpan="2">
                  <a:txBody>
                    <a:bodyPr/>
                    <a:lstStyle/>
                    <a:p>
                      <a:pPr algn="ctr">
                        <a:lnSpc>
                          <a:spcPts val="1700"/>
                        </a:lnSpc>
                        <a:spcAft>
                          <a:spcPts val="0"/>
                        </a:spcAft>
                      </a:pPr>
                      <a:r>
                        <a:rPr lang="ja-JP" sz="1200" b="1" kern="100" dirty="0">
                          <a:solidFill>
                            <a:srgbClr val="000000"/>
                          </a:solidFill>
                          <a:effectLst/>
                          <a:latin typeface="+mn-ea"/>
                          <a:ea typeface="+mn-ea"/>
                          <a:cs typeface="Times New Roman" panose="02020603050405020304" pitchFamily="18" charset="0"/>
                        </a:rPr>
                        <a:t>高齢期</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vMerge="1">
                  <a:txBody>
                    <a:bodyPr/>
                    <a:lstStyle/>
                    <a:p>
                      <a:endParaRPr kumimoji="1" lang="ja-JP" altLang="en-US"/>
                    </a:p>
                  </a:txBody>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182816565"/>
                  </a:ext>
                </a:extLst>
              </a:tr>
              <a:tr h="584252">
                <a:tc vMerge="1">
                  <a:txBody>
                    <a:bodyPr/>
                    <a:lstStyle/>
                    <a:p>
                      <a:endParaRPr kumimoji="1" lang="ja-JP" altLang="en-US"/>
                    </a:p>
                  </a:txBody>
                  <a:tcPr/>
                </a:tc>
                <a:tc vMerge="1">
                  <a:txBody>
                    <a:bodyPr/>
                    <a:lstStyle/>
                    <a:p>
                      <a:pPr algn="ctr">
                        <a:lnSpc>
                          <a:spcPts val="1700"/>
                        </a:lnSpc>
                        <a:spcAft>
                          <a:spcPts val="0"/>
                        </a:spcAft>
                      </a:pPr>
                      <a:endParaRPr lang="ja-JP" sz="1050" kern="100">
                        <a:effectLst/>
                        <a:latin typeface="Century" panose="02040604050505020304" pitchFamily="18" charset="0"/>
                        <a:ea typeface="ＭＳ 明朝" panose="02020609040205080304" pitchFamily="17" charset="-128"/>
                        <a:cs typeface="Times New Roman" panose="02020603050405020304" pitchFamily="18" charset="0"/>
                      </a:endParaRPr>
                    </a:p>
                  </a:txBody>
                  <a:tcPr marL="68580" marR="68580" marT="0" marB="0" anchor="ctr">
                    <a:lnL w="12700" cap="flat" cmpd="sng" algn="ctr">
                      <a:solidFill>
                        <a:srgbClr val="000000"/>
                      </a:solidFill>
                      <a:prstDash val="dot"/>
                      <a:round/>
                      <a:headEnd type="none" w="med" len="med"/>
                      <a:tailEnd type="none" w="med" len="med"/>
                    </a:lnL>
                    <a:lnR w="12700" cap="flat" cmpd="sng" algn="ctr">
                      <a:solidFill>
                        <a:srgbClr val="000000"/>
                      </a:solidFill>
                      <a:prstDash val="dot"/>
                      <a:round/>
                      <a:headEnd type="none" w="med" len="med"/>
                      <a:tailEnd type="none" w="med" len="med"/>
                    </a:lnR>
                    <a:lnT w="12700" cap="flat" cmpd="sng" algn="ctr">
                      <a:solidFill>
                        <a:srgbClr val="000000"/>
                      </a:solidFill>
                      <a:prstDash val="dot"/>
                      <a:round/>
                      <a:headEnd type="none" w="med" len="med"/>
                      <a:tailEnd type="none" w="med" len="med"/>
                    </a:lnT>
                    <a:lnB w="12700" cap="flat" cmpd="sng" algn="ctr">
                      <a:solidFill>
                        <a:srgbClr val="000000"/>
                      </a:solidFill>
                      <a:prstDash val="dot"/>
                      <a:round/>
                      <a:headEnd type="none" w="med" len="med"/>
                      <a:tailEnd type="none" w="med" len="med"/>
                    </a:lnB>
                    <a:solidFill>
                      <a:srgbClr val="FFFF66"/>
                    </a:solidFill>
                  </a:tcPr>
                </a:tc>
                <a:tc vMerge="1">
                  <a:txBody>
                    <a:bodyPr/>
                    <a:lstStyle/>
                    <a:p>
                      <a:endParaRPr kumimoji="1" lang="ja-JP" altLang="en-US"/>
                    </a:p>
                  </a:txBody>
                  <a:tcPr/>
                </a:tc>
                <a:tc vMerge="1">
                  <a:txBody>
                    <a:bodyPr/>
                    <a:lstStyle/>
                    <a:p>
                      <a:endParaRPr kumimoji="1" lang="ja-JP" altLang="en-US"/>
                    </a:p>
                  </a:txBody>
                  <a:tcPr/>
                </a:tc>
                <a:tc>
                  <a:txBody>
                    <a:bodyPr/>
                    <a:lstStyle/>
                    <a:p>
                      <a:pPr algn="l">
                        <a:lnSpc>
                          <a:spcPts val="1400"/>
                        </a:lnSpc>
                        <a:spcAft>
                          <a:spcPts val="0"/>
                        </a:spcAft>
                      </a:pPr>
                      <a:r>
                        <a:rPr lang="ja-JP" sz="1200" b="1" kern="100" spc="-20" dirty="0">
                          <a:solidFill>
                            <a:srgbClr val="000000"/>
                          </a:solidFill>
                          <a:effectLst/>
                          <a:latin typeface="+mn-ea"/>
                          <a:ea typeface="+mn-ea"/>
                          <a:cs typeface="Times New Roman" panose="02020603050405020304" pitchFamily="18" charset="0"/>
                        </a:rPr>
                        <a:t>地域や家庭で受け継がれてきた食文化や食に対する感謝の気持ちの大切さを次世代に伝えます。</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4119084793"/>
                  </a:ext>
                </a:extLst>
              </a:tr>
            </a:tbl>
          </a:graphicData>
        </a:graphic>
      </p:graphicFrame>
      <p:sp>
        <p:nvSpPr>
          <p:cNvPr id="16" name="正方形/長方形 15"/>
          <p:cNvSpPr/>
          <p:nvPr/>
        </p:nvSpPr>
        <p:spPr>
          <a:xfrm>
            <a:off x="281772" y="722265"/>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12" name="Rectangle 1"/>
          <p:cNvSpPr>
            <a:spLocks noChangeArrowheads="1"/>
          </p:cNvSpPr>
          <p:nvPr/>
        </p:nvSpPr>
        <p:spPr bwMode="auto">
          <a:xfrm>
            <a:off x="281772" y="3216416"/>
            <a:ext cx="32834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b="1" dirty="0">
                <a:latin typeface="+mn-ea"/>
                <a:cs typeface="Times New Roman" panose="02020603050405020304" pitchFamily="18" charset="0"/>
              </a:rPr>
              <a:t>【</a:t>
            </a:r>
            <a:r>
              <a:rPr kumimoji="0" lang="ja-JP" altLang="en-US" sz="1600" b="1" i="0" u="none" strike="noStrike" cap="none" normalizeH="0" baseline="0" dirty="0">
                <a:ln>
                  <a:noFill/>
                </a:ln>
                <a:solidFill>
                  <a:schemeClr val="tx1"/>
                </a:solidFill>
                <a:effectLst/>
                <a:latin typeface="+mn-ea"/>
                <a:cs typeface="Times New Roman" panose="02020603050405020304" pitchFamily="18" charset="0"/>
              </a:rPr>
              <a:t>取組みの目標</a:t>
            </a:r>
            <a:r>
              <a:rPr kumimoji="0" lang="en-US" altLang="ja-JP" sz="1600" b="1" i="0" u="none" strike="noStrike" cap="none" normalizeH="0" baseline="0" dirty="0">
                <a:ln>
                  <a:noFill/>
                </a:ln>
                <a:solidFill>
                  <a:schemeClr val="tx1"/>
                </a:solidFill>
                <a:effectLst/>
                <a:latin typeface="+mn-ea"/>
                <a:cs typeface="Times New Roman" panose="02020603050405020304" pitchFamily="18" charset="0"/>
              </a:rPr>
              <a:t>】</a:t>
            </a:r>
            <a:endParaRPr kumimoji="0" lang="ja-JP" altLang="ja-JP" sz="3600" b="0" i="0" u="none" strike="noStrike" cap="none" normalizeH="0" baseline="0" dirty="0">
              <a:ln>
                <a:noFill/>
              </a:ln>
              <a:solidFill>
                <a:schemeClr val="tx1"/>
              </a:solidFill>
              <a:effectLst/>
              <a:latin typeface="+mn-ea"/>
            </a:endParaRPr>
          </a:p>
        </p:txBody>
      </p:sp>
      <p:graphicFrame>
        <p:nvGraphicFramePr>
          <p:cNvPr id="13" name="表 12"/>
          <p:cNvGraphicFramePr>
            <a:graphicFrameLocks noGrp="1"/>
          </p:cNvGraphicFramePr>
          <p:nvPr>
            <p:extLst>
              <p:ext uri="{D42A27DB-BD31-4B8C-83A1-F6EECF244321}">
                <p14:modId xmlns:p14="http://schemas.microsoft.com/office/powerpoint/2010/main" val="2790213599"/>
              </p:ext>
            </p:extLst>
          </p:nvPr>
        </p:nvGraphicFramePr>
        <p:xfrm>
          <a:off x="633000" y="3502670"/>
          <a:ext cx="8369376" cy="842774"/>
        </p:xfrm>
        <a:graphic>
          <a:graphicData uri="http://schemas.openxmlformats.org/drawingml/2006/table">
            <a:tbl>
              <a:tblPr firstRow="1" firstCol="1" bandRow="1">
                <a:tableStyleId>{5C22544A-7EE6-4342-B048-85BDC9FD1C3A}</a:tableStyleId>
              </a:tblPr>
              <a:tblGrid>
                <a:gridCol w="260521">
                  <a:extLst>
                    <a:ext uri="{9D8B030D-6E8A-4147-A177-3AD203B41FA5}">
                      <a16:colId xmlns:a16="http://schemas.microsoft.com/office/drawing/2014/main" val="20000"/>
                    </a:ext>
                  </a:extLst>
                </a:gridCol>
                <a:gridCol w="3383544">
                  <a:extLst>
                    <a:ext uri="{9D8B030D-6E8A-4147-A177-3AD203B41FA5}">
                      <a16:colId xmlns:a16="http://schemas.microsoft.com/office/drawing/2014/main" val="20001"/>
                    </a:ext>
                  </a:extLst>
                </a:gridCol>
                <a:gridCol w="1665311">
                  <a:extLst>
                    <a:ext uri="{9D8B030D-6E8A-4147-A177-3AD203B41FA5}">
                      <a16:colId xmlns:a16="http://schemas.microsoft.com/office/drawing/2014/main" val="20003"/>
                    </a:ext>
                  </a:extLst>
                </a:gridCol>
                <a:gridCol w="1548000">
                  <a:extLst>
                    <a:ext uri="{9D8B030D-6E8A-4147-A177-3AD203B41FA5}">
                      <a16:colId xmlns:a16="http://schemas.microsoft.com/office/drawing/2014/main" val="2204503950"/>
                    </a:ext>
                  </a:extLst>
                </a:gridCol>
                <a:gridCol w="1512000">
                  <a:extLst>
                    <a:ext uri="{9D8B030D-6E8A-4147-A177-3AD203B41FA5}">
                      <a16:colId xmlns:a16="http://schemas.microsoft.com/office/drawing/2014/main" val="20004"/>
                    </a:ext>
                  </a:extLst>
                </a:gridCol>
              </a:tblGrid>
              <a:tr h="104747">
                <a:tc>
                  <a:txBody>
                    <a:bodyPr/>
                    <a:lstStyle/>
                    <a:p>
                      <a:pPr algn="ctr" fontAlgn="auto">
                        <a:lnSpc>
                          <a:spcPct val="100000"/>
                        </a:lnSpc>
                        <a:spcAft>
                          <a:spcPts val="0"/>
                        </a:spcAft>
                      </a:pPr>
                      <a:r>
                        <a:rPr lang="en-US" sz="1400" b="0" dirty="0">
                          <a:effectLst/>
                          <a:latin typeface="Meiryo UI" panose="020B0604030504040204" pitchFamily="50" charset="-128"/>
                          <a:ea typeface="Meiryo UI" panose="020B0604030504040204" pitchFamily="50" charset="-128"/>
                        </a:rPr>
                        <a:t> </a:t>
                      </a:r>
                      <a:endParaRPr lang="ja-JP" sz="1400" b="0" dirty="0">
                        <a:solidFill>
                          <a:srgbClr val="000000"/>
                        </a:solidFill>
                        <a:effectLst/>
                        <a:latin typeface="Meiryo UI" panose="020B0604030504040204" pitchFamily="50" charset="-128"/>
                        <a:ea typeface="Meiryo UI" panose="020B0604030504040204"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ct val="100000"/>
                        </a:lnSpc>
                        <a:spcAft>
                          <a:spcPts val="0"/>
                        </a:spcAft>
                      </a:pPr>
                      <a:r>
                        <a:rPr lang="ja-JP" altLang="en-US" sz="1200" b="1" dirty="0">
                          <a:solidFill>
                            <a:schemeClr val="bg1"/>
                          </a:solidFill>
                          <a:effectLst/>
                          <a:latin typeface="+mn-ea"/>
                          <a:ea typeface="+mn-ea"/>
                          <a:cs typeface="HG丸ｺﾞｼｯｸM-PRO"/>
                        </a:rPr>
                        <a:t>項目</a:t>
                      </a:r>
                      <a:endParaRPr lang="en-US" altLang="ja-JP" sz="1200" b="1" dirty="0">
                        <a:solidFill>
                          <a:schemeClr val="bg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計画策定時の値</a:t>
                      </a:r>
                    </a:p>
                  </a:txBody>
                  <a:tcPr marL="66462" marR="66462"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66462" marR="66462"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ct val="100000"/>
                        </a:lnSpc>
                        <a:spcAft>
                          <a:spcPts val="0"/>
                        </a:spcAft>
                      </a:pPr>
                      <a:r>
                        <a:rPr lang="en-US" sz="1200" b="1" dirty="0">
                          <a:solidFill>
                            <a:schemeClr val="bg1"/>
                          </a:solidFill>
                          <a:effectLst/>
                          <a:latin typeface="游ゴシック" panose="020B0400000000000000" pitchFamily="50" charset="-128"/>
                          <a:ea typeface="游ゴシック" panose="020B0400000000000000" pitchFamily="50" charset="-128"/>
                        </a:rPr>
                        <a:t>20</a:t>
                      </a:r>
                      <a:r>
                        <a:rPr lang="en-US" altLang="ja-JP" sz="1200" b="1" dirty="0">
                          <a:solidFill>
                            <a:schemeClr val="bg1"/>
                          </a:solidFill>
                          <a:effectLst/>
                          <a:latin typeface="游ゴシック" panose="020B0400000000000000" pitchFamily="50" charset="-128"/>
                          <a:ea typeface="游ゴシック" panose="020B0400000000000000" pitchFamily="50" charset="-128"/>
                        </a:rPr>
                        <a:t>35</a:t>
                      </a:r>
                      <a:r>
                        <a:rPr lang="ja-JP" sz="1200" b="1" dirty="0">
                          <a:solidFill>
                            <a:schemeClr val="bg1"/>
                          </a:solidFill>
                          <a:effectLst/>
                          <a:latin typeface="游ゴシック" panose="020B0400000000000000" pitchFamily="50" charset="-128"/>
                          <a:ea typeface="游ゴシック" panose="020B0400000000000000" pitchFamily="50" charset="-128"/>
                        </a:rPr>
                        <a:t>年度目標</a:t>
                      </a:r>
                      <a:r>
                        <a:rPr lang="ja-JP" altLang="en-US" sz="1200" b="1" dirty="0">
                          <a:solidFill>
                            <a:schemeClr val="bg1"/>
                          </a:solidFill>
                          <a:effectLst/>
                          <a:latin typeface="游ゴシック" panose="020B0400000000000000" pitchFamily="50" charset="-128"/>
                          <a:ea typeface="游ゴシック" panose="020B0400000000000000" pitchFamily="50" charset="-128"/>
                        </a:rPr>
                        <a:t>値</a:t>
                      </a:r>
                      <a:endParaRPr lang="ja-JP" sz="1200" b="1"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581494">
                <a:tc>
                  <a:txBody>
                    <a:bodyPr/>
                    <a:lstStyle/>
                    <a:p>
                      <a:pPr algn="ctr" fontAlgn="auto">
                        <a:lnSpc>
                          <a:spcPct val="100000"/>
                        </a:lnSpc>
                        <a:spcAft>
                          <a:spcPts val="0"/>
                        </a:spcAft>
                      </a:pPr>
                      <a:r>
                        <a:rPr lang="ja-JP" altLang="en-US" sz="1400" b="0" dirty="0">
                          <a:solidFill>
                            <a:schemeClr val="bg1"/>
                          </a:solidFill>
                          <a:effectLst/>
                          <a:latin typeface="Meiryo UI" panose="020B0604030504040204" pitchFamily="50" charset="-128"/>
                          <a:ea typeface="Meiryo UI" panose="020B0604030504040204" pitchFamily="50" charset="-128"/>
                          <a:cs typeface="HG丸ｺﾞｼｯｸM-PRO"/>
                        </a:rPr>
                        <a:t>１</a:t>
                      </a:r>
                      <a:endParaRPr lang="ja-JP" sz="1400" b="0" dirty="0">
                        <a:solidFill>
                          <a:schemeClr val="bg1"/>
                        </a:solidFill>
                        <a:effectLst/>
                        <a:latin typeface="Meiryo UI" panose="020B0604030504040204" pitchFamily="50" charset="-128"/>
                        <a:ea typeface="Meiryo UI" panose="020B0604030504040204"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ct val="100000"/>
                        </a:lnSpc>
                        <a:spcAft>
                          <a:spcPts val="0"/>
                        </a:spcAft>
                      </a:pPr>
                      <a:r>
                        <a:rPr lang="ja-JP" altLang="en-US" sz="1200" b="1" dirty="0">
                          <a:solidFill>
                            <a:srgbClr val="000000"/>
                          </a:solidFill>
                          <a:effectLst/>
                          <a:latin typeface="+mn-ea"/>
                          <a:ea typeface="+mn-ea"/>
                          <a:cs typeface="HG丸ｺﾞｼｯｸM-PRO"/>
                        </a:rPr>
                        <a:t>郷土料理等の地域や家庭で受け継がれてきた</a:t>
                      </a:r>
                      <a:endParaRPr lang="en-US" altLang="ja-JP" sz="1200" b="1" dirty="0">
                        <a:solidFill>
                          <a:srgbClr val="000000"/>
                        </a:solidFill>
                        <a:effectLst/>
                        <a:latin typeface="+mn-ea"/>
                        <a:ea typeface="+mn-ea"/>
                        <a:cs typeface="HG丸ｺﾞｼｯｸM-PRO"/>
                      </a:endParaRPr>
                    </a:p>
                    <a:p>
                      <a:pPr algn="l" fontAlgn="auto">
                        <a:lnSpc>
                          <a:spcPct val="100000"/>
                        </a:lnSpc>
                        <a:spcAft>
                          <a:spcPts val="0"/>
                        </a:spcAft>
                      </a:pPr>
                      <a:r>
                        <a:rPr lang="ja-JP" altLang="en-US" sz="1200" b="1" dirty="0">
                          <a:solidFill>
                            <a:srgbClr val="000000"/>
                          </a:solidFill>
                          <a:effectLst/>
                          <a:latin typeface="+mn-ea"/>
                          <a:ea typeface="+mn-ea"/>
                          <a:cs typeface="HG丸ｺﾞｼｯｸM-PRO"/>
                        </a:rPr>
                        <a:t>料理や味、箸づかい等の食べ方・作法を継承し、伝えている府民の割合の増加</a:t>
                      </a:r>
                      <a:endParaRPr lang="ja-JP" sz="12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ct val="100000"/>
                        </a:lnSpc>
                        <a:spcAft>
                          <a:spcPts val="0"/>
                        </a:spcAft>
                      </a:pPr>
                      <a:r>
                        <a:rPr lang="en-US" altLang="ja-JP" sz="1200" b="1" dirty="0">
                          <a:solidFill>
                            <a:srgbClr val="000000"/>
                          </a:solidFill>
                          <a:effectLst/>
                          <a:latin typeface="+mn-ea"/>
                          <a:ea typeface="+mn-ea"/>
                          <a:cs typeface="HG丸ｺﾞｼｯｸM-PRO"/>
                        </a:rPr>
                        <a:t>28.6%</a:t>
                      </a:r>
                      <a:r>
                        <a:rPr lang="ja-JP" altLang="en-US" sz="1200" b="1" dirty="0">
                          <a:solidFill>
                            <a:srgbClr val="000000"/>
                          </a:solidFill>
                          <a:effectLst/>
                          <a:latin typeface="+mn-ea"/>
                          <a:ea typeface="+mn-ea"/>
                          <a:cs typeface="HG丸ｺﾞｼｯｸM-PRO"/>
                        </a:rPr>
                        <a:t>（</a:t>
                      </a:r>
                      <a:r>
                        <a:rPr lang="en-US" altLang="ja-JP" sz="1200" b="1" dirty="0">
                          <a:solidFill>
                            <a:srgbClr val="000000"/>
                          </a:solidFill>
                          <a:effectLst/>
                          <a:latin typeface="+mn-ea"/>
                          <a:ea typeface="+mn-ea"/>
                          <a:cs typeface="HG丸ｺﾞｼｯｸM-PRO"/>
                        </a:rPr>
                        <a:t>R4)</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HG丸ｺﾞｼｯｸM-PRO"/>
                        </a:rPr>
                        <a:t>34.5%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HG丸ｺﾞｼｯｸM-PRO"/>
                        </a:rPr>
                        <a:t>(R7)</a:t>
                      </a: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HG丸ｺﾞｼｯｸM-PRO"/>
                        </a:rPr>
                        <a:t>［〇］</a:t>
                      </a:r>
                      <a:endParaRPr kumimoji="1" lang="en-US" altLang="ja-JP"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HG丸ｺﾞｼｯｸM-PRO"/>
                      </a:endParaRPr>
                    </a:p>
                  </a:txBody>
                  <a:tcPr marL="72000"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ct val="100000"/>
                        </a:lnSpc>
                        <a:spcAft>
                          <a:spcPts val="0"/>
                        </a:spcAft>
                      </a:pPr>
                      <a:r>
                        <a:rPr lang="en-US" altLang="ja-JP" sz="1200" b="1" dirty="0">
                          <a:solidFill>
                            <a:srgbClr val="000000"/>
                          </a:solidFill>
                          <a:effectLst/>
                          <a:latin typeface="+mn-ea"/>
                          <a:ea typeface="+mn-ea"/>
                          <a:cs typeface="HG丸ｺﾞｼｯｸM-PRO"/>
                        </a:rPr>
                        <a:t>30%</a:t>
                      </a:r>
                      <a:r>
                        <a:rPr lang="ja-JP" altLang="en-US" sz="1200" b="1" dirty="0">
                          <a:solidFill>
                            <a:srgbClr val="000000"/>
                          </a:solidFill>
                          <a:effectLst/>
                          <a:latin typeface="+mn-ea"/>
                          <a:ea typeface="+mn-ea"/>
                          <a:cs typeface="HG丸ｺﾞｼｯｸM-PRO"/>
                        </a:rPr>
                        <a:t>以上</a:t>
                      </a:r>
                      <a:endParaRPr lang="ja-JP" sz="12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18" name="正方形/長方形 17"/>
          <p:cNvSpPr/>
          <p:nvPr/>
        </p:nvSpPr>
        <p:spPr>
          <a:xfrm>
            <a:off x="273000" y="4459079"/>
            <a:ext cx="3440260" cy="253916"/>
          </a:xfrm>
          <a:prstGeom prst="rect">
            <a:avLst/>
          </a:prstGeom>
        </p:spPr>
        <p:txBody>
          <a:bodyPr wrap="square">
            <a:spAutoFit/>
          </a:bodyPr>
          <a:lstStyle/>
          <a:p>
            <a:pPr marL="269240" indent="101600">
              <a:spcAft>
                <a:spcPts val="0"/>
              </a:spcAft>
            </a:pPr>
            <a:r>
              <a:rPr lang="en-US" altLang="ja-JP" sz="1050" kern="100" dirty="0">
                <a:latin typeface="+mn-ea"/>
                <a:cs typeface="Times New Roman" panose="02020603050405020304" pitchFamily="18" charset="0"/>
              </a:rPr>
              <a:t>1</a:t>
            </a:r>
            <a:r>
              <a:rPr lang="ja-JP" altLang="en-US" sz="1050" kern="100" dirty="0">
                <a:latin typeface="+mn-ea"/>
                <a:cs typeface="Times New Roman" panose="02020603050405020304" pitchFamily="18" charset="0"/>
              </a:rPr>
              <a:t>：大阪府健康づくり実態調査 （大阪府）　　</a:t>
            </a:r>
            <a:r>
              <a:rPr lang="ja-JP" altLang="ja-JP" sz="1050" kern="100" dirty="0">
                <a:latin typeface="+mn-ea"/>
                <a:cs typeface="Times New Roman" panose="02020603050405020304" pitchFamily="18" charset="0"/>
              </a:rPr>
              <a:t>　</a:t>
            </a:r>
          </a:p>
        </p:txBody>
      </p:sp>
      <p:graphicFrame>
        <p:nvGraphicFramePr>
          <p:cNvPr id="2" name="表 1"/>
          <p:cNvGraphicFramePr>
            <a:graphicFrameLocks noGrp="1"/>
          </p:cNvGraphicFramePr>
          <p:nvPr/>
        </p:nvGraphicFramePr>
        <p:xfrm>
          <a:off x="1597318" y="5167685"/>
          <a:ext cx="7675680" cy="1188720"/>
        </p:xfrm>
        <a:graphic>
          <a:graphicData uri="http://schemas.openxmlformats.org/drawingml/2006/table">
            <a:tbl>
              <a:tblPr firstRow="1" bandRow="1">
                <a:tableStyleId>{5C22544A-7EE6-4342-B048-85BDC9FD1C3A}</a:tableStyleId>
              </a:tblPr>
              <a:tblGrid>
                <a:gridCol w="7675680">
                  <a:extLst>
                    <a:ext uri="{9D8B030D-6E8A-4147-A177-3AD203B41FA5}">
                      <a16:colId xmlns:a16="http://schemas.microsoft.com/office/drawing/2014/main" val="489255635"/>
                    </a:ext>
                  </a:extLst>
                </a:gridCol>
              </a:tblGrid>
              <a:tr h="952383">
                <a:tc>
                  <a:txBody>
                    <a:bodyPr/>
                    <a:lstStyle/>
                    <a:p>
                      <a:r>
                        <a:rPr kumimoji="1" lang="ja-JP" altLang="en-US" sz="1200" b="1" dirty="0">
                          <a:solidFill>
                            <a:schemeClr val="tx1"/>
                          </a:solidFill>
                          <a:latin typeface="+mn-ea"/>
                          <a:ea typeface="+mn-ea"/>
                        </a:rPr>
                        <a:t>▽ 府民が身近に生産から消費まで体験できる機会づくりを進めることが必要です。</a:t>
                      </a:r>
                      <a:endParaRPr kumimoji="1" lang="en-US" altLang="ja-JP" sz="1200" b="1" dirty="0">
                        <a:solidFill>
                          <a:schemeClr val="tx1"/>
                        </a:solidFill>
                        <a:latin typeface="+mn-ea"/>
                        <a:ea typeface="+mn-ea"/>
                      </a:endParaRPr>
                    </a:p>
                    <a:p>
                      <a:r>
                        <a:rPr kumimoji="1" lang="ja-JP" altLang="en-US" sz="1200" b="1" dirty="0">
                          <a:solidFill>
                            <a:schemeClr val="tx1"/>
                          </a:solidFill>
                          <a:latin typeface="+mn-ea"/>
                          <a:ea typeface="+mn-ea"/>
                        </a:rPr>
                        <a:t>▽ 大阪産</a:t>
                      </a:r>
                      <a:r>
                        <a:rPr kumimoji="1" lang="en-US" altLang="ja-JP" sz="1200" b="1" dirty="0">
                          <a:solidFill>
                            <a:schemeClr val="tx1"/>
                          </a:solidFill>
                          <a:latin typeface="+mn-ea"/>
                          <a:ea typeface="+mn-ea"/>
                        </a:rPr>
                        <a:t>(</a:t>
                      </a:r>
                      <a:r>
                        <a:rPr kumimoji="1" lang="ja-JP" altLang="en-US" sz="1200" b="1" dirty="0">
                          <a:solidFill>
                            <a:schemeClr val="tx1"/>
                          </a:solidFill>
                          <a:latin typeface="+mn-ea"/>
                          <a:ea typeface="+mn-ea"/>
                        </a:rPr>
                        <a:t>もん</a:t>
                      </a:r>
                      <a:r>
                        <a:rPr kumimoji="1" lang="en-US" altLang="ja-JP" sz="1200" b="1" dirty="0">
                          <a:solidFill>
                            <a:schemeClr val="tx1"/>
                          </a:solidFill>
                          <a:latin typeface="+mn-ea"/>
                          <a:ea typeface="+mn-ea"/>
                        </a:rPr>
                        <a:t>)</a:t>
                      </a:r>
                      <a:r>
                        <a:rPr kumimoji="1" lang="ja-JP" altLang="en-US" sz="1200" b="1" dirty="0">
                          <a:solidFill>
                            <a:schemeClr val="tx1"/>
                          </a:solidFill>
                          <a:latin typeface="+mn-ea"/>
                          <a:ea typeface="+mn-ea"/>
                        </a:rPr>
                        <a:t>を実際に手にし、購入できる販売店や料理店等を増やし、地産地消、消費拡大を図ることが</a:t>
                      </a:r>
                      <a:endParaRPr kumimoji="1" lang="en-US" altLang="ja-JP" sz="1200" b="1" dirty="0">
                        <a:solidFill>
                          <a:schemeClr val="tx1"/>
                        </a:solidFill>
                        <a:latin typeface="+mn-ea"/>
                        <a:ea typeface="+mn-ea"/>
                      </a:endParaRPr>
                    </a:p>
                    <a:p>
                      <a:r>
                        <a:rPr kumimoji="1" lang="ja-JP" altLang="en-US" sz="1200" b="1" dirty="0">
                          <a:solidFill>
                            <a:schemeClr val="tx1"/>
                          </a:solidFill>
                          <a:latin typeface="+mn-ea"/>
                          <a:ea typeface="+mn-ea"/>
                        </a:rPr>
                        <a:t>　 必要です。</a:t>
                      </a:r>
                      <a:endParaRPr kumimoji="1" lang="en-US" altLang="ja-JP" sz="1200" b="1" dirty="0">
                        <a:solidFill>
                          <a:schemeClr val="tx1"/>
                        </a:solidFill>
                        <a:latin typeface="+mn-ea"/>
                        <a:ea typeface="+mn-ea"/>
                      </a:endParaRPr>
                    </a:p>
                    <a:p>
                      <a:r>
                        <a:rPr kumimoji="1" lang="ja-JP" altLang="en-US" sz="1200" b="1" dirty="0">
                          <a:solidFill>
                            <a:schemeClr val="tx1"/>
                          </a:solidFill>
                          <a:latin typeface="+mn-ea"/>
                          <a:ea typeface="+mn-ea"/>
                        </a:rPr>
                        <a:t>▽ 府民一人ひとりが食への感謝の気持ちを深めるとともに、食品ロスの現状や削減の必要性についても</a:t>
                      </a:r>
                      <a:endParaRPr kumimoji="1" lang="en-US" altLang="ja-JP" sz="1200" b="1" dirty="0">
                        <a:solidFill>
                          <a:schemeClr val="tx1"/>
                        </a:solidFill>
                        <a:latin typeface="+mn-ea"/>
                        <a:ea typeface="+mn-ea"/>
                      </a:endParaRPr>
                    </a:p>
                    <a:p>
                      <a:r>
                        <a:rPr kumimoji="1" lang="ja-JP" altLang="en-US" sz="1200" b="1" dirty="0">
                          <a:solidFill>
                            <a:schemeClr val="tx1"/>
                          </a:solidFill>
                          <a:latin typeface="+mn-ea"/>
                          <a:ea typeface="+mn-ea"/>
                        </a:rPr>
                        <a:t>　 認識を深め、食品ロスの削減に主体的に取り 組むことが必要です。</a:t>
                      </a:r>
                    </a:p>
                    <a:p>
                      <a:r>
                        <a:rPr kumimoji="1" lang="ja-JP" altLang="en-US" sz="1200" b="1" dirty="0">
                          <a:solidFill>
                            <a:schemeClr val="tx1"/>
                          </a:solidFill>
                          <a:latin typeface="+mn-ea"/>
                          <a:ea typeface="+mn-ea"/>
                        </a:rPr>
                        <a:t>▽ 伝統的な食文化に関する府民の関心と理解を深め、次世代に伝えていく取組みが必要です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96656341"/>
                  </a:ext>
                </a:extLst>
              </a:tr>
            </a:tbl>
          </a:graphicData>
        </a:graphic>
      </p:graphicFrame>
      <p:sp>
        <p:nvSpPr>
          <p:cNvPr id="17" name="Rectangle 1"/>
          <p:cNvSpPr>
            <a:spLocks noChangeArrowheads="1"/>
          </p:cNvSpPr>
          <p:nvPr/>
        </p:nvSpPr>
        <p:spPr bwMode="auto">
          <a:xfrm>
            <a:off x="281772" y="4759252"/>
            <a:ext cx="32834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b="1" dirty="0">
                <a:latin typeface="+mn-ea"/>
                <a:cs typeface="Times New Roman" panose="02020603050405020304" pitchFamily="18" charset="0"/>
              </a:rPr>
              <a:t>【</a:t>
            </a:r>
            <a:r>
              <a:rPr kumimoji="0" lang="ja-JP" altLang="en-US" sz="1600" b="1" i="0" u="none" strike="noStrike" cap="none" normalizeH="0" baseline="0" dirty="0">
                <a:ln>
                  <a:noFill/>
                </a:ln>
                <a:solidFill>
                  <a:schemeClr val="tx1"/>
                </a:solidFill>
                <a:effectLst/>
                <a:latin typeface="+mn-ea"/>
                <a:cs typeface="Times New Roman" panose="02020603050405020304" pitchFamily="18" charset="0"/>
              </a:rPr>
              <a:t>現状と課題</a:t>
            </a:r>
            <a:r>
              <a:rPr kumimoji="0" lang="en-US" altLang="ja-JP" sz="1600" b="1" i="0" u="none" strike="noStrike" cap="none" normalizeH="0" baseline="0" dirty="0">
                <a:ln>
                  <a:noFill/>
                </a:ln>
                <a:solidFill>
                  <a:schemeClr val="tx1"/>
                </a:solidFill>
                <a:effectLst/>
                <a:latin typeface="+mn-ea"/>
                <a:cs typeface="Times New Roman" panose="02020603050405020304" pitchFamily="18" charset="0"/>
              </a:rPr>
              <a:t>】</a:t>
            </a:r>
            <a:endParaRPr kumimoji="0" lang="ja-JP" altLang="ja-JP" sz="3600" b="0" i="0" u="none" strike="noStrike" cap="none" normalizeH="0" baseline="0" dirty="0">
              <a:ln>
                <a:noFill/>
              </a:ln>
              <a:solidFill>
                <a:schemeClr val="tx1"/>
              </a:solidFill>
              <a:effectLst/>
              <a:latin typeface="+mn-ea"/>
            </a:endParaRPr>
          </a:p>
        </p:txBody>
      </p:sp>
      <p:sp>
        <p:nvSpPr>
          <p:cNvPr id="20" name="角丸四角形 19">
            <a:extLst>
              <a:ext uri="{FF2B5EF4-FFF2-40B4-BE49-F238E27FC236}">
                <a16:creationId xmlns:a16="http://schemas.microsoft.com/office/drawing/2014/main" id="{404B1EEE-927A-42DB-B8A8-DB4BFA8BA3C6}"/>
              </a:ext>
            </a:extLst>
          </p:cNvPr>
          <p:cNvSpPr/>
          <p:nvPr/>
        </p:nvSpPr>
        <p:spPr>
          <a:xfrm>
            <a:off x="517318" y="5167685"/>
            <a:ext cx="1080000" cy="118872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19" name="スライド番号プレースホルダー 1">
            <a:extLst>
              <a:ext uri="{FF2B5EF4-FFF2-40B4-BE49-F238E27FC236}">
                <a16:creationId xmlns:a16="http://schemas.microsoft.com/office/drawing/2014/main" id="{705F6A06-C5DC-468C-8177-DC0640426531}"/>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110</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18998979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sp>
        <p:nvSpPr>
          <p:cNvPr id="12" name="角丸四角形 11"/>
          <p:cNvSpPr/>
          <p:nvPr/>
        </p:nvSpPr>
        <p:spPr>
          <a:xfrm>
            <a:off x="2459864" y="6068371"/>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sp>
        <p:nvSpPr>
          <p:cNvPr id="8" name="正方形/長方形 7"/>
          <p:cNvSpPr/>
          <p:nvPr/>
        </p:nvSpPr>
        <p:spPr>
          <a:xfrm>
            <a:off x="273000" y="144000"/>
            <a:ext cx="9222064" cy="65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ja-JP" b="1" dirty="0"/>
              <a:t>現状･課題</a:t>
            </a:r>
            <a:endParaRPr lang="ja-JP" altLang="ja-JP" dirty="0"/>
          </a:p>
          <a:p>
            <a:pPr fontAlgn="ctr"/>
            <a:r>
              <a:rPr kumimoji="1" lang="ja-JP" altLang="ja-JP" b="1" dirty="0"/>
              <a:t>▽府民が身近に生産から消費まで体験できる機会づくりを進めることが必要です。</a:t>
            </a:r>
            <a:endParaRPr lang="ja-JP" altLang="ja-JP" dirty="0"/>
          </a:p>
          <a:p>
            <a:pPr fontAlgn="ctr"/>
            <a:r>
              <a:rPr kumimoji="1" lang="ja-JP" altLang="ja-JP" b="1" dirty="0"/>
              <a:t>▽大阪産（もん）を実際に手にし、購入できる販売店や料理店等を増やし、地産地消、消費拡大を図ることが必要です。</a:t>
            </a:r>
            <a:endParaRPr lang="ja-JP" altLang="ja-JP" dirty="0"/>
          </a:p>
          <a:p>
            <a:pPr fontAlgn="ctr"/>
            <a:r>
              <a:rPr kumimoji="1" lang="ja-JP" altLang="ja-JP" b="1" dirty="0"/>
              <a:t>▽府民一人ひとりが食への感謝の気持ちを深めるとともに、食品ロスの現状や削減の必要性についても認識を深め、食品ロスの削減に主体的に取り組むことが必要です。</a:t>
            </a:r>
            <a:endParaRPr lang="ja-JP" altLang="ja-JP" dirty="0"/>
          </a:p>
          <a:p>
            <a:pPr fontAlgn="ctr"/>
            <a:r>
              <a:rPr kumimoji="1" lang="ja-JP" altLang="ja-JP" b="1" dirty="0"/>
              <a:t>▽伝統的な食文化に関する府民の関心と理解を深め、次世代に伝えていく取組みが必要です。</a:t>
            </a:r>
            <a:endParaRPr lang="ja-JP" altLang="ja-JP" dirty="0"/>
          </a:p>
        </p:txBody>
      </p:sp>
      <p:graphicFrame>
        <p:nvGraphicFramePr>
          <p:cNvPr id="9" name="表 8"/>
          <p:cNvGraphicFramePr>
            <a:graphicFrameLocks noGrp="1"/>
          </p:cNvGraphicFramePr>
          <p:nvPr/>
        </p:nvGraphicFramePr>
        <p:xfrm>
          <a:off x="648000" y="288000"/>
          <a:ext cx="8646609" cy="6120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528851062"/>
                    </a:ext>
                  </a:extLst>
                </a:gridCol>
                <a:gridCol w="7386609">
                  <a:extLst>
                    <a:ext uri="{9D8B030D-6E8A-4147-A177-3AD203B41FA5}">
                      <a16:colId xmlns:a16="http://schemas.microsoft.com/office/drawing/2014/main" val="89849022"/>
                    </a:ext>
                  </a:extLst>
                </a:gridCol>
              </a:tblGrid>
              <a:tr h="6120000">
                <a:tc>
                  <a:txBody>
                    <a:bodyPr/>
                    <a:lstStyle/>
                    <a:p>
                      <a:pPr algn="ctr">
                        <a:lnSpc>
                          <a:spcPts val="1600"/>
                        </a:lnSpc>
                      </a:pPr>
                      <a:r>
                        <a:rPr kumimoji="1" lang="ja-JP" altLang="en-US" sz="1600" dirty="0"/>
                        <a:t> </a:t>
                      </a:r>
                      <a:r>
                        <a:rPr kumimoji="1" lang="ja-JP" altLang="en-US" sz="1600" dirty="0">
                          <a:solidFill>
                            <a:schemeClr val="bg1"/>
                          </a:solidFill>
                        </a:rPr>
                        <a:t>本年度の     </a:t>
                      </a:r>
                      <a:endParaRPr kumimoji="1" lang="en-US" altLang="ja-JP" sz="1600" dirty="0">
                        <a:solidFill>
                          <a:schemeClr val="bg1"/>
                        </a:solidFill>
                      </a:endParaRPr>
                    </a:p>
                    <a:p>
                      <a:pPr algn="ctr">
                        <a:lnSpc>
                          <a:spcPts val="1600"/>
                        </a:lnSpc>
                      </a:pPr>
                      <a:r>
                        <a:rPr kumimoji="1" lang="en-US" altLang="ja-JP" sz="1600" dirty="0">
                          <a:solidFill>
                            <a:schemeClr val="bg1"/>
                          </a:solidFill>
                        </a:rPr>
                        <a:t> </a:t>
                      </a:r>
                      <a:r>
                        <a:rPr kumimoji="1" lang="ja-JP" altLang="en-US" sz="1600" dirty="0">
                          <a:solidFill>
                            <a:schemeClr val="bg1"/>
                          </a:solidFill>
                        </a:rPr>
                        <a:t>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nSpc>
                          <a:spcPct val="150000"/>
                        </a:lnSpc>
                      </a:pPr>
                      <a:r>
                        <a:rPr kumimoji="1" lang="ja-JP" altLang="en-US" sz="1200" b="1" dirty="0">
                          <a:solidFill>
                            <a:schemeClr val="tx1"/>
                          </a:solidFill>
                          <a:latin typeface="游ゴシック" panose="020B0400000000000000" pitchFamily="50" charset="-128"/>
                          <a:ea typeface="+mn-ea"/>
                        </a:rPr>
                        <a:t>① </a:t>
                      </a:r>
                      <a:r>
                        <a:rPr kumimoji="1" lang="ja-JP" altLang="en-US" sz="1200" b="1" u="sng" dirty="0">
                          <a:solidFill>
                            <a:schemeClr val="tx1"/>
                          </a:solidFill>
                          <a:latin typeface="游ゴシック" panose="020B0400000000000000" pitchFamily="50" charset="-128"/>
                          <a:ea typeface="+mn-ea"/>
                        </a:rPr>
                        <a:t>地産地消の推進</a:t>
                      </a:r>
                      <a:r>
                        <a:rPr kumimoji="1" lang="ja-JP" altLang="en-US" sz="1200" b="0" u="none" dirty="0">
                          <a:solidFill>
                            <a:schemeClr val="tx1"/>
                          </a:solidFill>
                          <a:effectLst/>
                          <a:latin typeface="游ゴシック" panose="020B0400000000000000" pitchFamily="50" charset="-128"/>
                          <a:ea typeface="+mn-ea"/>
                        </a:rPr>
                        <a:t>　</a:t>
                      </a:r>
                      <a:r>
                        <a:rPr kumimoji="1" lang="en-US" altLang="ja-JP" sz="1200" b="0" u="none" dirty="0">
                          <a:solidFill>
                            <a:schemeClr val="tx1"/>
                          </a:solidFill>
                          <a:effectLst/>
                          <a:latin typeface="游ゴシック" panose="020B0400000000000000" pitchFamily="50" charset="-128"/>
                          <a:ea typeface="+mn-ea"/>
                        </a:rPr>
                        <a:t>P45</a:t>
                      </a:r>
                    </a:p>
                    <a:p>
                      <a:pPr marL="174625" indent="-174625">
                        <a:lnSpc>
                          <a:spcPct val="150000"/>
                        </a:lnSpc>
                      </a:pPr>
                      <a:r>
                        <a:rPr kumimoji="1" lang="en-US" altLang="ja-JP" sz="1100" b="0" dirty="0">
                          <a:solidFill>
                            <a:schemeClr val="tx1"/>
                          </a:solidFill>
                          <a:latin typeface="游ゴシック" panose="020B0400000000000000" pitchFamily="50" charset="-128"/>
                          <a:ea typeface="+mn-ea"/>
                        </a:rPr>
                        <a:t>《</a:t>
                      </a:r>
                      <a:r>
                        <a:rPr kumimoji="1" lang="ja-JP" altLang="en-US" sz="1100" b="0" dirty="0">
                          <a:solidFill>
                            <a:schemeClr val="tx1"/>
                          </a:solidFill>
                          <a:latin typeface="游ゴシック" panose="020B0400000000000000" pitchFamily="50" charset="-128"/>
                          <a:ea typeface="+mn-ea"/>
                        </a:rPr>
                        <a:t>食の生産・流通に関する体験・交流の促進</a:t>
                      </a:r>
                      <a:r>
                        <a:rPr kumimoji="1" lang="en-US" altLang="ja-JP" sz="1100" b="0" dirty="0">
                          <a:solidFill>
                            <a:schemeClr val="tx1"/>
                          </a:solidFill>
                          <a:latin typeface="游ゴシック" panose="020B0400000000000000" pitchFamily="50" charset="-128"/>
                          <a:ea typeface="+mn-ea"/>
                        </a:rPr>
                        <a:t>》</a:t>
                      </a:r>
                    </a:p>
                    <a:p>
                      <a:pPr marL="174625" indent="-174625"/>
                      <a:r>
                        <a:rPr kumimoji="1" lang="ja-JP" altLang="en-US" sz="1100" b="0" dirty="0">
                          <a:solidFill>
                            <a:schemeClr val="tx1"/>
                          </a:solidFill>
                          <a:latin typeface="游ゴシック" panose="020B0400000000000000" pitchFamily="50" charset="-128"/>
                          <a:ea typeface="+mn-ea"/>
                        </a:rPr>
                        <a:t>■ 府内の朝市・直売所の情報を府ホームページに掲載</a:t>
                      </a:r>
                    </a:p>
                    <a:p>
                      <a:pPr marL="174625" indent="-174625">
                        <a:lnSpc>
                          <a:spcPct val="100000"/>
                        </a:lnSpc>
                      </a:pPr>
                      <a:r>
                        <a:rPr kumimoji="1" lang="ja-JP" altLang="en-US" sz="1100" b="0" dirty="0">
                          <a:solidFill>
                            <a:schemeClr val="tx1"/>
                          </a:solidFill>
                          <a:latin typeface="游ゴシック" panose="020B0400000000000000" pitchFamily="50" charset="-128"/>
                          <a:ea typeface="+mn-ea"/>
                        </a:rPr>
                        <a:t>■ 地場産物を活用した食育教材ポータルサイトの作成</a:t>
                      </a:r>
                    </a:p>
                    <a:p>
                      <a:pPr marL="174625" indent="-174625">
                        <a:lnSpc>
                          <a:spcPct val="100000"/>
                        </a:lnSpc>
                      </a:pPr>
                      <a:r>
                        <a:rPr kumimoji="1" lang="ja-JP" altLang="en-US" sz="1100" b="0" dirty="0">
                          <a:solidFill>
                            <a:schemeClr val="tx1"/>
                          </a:solidFill>
                          <a:latin typeface="游ゴシック" panose="020B0400000000000000" pitchFamily="50" charset="-128"/>
                          <a:ea typeface="+mn-ea"/>
                        </a:rPr>
                        <a:t>　 各市町村で実践された地場産物を活用した食育の教材を収集し、活用例とともにウェブサイトに掲載</a:t>
                      </a:r>
                    </a:p>
                    <a:p>
                      <a:pPr marL="174625" indent="-174625">
                        <a:lnSpc>
                          <a:spcPct val="150000"/>
                        </a:lnSpc>
                      </a:pPr>
                      <a:r>
                        <a:rPr kumimoji="1" lang="en-US" altLang="ja-JP" sz="1100" b="0" dirty="0">
                          <a:solidFill>
                            <a:schemeClr val="tx1"/>
                          </a:solidFill>
                          <a:latin typeface="游ゴシック" panose="020B0400000000000000" pitchFamily="50" charset="-128"/>
                          <a:ea typeface="+mn-ea"/>
                        </a:rPr>
                        <a:t>《</a:t>
                      </a:r>
                      <a:r>
                        <a:rPr kumimoji="1" lang="ja-JP" altLang="en-US" sz="1100" b="1" dirty="0">
                          <a:solidFill>
                            <a:schemeClr val="tx1"/>
                          </a:solidFill>
                          <a:latin typeface="游ゴシック" panose="020B0400000000000000" pitchFamily="50" charset="-128"/>
                          <a:ea typeface="+mn-ea"/>
                        </a:rPr>
                        <a:t>大阪産農水産物の利用促進及び消費拡大</a:t>
                      </a:r>
                      <a:r>
                        <a:rPr kumimoji="1" lang="en-US" altLang="ja-JP" sz="1100" b="1" dirty="0">
                          <a:solidFill>
                            <a:schemeClr val="tx1"/>
                          </a:solidFill>
                          <a:latin typeface="游ゴシック" panose="020B0400000000000000" pitchFamily="50" charset="-128"/>
                          <a:ea typeface="+mn-ea"/>
                        </a:rPr>
                        <a:t>》</a:t>
                      </a:r>
                    </a:p>
                    <a:p>
                      <a:pPr marL="174625" indent="-174625">
                        <a:lnSpc>
                          <a:spcPct val="100000"/>
                        </a:lnSpc>
                      </a:pPr>
                      <a:r>
                        <a:rPr kumimoji="1" lang="ja-JP" altLang="en-US" sz="1100" b="1" dirty="0">
                          <a:solidFill>
                            <a:schemeClr val="tx1"/>
                          </a:solidFill>
                          <a:latin typeface="游ゴシック" panose="020B0400000000000000" pitchFamily="50" charset="-128"/>
                          <a:ea typeface="+mn-ea"/>
                        </a:rPr>
                        <a:t>■ </a:t>
                      </a:r>
                      <a:r>
                        <a:rPr kumimoji="1" lang="ja-JP" altLang="en-US" sz="1100" b="0" dirty="0">
                          <a:solidFill>
                            <a:schemeClr val="tx1"/>
                          </a:solidFill>
                          <a:latin typeface="游ゴシック" panose="020B0400000000000000" pitchFamily="50" charset="-128"/>
                          <a:ea typeface="+mn-ea"/>
                        </a:rPr>
                        <a:t>大阪産</a:t>
                      </a:r>
                      <a:r>
                        <a:rPr kumimoji="1" lang="en-US" altLang="ja-JP" sz="1100" b="0" dirty="0">
                          <a:solidFill>
                            <a:schemeClr val="tx1"/>
                          </a:solidFill>
                          <a:latin typeface="游ゴシック" panose="020B0400000000000000" pitchFamily="50" charset="-128"/>
                          <a:ea typeface="+mn-ea"/>
                        </a:rPr>
                        <a:t>(</a:t>
                      </a:r>
                      <a:r>
                        <a:rPr kumimoji="1" lang="ja-JP" altLang="en-US" sz="1100" b="0" dirty="0">
                          <a:solidFill>
                            <a:schemeClr val="tx1"/>
                          </a:solidFill>
                          <a:latin typeface="游ゴシック" panose="020B0400000000000000" pitchFamily="50" charset="-128"/>
                          <a:ea typeface="+mn-ea"/>
                        </a:rPr>
                        <a:t>もん</a:t>
                      </a:r>
                      <a:r>
                        <a:rPr kumimoji="1" lang="en-US" altLang="ja-JP" sz="1100" b="0" dirty="0">
                          <a:solidFill>
                            <a:schemeClr val="tx1"/>
                          </a:solidFill>
                          <a:latin typeface="游ゴシック" panose="020B0400000000000000" pitchFamily="50" charset="-128"/>
                          <a:ea typeface="+mn-ea"/>
                        </a:rPr>
                        <a:t>)</a:t>
                      </a:r>
                      <a:r>
                        <a:rPr kumimoji="1" lang="ja-JP" altLang="en-US" sz="1100" b="0" dirty="0">
                          <a:solidFill>
                            <a:schemeClr val="tx1"/>
                          </a:solidFill>
                          <a:latin typeface="游ゴシック" panose="020B0400000000000000" pitchFamily="50" charset="-128"/>
                          <a:ea typeface="+mn-ea"/>
                        </a:rPr>
                        <a:t>を購入できる販売店や料理店等の拡大</a:t>
                      </a:r>
                      <a:r>
                        <a:rPr kumimoji="1" lang="en-US" altLang="ja-JP" sz="1100" b="0" dirty="0">
                          <a:solidFill>
                            <a:schemeClr val="tx1"/>
                          </a:solidFill>
                          <a:latin typeface="游ゴシック" panose="020B0400000000000000" pitchFamily="50" charset="-128"/>
                          <a:ea typeface="+mn-ea"/>
                        </a:rPr>
                        <a:t>【667</a:t>
                      </a:r>
                      <a:r>
                        <a:rPr kumimoji="1" lang="ja-JP" altLang="en-US" sz="1100" b="0" dirty="0">
                          <a:solidFill>
                            <a:schemeClr val="tx1"/>
                          </a:solidFill>
                          <a:latin typeface="游ゴシック" panose="020B0400000000000000" pitchFamily="50" charset="-128"/>
                          <a:ea typeface="+mn-ea"/>
                        </a:rPr>
                        <a:t>件（</a:t>
                      </a:r>
                      <a:r>
                        <a:rPr kumimoji="1" lang="en-US" altLang="ja-JP" sz="1100" b="0" dirty="0">
                          <a:solidFill>
                            <a:schemeClr val="tx1"/>
                          </a:solidFill>
                          <a:latin typeface="游ゴシック" panose="020B0400000000000000" pitchFamily="50" charset="-128"/>
                          <a:ea typeface="+mn-ea"/>
                        </a:rPr>
                        <a:t>R4</a:t>
                      </a:r>
                      <a:r>
                        <a:rPr kumimoji="1" lang="ja-JP" altLang="en-US" sz="1100" b="0" dirty="0">
                          <a:solidFill>
                            <a:schemeClr val="tx1"/>
                          </a:solidFill>
                          <a:latin typeface="游ゴシック" panose="020B0400000000000000" pitchFamily="50" charset="-128"/>
                          <a:ea typeface="+mn-ea"/>
                        </a:rPr>
                        <a:t>）→</a:t>
                      </a:r>
                      <a:r>
                        <a:rPr kumimoji="1" lang="en-US" altLang="ja-JP" sz="1100" b="0" dirty="0">
                          <a:solidFill>
                            <a:schemeClr val="tx1"/>
                          </a:solidFill>
                          <a:latin typeface="游ゴシック" panose="020B0400000000000000" pitchFamily="50" charset="-128"/>
                          <a:ea typeface="+mn-ea"/>
                        </a:rPr>
                        <a:t>776</a:t>
                      </a:r>
                      <a:r>
                        <a:rPr kumimoji="1" lang="ja-JP" altLang="en-US" sz="1100" b="0" dirty="0">
                          <a:solidFill>
                            <a:schemeClr val="tx1"/>
                          </a:solidFill>
                          <a:latin typeface="游ゴシック" panose="020B0400000000000000" pitchFamily="50" charset="-128"/>
                          <a:ea typeface="+mn-ea"/>
                        </a:rPr>
                        <a:t>件（</a:t>
                      </a:r>
                      <a:r>
                        <a:rPr kumimoji="1" lang="en-US" altLang="ja-JP" sz="1100" b="0" dirty="0">
                          <a:solidFill>
                            <a:schemeClr val="tx1"/>
                          </a:solidFill>
                          <a:latin typeface="游ゴシック" panose="020B0400000000000000" pitchFamily="50" charset="-128"/>
                          <a:ea typeface="+mn-ea"/>
                        </a:rPr>
                        <a:t>R6</a:t>
                      </a:r>
                      <a:r>
                        <a:rPr kumimoji="1" lang="ja-JP" altLang="en-US" sz="1100" b="0" dirty="0">
                          <a:solidFill>
                            <a:schemeClr val="tx1"/>
                          </a:solidFill>
                          <a:latin typeface="游ゴシック" panose="020B0400000000000000" pitchFamily="50" charset="-128"/>
                          <a:ea typeface="+mn-ea"/>
                        </a:rPr>
                        <a:t>）</a:t>
                      </a:r>
                      <a:r>
                        <a:rPr kumimoji="1" lang="en-US" altLang="ja-JP" sz="1100" b="0" dirty="0">
                          <a:solidFill>
                            <a:schemeClr val="tx1"/>
                          </a:solidFill>
                          <a:latin typeface="游ゴシック" panose="020B0400000000000000" pitchFamily="50" charset="-128"/>
                          <a:ea typeface="+mn-ea"/>
                        </a:rPr>
                        <a:t>】</a:t>
                      </a:r>
                      <a:endParaRPr kumimoji="1" lang="ja-JP" altLang="en-US" sz="1100" b="0" dirty="0">
                        <a:solidFill>
                          <a:schemeClr val="tx1"/>
                        </a:solidFill>
                        <a:latin typeface="游ゴシック" panose="020B0400000000000000" pitchFamily="50" charset="-128"/>
                        <a:ea typeface="+mn-ea"/>
                      </a:endParaRPr>
                    </a:p>
                    <a:p>
                      <a:pPr marL="174625" indent="-174625">
                        <a:lnSpc>
                          <a:spcPct val="100000"/>
                        </a:lnSpc>
                      </a:pPr>
                      <a:r>
                        <a:rPr kumimoji="1" lang="ja-JP" altLang="en-US" sz="1100" b="0" dirty="0">
                          <a:solidFill>
                            <a:schemeClr val="tx1"/>
                          </a:solidFill>
                          <a:latin typeface="游ゴシック" panose="020B0400000000000000" pitchFamily="50" charset="-128"/>
                          <a:ea typeface="+mn-ea"/>
                        </a:rPr>
                        <a:t>■ 大阪産</a:t>
                      </a:r>
                      <a:r>
                        <a:rPr kumimoji="1" lang="en-US" altLang="ja-JP" sz="1100" b="0" dirty="0">
                          <a:solidFill>
                            <a:schemeClr val="tx1"/>
                          </a:solidFill>
                          <a:latin typeface="游ゴシック" panose="020B0400000000000000" pitchFamily="50" charset="-128"/>
                          <a:ea typeface="+mn-ea"/>
                        </a:rPr>
                        <a:t>(</a:t>
                      </a:r>
                      <a:r>
                        <a:rPr kumimoji="1" lang="ja-JP" altLang="en-US" sz="1100" b="0" dirty="0">
                          <a:solidFill>
                            <a:schemeClr val="tx1"/>
                          </a:solidFill>
                          <a:latin typeface="游ゴシック" panose="020B0400000000000000" pitchFamily="50" charset="-128"/>
                          <a:ea typeface="+mn-ea"/>
                        </a:rPr>
                        <a:t>もん</a:t>
                      </a:r>
                      <a:r>
                        <a:rPr kumimoji="1" lang="en-US" altLang="ja-JP" sz="1100" b="0" dirty="0">
                          <a:solidFill>
                            <a:schemeClr val="tx1"/>
                          </a:solidFill>
                          <a:latin typeface="游ゴシック" panose="020B0400000000000000" pitchFamily="50" charset="-128"/>
                          <a:ea typeface="+mn-ea"/>
                        </a:rPr>
                        <a:t>)</a:t>
                      </a:r>
                      <a:r>
                        <a:rPr kumimoji="1" lang="ja-JP" altLang="en-US" sz="1100" b="0" dirty="0">
                          <a:solidFill>
                            <a:schemeClr val="tx1"/>
                          </a:solidFill>
                          <a:latin typeface="游ゴシック" panose="020B0400000000000000" pitchFamily="50" charset="-128"/>
                          <a:ea typeface="+mn-ea"/>
                        </a:rPr>
                        <a:t>を味わえる・買える・体験できるお店や施設等の情報を発信する「おおさかもんマップ」の</a:t>
                      </a:r>
                      <a:endParaRPr kumimoji="1" lang="en-US" altLang="ja-JP" sz="1100" b="0" dirty="0">
                        <a:solidFill>
                          <a:schemeClr val="tx1"/>
                        </a:solidFill>
                        <a:latin typeface="游ゴシック" panose="020B0400000000000000" pitchFamily="50" charset="-128"/>
                        <a:ea typeface="+mn-ea"/>
                      </a:endParaRPr>
                    </a:p>
                    <a:p>
                      <a:pPr marL="174625" indent="-174625">
                        <a:lnSpc>
                          <a:spcPct val="100000"/>
                        </a:lnSpc>
                      </a:pPr>
                      <a:r>
                        <a:rPr kumimoji="1" lang="ja-JP" altLang="en-US" sz="1100" b="0" dirty="0">
                          <a:solidFill>
                            <a:schemeClr val="tx1"/>
                          </a:solidFill>
                          <a:latin typeface="游ゴシック" panose="020B0400000000000000" pitchFamily="50" charset="-128"/>
                          <a:ea typeface="+mn-ea"/>
                        </a:rPr>
                        <a:t>　 運用を開始（</a:t>
                      </a:r>
                      <a:r>
                        <a:rPr kumimoji="1" lang="en-US" altLang="ja-JP" sz="1100" b="0" dirty="0">
                          <a:solidFill>
                            <a:schemeClr val="tx1"/>
                          </a:solidFill>
                          <a:latin typeface="游ゴシック" panose="020B0400000000000000" pitchFamily="50" charset="-128"/>
                          <a:ea typeface="+mn-ea"/>
                        </a:rPr>
                        <a:t>R7.3</a:t>
                      </a:r>
                      <a:r>
                        <a:rPr kumimoji="1" lang="ja-JP" altLang="en-US" sz="1100" b="0" dirty="0">
                          <a:solidFill>
                            <a:schemeClr val="tx1"/>
                          </a:solidFill>
                          <a:latin typeface="游ゴシック" panose="020B0400000000000000" pitchFamily="50" charset="-128"/>
                          <a:ea typeface="+mn-ea"/>
                        </a:rPr>
                        <a:t>月</a:t>
                      </a:r>
                      <a:r>
                        <a:rPr kumimoji="1" lang="ja-JP" altLang="en-US" sz="1100" b="0" dirty="0">
                          <a:solidFill>
                            <a:srgbClr val="FF0000"/>
                          </a:solidFill>
                          <a:latin typeface="游ゴシック" panose="020B0400000000000000" pitchFamily="50" charset="-128"/>
                          <a:ea typeface="+mn-ea"/>
                        </a:rPr>
                        <a:t>～</a:t>
                      </a:r>
                      <a:r>
                        <a:rPr kumimoji="1" lang="ja-JP" altLang="en-US" sz="1100" b="0" dirty="0">
                          <a:solidFill>
                            <a:schemeClr val="tx1"/>
                          </a:solidFill>
                          <a:latin typeface="游ゴシック" panose="020B0400000000000000" pitchFamily="50" charset="-128"/>
                          <a:ea typeface="+mn-ea"/>
                        </a:rPr>
                        <a:t>）</a:t>
                      </a:r>
                      <a:endParaRPr kumimoji="1" lang="en-US" altLang="ja-JP" sz="1100" b="0" dirty="0">
                        <a:solidFill>
                          <a:schemeClr val="tx1"/>
                        </a:solidFill>
                        <a:latin typeface="游ゴシック" panose="020B0400000000000000" pitchFamily="50" charset="-128"/>
                        <a:ea typeface="+mn-ea"/>
                      </a:endParaRPr>
                    </a:p>
                    <a:p>
                      <a:pPr marL="174625" indent="-174625">
                        <a:lnSpc>
                          <a:spcPct val="100000"/>
                        </a:lnSpc>
                      </a:pPr>
                      <a:r>
                        <a:rPr kumimoji="1" lang="ja-JP" altLang="en-US" sz="1100" b="0" dirty="0">
                          <a:solidFill>
                            <a:schemeClr val="tx1"/>
                          </a:solidFill>
                          <a:latin typeface="游ゴシック" panose="020B0400000000000000" pitchFamily="50" charset="-128"/>
                          <a:ea typeface="+mn-ea"/>
                        </a:rPr>
                        <a:t>■ ホームページ、大阪産</a:t>
                      </a:r>
                      <a:r>
                        <a:rPr kumimoji="1" lang="en-US" altLang="ja-JP" sz="1100" b="0" dirty="0">
                          <a:solidFill>
                            <a:schemeClr val="tx1"/>
                          </a:solidFill>
                          <a:latin typeface="游ゴシック" panose="020B0400000000000000" pitchFamily="50" charset="-128"/>
                          <a:ea typeface="+mn-ea"/>
                        </a:rPr>
                        <a:t>(</a:t>
                      </a:r>
                      <a:r>
                        <a:rPr kumimoji="1" lang="ja-JP" altLang="en-US" sz="1100" b="0" dirty="0">
                          <a:solidFill>
                            <a:schemeClr val="tx1"/>
                          </a:solidFill>
                          <a:latin typeface="游ゴシック" panose="020B0400000000000000" pitchFamily="50" charset="-128"/>
                          <a:ea typeface="+mn-ea"/>
                        </a:rPr>
                        <a:t>もん</a:t>
                      </a:r>
                      <a:r>
                        <a:rPr kumimoji="1" lang="en-US" altLang="ja-JP" sz="1100" b="0" dirty="0">
                          <a:solidFill>
                            <a:schemeClr val="tx1"/>
                          </a:solidFill>
                          <a:latin typeface="游ゴシック" panose="020B0400000000000000" pitchFamily="50" charset="-128"/>
                          <a:ea typeface="+mn-ea"/>
                        </a:rPr>
                        <a:t>)Facebook</a:t>
                      </a:r>
                      <a:r>
                        <a:rPr kumimoji="1" lang="ja-JP" altLang="en-US" sz="1100" b="0" dirty="0">
                          <a:solidFill>
                            <a:schemeClr val="tx1"/>
                          </a:solidFill>
                          <a:latin typeface="游ゴシック" panose="020B0400000000000000" pitchFamily="50" charset="-128"/>
                          <a:ea typeface="+mn-ea"/>
                        </a:rPr>
                        <a:t>や</a:t>
                      </a:r>
                      <a:r>
                        <a:rPr kumimoji="1" lang="en-US" altLang="ja-JP" sz="1100" b="0" dirty="0">
                          <a:solidFill>
                            <a:schemeClr val="tx1"/>
                          </a:solidFill>
                          <a:latin typeface="游ゴシック" panose="020B0400000000000000" pitchFamily="50" charset="-128"/>
                          <a:ea typeface="+mn-ea"/>
                        </a:rPr>
                        <a:t>X</a:t>
                      </a:r>
                      <a:r>
                        <a:rPr kumimoji="1" lang="ja-JP" altLang="en-US" sz="1100" b="0" dirty="0">
                          <a:solidFill>
                            <a:schemeClr val="tx1"/>
                          </a:solidFill>
                          <a:latin typeface="游ゴシック" panose="020B0400000000000000" pitchFamily="50" charset="-128"/>
                          <a:ea typeface="+mn-ea"/>
                        </a:rPr>
                        <a:t>等の</a:t>
                      </a:r>
                      <a:r>
                        <a:rPr kumimoji="1" lang="en-US" altLang="ja-JP" sz="1100" b="0" dirty="0">
                          <a:solidFill>
                            <a:schemeClr val="tx1"/>
                          </a:solidFill>
                          <a:latin typeface="游ゴシック" panose="020B0400000000000000" pitchFamily="50" charset="-128"/>
                          <a:ea typeface="+mn-ea"/>
                        </a:rPr>
                        <a:t>SNS</a:t>
                      </a:r>
                      <a:r>
                        <a:rPr kumimoji="1" lang="ja-JP" altLang="en-US" sz="1100" b="0" dirty="0">
                          <a:solidFill>
                            <a:schemeClr val="tx1"/>
                          </a:solidFill>
                          <a:latin typeface="游ゴシック" panose="020B0400000000000000" pitchFamily="50" charset="-128"/>
                          <a:ea typeface="+mn-ea"/>
                        </a:rPr>
                        <a:t>、大阪産</a:t>
                      </a:r>
                      <a:r>
                        <a:rPr kumimoji="1" lang="en-US" altLang="ja-JP" sz="1100" b="0" dirty="0">
                          <a:solidFill>
                            <a:schemeClr val="tx1"/>
                          </a:solidFill>
                          <a:latin typeface="游ゴシック" panose="020B0400000000000000" pitchFamily="50" charset="-128"/>
                          <a:ea typeface="+mn-ea"/>
                        </a:rPr>
                        <a:t>(</a:t>
                      </a:r>
                      <a:r>
                        <a:rPr kumimoji="1" lang="ja-JP" altLang="en-US" sz="1100" b="0" dirty="0">
                          <a:solidFill>
                            <a:schemeClr val="tx1"/>
                          </a:solidFill>
                          <a:latin typeface="游ゴシック" panose="020B0400000000000000" pitchFamily="50" charset="-128"/>
                          <a:ea typeface="+mn-ea"/>
                        </a:rPr>
                        <a:t>もん</a:t>
                      </a:r>
                      <a:r>
                        <a:rPr kumimoji="1" lang="en-US" altLang="ja-JP" sz="1100" b="0" dirty="0">
                          <a:solidFill>
                            <a:schemeClr val="tx1"/>
                          </a:solidFill>
                          <a:latin typeface="游ゴシック" panose="020B0400000000000000" pitchFamily="50" charset="-128"/>
                          <a:ea typeface="+mn-ea"/>
                        </a:rPr>
                        <a:t>)</a:t>
                      </a:r>
                      <a:r>
                        <a:rPr kumimoji="1" lang="ja-JP" altLang="en-US" sz="1100" b="0" dirty="0">
                          <a:solidFill>
                            <a:schemeClr val="tx1"/>
                          </a:solidFill>
                          <a:latin typeface="游ゴシック" panose="020B0400000000000000" pitchFamily="50" charset="-128"/>
                          <a:ea typeface="+mn-ea"/>
                        </a:rPr>
                        <a:t>ファン通信等を通じた情報発信とともに、</a:t>
                      </a:r>
                      <a:endParaRPr kumimoji="1" lang="en-US" altLang="ja-JP" sz="1100" b="0" dirty="0">
                        <a:solidFill>
                          <a:schemeClr val="tx1"/>
                        </a:solidFill>
                        <a:latin typeface="游ゴシック" panose="020B0400000000000000" pitchFamily="50" charset="-128"/>
                        <a:ea typeface="+mn-ea"/>
                      </a:endParaRPr>
                    </a:p>
                    <a:p>
                      <a:pPr marL="174625" indent="-174625">
                        <a:lnSpc>
                          <a:spcPct val="100000"/>
                        </a:lnSpc>
                      </a:pPr>
                      <a:r>
                        <a:rPr kumimoji="1" lang="ja-JP" altLang="en-US" sz="1100" b="0" dirty="0">
                          <a:solidFill>
                            <a:schemeClr val="tx1"/>
                          </a:solidFill>
                          <a:latin typeface="游ゴシック" panose="020B0400000000000000" pitchFamily="50" charset="-128"/>
                          <a:ea typeface="+mn-ea"/>
                        </a:rPr>
                        <a:t>　 発信力のある場所等でイベントを開催</a:t>
                      </a:r>
                      <a:endParaRPr kumimoji="1" lang="en-US" altLang="ja-JP" sz="1100" b="0" dirty="0">
                        <a:solidFill>
                          <a:schemeClr val="tx1"/>
                        </a:solidFill>
                        <a:latin typeface="游ゴシック" panose="020B0400000000000000" pitchFamily="50" charset="-128"/>
                        <a:ea typeface="+mn-ea"/>
                      </a:endParaRPr>
                    </a:p>
                    <a:p>
                      <a:pPr marL="174625" indent="-174625">
                        <a:lnSpc>
                          <a:spcPct val="100000"/>
                        </a:lnSpc>
                      </a:pPr>
                      <a:r>
                        <a:rPr kumimoji="1" lang="ja-JP" altLang="en-US" sz="1100" b="0" dirty="0">
                          <a:solidFill>
                            <a:schemeClr val="tx1"/>
                          </a:solidFill>
                          <a:latin typeface="游ゴシック" panose="020B0400000000000000" pitchFamily="50" charset="-128"/>
                          <a:ea typeface="+mn-ea"/>
                        </a:rPr>
                        <a:t>■ 市町村や民間団体等が実施する地産地消の推進、食文化の継承等の食育活動に補助</a:t>
                      </a:r>
                      <a:endParaRPr kumimoji="1" lang="en-US" altLang="ja-JP" sz="1100" b="0" dirty="0">
                        <a:solidFill>
                          <a:schemeClr val="tx1"/>
                        </a:solidFill>
                        <a:latin typeface="游ゴシック" panose="020B0400000000000000" pitchFamily="50" charset="-128"/>
                        <a:ea typeface="+mn-ea"/>
                      </a:endParaRPr>
                    </a:p>
                    <a:p>
                      <a:pPr marL="174625" indent="-174625">
                        <a:lnSpc>
                          <a:spcPct val="100000"/>
                        </a:lnSpc>
                      </a:pPr>
                      <a:r>
                        <a:rPr kumimoji="1" lang="ja-JP" altLang="en-US" sz="1100" b="0" dirty="0">
                          <a:solidFill>
                            <a:schemeClr val="tx1"/>
                          </a:solidFill>
                          <a:latin typeface="游ゴシック" panose="020B0400000000000000" pitchFamily="50" charset="-128"/>
                          <a:ea typeface="+mn-ea"/>
                        </a:rPr>
                        <a:t>　</a:t>
                      </a:r>
                      <a:r>
                        <a:rPr kumimoji="1" lang="en-US" altLang="ja-JP" sz="1100" b="0" dirty="0">
                          <a:solidFill>
                            <a:schemeClr val="tx1"/>
                          </a:solidFill>
                          <a:latin typeface="游ゴシック" panose="020B0400000000000000" pitchFamily="50" charset="-128"/>
                          <a:ea typeface="+mn-ea"/>
                        </a:rPr>
                        <a:t>【</a:t>
                      </a:r>
                      <a:r>
                        <a:rPr kumimoji="1" lang="ja-JP" altLang="en-US" sz="1100" b="0" dirty="0">
                          <a:solidFill>
                            <a:schemeClr val="tx1"/>
                          </a:solidFill>
                          <a:latin typeface="游ゴシック" panose="020B0400000000000000" pitchFamily="50" charset="-128"/>
                          <a:ea typeface="+mn-ea"/>
                        </a:rPr>
                        <a:t>事業実施主体４者、啓発人数</a:t>
                      </a:r>
                      <a:r>
                        <a:rPr kumimoji="1" lang="en-US" altLang="ja-JP" sz="1100" b="0" dirty="0">
                          <a:solidFill>
                            <a:schemeClr val="tx1"/>
                          </a:solidFill>
                          <a:latin typeface="游ゴシック" panose="020B0400000000000000" pitchFamily="50" charset="-128"/>
                          <a:ea typeface="+mn-ea"/>
                        </a:rPr>
                        <a:t>25,526</a:t>
                      </a:r>
                      <a:r>
                        <a:rPr kumimoji="1" lang="ja-JP" altLang="en-US" sz="1100" b="0" dirty="0">
                          <a:solidFill>
                            <a:schemeClr val="tx1"/>
                          </a:solidFill>
                          <a:latin typeface="游ゴシック" panose="020B0400000000000000" pitchFamily="50" charset="-128"/>
                          <a:ea typeface="+mn-ea"/>
                        </a:rPr>
                        <a:t>人（予定 ）</a:t>
                      </a:r>
                      <a:r>
                        <a:rPr kumimoji="1" lang="en-US" altLang="ja-JP" sz="1100" b="0" dirty="0">
                          <a:solidFill>
                            <a:schemeClr val="tx1"/>
                          </a:solidFill>
                          <a:latin typeface="游ゴシック" panose="020B0400000000000000" pitchFamily="50" charset="-128"/>
                          <a:ea typeface="+mn-ea"/>
                        </a:rPr>
                        <a:t>】</a:t>
                      </a:r>
                    </a:p>
                    <a:p>
                      <a:pPr marL="174625" indent="-174625"/>
                      <a:r>
                        <a:rPr kumimoji="1" lang="ja-JP" altLang="en-US" sz="1100" b="0" dirty="0">
                          <a:solidFill>
                            <a:schemeClr val="tx1"/>
                          </a:solidFill>
                          <a:highlight>
                            <a:srgbClr val="00FF00"/>
                          </a:highlight>
                          <a:latin typeface="游ゴシック" panose="020B0400000000000000" pitchFamily="50" charset="-128"/>
                          <a:ea typeface="+mn-ea"/>
                        </a:rPr>
                        <a:t>■</a:t>
                      </a:r>
                      <a:r>
                        <a:rPr kumimoji="1" lang="ja-JP" altLang="en-US" sz="1100" b="0" dirty="0">
                          <a:solidFill>
                            <a:schemeClr val="tx1"/>
                          </a:solidFill>
                          <a:latin typeface="游ゴシック" panose="020B0400000000000000" pitchFamily="50" charset="-128"/>
                          <a:ea typeface="+mn-ea"/>
                        </a:rPr>
                        <a:t> </a:t>
                      </a:r>
                      <a:r>
                        <a:rPr kumimoji="1" lang="ja-JP" altLang="en-US" sz="1100" b="1" dirty="0">
                          <a:solidFill>
                            <a:schemeClr val="tx1"/>
                          </a:solidFill>
                          <a:latin typeface="游ゴシック" panose="020B0400000000000000" pitchFamily="50" charset="-128"/>
                          <a:ea typeface="+mn-ea"/>
                        </a:rPr>
                        <a:t>全国豊かな海づくり大会～魚庭の海おおさか大会～の企画で開発した「魚庭の海づくり丼」をテレビ番組で紹介、イベントでの実食</a:t>
                      </a:r>
                      <a:r>
                        <a:rPr kumimoji="1" lang="ja-JP" altLang="en-US" sz="1100" b="0" dirty="0">
                          <a:solidFill>
                            <a:schemeClr val="tx1"/>
                          </a:solidFill>
                          <a:latin typeface="游ゴシック" panose="020B0400000000000000" pitchFamily="50" charset="-128"/>
                          <a:ea typeface="+mn-ea"/>
                        </a:rPr>
                        <a:t>				</a:t>
                      </a:r>
                    </a:p>
                    <a:p>
                      <a:pPr marL="174625" indent="-174625"/>
                      <a:r>
                        <a:rPr kumimoji="1" lang="ja-JP" altLang="en-US" sz="1100" b="0" dirty="0">
                          <a:solidFill>
                            <a:schemeClr val="tx1"/>
                          </a:solidFill>
                          <a:latin typeface="游ゴシック" panose="020B0400000000000000" pitchFamily="50" charset="-128"/>
                          <a:ea typeface="+mn-ea"/>
                        </a:rPr>
                        <a:t>■ 「大阪の畜産えぇもん</a:t>
                      </a:r>
                      <a:r>
                        <a:rPr kumimoji="1" lang="en-US" altLang="ja-JP" sz="1100" b="0" dirty="0">
                          <a:solidFill>
                            <a:schemeClr val="tx1"/>
                          </a:solidFill>
                          <a:latin typeface="游ゴシック" panose="020B0400000000000000" pitchFamily="50" charset="-128"/>
                          <a:ea typeface="+mn-ea"/>
                        </a:rPr>
                        <a:t>BOOK</a:t>
                      </a:r>
                      <a:r>
                        <a:rPr kumimoji="1" lang="ja-JP" altLang="en-US" sz="1100" b="0" dirty="0">
                          <a:solidFill>
                            <a:schemeClr val="tx1"/>
                          </a:solidFill>
                          <a:latin typeface="游ゴシック" panose="020B0400000000000000" pitchFamily="50" charset="-128"/>
                          <a:ea typeface="+mn-ea"/>
                        </a:rPr>
                        <a:t>」の冊子・リーフレット等の啓発資材やホームページへの掲載等を通じて魅力発信</a:t>
                      </a:r>
                    </a:p>
                    <a:p>
                      <a:pPr marL="174625" indent="-174625">
                        <a:lnSpc>
                          <a:spcPct val="150000"/>
                        </a:lnSpc>
                      </a:pPr>
                      <a:r>
                        <a:rPr kumimoji="1" lang="en-US" altLang="ja-JP" sz="1100" b="0" dirty="0">
                          <a:solidFill>
                            <a:schemeClr val="tx1"/>
                          </a:solidFill>
                          <a:latin typeface="游ゴシック" panose="020B0400000000000000" pitchFamily="50" charset="-128"/>
                          <a:ea typeface="+mn-ea"/>
                        </a:rPr>
                        <a:t>《</a:t>
                      </a:r>
                      <a:r>
                        <a:rPr kumimoji="1" lang="ja-JP" altLang="en-US" sz="1100" b="0" dirty="0">
                          <a:solidFill>
                            <a:schemeClr val="tx1"/>
                          </a:solidFill>
                          <a:latin typeface="游ゴシック" panose="020B0400000000000000" pitchFamily="50" charset="-128"/>
                          <a:ea typeface="+mn-ea"/>
                        </a:rPr>
                        <a:t>大阪産農林水産物を府民が身近に触れられる場の情報発信</a:t>
                      </a:r>
                      <a:r>
                        <a:rPr kumimoji="1" lang="en-US" altLang="ja-JP" sz="1100" b="0" dirty="0">
                          <a:solidFill>
                            <a:schemeClr val="tx1"/>
                          </a:solidFill>
                          <a:latin typeface="游ゴシック" panose="020B0400000000000000" pitchFamily="50" charset="-128"/>
                          <a:ea typeface="+mn-ea"/>
                        </a:rPr>
                        <a:t>》</a:t>
                      </a:r>
                    </a:p>
                    <a:p>
                      <a:pPr marL="174625" indent="-174625"/>
                      <a:r>
                        <a:rPr kumimoji="1" lang="en-US" altLang="ja-JP" sz="1100" b="0" dirty="0">
                          <a:solidFill>
                            <a:schemeClr val="tx1"/>
                          </a:solidFill>
                          <a:latin typeface="游ゴシック" panose="020B0400000000000000" pitchFamily="50" charset="-128"/>
                          <a:ea typeface="+mn-ea"/>
                        </a:rPr>
                        <a:t>■ </a:t>
                      </a:r>
                      <a:r>
                        <a:rPr kumimoji="1" lang="ja-JP" altLang="en-US" sz="1100" b="0" dirty="0">
                          <a:solidFill>
                            <a:schemeClr val="tx1"/>
                          </a:solidFill>
                          <a:latin typeface="游ゴシック" panose="020B0400000000000000" pitchFamily="50" charset="-128"/>
                          <a:ea typeface="+mn-ea"/>
                        </a:rPr>
                        <a:t>府内の朝市・直売所、農業体験農園（もぎとり園）</a:t>
                      </a:r>
                      <a:endParaRPr kumimoji="1" lang="en-US" altLang="ja-JP" sz="1100" b="0" dirty="0">
                        <a:solidFill>
                          <a:schemeClr val="tx1"/>
                        </a:solidFill>
                        <a:latin typeface="游ゴシック" panose="020B0400000000000000" pitchFamily="50" charset="-128"/>
                        <a:ea typeface="+mn-ea"/>
                      </a:endParaRPr>
                    </a:p>
                    <a:p>
                      <a:pPr marL="174625" indent="-174625"/>
                      <a:r>
                        <a:rPr kumimoji="1" lang="ja-JP" altLang="en-US" sz="1100" b="0" dirty="0">
                          <a:solidFill>
                            <a:schemeClr val="tx1"/>
                          </a:solidFill>
                          <a:latin typeface="游ゴシック" panose="020B0400000000000000" pitchFamily="50" charset="-128"/>
                          <a:ea typeface="+mn-ea"/>
                        </a:rPr>
                        <a:t>　 及び農に親しむ施設について、府のホームページに掲載</a:t>
                      </a:r>
                      <a:endParaRPr kumimoji="1" lang="en-US" altLang="ja-JP" sz="1100" b="0" dirty="0">
                        <a:solidFill>
                          <a:schemeClr val="tx1"/>
                        </a:solidFill>
                        <a:latin typeface="游ゴシック" panose="020B0400000000000000" pitchFamily="50" charset="-128"/>
                        <a:ea typeface="+mn-ea"/>
                      </a:endParaRPr>
                    </a:p>
                    <a:p>
                      <a:pPr marL="174625" indent="-174625"/>
                      <a:r>
                        <a:rPr kumimoji="1" lang="ja-JP" altLang="en-US" sz="1100" b="0" dirty="0">
                          <a:solidFill>
                            <a:schemeClr val="tx1"/>
                          </a:solidFill>
                          <a:latin typeface="游ゴシック" panose="020B0400000000000000" pitchFamily="50" charset="-128"/>
                          <a:ea typeface="+mn-ea"/>
                        </a:rPr>
                        <a:t>■ 府立花の文化園で開催するイベントについて、</a:t>
                      </a:r>
                      <a:endParaRPr kumimoji="1" lang="en-US" altLang="ja-JP" sz="1100" b="0" dirty="0">
                        <a:solidFill>
                          <a:schemeClr val="tx1"/>
                        </a:solidFill>
                        <a:latin typeface="游ゴシック" panose="020B0400000000000000" pitchFamily="50" charset="-128"/>
                        <a:ea typeface="+mn-ea"/>
                      </a:endParaRPr>
                    </a:p>
                    <a:p>
                      <a:pPr marL="174625" indent="-174625"/>
                      <a:r>
                        <a:rPr kumimoji="1" lang="en-US" altLang="ja-JP" sz="1100" b="0" dirty="0">
                          <a:solidFill>
                            <a:schemeClr val="tx1"/>
                          </a:solidFill>
                          <a:latin typeface="游ゴシック" panose="020B0400000000000000" pitchFamily="50" charset="-128"/>
                          <a:ea typeface="+mn-ea"/>
                        </a:rPr>
                        <a:t>     </a:t>
                      </a:r>
                      <a:r>
                        <a:rPr kumimoji="1" lang="ja-JP" altLang="en-US" sz="1100" b="0" dirty="0">
                          <a:solidFill>
                            <a:schemeClr val="tx1"/>
                          </a:solidFill>
                          <a:latin typeface="游ゴシック" panose="020B0400000000000000" pitchFamily="50" charset="-128"/>
                          <a:ea typeface="+mn-ea"/>
                        </a:rPr>
                        <a:t>報道提供等を行い、広く府民に周知</a:t>
                      </a:r>
                      <a:endParaRPr kumimoji="1" lang="en-US" altLang="ja-JP" sz="1100" b="0" dirty="0">
                        <a:solidFill>
                          <a:schemeClr val="tx1"/>
                        </a:solidFill>
                        <a:latin typeface="游ゴシック" panose="020B0400000000000000" pitchFamily="50" charset="-128"/>
                        <a:ea typeface="+mn-ea"/>
                      </a:endParaRPr>
                    </a:p>
                    <a:p>
                      <a:pPr marL="174625" indent="-174625">
                        <a:lnSpc>
                          <a:spcPct val="100000"/>
                        </a:lnSpc>
                      </a:pPr>
                      <a:r>
                        <a:rPr kumimoji="1" lang="ja-JP" altLang="en-US" sz="1100" b="0" dirty="0">
                          <a:solidFill>
                            <a:schemeClr val="tx1"/>
                          </a:solidFill>
                          <a:highlight>
                            <a:srgbClr val="00FF00"/>
                          </a:highlight>
                          <a:latin typeface="游ゴシック" panose="020B0400000000000000" pitchFamily="50" charset="-128"/>
                          <a:ea typeface="+mn-ea"/>
                        </a:rPr>
                        <a:t>■</a:t>
                      </a:r>
                      <a:r>
                        <a:rPr kumimoji="1" lang="ja-JP" altLang="en-US" sz="1100" b="1" dirty="0">
                          <a:solidFill>
                            <a:schemeClr val="tx1"/>
                          </a:solidFill>
                          <a:latin typeface="游ゴシック" panose="020B0400000000000000" pitchFamily="50" charset="-128"/>
                          <a:ea typeface="+mn-ea"/>
                        </a:rPr>
                        <a:t>魚庭の海づくり大会を</a:t>
                      </a:r>
                      <a:r>
                        <a:rPr kumimoji="1" lang="en-US" altLang="ja-JP" sz="1100" b="1" dirty="0">
                          <a:solidFill>
                            <a:schemeClr val="tx1"/>
                          </a:solidFill>
                          <a:latin typeface="游ゴシック" panose="020B0400000000000000" pitchFamily="50" charset="-128"/>
                          <a:ea typeface="+mn-ea"/>
                        </a:rPr>
                        <a:t>1</a:t>
                      </a:r>
                      <a:r>
                        <a:rPr kumimoji="1" lang="ja-JP" altLang="en-US" sz="1100" b="1" dirty="0">
                          <a:solidFill>
                            <a:schemeClr val="tx1"/>
                          </a:solidFill>
                          <a:latin typeface="游ゴシック" panose="020B0400000000000000" pitchFamily="50" charset="-128"/>
                          <a:ea typeface="+mn-ea"/>
                        </a:rPr>
                        <a:t>年前プレイベントと同時開催し、大阪の漁業や水産物の魅力を</a:t>
                      </a:r>
                      <a:r>
                        <a:rPr kumimoji="1" lang="en-US" altLang="ja-JP" sz="1100" b="1" dirty="0">
                          <a:solidFill>
                            <a:schemeClr val="tx1"/>
                          </a:solidFill>
                          <a:latin typeface="游ゴシック" panose="020B0400000000000000" pitchFamily="50" charset="-128"/>
                          <a:ea typeface="+mn-ea"/>
                        </a:rPr>
                        <a:t>PR</a:t>
                      </a:r>
                    </a:p>
                    <a:p>
                      <a:pPr marL="174625" indent="-174625">
                        <a:lnSpc>
                          <a:spcPct val="100000"/>
                        </a:lnSpc>
                      </a:pPr>
                      <a:r>
                        <a:rPr kumimoji="1" lang="ja-JP" altLang="en-US" sz="1100" b="1" dirty="0">
                          <a:solidFill>
                            <a:schemeClr val="tx1"/>
                          </a:solidFill>
                          <a:latin typeface="游ゴシック" panose="020B0400000000000000" pitchFamily="50" charset="-128"/>
                          <a:ea typeface="+mn-ea"/>
                        </a:rPr>
                        <a:t>　</a:t>
                      </a:r>
                      <a:r>
                        <a:rPr kumimoji="1" lang="en-US" altLang="ja-JP" sz="1100" b="0" dirty="0">
                          <a:solidFill>
                            <a:schemeClr val="tx1"/>
                          </a:solidFill>
                          <a:latin typeface="游ゴシック" panose="020B0400000000000000" pitchFamily="50" charset="-128"/>
                          <a:ea typeface="+mn-ea"/>
                        </a:rPr>
                        <a:t>【10/26</a:t>
                      </a:r>
                      <a:r>
                        <a:rPr kumimoji="1" lang="ja-JP" altLang="en-US" sz="1100" b="0" dirty="0">
                          <a:solidFill>
                            <a:schemeClr val="tx1"/>
                          </a:solidFill>
                          <a:latin typeface="游ゴシック" panose="020B0400000000000000" pitchFamily="50" charset="-128"/>
                          <a:ea typeface="+mn-ea"/>
                        </a:rPr>
                        <a:t>来場者約</a:t>
                      </a:r>
                      <a:r>
                        <a:rPr kumimoji="1" lang="en-US" altLang="ja-JP" sz="1100" b="0" dirty="0">
                          <a:solidFill>
                            <a:schemeClr val="tx1"/>
                          </a:solidFill>
                          <a:latin typeface="游ゴシック" panose="020B0400000000000000" pitchFamily="50" charset="-128"/>
                          <a:ea typeface="+mn-ea"/>
                        </a:rPr>
                        <a:t>17,000</a:t>
                      </a:r>
                      <a:r>
                        <a:rPr kumimoji="1" lang="ja-JP" altLang="en-US" sz="1100" b="0" dirty="0">
                          <a:solidFill>
                            <a:schemeClr val="tx1"/>
                          </a:solidFill>
                          <a:latin typeface="游ゴシック" panose="020B0400000000000000" pitchFamily="50" charset="-128"/>
                          <a:ea typeface="+mn-ea"/>
                        </a:rPr>
                        <a:t>人</a:t>
                      </a:r>
                      <a:r>
                        <a:rPr kumimoji="1" lang="en-US" altLang="ja-JP" sz="1100" b="0" dirty="0">
                          <a:solidFill>
                            <a:schemeClr val="tx1"/>
                          </a:solidFill>
                          <a:latin typeface="游ゴシック" panose="020B0400000000000000" pitchFamily="50" charset="-128"/>
                          <a:ea typeface="+mn-ea"/>
                        </a:rPr>
                        <a:t>】</a:t>
                      </a:r>
                    </a:p>
                    <a:p>
                      <a:pPr marL="174625" indent="-174625">
                        <a:lnSpc>
                          <a:spcPct val="100000"/>
                        </a:lnSpc>
                      </a:pPr>
                      <a:endParaRPr kumimoji="1" lang="en-US" altLang="ja-JP" sz="1100" b="0" dirty="0">
                        <a:solidFill>
                          <a:schemeClr val="tx1"/>
                        </a:solidFill>
                        <a:latin typeface="游ゴシック" panose="020B0400000000000000" pitchFamily="50" charset="-128"/>
                        <a:ea typeface="+mn-ea"/>
                      </a:endParaRPr>
                    </a:p>
                    <a:p>
                      <a:pPr marL="174625" indent="-174625">
                        <a:lnSpc>
                          <a:spcPct val="150000"/>
                        </a:lnSpc>
                      </a:pPr>
                      <a:r>
                        <a:rPr kumimoji="1" lang="en-US" altLang="ja-JP" sz="1100" b="0" dirty="0">
                          <a:solidFill>
                            <a:schemeClr val="tx1"/>
                          </a:solidFill>
                          <a:latin typeface="游ゴシック" panose="020B0400000000000000" pitchFamily="50" charset="-128"/>
                          <a:ea typeface="+mn-ea"/>
                        </a:rPr>
                        <a:t>《</a:t>
                      </a:r>
                      <a:r>
                        <a:rPr kumimoji="1" lang="ja-JP" altLang="en-US" sz="1100" b="0" dirty="0">
                          <a:solidFill>
                            <a:schemeClr val="tx1"/>
                          </a:solidFill>
                          <a:latin typeface="游ゴシック" panose="020B0400000000000000" pitchFamily="50" charset="-128"/>
                          <a:ea typeface="+mn-ea"/>
                        </a:rPr>
                        <a:t>環境と調和のとれた持続可能な食料生産とその消費にも配慮した食育の推進</a:t>
                      </a:r>
                      <a:r>
                        <a:rPr kumimoji="1" lang="en-US" altLang="ja-JP" sz="1100" b="0" dirty="0">
                          <a:solidFill>
                            <a:schemeClr val="tx1"/>
                          </a:solidFill>
                          <a:latin typeface="游ゴシック" panose="020B0400000000000000" pitchFamily="50" charset="-128"/>
                          <a:ea typeface="+mn-ea"/>
                        </a:rPr>
                        <a:t>》</a:t>
                      </a:r>
                    </a:p>
                    <a:p>
                      <a:pPr marL="174625" indent="-174625"/>
                      <a:r>
                        <a:rPr kumimoji="1" lang="ja-JP" altLang="en-US" sz="1100" b="0" dirty="0">
                          <a:solidFill>
                            <a:schemeClr val="tx1"/>
                          </a:solidFill>
                          <a:latin typeface="游ゴシック" panose="020B0400000000000000" pitchFamily="50" charset="-128"/>
                          <a:ea typeface="+mn-ea"/>
                        </a:rPr>
                        <a:t>■ 「⼤阪府栽培漁業基本計画」に基づき、キジハタ等の種苗の⽣産と放流を実施</a:t>
                      </a:r>
                      <a:endParaRPr kumimoji="1" lang="en-US" altLang="ja-JP" sz="1100" b="0" dirty="0">
                        <a:solidFill>
                          <a:schemeClr val="tx1"/>
                        </a:solidFill>
                        <a:latin typeface="游ゴシック" panose="020B0400000000000000" pitchFamily="50" charset="-128"/>
                        <a:ea typeface="+mn-ea"/>
                      </a:endParaRPr>
                    </a:p>
                    <a:p>
                      <a:pPr marL="174625" indent="-174625"/>
                      <a:r>
                        <a:rPr kumimoji="1" lang="ja-JP" altLang="en-US" sz="1100" b="0" dirty="0">
                          <a:solidFill>
                            <a:schemeClr val="tx1"/>
                          </a:solidFill>
                          <a:highlight>
                            <a:srgbClr val="00FF00"/>
                          </a:highlight>
                          <a:latin typeface="游ゴシック" panose="020B0400000000000000" pitchFamily="50" charset="-128"/>
                          <a:ea typeface="+mn-ea"/>
                        </a:rPr>
                        <a:t>■</a:t>
                      </a:r>
                      <a:r>
                        <a:rPr kumimoji="1" lang="ja-JP" altLang="en-US" sz="1100" b="0" dirty="0">
                          <a:solidFill>
                            <a:schemeClr val="tx1"/>
                          </a:solidFill>
                          <a:latin typeface="游ゴシック" panose="020B0400000000000000" pitchFamily="50" charset="-128"/>
                          <a:ea typeface="+mn-ea"/>
                        </a:rPr>
                        <a:t> </a:t>
                      </a:r>
                      <a:r>
                        <a:rPr kumimoji="1" lang="ja-JP" altLang="en-US" sz="1100" b="1" dirty="0">
                          <a:solidFill>
                            <a:schemeClr val="tx1"/>
                          </a:solidFill>
                          <a:latin typeface="游ゴシック" panose="020B0400000000000000" pitchFamily="50" charset="-128"/>
                          <a:ea typeface="+mn-ea"/>
                        </a:rPr>
                        <a:t>全国豊かな海づくり大会の機運醸成の一環として、府内各地で大会記念リレー放流を実施</a:t>
                      </a:r>
                      <a:endParaRPr kumimoji="1" lang="en-US" altLang="ja-JP" sz="1100" b="1" dirty="0">
                        <a:solidFill>
                          <a:schemeClr val="tx1"/>
                        </a:solidFill>
                        <a:latin typeface="游ゴシック" panose="020B0400000000000000" pitchFamily="50" charset="-128"/>
                        <a:ea typeface="+mn-ea"/>
                      </a:endParaRPr>
                    </a:p>
                    <a:p>
                      <a:pPr marL="174625" indent="-174625"/>
                      <a:r>
                        <a:rPr kumimoji="1" lang="ja-JP" altLang="en-US" sz="1100" b="0" dirty="0">
                          <a:solidFill>
                            <a:schemeClr val="tx1"/>
                          </a:solidFill>
                          <a:latin typeface="游ゴシック" panose="020B0400000000000000" pitchFamily="50" charset="-128"/>
                          <a:ea typeface="+mn-ea"/>
                        </a:rPr>
                        <a:t>■ 漁業者の自主的な資源管理を推進するため、資源管理協定の策定支援及び履行確認</a:t>
                      </a:r>
                      <a:endParaRPr kumimoji="1" lang="en-US" altLang="ja-JP" sz="1100" b="0" dirty="0">
                        <a:solidFill>
                          <a:schemeClr val="tx1"/>
                        </a:solidFill>
                        <a:latin typeface="游ゴシック" panose="020B0400000000000000" pitchFamily="50" charset="-128"/>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10" name="テキスト ボックス 9">
            <a:extLst>
              <a:ext uri="{FF2B5EF4-FFF2-40B4-BE49-F238E27FC236}">
                <a16:creationId xmlns:a16="http://schemas.microsoft.com/office/drawing/2014/main" id="{278E1260-1988-44BC-A04F-3D89692FC9A2}"/>
              </a:ext>
            </a:extLst>
          </p:cNvPr>
          <p:cNvSpPr txBox="1"/>
          <p:nvPr/>
        </p:nvSpPr>
        <p:spPr>
          <a:xfrm>
            <a:off x="7693345" y="350405"/>
            <a:ext cx="1514724" cy="261610"/>
          </a:xfrm>
          <a:prstGeom prst="rect">
            <a:avLst/>
          </a:prstGeom>
          <a:noFill/>
        </p:spPr>
        <p:txBody>
          <a:bodyPr wrap="square">
            <a:spAutoFit/>
          </a:bodyPr>
          <a:lstStyle/>
          <a:p>
            <a:pPr marL="174625" indent="-174625">
              <a:lnSpc>
                <a:spcPct val="100000"/>
              </a:lnSpc>
            </a:pPr>
            <a:r>
              <a:rPr kumimoji="1" lang="ja-JP" altLang="en-US" sz="1100" b="1" u="none" baseline="0" dirty="0">
                <a:solidFill>
                  <a:schemeClr val="tx1"/>
                </a:solidFill>
                <a:highlight>
                  <a:srgbClr val="00FF00"/>
                </a:highlight>
                <a:latin typeface="Meiryo UI" panose="020B0604030504040204" pitchFamily="50" charset="-128"/>
                <a:ea typeface="Meiryo UI" panose="020B0604030504040204" pitchFamily="50" charset="-128"/>
              </a:rPr>
              <a:t>■</a:t>
            </a:r>
            <a:r>
              <a:rPr kumimoji="1" lang="ja-JP" altLang="en-US" sz="1100" b="1" u="none" baseline="0" dirty="0">
                <a:solidFill>
                  <a:schemeClr val="tx1"/>
                </a:solidFill>
                <a:latin typeface="Meiryo UI" panose="020B0604030504040204" pitchFamily="50" charset="-128"/>
                <a:ea typeface="Meiryo UI" panose="020B0604030504040204" pitchFamily="50" charset="-128"/>
              </a:rPr>
              <a:t>特に説明したい項目</a:t>
            </a:r>
            <a:endParaRPr kumimoji="1" lang="en-US" altLang="ja-JP" sz="1100" b="1" u="none" baseline="0" dirty="0">
              <a:solidFill>
                <a:schemeClr val="tx1"/>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EF8FE54A-3A96-45FF-B44A-67E671539686}"/>
              </a:ext>
            </a:extLst>
          </p:cNvPr>
          <p:cNvSpPr txBox="1"/>
          <p:nvPr/>
        </p:nvSpPr>
        <p:spPr>
          <a:xfrm>
            <a:off x="7922052" y="6072994"/>
            <a:ext cx="1286017" cy="246221"/>
          </a:xfrm>
          <a:prstGeom prst="rect">
            <a:avLst/>
          </a:prstGeom>
          <a:noFill/>
        </p:spPr>
        <p:txBody>
          <a:bodyPr wrap="square">
            <a:spAutoFit/>
          </a:bodyPr>
          <a:lstStyle/>
          <a:p>
            <a:r>
              <a:rPr kumimoji="1" lang="en-US" altLang="ja-JP" sz="1000" b="1" dirty="0">
                <a:solidFill>
                  <a:schemeClr val="tx1"/>
                </a:solidFill>
                <a:latin typeface="+mn-ea"/>
              </a:rPr>
              <a:t>1</a:t>
            </a:r>
            <a:r>
              <a:rPr kumimoji="1" lang="ja-JP" altLang="en-US" sz="1000" b="1" dirty="0">
                <a:solidFill>
                  <a:schemeClr val="tx1"/>
                </a:solidFill>
                <a:latin typeface="+mn-ea"/>
              </a:rPr>
              <a:t>年前プレイベント</a:t>
            </a:r>
            <a:endParaRPr lang="ja-JP" altLang="en-US" sz="1000" b="1" dirty="0">
              <a:latin typeface="+mn-ea"/>
            </a:endParaRPr>
          </a:p>
        </p:txBody>
      </p:sp>
      <p:pic>
        <p:nvPicPr>
          <p:cNvPr id="1030" name="Picture 6" descr="ロゴ">
            <a:extLst>
              <a:ext uri="{FF2B5EF4-FFF2-40B4-BE49-F238E27FC236}">
                <a16:creationId xmlns:a16="http://schemas.microsoft.com/office/drawing/2014/main" id="{54D6DC1C-F7C6-4D0A-B633-066C2D4D7E2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5289384" y="5542576"/>
            <a:ext cx="1286017" cy="838985"/>
          </a:xfrm>
          <a:prstGeom prst="rect">
            <a:avLst/>
          </a:prstGeom>
          <a:noFill/>
          <a:extLst>
            <a:ext uri="{909E8E84-426E-40DD-AFC4-6F175D3DCCD1}">
              <a14:hiddenFill xmlns:a14="http://schemas.microsoft.com/office/drawing/2010/main">
                <a:solidFill>
                  <a:srgbClr val="FFFFFF"/>
                </a:solidFill>
              </a14:hiddenFill>
            </a:ext>
          </a:extLst>
        </p:spPr>
      </p:pic>
      <p:pic>
        <p:nvPicPr>
          <p:cNvPr id="6" name="図 5">
            <a:extLst>
              <a:ext uri="{FF2B5EF4-FFF2-40B4-BE49-F238E27FC236}">
                <a16:creationId xmlns:a16="http://schemas.microsoft.com/office/drawing/2014/main" id="{2A65A48B-BD82-402E-B402-5AEAF84DA5B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3234" y="5032273"/>
            <a:ext cx="1384835" cy="923408"/>
          </a:xfrm>
          <a:prstGeom prst="rect">
            <a:avLst/>
          </a:prstGeom>
        </p:spPr>
      </p:pic>
      <p:sp>
        <p:nvSpPr>
          <p:cNvPr id="14" name="スライド番号プレースホルダー 1">
            <a:extLst>
              <a:ext uri="{FF2B5EF4-FFF2-40B4-BE49-F238E27FC236}">
                <a16:creationId xmlns:a16="http://schemas.microsoft.com/office/drawing/2014/main" id="{D2D77FD8-BFB1-45C2-90F4-CEA2BCBC4014}"/>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111</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2376098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sp>
        <p:nvSpPr>
          <p:cNvPr id="12" name="角丸四角形 11"/>
          <p:cNvSpPr/>
          <p:nvPr/>
        </p:nvSpPr>
        <p:spPr>
          <a:xfrm>
            <a:off x="2459864" y="6068371"/>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sp>
        <p:nvSpPr>
          <p:cNvPr id="8" name="正方形/長方形 7"/>
          <p:cNvSpPr/>
          <p:nvPr/>
        </p:nvSpPr>
        <p:spPr>
          <a:xfrm>
            <a:off x="273000" y="144000"/>
            <a:ext cx="9205736" cy="65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ja-JP" b="1" dirty="0"/>
              <a:t>現状･課題</a:t>
            </a:r>
            <a:endParaRPr lang="ja-JP" altLang="ja-JP" dirty="0"/>
          </a:p>
          <a:p>
            <a:pPr fontAlgn="ctr"/>
            <a:r>
              <a:rPr kumimoji="1" lang="ja-JP" altLang="ja-JP" b="1" dirty="0"/>
              <a:t>▽府民が身近に生産から消費まで体験できる機会づくりを進めることが必要です。</a:t>
            </a:r>
            <a:endParaRPr lang="ja-JP" altLang="ja-JP" dirty="0"/>
          </a:p>
          <a:p>
            <a:pPr fontAlgn="ctr"/>
            <a:r>
              <a:rPr kumimoji="1" lang="ja-JP" altLang="ja-JP" b="1" dirty="0"/>
              <a:t>▽大阪産（もん）を実際に手にし、購入できる販売店や料理店等を増やし、地産地消、消費拡大を図ることが必要です。</a:t>
            </a:r>
            <a:endParaRPr lang="ja-JP" altLang="ja-JP" dirty="0"/>
          </a:p>
          <a:p>
            <a:pPr fontAlgn="ctr"/>
            <a:r>
              <a:rPr kumimoji="1" lang="ja-JP" altLang="ja-JP" b="1" dirty="0"/>
              <a:t>▽府民一人ひとりが食への感謝の気持ちを深めるとともに、食品ロスの現状や削減の必要性についても認識を深め、食品ロスの削減に主体的に取り組むことが必要です。</a:t>
            </a:r>
            <a:endParaRPr lang="ja-JP" altLang="ja-JP" dirty="0"/>
          </a:p>
          <a:p>
            <a:pPr fontAlgn="ctr"/>
            <a:r>
              <a:rPr kumimoji="1" lang="ja-JP" altLang="ja-JP" b="1" dirty="0"/>
              <a:t>▽伝統的な食文化に関する府民の関心と理解を深め、次世代に伝えていく取組みが必要です。</a:t>
            </a:r>
            <a:endParaRPr lang="ja-JP" altLang="ja-JP" dirty="0"/>
          </a:p>
        </p:txBody>
      </p:sp>
      <p:graphicFrame>
        <p:nvGraphicFramePr>
          <p:cNvPr id="9" name="表 8"/>
          <p:cNvGraphicFramePr>
            <a:graphicFrameLocks noGrp="1"/>
          </p:cNvGraphicFramePr>
          <p:nvPr/>
        </p:nvGraphicFramePr>
        <p:xfrm>
          <a:off x="648000" y="288000"/>
          <a:ext cx="8646609" cy="6120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528851062"/>
                    </a:ext>
                  </a:extLst>
                </a:gridCol>
                <a:gridCol w="7386609">
                  <a:extLst>
                    <a:ext uri="{9D8B030D-6E8A-4147-A177-3AD203B41FA5}">
                      <a16:colId xmlns:a16="http://schemas.microsoft.com/office/drawing/2014/main" val="89849022"/>
                    </a:ext>
                  </a:extLst>
                </a:gridCol>
              </a:tblGrid>
              <a:tr h="4964634">
                <a:tc>
                  <a:txBody>
                    <a:bodyPr/>
                    <a:lstStyle/>
                    <a:p>
                      <a:pPr algn="ctr">
                        <a:lnSpc>
                          <a:spcPts val="1600"/>
                        </a:lnSpc>
                      </a:pPr>
                      <a:r>
                        <a:rPr kumimoji="1" lang="ja-JP" altLang="en-US" sz="1600" dirty="0"/>
                        <a:t> </a:t>
                      </a:r>
                      <a:r>
                        <a:rPr kumimoji="1" lang="ja-JP" altLang="en-US" sz="1600" dirty="0">
                          <a:solidFill>
                            <a:schemeClr val="bg1"/>
                          </a:solidFill>
                        </a:rPr>
                        <a:t>本年度の     </a:t>
                      </a:r>
                      <a:endParaRPr kumimoji="1" lang="en-US" altLang="ja-JP" sz="1600" dirty="0">
                        <a:solidFill>
                          <a:schemeClr val="bg1"/>
                        </a:solidFill>
                      </a:endParaRPr>
                    </a:p>
                    <a:p>
                      <a:pPr algn="ctr">
                        <a:lnSpc>
                          <a:spcPts val="1600"/>
                        </a:lnSpc>
                      </a:pPr>
                      <a:r>
                        <a:rPr kumimoji="1" lang="en-US" altLang="ja-JP" sz="1600" dirty="0">
                          <a:solidFill>
                            <a:schemeClr val="bg1"/>
                          </a:solidFill>
                        </a:rPr>
                        <a:t> </a:t>
                      </a:r>
                      <a:r>
                        <a:rPr kumimoji="1" lang="ja-JP" altLang="en-US" sz="1600" dirty="0">
                          <a:solidFill>
                            <a:schemeClr val="bg1"/>
                          </a:solidFill>
                        </a:rPr>
                        <a:t>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② </a:t>
                      </a:r>
                      <a:r>
                        <a:rPr kumimoji="1" lang="ja-JP" altLang="en-US" sz="1200" b="1" i="0" u="sng"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食品ロスの削減　</a:t>
                      </a:r>
                      <a:r>
                        <a:rPr kumimoji="1" lang="en-US" altLang="ja-JP" sz="1200" b="0" i="0" u="sng"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P46</a:t>
                      </a:r>
                      <a:endParaRPr kumimoji="1" lang="en-US" altLang="ja-JP" sz="1200" b="0" i="0" u="sng"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174625" indent="-174625">
                        <a:lnSpc>
                          <a:spcPct val="100000"/>
                        </a:lnSpc>
                      </a:pPr>
                      <a:r>
                        <a:rPr kumimoji="1" lang="ja-JP" altLang="en-US" sz="1100" b="0" dirty="0">
                          <a:solidFill>
                            <a:schemeClr val="tx1"/>
                          </a:solidFill>
                          <a:latin typeface="游ゴシック" panose="020B0400000000000000" pitchFamily="50" charset="-128"/>
                          <a:ea typeface="+mn-ea"/>
                        </a:rPr>
                        <a:t>■ 食育･</a:t>
                      </a:r>
                      <a:r>
                        <a:rPr kumimoji="1" lang="en-US" altLang="ja-JP" sz="1100" b="0" dirty="0">
                          <a:solidFill>
                            <a:schemeClr val="tx1"/>
                          </a:solidFill>
                          <a:latin typeface="游ゴシック" panose="020B0400000000000000" pitchFamily="50" charset="-128"/>
                          <a:ea typeface="+mn-ea"/>
                        </a:rPr>
                        <a:t>SDG</a:t>
                      </a:r>
                      <a:r>
                        <a:rPr kumimoji="1" lang="ja-JP" altLang="en-US" sz="1100" b="0" dirty="0">
                          <a:solidFill>
                            <a:schemeClr val="tx1"/>
                          </a:solidFill>
                          <a:latin typeface="游ゴシック" panose="020B0400000000000000" pitchFamily="50" charset="-128"/>
                          <a:ea typeface="+mn-ea"/>
                        </a:rPr>
                        <a:t>ｓ指導関係者との連携</a:t>
                      </a:r>
                    </a:p>
                    <a:p>
                      <a:pPr marL="174625" indent="-174625">
                        <a:lnSpc>
                          <a:spcPct val="100000"/>
                        </a:lnSpc>
                      </a:pPr>
                      <a:r>
                        <a:rPr kumimoji="1" lang="ja-JP" altLang="en-US" sz="1100" b="0" dirty="0">
                          <a:solidFill>
                            <a:schemeClr val="tx1"/>
                          </a:solidFill>
                          <a:latin typeface="游ゴシック" panose="020B0400000000000000" pitchFamily="50" charset="-128"/>
                          <a:ea typeface="+mn-ea"/>
                        </a:rPr>
                        <a:t>　 ・府内管理栄養士養成施設</a:t>
                      </a:r>
                      <a:r>
                        <a:rPr kumimoji="1" lang="en-US" altLang="ja-JP" sz="1100" b="0" dirty="0">
                          <a:solidFill>
                            <a:schemeClr val="tx1"/>
                          </a:solidFill>
                          <a:latin typeface="游ゴシック" panose="020B0400000000000000" pitchFamily="50" charset="-128"/>
                          <a:ea typeface="+mn-ea"/>
                        </a:rPr>
                        <a:t>8</a:t>
                      </a:r>
                      <a:r>
                        <a:rPr kumimoji="1" lang="ja-JP" altLang="en-US" sz="1100" b="0" dirty="0">
                          <a:solidFill>
                            <a:schemeClr val="tx1"/>
                          </a:solidFill>
                          <a:latin typeface="游ゴシック" panose="020B0400000000000000" pitchFamily="50" charset="-128"/>
                          <a:ea typeface="+mn-ea"/>
                        </a:rPr>
                        <a:t>大学と連携したプロジェクトにより、学生が考案した食品ロス削減レシピを小売店</a:t>
                      </a:r>
                      <a:endParaRPr kumimoji="1" lang="en-US" altLang="ja-JP" sz="1100" b="0" dirty="0">
                        <a:solidFill>
                          <a:schemeClr val="tx1"/>
                        </a:solidFill>
                        <a:latin typeface="游ゴシック" panose="020B0400000000000000" pitchFamily="50" charset="-128"/>
                        <a:ea typeface="+mn-ea"/>
                      </a:endParaRPr>
                    </a:p>
                    <a:p>
                      <a:pPr marL="174625" indent="-174625">
                        <a:lnSpc>
                          <a:spcPct val="100000"/>
                        </a:lnSpc>
                      </a:pPr>
                      <a:r>
                        <a:rPr kumimoji="1" lang="ja-JP" altLang="en-US" sz="1100" b="0" dirty="0">
                          <a:solidFill>
                            <a:schemeClr val="tx1"/>
                          </a:solidFill>
                          <a:latin typeface="游ゴシック" panose="020B0400000000000000" pitchFamily="50" charset="-128"/>
                          <a:ea typeface="+mn-ea"/>
                        </a:rPr>
                        <a:t>　 　の売り場等で掲示</a:t>
                      </a:r>
                    </a:p>
                    <a:p>
                      <a:pPr marL="174625" indent="-174625">
                        <a:lnSpc>
                          <a:spcPct val="100000"/>
                        </a:lnSpc>
                      </a:pPr>
                      <a:r>
                        <a:rPr kumimoji="1" lang="ja-JP" altLang="en-US" sz="1100" b="0" dirty="0">
                          <a:solidFill>
                            <a:schemeClr val="tx1"/>
                          </a:solidFill>
                          <a:latin typeface="游ゴシック" panose="020B0400000000000000" pitchFamily="50" charset="-128"/>
                          <a:ea typeface="+mn-ea"/>
                        </a:rPr>
                        <a:t>　 ・学校での</a:t>
                      </a:r>
                      <a:r>
                        <a:rPr kumimoji="1" lang="en-US" altLang="ja-JP" sz="1100" b="0" dirty="0">
                          <a:solidFill>
                            <a:schemeClr val="tx1"/>
                          </a:solidFill>
                          <a:latin typeface="游ゴシック" panose="020B0400000000000000" pitchFamily="50" charset="-128"/>
                          <a:ea typeface="+mn-ea"/>
                        </a:rPr>
                        <a:t>SDG</a:t>
                      </a:r>
                      <a:r>
                        <a:rPr kumimoji="1" lang="ja-JP" altLang="en-US" sz="1100" b="0" dirty="0">
                          <a:solidFill>
                            <a:schemeClr val="tx1"/>
                          </a:solidFill>
                          <a:latin typeface="游ゴシック" panose="020B0400000000000000" pitchFamily="50" charset="-128"/>
                          <a:ea typeface="+mn-ea"/>
                        </a:rPr>
                        <a:t>ｓ授業に「なんでやろう？食品ロスカードゲーム」を貸出</a:t>
                      </a:r>
                      <a:endParaRPr kumimoji="1" lang="en-US" altLang="ja-JP" sz="1100" b="0" dirty="0">
                        <a:solidFill>
                          <a:schemeClr val="tx1"/>
                        </a:solidFill>
                        <a:latin typeface="游ゴシック" panose="020B0400000000000000" pitchFamily="50" charset="-128"/>
                        <a:ea typeface="+mn-ea"/>
                      </a:endParaRPr>
                    </a:p>
                    <a:p>
                      <a:pPr marL="174625" indent="-174625">
                        <a:lnSpc>
                          <a:spcPct val="100000"/>
                        </a:lnSpc>
                      </a:pPr>
                      <a:r>
                        <a:rPr kumimoji="1" lang="ja-JP" altLang="en-US" sz="1100" b="0" dirty="0">
                          <a:solidFill>
                            <a:schemeClr val="tx1"/>
                          </a:solidFill>
                          <a:latin typeface="游ゴシック" panose="020B0400000000000000" pitchFamily="50" charset="-128"/>
                          <a:ea typeface="+mn-ea"/>
                        </a:rPr>
                        <a:t>■ 「大阪府食品ロス削減推進計画」に基づく市町村や事業者と連携した取組み</a:t>
                      </a:r>
                      <a:endParaRPr kumimoji="1" lang="en-US" altLang="ja-JP" sz="1100" b="0" dirty="0">
                        <a:solidFill>
                          <a:schemeClr val="tx1"/>
                        </a:solidFill>
                        <a:latin typeface="游ゴシック" panose="020B0400000000000000" pitchFamily="50" charset="-128"/>
                        <a:ea typeface="+mn-ea"/>
                      </a:endParaRPr>
                    </a:p>
                    <a:p>
                      <a:pPr marL="174625" indent="-174625">
                        <a:lnSpc>
                          <a:spcPct val="100000"/>
                        </a:lnSpc>
                      </a:pPr>
                      <a:r>
                        <a:rPr kumimoji="1" lang="ja-JP" altLang="en-US" sz="1100" b="0" dirty="0">
                          <a:solidFill>
                            <a:schemeClr val="tx1"/>
                          </a:solidFill>
                          <a:latin typeface="游ゴシック" panose="020B0400000000000000" pitchFamily="50" charset="-128"/>
                          <a:ea typeface="+mn-ea"/>
                        </a:rPr>
                        <a:t>　 ・小売店と連携した食品ロス削減キャンペーン等の実施</a:t>
                      </a:r>
                    </a:p>
                    <a:p>
                      <a:pPr marL="174625" indent="-174625">
                        <a:lnSpc>
                          <a:spcPct val="100000"/>
                        </a:lnSpc>
                      </a:pPr>
                      <a:r>
                        <a:rPr kumimoji="1" lang="ja-JP" altLang="en-US" sz="1100" b="0" dirty="0">
                          <a:solidFill>
                            <a:schemeClr val="tx1"/>
                          </a:solidFill>
                          <a:latin typeface="游ゴシック" panose="020B0400000000000000" pitchFamily="50" charset="-128"/>
                          <a:ea typeface="+mn-ea"/>
                        </a:rPr>
                        <a:t>　 ・ポータルサイト、カードゲーム等の活用</a:t>
                      </a:r>
                    </a:p>
                    <a:p>
                      <a:pPr marL="174625" indent="-174625">
                        <a:lnSpc>
                          <a:spcPct val="100000"/>
                        </a:lnSpc>
                      </a:pPr>
                      <a:r>
                        <a:rPr kumimoji="1" lang="ja-JP" altLang="en-US" sz="1100" b="0" dirty="0">
                          <a:solidFill>
                            <a:schemeClr val="tx1"/>
                          </a:solidFill>
                          <a:latin typeface="游ゴシック" panose="020B0400000000000000" pitchFamily="50" charset="-128"/>
                          <a:ea typeface="+mn-ea"/>
                        </a:rPr>
                        <a:t>　 ・食品ロス削減を実践･啓発するボランティア「もったいないやん活動隊」による地域での府民啓発</a:t>
                      </a:r>
                      <a:endParaRPr kumimoji="1" lang="en-US" altLang="ja-JP" sz="1100" b="0" dirty="0">
                        <a:solidFill>
                          <a:schemeClr val="tx1"/>
                        </a:solidFill>
                        <a:latin typeface="游ゴシック" panose="020B0400000000000000" pitchFamily="50" charset="-128"/>
                        <a:ea typeface="+mn-ea"/>
                      </a:endParaRPr>
                    </a:p>
                    <a:p>
                      <a:pPr marL="174625" indent="-174625">
                        <a:lnSpc>
                          <a:spcPct val="150000"/>
                        </a:lnSpc>
                      </a:pPr>
                      <a:r>
                        <a:rPr kumimoji="1" lang="ja-JP" altLang="en-US" sz="1200" b="1" dirty="0">
                          <a:solidFill>
                            <a:schemeClr val="tx1"/>
                          </a:solidFill>
                          <a:latin typeface="游ゴシック" panose="020B0400000000000000" pitchFamily="50" charset="-128"/>
                          <a:ea typeface="+mn-ea"/>
                        </a:rPr>
                        <a:t>③ </a:t>
                      </a:r>
                      <a:r>
                        <a:rPr kumimoji="1" lang="ja-JP" altLang="en-US" sz="1200" b="1" u="sng" dirty="0">
                          <a:solidFill>
                            <a:schemeClr val="tx1"/>
                          </a:solidFill>
                          <a:latin typeface="游ゴシック" panose="020B0400000000000000" pitchFamily="50" charset="-128"/>
                          <a:ea typeface="+mn-ea"/>
                        </a:rPr>
                        <a:t>食文化の継承</a:t>
                      </a:r>
                      <a:r>
                        <a:rPr kumimoji="1" lang="ja-JP" altLang="en-US" sz="1200" b="0" u="none" dirty="0">
                          <a:solidFill>
                            <a:schemeClr val="tx1"/>
                          </a:solidFill>
                          <a:latin typeface="游ゴシック" panose="020B0400000000000000" pitchFamily="50" charset="-128"/>
                          <a:ea typeface="+mn-ea"/>
                        </a:rPr>
                        <a:t>　</a:t>
                      </a:r>
                      <a:r>
                        <a:rPr kumimoji="1" lang="en-US" altLang="ja-JP" sz="1200" b="0" u="none" dirty="0">
                          <a:solidFill>
                            <a:schemeClr val="tx1"/>
                          </a:solidFill>
                          <a:latin typeface="游ゴシック" panose="020B0400000000000000" pitchFamily="50" charset="-128"/>
                          <a:ea typeface="+mn-ea"/>
                        </a:rPr>
                        <a:t>P46 </a:t>
                      </a:r>
                    </a:p>
                    <a:p>
                      <a:pPr marL="174625" indent="-174625"/>
                      <a:r>
                        <a:rPr kumimoji="1" lang="ja-JP" altLang="en-US" sz="1100" b="0" dirty="0">
                          <a:solidFill>
                            <a:schemeClr val="tx1"/>
                          </a:solidFill>
                          <a:latin typeface="游ゴシック" panose="020B0400000000000000" pitchFamily="50" charset="-128"/>
                          <a:ea typeface="+mn-ea"/>
                        </a:rPr>
                        <a:t>■ 全国学校給食週間（</a:t>
                      </a:r>
                      <a:r>
                        <a:rPr kumimoji="1" lang="en-US" altLang="ja-JP" sz="1100" b="0" dirty="0">
                          <a:solidFill>
                            <a:schemeClr val="tx1"/>
                          </a:solidFill>
                          <a:latin typeface="游ゴシック" panose="020B0400000000000000" pitchFamily="50" charset="-128"/>
                          <a:ea typeface="+mn-ea"/>
                        </a:rPr>
                        <a:t>1.24-1.30</a:t>
                      </a:r>
                      <a:r>
                        <a:rPr kumimoji="1" lang="ja-JP" altLang="en-US" sz="1100" b="0" dirty="0">
                          <a:solidFill>
                            <a:schemeClr val="tx1"/>
                          </a:solidFill>
                          <a:latin typeface="游ゴシック" panose="020B0400000000000000" pitchFamily="50" charset="-128"/>
                          <a:ea typeface="+mn-ea"/>
                        </a:rPr>
                        <a:t>）にあわせ、市町村及び府立学校で給食献立に地域の食材や郷土料理等を導入　</a:t>
                      </a:r>
                      <a:endParaRPr kumimoji="1" lang="en-US" altLang="ja-JP" sz="1100" b="0" dirty="0">
                        <a:solidFill>
                          <a:schemeClr val="tx1"/>
                        </a:solidFill>
                        <a:latin typeface="游ゴシック" panose="020B0400000000000000" pitchFamily="50" charset="-128"/>
                        <a:ea typeface="+mn-ea"/>
                      </a:endParaRPr>
                    </a:p>
                    <a:p>
                      <a:pPr marL="174625" indent="-174625"/>
                      <a:r>
                        <a:rPr kumimoji="1" lang="ja-JP" altLang="en-US" sz="1100" b="0" dirty="0">
                          <a:solidFill>
                            <a:schemeClr val="tx1"/>
                          </a:solidFill>
                          <a:latin typeface="游ゴシック" panose="020B0400000000000000" pitchFamily="50" charset="-128"/>
                          <a:ea typeface="+mn-ea"/>
                        </a:rPr>
                        <a:t>■ パンフレットを活用した「なにわ伝統野菜」の啓発</a:t>
                      </a:r>
                      <a:endParaRPr kumimoji="1" lang="en-US" altLang="ja-JP" sz="1100" b="0" dirty="0">
                        <a:solidFill>
                          <a:schemeClr val="tx1"/>
                        </a:solidFill>
                        <a:latin typeface="游ゴシック" panose="020B0400000000000000" pitchFamily="50" charset="-128"/>
                        <a:ea typeface="+mn-ea"/>
                      </a:endParaRPr>
                    </a:p>
                    <a:p>
                      <a:pPr marL="174625" indent="-174625"/>
                      <a:r>
                        <a:rPr kumimoji="1" lang="ja-JP" altLang="en-US" sz="1100" b="0" dirty="0">
                          <a:solidFill>
                            <a:schemeClr val="tx1"/>
                          </a:solidFill>
                          <a:latin typeface="游ゴシック" panose="020B0400000000000000" pitchFamily="50" charset="-128"/>
                          <a:ea typeface="+mn-ea"/>
                        </a:rPr>
                        <a:t>■ 大阪府食生活改善連絡協議会が行う日本型食生活の普及啓発活動への支援</a:t>
                      </a:r>
                      <a:endParaRPr kumimoji="1" lang="en-US" altLang="ja-JP" sz="1100" b="0" dirty="0">
                        <a:solidFill>
                          <a:schemeClr val="tx1"/>
                        </a:solidFill>
                        <a:latin typeface="游ゴシック" panose="020B0400000000000000" pitchFamily="50" charset="-128"/>
                        <a:ea typeface="+mn-ea"/>
                      </a:endParaRPr>
                    </a:p>
                    <a:p>
                      <a:pPr marL="174625" indent="-174625"/>
                      <a:r>
                        <a:rPr kumimoji="1" lang="en-US" altLang="ja-JP" sz="1100" b="0" dirty="0">
                          <a:solidFill>
                            <a:schemeClr val="tx1"/>
                          </a:solidFill>
                          <a:latin typeface="游ゴシック" panose="020B0400000000000000" pitchFamily="50" charset="-128"/>
                          <a:ea typeface="+mn-ea"/>
                        </a:rPr>
                        <a:t>  </a:t>
                      </a:r>
                      <a:endParaRPr kumimoji="1" lang="en-US" altLang="ja-JP" sz="1100" b="0" dirty="0">
                        <a:solidFill>
                          <a:schemeClr val="tx1"/>
                        </a:solidFill>
                        <a:latin typeface="游ゴシック" panose="020B0400000000000000" pitchFamily="50" charset="-128"/>
                        <a:ea typeface="游ゴシック" panose="020B0400000000000000" pitchFamily="50" charset="-12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r h="115536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７</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最終予算</a:t>
                      </a:r>
                      <a:endParaRPr kumimoji="1" lang="en-US" altLang="ja-JP"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140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大阪産</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もん</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全国魅力発信事業　</a:t>
                      </a:r>
                      <a:r>
                        <a:rPr kumimoji="1" lang="en-US" altLang="ja-JP" sz="1100" b="0" dirty="0">
                          <a:solidFill>
                            <a:schemeClr val="tx1"/>
                          </a:solidFill>
                          <a:latin typeface="+mn-ea"/>
                          <a:ea typeface="+mn-ea"/>
                        </a:rPr>
                        <a:t>2,813</a:t>
                      </a:r>
                      <a:r>
                        <a:rPr kumimoji="1" lang="ja-JP" altLang="en-US" sz="1100" b="0" dirty="0">
                          <a:solidFill>
                            <a:schemeClr val="tx1"/>
                          </a:solidFill>
                          <a:latin typeface="+mn-ea"/>
                          <a:ea typeface="+mn-ea"/>
                        </a:rPr>
                        <a:t>千円　　大阪府農水産物消費拡大事業　</a:t>
                      </a:r>
                      <a:r>
                        <a:rPr kumimoji="1" lang="en-US" altLang="zh-TW" sz="1100" b="0" dirty="0">
                          <a:solidFill>
                            <a:schemeClr val="tx1"/>
                          </a:solidFill>
                          <a:latin typeface="游ゴシック" panose="020B0400000000000000" pitchFamily="50" charset="-128"/>
                          <a:ea typeface="游ゴシック" panose="020B0400000000000000" pitchFamily="50" charset="-128"/>
                        </a:rPr>
                        <a:t>1,655</a:t>
                      </a:r>
                      <a:r>
                        <a:rPr kumimoji="1" lang="zh-TW" altLang="en-US" sz="1100" b="0" dirty="0">
                          <a:solidFill>
                            <a:schemeClr val="tx1"/>
                          </a:solidFill>
                          <a:latin typeface="游ゴシック" panose="020B0400000000000000" pitchFamily="50" charset="-128"/>
                          <a:ea typeface="游ゴシック" panose="020B0400000000000000" pitchFamily="50" charset="-128"/>
                        </a:rPr>
                        <a:t>千円</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dirty="0">
                        <a:solidFill>
                          <a:schemeClr val="tx1"/>
                        </a:solidFill>
                        <a:latin typeface="+mn-ea"/>
                        <a:ea typeface="+mn-ea"/>
                      </a:endParaRPr>
                    </a:p>
                    <a:p>
                      <a:r>
                        <a:rPr kumimoji="1" lang="zh-TW" altLang="en-US" sz="1100" b="0" dirty="0">
                          <a:solidFill>
                            <a:schemeClr val="tx1"/>
                          </a:solidFill>
                          <a:latin typeface="游ゴシック" panose="020B0400000000000000" pitchFamily="50" charset="-128"/>
                          <a:ea typeface="游ゴシック" panose="020B0400000000000000" pitchFamily="50" charset="-128"/>
                        </a:rPr>
                        <a:t>畜産経営安定対策推進事業</a:t>
                      </a:r>
                      <a:r>
                        <a:rPr kumimoji="1" lang="ja-JP" altLang="en-US" sz="1100" b="0" dirty="0">
                          <a:solidFill>
                            <a:schemeClr val="tx1"/>
                          </a:solidFill>
                          <a:latin typeface="游ゴシック" panose="020B0400000000000000" pitchFamily="50" charset="-128"/>
                          <a:ea typeface="游ゴシック" panose="020B0400000000000000" pitchFamily="50" charset="-128"/>
                        </a:rPr>
                        <a:t>　  </a:t>
                      </a:r>
                      <a:r>
                        <a:rPr kumimoji="1" lang="en-US" altLang="ja-JP" sz="1100" b="0" dirty="0">
                          <a:solidFill>
                            <a:schemeClr val="tx1"/>
                          </a:solidFill>
                          <a:latin typeface="游ゴシック" panose="020B0400000000000000" pitchFamily="50" charset="-128"/>
                          <a:ea typeface="游ゴシック" panose="020B0400000000000000" pitchFamily="50" charset="-128"/>
                        </a:rPr>
                        <a:t>363</a:t>
                      </a:r>
                      <a:r>
                        <a:rPr kumimoji="1" lang="zh-TW" altLang="en-US" sz="1100" b="0" dirty="0">
                          <a:solidFill>
                            <a:schemeClr val="tx1"/>
                          </a:solidFill>
                          <a:latin typeface="游ゴシック" panose="020B0400000000000000" pitchFamily="50" charset="-128"/>
                          <a:ea typeface="游ゴシック" panose="020B0400000000000000" pitchFamily="50" charset="-128"/>
                        </a:rPr>
                        <a:t>千円</a:t>
                      </a:r>
                      <a:r>
                        <a:rPr kumimoji="1" lang="ja-JP" altLang="en-US" sz="1100" b="0" dirty="0">
                          <a:solidFill>
                            <a:schemeClr val="tx1"/>
                          </a:solidFill>
                          <a:latin typeface="游ゴシック" panose="020B0400000000000000" pitchFamily="50" charset="-128"/>
                          <a:ea typeface="游ゴシック" panose="020B0400000000000000" pitchFamily="50" charset="-128"/>
                        </a:rPr>
                        <a:t>　　　　</a:t>
                      </a:r>
                      <a:r>
                        <a:rPr lang="ja-JP" altLang="en-US" sz="1100" b="0" i="0" u="none" strike="noStrike" baseline="0" dirty="0">
                          <a:solidFill>
                            <a:schemeClr val="tx1"/>
                          </a:solidFill>
                          <a:latin typeface="游ゴシック" panose="020B0400000000000000" pitchFamily="50" charset="-128"/>
                          <a:ea typeface="+mn-ea"/>
                        </a:rPr>
                        <a:t>海業取組促進事業　</a:t>
                      </a:r>
                      <a:r>
                        <a:rPr lang="en-US" altLang="ja-JP" sz="1100" b="0" i="0" u="none" strike="noStrike" baseline="0" dirty="0">
                          <a:solidFill>
                            <a:schemeClr val="tx1"/>
                          </a:solidFill>
                          <a:latin typeface="游ゴシック" panose="020B0400000000000000" pitchFamily="50" charset="-128"/>
                          <a:ea typeface="+mn-ea"/>
                        </a:rPr>
                        <a:t>1,500</a:t>
                      </a:r>
                      <a:r>
                        <a:rPr lang="ja-JP" altLang="en-US" sz="1100" b="0" i="0" u="none" strike="noStrike" baseline="0" dirty="0">
                          <a:solidFill>
                            <a:schemeClr val="tx1"/>
                          </a:solidFill>
                          <a:latin typeface="游ゴシック" panose="020B0400000000000000" pitchFamily="50" charset="-128"/>
                          <a:ea typeface="+mn-ea"/>
                        </a:rPr>
                        <a:t>千円　</a:t>
                      </a:r>
                      <a:endParaRPr lang="en-US" altLang="ja-JP" sz="1100" b="0" i="0" u="none" strike="noStrike" baseline="0" dirty="0">
                        <a:solidFill>
                          <a:schemeClr val="tx1"/>
                        </a:solidFill>
                        <a:latin typeface="游ゴシック" panose="020B0400000000000000" pitchFamily="50" charset="-128"/>
                        <a:ea typeface="+mn-ea"/>
                      </a:endParaRPr>
                    </a:p>
                    <a:p>
                      <a:r>
                        <a:rPr lang="ja-JP" altLang="en-US" sz="1100" b="0" i="0" u="none" strike="noStrike" baseline="0" dirty="0">
                          <a:solidFill>
                            <a:schemeClr val="tx1"/>
                          </a:solidFill>
                          <a:latin typeface="游ゴシック" panose="020B0400000000000000" pitchFamily="50" charset="-128"/>
                          <a:ea typeface="+mn-ea"/>
                        </a:rPr>
                        <a:t>豊かな大阪湾魅力発信事業　</a:t>
                      </a:r>
                      <a:r>
                        <a:rPr lang="en-US" altLang="ja-JP" sz="1100" b="0" i="0" u="none" strike="noStrike" baseline="0" dirty="0">
                          <a:solidFill>
                            <a:schemeClr val="tx1"/>
                          </a:solidFill>
                          <a:latin typeface="游ゴシック" panose="020B0400000000000000" pitchFamily="50" charset="-128"/>
                          <a:ea typeface="+mn-ea"/>
                        </a:rPr>
                        <a:t>4,065</a:t>
                      </a:r>
                      <a:r>
                        <a:rPr lang="ja-JP" altLang="en-US" sz="1100" b="0" i="0" u="none" strike="noStrike" baseline="0" dirty="0">
                          <a:solidFill>
                            <a:schemeClr val="tx1"/>
                          </a:solidFill>
                          <a:latin typeface="游ゴシック" panose="020B0400000000000000" pitchFamily="50" charset="-128"/>
                          <a:ea typeface="+mn-ea"/>
                        </a:rPr>
                        <a:t>千円　　　　</a:t>
                      </a:r>
                      <a:r>
                        <a:rPr kumimoji="1" lang="zh-TW" altLang="en-US" sz="1100" b="0" dirty="0">
                          <a:solidFill>
                            <a:schemeClr val="tx1"/>
                          </a:solidFill>
                          <a:latin typeface="游ゴシック" panose="020B0400000000000000" pitchFamily="50" charset="-128"/>
                          <a:ea typeface="游ゴシック" panose="020B0400000000000000" pitchFamily="50" charset="-128"/>
                        </a:rPr>
                        <a:t>資源管理計画推進費</a:t>
                      </a:r>
                      <a:r>
                        <a:rPr kumimoji="1" lang="ja-JP" altLang="en-US" sz="1100" b="0" dirty="0">
                          <a:solidFill>
                            <a:schemeClr val="tx1"/>
                          </a:solidFill>
                          <a:latin typeface="游ゴシック" panose="020B0400000000000000" pitchFamily="50" charset="-128"/>
                          <a:ea typeface="游ゴシック" panose="020B0400000000000000" pitchFamily="50" charset="-128"/>
                        </a:rPr>
                        <a:t>　</a:t>
                      </a:r>
                      <a:r>
                        <a:rPr kumimoji="1" lang="en-US" altLang="ja-JP" sz="1100" b="0" dirty="0">
                          <a:solidFill>
                            <a:schemeClr val="tx1"/>
                          </a:solidFill>
                          <a:latin typeface="游ゴシック" panose="020B0400000000000000" pitchFamily="50" charset="-128"/>
                          <a:ea typeface="游ゴシック" panose="020B0400000000000000" pitchFamily="50" charset="-128"/>
                        </a:rPr>
                        <a:t>860</a:t>
                      </a:r>
                      <a:r>
                        <a:rPr kumimoji="1" lang="ja-JP" altLang="en-US" sz="1100" b="0" dirty="0">
                          <a:solidFill>
                            <a:schemeClr val="tx1"/>
                          </a:solidFill>
                          <a:latin typeface="游ゴシック" panose="020B0400000000000000" pitchFamily="50" charset="-128"/>
                          <a:ea typeface="游ゴシック" panose="020B0400000000000000" pitchFamily="50" charset="-128"/>
                        </a:rPr>
                        <a:t>千円</a:t>
                      </a:r>
                      <a:endParaRPr kumimoji="1" lang="en-US" altLang="ja-JP" sz="1100" b="0" dirty="0">
                        <a:solidFill>
                          <a:schemeClr val="tx1"/>
                        </a:solidFill>
                        <a:latin typeface="游ゴシック" panose="020B0400000000000000" pitchFamily="50" charset="-128"/>
                        <a:ea typeface="游ゴシック" panose="020B0400000000000000" pitchFamily="50" charset="-128"/>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zh-TW" altLang="en-US" sz="1100" b="0" dirty="0">
                          <a:solidFill>
                            <a:schemeClr val="tx1"/>
                          </a:solidFill>
                          <a:latin typeface="游ゴシック" panose="020B0400000000000000" pitchFamily="50" charset="-128"/>
                          <a:ea typeface="游ゴシック" panose="020B0400000000000000" pitchFamily="50" charset="-128"/>
                        </a:rPr>
                        <a:t>消費者行動促進支援事業</a:t>
                      </a:r>
                      <a:r>
                        <a:rPr kumimoji="1" lang="ja-JP" altLang="en-US" sz="1100" b="0" dirty="0">
                          <a:solidFill>
                            <a:schemeClr val="tx1"/>
                          </a:solidFill>
                          <a:latin typeface="游ゴシック" panose="020B0400000000000000" pitchFamily="50" charset="-128"/>
                          <a:ea typeface="游ゴシック" panose="020B0400000000000000" pitchFamily="50" charset="-128"/>
                        </a:rPr>
                        <a:t>　　</a:t>
                      </a:r>
                      <a:r>
                        <a:rPr kumimoji="1" lang="en-US" altLang="ja-JP" sz="1100" b="0" dirty="0">
                          <a:solidFill>
                            <a:schemeClr val="tx1"/>
                          </a:solidFill>
                          <a:latin typeface="游ゴシック" panose="020B0400000000000000" pitchFamily="50" charset="-128"/>
                          <a:ea typeface="+mn-ea"/>
                        </a:rPr>
                        <a:t>2,106</a:t>
                      </a:r>
                      <a:r>
                        <a:rPr kumimoji="1" lang="ja-JP" altLang="en-US" sz="1100" b="0" dirty="0">
                          <a:solidFill>
                            <a:schemeClr val="tx1"/>
                          </a:solidFill>
                          <a:latin typeface="游ゴシック" panose="020B0400000000000000" pitchFamily="50" charset="-128"/>
                          <a:ea typeface="+mn-ea"/>
                        </a:rPr>
                        <a:t>千円　　　　</a:t>
                      </a:r>
                      <a:r>
                        <a:rPr kumimoji="1" lang="ja-JP" altLang="en-US" sz="1100" b="0" dirty="0">
                          <a:solidFill>
                            <a:schemeClr val="tx1"/>
                          </a:solidFill>
                          <a:latin typeface="游ゴシック" panose="020B0400000000000000" pitchFamily="50" charset="-128"/>
                          <a:ea typeface="游ゴシック" panose="020B0400000000000000" pitchFamily="50" charset="-128"/>
                        </a:rPr>
                        <a:t>　　　　</a:t>
                      </a:r>
                      <a:endParaRPr kumimoji="1" lang="en-US" altLang="ja-JP" sz="1100" b="0" dirty="0">
                        <a:solidFill>
                          <a:schemeClr val="tx1"/>
                        </a:solidFill>
                        <a:latin typeface="游ゴシック" panose="020B0400000000000000" pitchFamily="50" charset="-128"/>
                        <a:ea typeface="游ゴシック" panose="020B0400000000000000" pitchFamily="50" charset="-128"/>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游ゴシック" panose="020B0400000000000000" pitchFamily="50" charset="-128"/>
                          <a:ea typeface="+mn-ea"/>
                        </a:rPr>
                        <a:t>健康・栄養対策費（経常）　</a:t>
                      </a:r>
                      <a:r>
                        <a:rPr kumimoji="1" lang="en-US" altLang="ja-JP" sz="1100" b="0" dirty="0">
                          <a:solidFill>
                            <a:schemeClr val="tx1"/>
                          </a:solidFill>
                          <a:latin typeface="游ゴシック" panose="020B0400000000000000" pitchFamily="50" charset="-128"/>
                          <a:ea typeface="+mn-ea"/>
                        </a:rPr>
                        <a:t>6,138</a:t>
                      </a:r>
                      <a:r>
                        <a:rPr kumimoji="1" lang="ja-JP" altLang="en-US" sz="1100" b="0" dirty="0">
                          <a:solidFill>
                            <a:schemeClr val="tx1"/>
                          </a:solidFill>
                          <a:latin typeface="游ゴシック" panose="020B0400000000000000" pitchFamily="50" charset="-128"/>
                          <a:ea typeface="+mn-ea"/>
                        </a:rPr>
                        <a:t>千円（栄養士法等関係事業・食生活改善地域推進事業）</a:t>
                      </a:r>
                      <a:endParaRPr kumimoji="1" lang="en-US" altLang="ja-JP" sz="1100" b="0" dirty="0">
                        <a:solidFill>
                          <a:srgbClr val="FF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68163"/>
                  </a:ext>
                </a:extLst>
              </a:tr>
            </a:tbl>
          </a:graphicData>
        </a:graphic>
      </p:graphicFrame>
      <p:grpSp>
        <p:nvGrpSpPr>
          <p:cNvPr id="18" name="グループ化 17">
            <a:extLst>
              <a:ext uri="{FF2B5EF4-FFF2-40B4-BE49-F238E27FC236}">
                <a16:creationId xmlns:a16="http://schemas.microsoft.com/office/drawing/2014/main" id="{26B8C8CA-150C-4DD5-9F6E-CE627140E1EF}"/>
              </a:ext>
            </a:extLst>
          </p:cNvPr>
          <p:cNvGrpSpPr/>
          <p:nvPr/>
        </p:nvGrpSpPr>
        <p:grpSpPr>
          <a:xfrm>
            <a:off x="2284129" y="3245811"/>
            <a:ext cx="2190681" cy="1472818"/>
            <a:chOff x="3168537" y="2008270"/>
            <a:chExt cx="2190681" cy="1472818"/>
          </a:xfrm>
        </p:grpSpPr>
        <p:pic>
          <p:nvPicPr>
            <p:cNvPr id="5" name="図 4">
              <a:extLst>
                <a:ext uri="{FF2B5EF4-FFF2-40B4-BE49-F238E27FC236}">
                  <a16:creationId xmlns:a16="http://schemas.microsoft.com/office/drawing/2014/main" id="{2968A624-EC09-43CA-B0E0-F8A3B6605C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0524422">
              <a:off x="3168537" y="2113061"/>
              <a:ext cx="723051" cy="1015836"/>
            </a:xfrm>
            <a:prstGeom prst="rect">
              <a:avLst/>
            </a:prstGeom>
          </p:spPr>
        </p:pic>
        <p:pic>
          <p:nvPicPr>
            <p:cNvPr id="14" name="図 13">
              <a:extLst>
                <a:ext uri="{FF2B5EF4-FFF2-40B4-BE49-F238E27FC236}">
                  <a16:creationId xmlns:a16="http://schemas.microsoft.com/office/drawing/2014/main" id="{AE366FDA-9419-44C2-A27C-A1F8058D2D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22657">
              <a:off x="4636677" y="2084064"/>
              <a:ext cx="722541" cy="1030005"/>
            </a:xfrm>
            <a:prstGeom prst="rect">
              <a:avLst/>
            </a:prstGeom>
          </p:spPr>
        </p:pic>
        <p:sp>
          <p:nvSpPr>
            <p:cNvPr id="15" name="テキスト ボックス 14">
              <a:extLst>
                <a:ext uri="{FF2B5EF4-FFF2-40B4-BE49-F238E27FC236}">
                  <a16:creationId xmlns:a16="http://schemas.microsoft.com/office/drawing/2014/main" id="{1252ADB3-FA0C-41C9-B2E2-45853C73569F}"/>
                </a:ext>
              </a:extLst>
            </p:cNvPr>
            <p:cNvSpPr txBox="1"/>
            <p:nvPr/>
          </p:nvSpPr>
          <p:spPr>
            <a:xfrm>
              <a:off x="3515504" y="3080978"/>
              <a:ext cx="1500955" cy="400110"/>
            </a:xfrm>
            <a:prstGeom prst="rect">
              <a:avLst/>
            </a:prstGeom>
            <a:noFill/>
          </p:spPr>
          <p:txBody>
            <a:bodyPr wrap="square" rtlCol="0">
              <a:spAutoFit/>
            </a:bodyPr>
            <a:lstStyle/>
            <a:p>
              <a:pPr algn="ctr"/>
              <a:r>
                <a:rPr kumimoji="1" lang="ja-JP" altLang="en-US" sz="1000" b="1" dirty="0">
                  <a:latin typeface="+mn-ea"/>
                </a:rPr>
                <a:t>なんでやろう？</a:t>
              </a:r>
              <a:endParaRPr kumimoji="1" lang="en-US" altLang="ja-JP" sz="1000" b="1" dirty="0">
                <a:latin typeface="+mn-ea"/>
              </a:endParaRPr>
            </a:p>
            <a:p>
              <a:r>
                <a:rPr kumimoji="1" lang="ja-JP" altLang="en-US" sz="1000" b="1" dirty="0">
                  <a:latin typeface="+mn-ea"/>
                </a:rPr>
                <a:t>食品ロスカードゲーム</a:t>
              </a:r>
            </a:p>
          </p:txBody>
        </p:sp>
        <p:pic>
          <p:nvPicPr>
            <p:cNvPr id="7" name="図 6">
              <a:extLst>
                <a:ext uri="{FF2B5EF4-FFF2-40B4-BE49-F238E27FC236}">
                  <a16:creationId xmlns:a16="http://schemas.microsoft.com/office/drawing/2014/main" id="{00EEE71F-3CE9-44F9-B198-669C7769005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92699" y="2008270"/>
              <a:ext cx="733870" cy="1039864"/>
            </a:xfrm>
            <a:prstGeom prst="rect">
              <a:avLst/>
            </a:prstGeom>
          </p:spPr>
        </p:pic>
      </p:grpSp>
      <p:sp>
        <p:nvSpPr>
          <p:cNvPr id="16" name="テキスト ボックス 22">
            <a:extLst>
              <a:ext uri="{FF2B5EF4-FFF2-40B4-BE49-F238E27FC236}">
                <a16:creationId xmlns:a16="http://schemas.microsoft.com/office/drawing/2014/main" id="{CB85E1E1-C442-4BD1-B37A-FEFBB80760EF}"/>
              </a:ext>
            </a:extLst>
          </p:cNvPr>
          <p:cNvSpPr txBox="1"/>
          <p:nvPr/>
        </p:nvSpPr>
        <p:spPr>
          <a:xfrm>
            <a:off x="4953000" y="4842357"/>
            <a:ext cx="2860964" cy="24622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74625" indent="-174625">
              <a:lnSpc>
                <a:spcPct val="100000"/>
              </a:lnSpc>
            </a:pPr>
            <a:r>
              <a:rPr kumimoji="1" lang="ja-JP" altLang="en-US" sz="1000" b="1" dirty="0">
                <a:latin typeface="游ゴシック" panose="020B0400000000000000" pitchFamily="50" charset="-128"/>
                <a:ea typeface="+mn-ea"/>
              </a:rPr>
              <a:t>「もったいないやん活動隊」による府民啓発</a:t>
            </a:r>
            <a:endParaRPr kumimoji="1" lang="en-US" altLang="ja-JP" sz="1050" b="1" dirty="0">
              <a:latin typeface="游ゴシック" panose="020B0400000000000000" pitchFamily="50" charset="-128"/>
              <a:ea typeface="+mn-ea"/>
            </a:endParaRPr>
          </a:p>
        </p:txBody>
      </p:sp>
      <p:pic>
        <p:nvPicPr>
          <p:cNvPr id="17" name="図 16">
            <a:extLst>
              <a:ext uri="{FF2B5EF4-FFF2-40B4-BE49-F238E27FC236}">
                <a16:creationId xmlns:a16="http://schemas.microsoft.com/office/drawing/2014/main" id="{5DF16E1E-3DF5-4491-A7EA-49927E2A7EE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51297" y="2835970"/>
            <a:ext cx="1500955" cy="2001273"/>
          </a:xfrm>
          <a:prstGeom prst="rect">
            <a:avLst/>
          </a:prstGeom>
        </p:spPr>
      </p:pic>
      <p:sp>
        <p:nvSpPr>
          <p:cNvPr id="19" name="スライド番号プレースホルダー 1">
            <a:extLst>
              <a:ext uri="{FF2B5EF4-FFF2-40B4-BE49-F238E27FC236}">
                <a16:creationId xmlns:a16="http://schemas.microsoft.com/office/drawing/2014/main" id="{F718EE4D-5C12-4100-BB36-212D66A97373}"/>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112</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65360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EEDED0A-31CF-4AEA-A098-2C06138BC115}"/>
              </a:ext>
            </a:extLst>
          </p:cNvPr>
          <p:cNvSpPr/>
          <p:nvPr/>
        </p:nvSpPr>
        <p:spPr>
          <a:xfrm>
            <a:off x="273000" y="144000"/>
            <a:ext cx="9254721" cy="65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ja-JP" b="1" dirty="0"/>
              <a:t>現状･課題</a:t>
            </a:r>
            <a:endParaRPr lang="ja-JP" altLang="ja-JP" dirty="0"/>
          </a:p>
          <a:p>
            <a:pPr fontAlgn="ctr"/>
            <a:r>
              <a:rPr kumimoji="1" lang="ja-JP" altLang="ja-JP" b="1" dirty="0"/>
              <a:t>▽府民が身近に生産から消費まで体験できる機会づくりを進めることが必要です。</a:t>
            </a:r>
            <a:endParaRPr lang="ja-JP" altLang="ja-JP" dirty="0"/>
          </a:p>
          <a:p>
            <a:pPr fontAlgn="ctr"/>
            <a:r>
              <a:rPr kumimoji="1" lang="ja-JP" altLang="ja-JP" b="1" dirty="0"/>
              <a:t>▽大阪産（もん）を実際に手にし、購入できる販売店や料理店等を増やし、地産地消、消費拡大を図ることが必要です。</a:t>
            </a:r>
            <a:endParaRPr lang="ja-JP" altLang="ja-JP" dirty="0"/>
          </a:p>
          <a:p>
            <a:pPr fontAlgn="ctr"/>
            <a:r>
              <a:rPr kumimoji="1" lang="ja-JP" altLang="ja-JP" b="1" dirty="0"/>
              <a:t>▽府民一人ひとりが食への感謝の気持ちを深めるとともに、食品ロスの現状や削減の必要性についても認識を深め、食品ロスの削減に主体的に取り組むことが必要です。</a:t>
            </a:r>
            <a:endParaRPr lang="ja-JP" altLang="ja-JP" dirty="0"/>
          </a:p>
          <a:p>
            <a:pPr fontAlgn="ctr"/>
            <a:r>
              <a:rPr kumimoji="1" lang="ja-JP" altLang="ja-JP" b="1" dirty="0"/>
              <a:t>▽伝統的な食文化に関する府民の関心と理解を深め、次世代に伝えていく取組みが必要です。</a:t>
            </a:r>
            <a:endParaRPr lang="ja-JP" altLang="ja-JP" dirty="0"/>
          </a:p>
        </p:txBody>
      </p:sp>
      <p:graphicFrame>
        <p:nvGraphicFramePr>
          <p:cNvPr id="4" name="表 3">
            <a:extLst>
              <a:ext uri="{FF2B5EF4-FFF2-40B4-BE49-F238E27FC236}">
                <a16:creationId xmlns:a16="http://schemas.microsoft.com/office/drawing/2014/main" id="{FCD3A975-66FD-4807-A79D-CA94F6D5DB87}"/>
              </a:ext>
            </a:extLst>
          </p:cNvPr>
          <p:cNvGraphicFramePr>
            <a:graphicFrameLocks noGrp="1"/>
          </p:cNvGraphicFramePr>
          <p:nvPr/>
        </p:nvGraphicFramePr>
        <p:xfrm>
          <a:off x="546989" y="198000"/>
          <a:ext cx="8801118" cy="6393180"/>
        </p:xfrm>
        <a:graphic>
          <a:graphicData uri="http://schemas.openxmlformats.org/drawingml/2006/table">
            <a:tbl>
              <a:tblPr firstRow="1" bandRow="1">
                <a:tableStyleId>{5C22544A-7EE6-4342-B048-85BDC9FD1C3A}</a:tableStyleId>
              </a:tblPr>
              <a:tblGrid>
                <a:gridCol w="1282658">
                  <a:extLst>
                    <a:ext uri="{9D8B030D-6E8A-4147-A177-3AD203B41FA5}">
                      <a16:colId xmlns:a16="http://schemas.microsoft.com/office/drawing/2014/main" val="528851062"/>
                    </a:ext>
                  </a:extLst>
                </a:gridCol>
                <a:gridCol w="7518460">
                  <a:extLst>
                    <a:ext uri="{9D8B030D-6E8A-4147-A177-3AD203B41FA5}">
                      <a16:colId xmlns:a16="http://schemas.microsoft.com/office/drawing/2014/main" val="89849022"/>
                    </a:ext>
                  </a:extLst>
                </a:gridCol>
              </a:tblGrid>
              <a:tr h="127867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baseline="0" dirty="0">
                          <a:solidFill>
                            <a:schemeClr val="bg1"/>
                          </a:solidFill>
                          <a:latin typeface="+mn-ea"/>
                          <a:ea typeface="+mn-ea"/>
                        </a:rPr>
                        <a:t>課題・必要な取組み</a:t>
                      </a:r>
                      <a:endParaRPr kumimoji="1" lang="ja-JP" altLang="en-US" sz="1400" b="1" baseline="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① </a:t>
                      </a:r>
                      <a:r>
                        <a:rPr kumimoji="1" lang="ja-JP" altLang="en-US" sz="1100" b="1" u="sng" dirty="0">
                          <a:solidFill>
                            <a:schemeClr val="tx1"/>
                          </a:solidFill>
                          <a:latin typeface="+mn-ea"/>
                          <a:ea typeface="+mn-ea"/>
                        </a:rPr>
                        <a:t>地産地消の推進</a:t>
                      </a:r>
                      <a:endParaRPr kumimoji="1" lang="en-US" altLang="ja-JP" sz="1100" b="1" u="sng"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i="0" u="none" dirty="0">
                          <a:solidFill>
                            <a:schemeClr val="tx1"/>
                          </a:solidFill>
                          <a:latin typeface="+mn-ea"/>
                          <a:ea typeface="+mn-ea"/>
                        </a:rPr>
                        <a:t>《</a:t>
                      </a:r>
                      <a:r>
                        <a:rPr kumimoji="1" lang="ja-JP" altLang="en-US" sz="1100" b="0" i="0" u="none" dirty="0">
                          <a:solidFill>
                            <a:schemeClr val="tx1"/>
                          </a:solidFill>
                          <a:latin typeface="+mn-ea"/>
                          <a:ea typeface="+mn-ea"/>
                        </a:rPr>
                        <a:t>共通</a:t>
                      </a:r>
                      <a:r>
                        <a:rPr kumimoji="1" lang="en-US" altLang="ja-JP" sz="1100" b="0" i="0" u="none"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府内朝市や直売所、農業体験農園、花の文化園の認知度向上</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食の生産・流通に関する体験・交流の促進</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食に関する指導の手引（第二次改訂版）に沿った、研修内容の充実</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② </a:t>
                      </a:r>
                      <a:r>
                        <a:rPr kumimoji="1" lang="ja-JP" altLang="en-US" sz="1100" b="1" u="sng" dirty="0">
                          <a:solidFill>
                            <a:schemeClr val="tx1"/>
                          </a:solidFill>
                          <a:latin typeface="+mn-ea"/>
                          <a:ea typeface="+mn-ea"/>
                        </a:rPr>
                        <a:t>食品ロスの削減</a:t>
                      </a:r>
                      <a:endParaRPr kumimoji="1" lang="en-US" altLang="ja-JP" sz="1100" b="1" u="sng"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食品ロス削減に向けた取組み促進</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u="none" dirty="0">
                          <a:solidFill>
                            <a:schemeClr val="tx1"/>
                          </a:solidFill>
                          <a:latin typeface="+mn-ea"/>
                          <a:ea typeface="+mn-ea"/>
                        </a:rPr>
                        <a:t>③ </a:t>
                      </a:r>
                      <a:r>
                        <a:rPr kumimoji="1" lang="ja-JP" altLang="en-US" sz="1100" b="1" u="sng" dirty="0">
                          <a:solidFill>
                            <a:schemeClr val="tx1"/>
                          </a:solidFill>
                          <a:latin typeface="+mn-ea"/>
                          <a:ea typeface="+mn-ea"/>
                        </a:rPr>
                        <a:t>食文化の継承</a:t>
                      </a:r>
                      <a:endParaRPr kumimoji="1" lang="en-US" altLang="ja-JP" sz="1100" b="1" u="sng"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市町村間での取組み内容の差　　■ なにわの伝統野菜の認知度向上</a:t>
                      </a:r>
                      <a:endParaRPr kumimoji="1" lang="en-US" altLang="ja-JP" sz="11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3989797"/>
                  </a:ext>
                </a:extLst>
              </a:tr>
              <a:tr h="3549488">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400" b="1" dirty="0">
                          <a:solidFill>
                            <a:schemeClr val="bg1"/>
                          </a:solidFill>
                        </a:rPr>
                        <a:t>次年度の</a:t>
                      </a:r>
                      <a:endParaRPr kumimoji="1" lang="en-US" altLang="ja-JP" sz="1400" b="1" dirty="0">
                        <a:solidFill>
                          <a:schemeClr val="bg1"/>
                        </a:solidFill>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400" b="1" dirty="0">
                          <a:solidFill>
                            <a:schemeClr val="bg1"/>
                          </a:solidFill>
                        </a:rPr>
                        <a:t>主な取組み</a:t>
                      </a:r>
                      <a:endParaRPr kumimoji="1" lang="ja-JP" altLang="en-US" sz="16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① </a:t>
                      </a:r>
                      <a:r>
                        <a:rPr kumimoji="1" lang="ja-JP" altLang="en-US" sz="1100" b="1" u="sng" dirty="0">
                          <a:solidFill>
                            <a:schemeClr val="tx1"/>
                          </a:solidFill>
                          <a:latin typeface="+mn-ea"/>
                          <a:ea typeface="+mn-ea"/>
                        </a:rPr>
                        <a:t>地産地消の推進</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食の生産・流通に関する体験・交流の促進</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効果的な情報発信　■ 大阪産魚介類に関する出前魚講習会　■ 他県の好事例も参考に研修内容の精査、質の向上</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大阪産農林水産物の利用促進及び消費拡大 </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大阪産</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もん</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に関する情報発信とイベント実施</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取組み事例をホームページに掲載、補助事業の活用について、各種機会を捉えて周知</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ホームページ掲載内容の充実やパンフレットの活用による情報発信</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大阪産農林水産物を府民が身近に触れられる場の情報発信</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海業の調査業務、漁業協同組合の取組みについて情報収集・最新情報の発信</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ja-JP" altLang="en-US" sz="1100" b="1" dirty="0">
                          <a:solidFill>
                            <a:schemeClr val="tx1"/>
                          </a:solidFill>
                          <a:latin typeface="+mn-ea"/>
                          <a:ea typeface="+mn-ea"/>
                        </a:rPr>
                        <a:t>第</a:t>
                      </a:r>
                      <a:r>
                        <a:rPr kumimoji="1" lang="en-US" altLang="ja-JP" sz="1100" b="1" dirty="0">
                          <a:solidFill>
                            <a:schemeClr val="tx1"/>
                          </a:solidFill>
                          <a:latin typeface="+mn-ea"/>
                          <a:ea typeface="+mn-ea"/>
                        </a:rPr>
                        <a:t>45</a:t>
                      </a:r>
                      <a:r>
                        <a:rPr kumimoji="1" lang="ja-JP" altLang="en-US" sz="1100" b="1" dirty="0">
                          <a:solidFill>
                            <a:schemeClr val="tx1"/>
                          </a:solidFill>
                          <a:latin typeface="+mn-ea"/>
                          <a:ea typeface="+mn-ea"/>
                        </a:rPr>
                        <a:t>回全国豊かな海づくり大会～魚庭の海おおさか大会～を開催し、大阪の漁業や水産物の魅力を全国へＰＲ</a:t>
                      </a:r>
                      <a:endParaRPr kumimoji="1" lang="en-US" altLang="ja-JP" sz="1100" b="1"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大阪産</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もん</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に関する情報の充実、発信に向けた取組み</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環境と調和のとれた持続可能な食料生産とその消費にも配慮した食育の推進</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全国豊かな海づくり大会に向け、府内各地で大会記念リレー放流を実施</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② </a:t>
                      </a:r>
                      <a:r>
                        <a:rPr kumimoji="1" lang="ja-JP" altLang="en-US" sz="1100" b="1" u="sng" dirty="0">
                          <a:solidFill>
                            <a:schemeClr val="tx1"/>
                          </a:solidFill>
                          <a:latin typeface="+mn-ea"/>
                          <a:ea typeface="+mn-ea"/>
                        </a:rPr>
                        <a:t>食品ロスの削減</a:t>
                      </a:r>
                      <a:endParaRPr kumimoji="1" lang="en-US" altLang="ja-JP" sz="1100" b="1" u="sng"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a:t>
                      </a:r>
                      <a:r>
                        <a:rPr kumimoji="1" lang="zh-TW" altLang="en-US" sz="1100" b="0" dirty="0">
                          <a:solidFill>
                            <a:schemeClr val="tx1"/>
                          </a:solidFill>
                          <a:latin typeface="游ゴシック" panose="020B0400000000000000" pitchFamily="50" charset="-128"/>
                          <a:ea typeface="游ゴシック" panose="020B0400000000000000" pitchFamily="50" charset="-128"/>
                        </a:rPr>
                        <a:t>府内管理栄養士養成施設</a:t>
                      </a:r>
                      <a:r>
                        <a:rPr kumimoji="1" lang="en-US" altLang="zh-TW" sz="1100" b="0" dirty="0">
                          <a:solidFill>
                            <a:schemeClr val="tx1"/>
                          </a:solidFill>
                          <a:latin typeface="游ゴシック" panose="020B0400000000000000" pitchFamily="50" charset="-128"/>
                          <a:ea typeface="游ゴシック" panose="020B0400000000000000" pitchFamily="50" charset="-128"/>
                        </a:rPr>
                        <a:t>8</a:t>
                      </a:r>
                      <a:r>
                        <a:rPr kumimoji="1" lang="zh-TW" altLang="en-US" sz="1100" b="0" dirty="0">
                          <a:solidFill>
                            <a:schemeClr val="tx1"/>
                          </a:solidFill>
                          <a:latin typeface="游ゴシック" panose="020B0400000000000000" pitchFamily="50" charset="-128"/>
                          <a:ea typeface="游ゴシック" panose="020B0400000000000000" pitchFamily="50" charset="-128"/>
                        </a:rPr>
                        <a:t>大学</a:t>
                      </a:r>
                      <a:r>
                        <a:rPr kumimoji="1" lang="ja-JP" altLang="en-US" sz="1100" b="0" dirty="0">
                          <a:solidFill>
                            <a:schemeClr val="tx1"/>
                          </a:solidFill>
                          <a:latin typeface="+mn-ea"/>
                          <a:ea typeface="+mn-ea"/>
                        </a:rPr>
                        <a:t>と連携したプロジェクト</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学校関係者等への情報提供、授業へのカードゲーム貸出　　■ 食品ロス削減キャンペーン等の実施　</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養成したボランティアの食品ロス削減活動への参画推進</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50000"/>
                        </a:lnSpc>
                        <a:spcBef>
                          <a:spcPts val="0"/>
                        </a:spcBef>
                        <a:spcAft>
                          <a:spcPts val="0"/>
                        </a:spcAft>
                        <a:buClrTx/>
                        <a:buSzTx/>
                        <a:buFontTx/>
                        <a:buNone/>
                        <a:tabLst/>
                        <a:defRPr/>
                      </a:pPr>
                      <a:r>
                        <a:rPr kumimoji="1" lang="ja-JP" altLang="en-US" sz="1100" b="1" dirty="0">
                          <a:solidFill>
                            <a:schemeClr val="tx1"/>
                          </a:solidFill>
                          <a:latin typeface="+mn-ea"/>
                          <a:ea typeface="+mn-ea"/>
                        </a:rPr>
                        <a:t>③ </a:t>
                      </a:r>
                      <a:r>
                        <a:rPr kumimoji="1" lang="ja-JP" altLang="en-US" sz="1100" b="1" u="sng" dirty="0">
                          <a:solidFill>
                            <a:schemeClr val="tx1"/>
                          </a:solidFill>
                          <a:latin typeface="+mn-ea"/>
                          <a:ea typeface="+mn-ea"/>
                        </a:rPr>
                        <a:t>食文化の継承</a:t>
                      </a:r>
                      <a:endParaRPr kumimoji="1" lang="en-US" altLang="ja-JP" sz="1100" b="1" u="sng"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好事例を紹介し、地域の食材や郷土料理等を取り入れた給食献立の実施</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地場産物を活用した食育教材ポータルサイトの啓発</a:t>
                      </a:r>
                      <a:endParaRPr kumimoji="1" lang="en-US" altLang="ja-JP" sz="11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8682585"/>
                  </a:ext>
                </a:extLst>
              </a:tr>
              <a:tr h="757837">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令和</a:t>
                      </a:r>
                      <a:r>
                        <a:rPr kumimoji="1" lang="en-US" altLang="zh-TW" sz="1400" b="1" dirty="0">
                          <a:solidFill>
                            <a:schemeClr val="bg1"/>
                          </a:solidFill>
                          <a:latin typeface="游ゴシック" panose="020B0400000000000000" pitchFamily="50" charset="-128"/>
                          <a:ea typeface="游ゴシック" panose="020B0400000000000000" pitchFamily="50" charset="-128"/>
                        </a:rPr>
                        <a:t>8</a:t>
                      </a:r>
                      <a:r>
                        <a:rPr kumimoji="1" lang="zh-TW" altLang="en-US" sz="1400" b="1" dirty="0">
                          <a:solidFill>
                            <a:schemeClr val="bg1"/>
                          </a:solidFill>
                          <a:latin typeface="游ゴシック" panose="020B0400000000000000" pitchFamily="50" charset="-128"/>
                          <a:ea typeface="游ゴシック" panose="020B0400000000000000" pitchFamily="50" charset="-128"/>
                        </a:rPr>
                        <a:t>年度</a:t>
                      </a:r>
                      <a:endParaRPr kumimoji="1" lang="en-US" altLang="zh-TW" sz="1400" b="1" dirty="0">
                        <a:solidFill>
                          <a:schemeClr val="bg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予算</a:t>
                      </a: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（主要事業</a:t>
                      </a:r>
                      <a:r>
                        <a:rPr kumimoji="1" lang="en-US" altLang="zh-TW" sz="1400" b="1" dirty="0">
                          <a:solidFill>
                            <a:schemeClr val="bg1"/>
                          </a:solidFill>
                          <a:latin typeface="游ゴシック" panose="020B0400000000000000" pitchFamily="50" charset="-128"/>
                          <a:ea typeface="游ゴシック" panose="020B0400000000000000" pitchFamily="50" charset="-128"/>
                        </a:rPr>
                        <a:t>)</a:t>
                      </a:r>
                      <a:endParaRPr kumimoji="1" lang="zh-TW" altLang="en-US" sz="1400" b="1" dirty="0">
                        <a:solidFill>
                          <a:schemeClr val="bg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baseline="0" dirty="0">
                          <a:solidFill>
                            <a:schemeClr val="tx1"/>
                          </a:solidFill>
                          <a:latin typeface="游ゴシック" panose="020B0400000000000000" pitchFamily="50" charset="-128"/>
                          <a:ea typeface="+mn-ea"/>
                        </a:rPr>
                        <a:t>大阪産</a:t>
                      </a:r>
                      <a:r>
                        <a:rPr lang="en-US" altLang="ja-JP" sz="1100" b="0" i="0" u="none" strike="noStrike" baseline="0" dirty="0">
                          <a:solidFill>
                            <a:schemeClr val="tx1"/>
                          </a:solidFill>
                          <a:latin typeface="游ゴシック" panose="020B0400000000000000" pitchFamily="50" charset="-128"/>
                          <a:ea typeface="+mn-ea"/>
                        </a:rPr>
                        <a:t>(</a:t>
                      </a:r>
                      <a:r>
                        <a:rPr lang="ja-JP" altLang="en-US" sz="1100" b="0" i="0" u="none" strike="noStrike" baseline="0" dirty="0">
                          <a:solidFill>
                            <a:schemeClr val="tx1"/>
                          </a:solidFill>
                          <a:latin typeface="游ゴシック" panose="020B0400000000000000" pitchFamily="50" charset="-128"/>
                          <a:ea typeface="+mn-ea"/>
                        </a:rPr>
                        <a:t>もん</a:t>
                      </a:r>
                      <a:r>
                        <a:rPr lang="en-US" altLang="ja-JP" sz="1100" b="0" i="0" u="none" strike="noStrike" baseline="0" dirty="0">
                          <a:solidFill>
                            <a:schemeClr val="tx1"/>
                          </a:solidFill>
                          <a:latin typeface="游ゴシック" panose="020B0400000000000000" pitchFamily="50" charset="-128"/>
                          <a:ea typeface="+mn-ea"/>
                        </a:rPr>
                        <a:t>)</a:t>
                      </a:r>
                      <a:r>
                        <a:rPr lang="ja-JP" altLang="en-US" sz="1100" b="0" i="0" u="none" strike="noStrike" baseline="0" dirty="0">
                          <a:solidFill>
                            <a:schemeClr val="tx1"/>
                          </a:solidFill>
                          <a:latin typeface="游ゴシック" panose="020B0400000000000000" pitchFamily="50" charset="-128"/>
                          <a:ea typeface="+mn-ea"/>
                        </a:rPr>
                        <a:t>全国魅力発信事業　</a:t>
                      </a:r>
                      <a:r>
                        <a:rPr lang="en-US" altLang="ja-JP" sz="1100" b="0" i="0" u="none" strike="noStrike" baseline="0" dirty="0">
                          <a:solidFill>
                            <a:schemeClr val="tx1"/>
                          </a:solidFill>
                          <a:latin typeface="游ゴシック" panose="020B0400000000000000" pitchFamily="50" charset="-128"/>
                          <a:ea typeface="+mn-ea"/>
                        </a:rPr>
                        <a:t>3,528</a:t>
                      </a:r>
                      <a:r>
                        <a:rPr lang="ja-JP" altLang="en-US" sz="1100" b="0" i="0" u="none" strike="noStrike" baseline="0" dirty="0">
                          <a:solidFill>
                            <a:schemeClr val="tx1"/>
                          </a:solidFill>
                          <a:latin typeface="游ゴシック" panose="020B0400000000000000" pitchFamily="50" charset="-128"/>
                          <a:ea typeface="+mn-ea"/>
                        </a:rPr>
                        <a:t>千円　　大阪府農水産物消費拡大事業　</a:t>
                      </a:r>
                      <a:r>
                        <a:rPr lang="en-US" altLang="ja-JP" sz="1100" b="0" i="0" u="none" strike="noStrike" baseline="0" dirty="0">
                          <a:solidFill>
                            <a:schemeClr val="tx1"/>
                          </a:solidFill>
                          <a:latin typeface="游ゴシック" panose="020B0400000000000000" pitchFamily="50" charset="-128"/>
                          <a:ea typeface="+mn-ea"/>
                        </a:rPr>
                        <a:t>1,899</a:t>
                      </a:r>
                      <a:r>
                        <a:rPr lang="ja-JP" altLang="en-US" sz="1100" b="0" i="0" u="none" strike="noStrike" baseline="0" dirty="0">
                          <a:solidFill>
                            <a:schemeClr val="tx1"/>
                          </a:solidFill>
                          <a:latin typeface="游ゴシック" panose="020B0400000000000000" pitchFamily="50" charset="-128"/>
                          <a:ea typeface="+mn-ea"/>
                        </a:rPr>
                        <a:t>千円</a:t>
                      </a:r>
                    </a:p>
                    <a:p>
                      <a:r>
                        <a:rPr lang="ja-JP" altLang="en-US" sz="1100" b="0" i="0" u="none" strike="noStrike" baseline="0" dirty="0">
                          <a:solidFill>
                            <a:schemeClr val="tx1"/>
                          </a:solidFill>
                          <a:latin typeface="游ゴシック" panose="020B0400000000000000" pitchFamily="50" charset="-128"/>
                          <a:ea typeface="+mn-ea"/>
                        </a:rPr>
                        <a:t>海業取組促進事業　</a:t>
                      </a:r>
                      <a:r>
                        <a:rPr lang="en-US" altLang="ja-JP" sz="1100" b="0" i="0" u="none" strike="noStrike" baseline="0" dirty="0">
                          <a:solidFill>
                            <a:schemeClr val="tx1"/>
                          </a:solidFill>
                          <a:latin typeface="游ゴシック" panose="020B0400000000000000" pitchFamily="50" charset="-128"/>
                          <a:ea typeface="+mn-ea"/>
                        </a:rPr>
                        <a:t>1,500</a:t>
                      </a:r>
                      <a:r>
                        <a:rPr lang="ja-JP" altLang="en-US" sz="1100" b="0" i="0" u="none" strike="noStrike" baseline="0" dirty="0">
                          <a:solidFill>
                            <a:schemeClr val="tx1"/>
                          </a:solidFill>
                          <a:latin typeface="游ゴシック" panose="020B0400000000000000" pitchFamily="50" charset="-128"/>
                          <a:ea typeface="+mn-ea"/>
                        </a:rPr>
                        <a:t>千円　全国豊かな海づくり大会推進事業費　</a:t>
                      </a:r>
                      <a:r>
                        <a:rPr lang="en-US" altLang="ja-JP" sz="1100" b="0" i="0" u="none" strike="noStrike" baseline="0" dirty="0">
                          <a:solidFill>
                            <a:schemeClr val="tx1"/>
                          </a:solidFill>
                          <a:latin typeface="游ゴシック" panose="020B0400000000000000" pitchFamily="50" charset="-128"/>
                          <a:ea typeface="+mn-ea"/>
                        </a:rPr>
                        <a:t>596,086</a:t>
                      </a:r>
                      <a:r>
                        <a:rPr lang="ja-JP" altLang="en-US" sz="1100" b="0" i="0" u="none" strike="noStrike" baseline="0" dirty="0">
                          <a:solidFill>
                            <a:schemeClr val="tx1"/>
                          </a:solidFill>
                          <a:latin typeface="游ゴシック" panose="020B0400000000000000" pitchFamily="50" charset="-128"/>
                          <a:ea typeface="+mn-ea"/>
                        </a:rPr>
                        <a:t>千円</a:t>
                      </a:r>
                      <a:r>
                        <a:rPr lang="en-US" altLang="ja-JP" sz="1100" b="0" i="0" u="none" strike="noStrike" baseline="0" dirty="0">
                          <a:solidFill>
                            <a:schemeClr val="tx1"/>
                          </a:solidFill>
                          <a:latin typeface="游ゴシック" panose="020B0400000000000000" pitchFamily="50" charset="-128"/>
                          <a:ea typeface="+mn-ea"/>
                        </a:rPr>
                        <a:t>【</a:t>
                      </a:r>
                      <a:r>
                        <a:rPr lang="ja-JP" altLang="en-US" sz="1100" b="0" i="0" u="none" strike="noStrike" baseline="0" dirty="0">
                          <a:solidFill>
                            <a:schemeClr val="tx1"/>
                          </a:solidFill>
                          <a:latin typeface="游ゴシック" panose="020B0400000000000000" pitchFamily="50" charset="-128"/>
                          <a:ea typeface="+mn-ea"/>
                        </a:rPr>
                        <a:t>新規</a:t>
                      </a:r>
                      <a:r>
                        <a:rPr lang="en-US" altLang="ja-JP" sz="1100" b="0" i="0" u="none" strike="noStrike" baseline="0" dirty="0">
                          <a:solidFill>
                            <a:schemeClr val="tx1"/>
                          </a:solidFill>
                          <a:latin typeface="游ゴシック" panose="020B0400000000000000" pitchFamily="50" charset="-128"/>
                          <a:ea typeface="+mn-ea"/>
                        </a:rPr>
                        <a:t>】</a:t>
                      </a:r>
                      <a:endParaRPr lang="ja-JP" altLang="en-US" sz="1100" b="0" i="0" u="none" strike="noStrike" baseline="0" dirty="0">
                        <a:solidFill>
                          <a:schemeClr val="tx1"/>
                        </a:solidFill>
                        <a:latin typeface="游ゴシック" panose="020B0400000000000000" pitchFamily="50" charset="-128"/>
                        <a:ea typeface="+mn-ea"/>
                      </a:endParaRPr>
                    </a:p>
                    <a:p>
                      <a:r>
                        <a:rPr lang="ja-JP" altLang="en-US" sz="1100" b="0" i="0" u="none" strike="noStrike" baseline="0" dirty="0">
                          <a:solidFill>
                            <a:schemeClr val="tx1"/>
                          </a:solidFill>
                          <a:latin typeface="游ゴシック" panose="020B0400000000000000" pitchFamily="50" charset="-128"/>
                          <a:ea typeface="+mn-ea"/>
                        </a:rPr>
                        <a:t>資源管理計画推進費　</a:t>
                      </a:r>
                      <a:r>
                        <a:rPr lang="en-US" altLang="ja-JP" sz="1100" b="0" i="0" u="none" strike="noStrike" baseline="0" dirty="0">
                          <a:solidFill>
                            <a:schemeClr val="tx1"/>
                          </a:solidFill>
                          <a:latin typeface="游ゴシック" panose="020B0400000000000000" pitchFamily="50" charset="-128"/>
                          <a:ea typeface="+mn-ea"/>
                        </a:rPr>
                        <a:t>860</a:t>
                      </a:r>
                      <a:r>
                        <a:rPr lang="ja-JP" altLang="en-US" sz="1100" b="0" i="0" u="none" strike="noStrike" baseline="0" dirty="0">
                          <a:solidFill>
                            <a:schemeClr val="tx1"/>
                          </a:solidFill>
                          <a:latin typeface="游ゴシック" panose="020B0400000000000000" pitchFamily="50" charset="-128"/>
                          <a:ea typeface="+mn-ea"/>
                        </a:rPr>
                        <a:t>千円   消費者行動促進支援事業　</a:t>
                      </a:r>
                      <a:r>
                        <a:rPr lang="en-US" altLang="ja-JP" sz="1100" b="0" i="0" u="none" strike="noStrike" baseline="0" dirty="0">
                          <a:solidFill>
                            <a:schemeClr val="tx1"/>
                          </a:solidFill>
                          <a:latin typeface="游ゴシック" panose="020B0400000000000000" pitchFamily="50" charset="-128"/>
                          <a:ea typeface="+mn-ea"/>
                        </a:rPr>
                        <a:t>1,500</a:t>
                      </a:r>
                      <a:r>
                        <a:rPr lang="ja-JP" altLang="en-US" sz="1100" b="0" i="0" u="none" strike="noStrike" baseline="0" dirty="0">
                          <a:solidFill>
                            <a:schemeClr val="tx1"/>
                          </a:solidFill>
                          <a:latin typeface="游ゴシック" panose="020B0400000000000000" pitchFamily="50" charset="-128"/>
                          <a:ea typeface="+mn-ea"/>
                        </a:rPr>
                        <a:t>千円</a:t>
                      </a:r>
                      <a:endParaRPr lang="en-US" altLang="ja-JP" sz="1100" b="0" i="0" u="none" strike="noStrike" baseline="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b="0" i="0" u="none" strike="noStrike" baseline="0" dirty="0">
                          <a:solidFill>
                            <a:schemeClr val="tx1"/>
                          </a:solidFill>
                          <a:latin typeface="游ゴシック" panose="020B0400000000000000" pitchFamily="50" charset="-128"/>
                          <a:ea typeface="+mn-ea"/>
                        </a:rPr>
                        <a:t>食品ロス削減連携活動推進事業 </a:t>
                      </a:r>
                      <a:r>
                        <a:rPr lang="en-US" altLang="ja-JP" sz="1100" b="0" i="0" u="none" strike="noStrike" baseline="0" dirty="0">
                          <a:solidFill>
                            <a:schemeClr val="tx1"/>
                          </a:solidFill>
                          <a:latin typeface="游ゴシック" panose="020B0400000000000000" pitchFamily="50" charset="-128"/>
                          <a:ea typeface="+mn-ea"/>
                        </a:rPr>
                        <a:t>3084</a:t>
                      </a:r>
                      <a:r>
                        <a:rPr lang="ja-JP" altLang="en-US" sz="1100" b="0" i="0" u="none" strike="noStrike" baseline="0" dirty="0">
                          <a:solidFill>
                            <a:schemeClr val="tx1"/>
                          </a:solidFill>
                          <a:latin typeface="游ゴシック" panose="020B0400000000000000" pitchFamily="50" charset="-128"/>
                          <a:ea typeface="+mn-ea"/>
                        </a:rPr>
                        <a:t>千円</a:t>
                      </a:r>
                      <a:r>
                        <a:rPr lang="en-US" altLang="ja-JP" sz="1100" b="0" i="0" u="none" strike="noStrike" baseline="0" dirty="0">
                          <a:solidFill>
                            <a:schemeClr val="tx1"/>
                          </a:solidFill>
                          <a:latin typeface="游ゴシック" panose="020B0400000000000000" pitchFamily="50" charset="-128"/>
                          <a:ea typeface="+mn-ea"/>
                        </a:rPr>
                        <a:t>【</a:t>
                      </a:r>
                      <a:r>
                        <a:rPr lang="ja-JP" altLang="en-US" sz="1100" b="0" i="0" u="none" strike="noStrike" baseline="0" dirty="0">
                          <a:solidFill>
                            <a:schemeClr val="tx1"/>
                          </a:solidFill>
                          <a:latin typeface="游ゴシック" panose="020B0400000000000000" pitchFamily="50" charset="-128"/>
                          <a:ea typeface="+mn-ea"/>
                        </a:rPr>
                        <a:t>新規</a:t>
                      </a:r>
                      <a:r>
                        <a:rPr lang="en-US" altLang="ja-JP" sz="1100" b="0" i="0" u="none" strike="noStrike" baseline="0" dirty="0">
                          <a:solidFill>
                            <a:schemeClr val="tx1"/>
                          </a:solidFill>
                          <a:latin typeface="游ゴシック" panose="020B0400000000000000" pitchFamily="50" charset="-128"/>
                          <a:ea typeface="+mn-ea"/>
                        </a:rPr>
                        <a:t>】</a:t>
                      </a:r>
                    </a:p>
                    <a:p>
                      <a:r>
                        <a:rPr lang="ja-JP" altLang="en-US" sz="1100" b="0" i="0" u="none" strike="noStrike" baseline="0" dirty="0">
                          <a:solidFill>
                            <a:schemeClr val="tx1"/>
                          </a:solidFill>
                          <a:latin typeface="游ゴシック" panose="020B0400000000000000" pitchFamily="50" charset="-128"/>
                          <a:ea typeface="+mn-ea"/>
                        </a:rPr>
                        <a:t>健康・栄養対策費（経常）　</a:t>
                      </a:r>
                      <a:r>
                        <a:rPr lang="en-US" altLang="ja-JP" sz="1100" b="0" i="0" u="none" strike="noStrike" baseline="0" dirty="0">
                          <a:solidFill>
                            <a:schemeClr val="tx1"/>
                          </a:solidFill>
                          <a:latin typeface="游ゴシック" panose="020B0400000000000000" pitchFamily="50" charset="-128"/>
                          <a:ea typeface="+mn-ea"/>
                        </a:rPr>
                        <a:t>6,236</a:t>
                      </a:r>
                      <a:r>
                        <a:rPr lang="ja-JP" altLang="en-US" sz="1100" b="0" i="0" u="none" strike="noStrike" baseline="0" dirty="0">
                          <a:solidFill>
                            <a:schemeClr val="tx1"/>
                          </a:solidFill>
                          <a:latin typeface="游ゴシック" panose="020B0400000000000000" pitchFamily="50" charset="-128"/>
                          <a:ea typeface="+mn-ea"/>
                        </a:rPr>
                        <a:t>千円（栄養士法等関係事業・食生活改善地域推進事業）</a:t>
                      </a:r>
                      <a:endParaRPr lang="en-US" altLang="ja-JP" sz="1100" b="0" i="0" u="none" strike="noStrike" baseline="0" dirty="0">
                        <a:solidFill>
                          <a:schemeClr val="tx1"/>
                        </a:solidFill>
                        <a:latin typeface="游ゴシック" panose="020B0400000000000000" pitchFamily="50" charset="-128"/>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9707954"/>
                  </a:ext>
                </a:extLst>
              </a:tr>
            </a:tbl>
          </a:graphicData>
        </a:graphic>
      </p:graphicFrame>
      <p:sp>
        <p:nvSpPr>
          <p:cNvPr id="6" name="スライド番号プレースホルダー 1">
            <a:extLst>
              <a:ext uri="{FF2B5EF4-FFF2-40B4-BE49-F238E27FC236}">
                <a16:creationId xmlns:a16="http://schemas.microsoft.com/office/drawing/2014/main" id="{9092F5B7-C25F-4666-98FE-B0902FEE8C5A}"/>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113</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948741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4457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sp>
        <p:nvSpPr>
          <p:cNvPr id="8" name="正方形/長方形 7"/>
          <p:cNvSpPr/>
          <p:nvPr/>
        </p:nvSpPr>
        <p:spPr>
          <a:xfrm>
            <a:off x="249419" y="276946"/>
            <a:ext cx="9360000" cy="630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Aft>
                <a:spcPts val="0"/>
              </a:spcAft>
            </a:pPr>
            <a:r>
              <a:rPr lang="en-US" altLang="ja-JP" sz="900" kern="100">
                <a:solidFill>
                  <a:srgbClr val="000000"/>
                </a:solidFill>
                <a:latin typeface="HG丸ｺﾞｼｯｸM-PRO" panose="020F0600000000000000" pitchFamily="50" charset="-128"/>
                <a:ea typeface="ＭＳ 明朝" panose="02020609040205080304" pitchFamily="17" charset="-128"/>
                <a:cs typeface="Times New Roman" panose="02020603050405020304" pitchFamily="18" charset="0"/>
              </a:rPr>
              <a:t> </a:t>
            </a:r>
            <a:endParaRPr lang="ja-JP" altLang="ja-JP" sz="9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正方形/長方形 8"/>
          <p:cNvSpPr/>
          <p:nvPr/>
        </p:nvSpPr>
        <p:spPr>
          <a:xfrm>
            <a:off x="249419" y="177911"/>
            <a:ext cx="7404392" cy="356123"/>
          </a:xfrm>
          <a:prstGeom prst="rect">
            <a:avLst/>
          </a:prstGeom>
          <a:solidFill>
            <a:srgbClr val="002060"/>
          </a:solidFill>
        </p:spPr>
        <p:txBody>
          <a:bodyPr wrap="square" anchor="ctr">
            <a:sp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latin typeface="游ゴシック" panose="020B0400000000000000" pitchFamily="50" charset="-128"/>
                <a:ea typeface="游ゴシック" panose="020B0400000000000000" pitchFamily="50" charset="-128"/>
              </a:rPr>
              <a:t>（４）万博を契機とした食育の推進　</a:t>
            </a:r>
            <a:r>
              <a:rPr kumimoji="1" lang="ja-JP" altLang="en-US" b="1" dirty="0">
                <a:solidFill>
                  <a:schemeClr val="bg1"/>
                </a:solidFill>
                <a:latin typeface="游ゴシック" panose="020B0400000000000000" pitchFamily="50" charset="-128"/>
                <a:ea typeface="游ゴシック" panose="020B0400000000000000" pitchFamily="50" charset="-128"/>
              </a:rPr>
              <a:t>計画 </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P.47</a:t>
            </a:r>
            <a:endParaRPr kumimoji="1" lang="en-US" altLang="ja-JP" b="1" dirty="0">
              <a:solidFill>
                <a:schemeClr val="bg1"/>
              </a:solidFill>
              <a:latin typeface="游ゴシック" panose="020B0400000000000000" pitchFamily="50" charset="-128"/>
              <a:ea typeface="游ゴシック" panose="020B0400000000000000" pitchFamily="50" charset="-128"/>
            </a:endParaRPr>
          </a:p>
        </p:txBody>
      </p:sp>
      <p:graphicFrame>
        <p:nvGraphicFramePr>
          <p:cNvPr id="20" name="表 19">
            <a:extLst>
              <a:ext uri="{FF2B5EF4-FFF2-40B4-BE49-F238E27FC236}">
                <a16:creationId xmlns:a16="http://schemas.microsoft.com/office/drawing/2014/main" id="{A66770D3-69F5-4BE8-919F-866C96D85457}"/>
              </a:ext>
            </a:extLst>
          </p:cNvPr>
          <p:cNvGraphicFramePr>
            <a:graphicFrameLocks noGrp="1"/>
          </p:cNvGraphicFramePr>
          <p:nvPr/>
        </p:nvGraphicFramePr>
        <p:xfrm>
          <a:off x="535109" y="600234"/>
          <a:ext cx="8968555" cy="5868000"/>
        </p:xfrm>
        <a:graphic>
          <a:graphicData uri="http://schemas.openxmlformats.org/drawingml/2006/table">
            <a:tbl>
              <a:tblPr firstRow="1" bandRow="1">
                <a:tableStyleId>{5C22544A-7EE6-4342-B048-85BDC9FD1C3A}</a:tableStyleId>
              </a:tblPr>
              <a:tblGrid>
                <a:gridCol w="1306914">
                  <a:extLst>
                    <a:ext uri="{9D8B030D-6E8A-4147-A177-3AD203B41FA5}">
                      <a16:colId xmlns:a16="http://schemas.microsoft.com/office/drawing/2014/main" val="528851062"/>
                    </a:ext>
                  </a:extLst>
                </a:gridCol>
                <a:gridCol w="7661641">
                  <a:extLst>
                    <a:ext uri="{9D8B030D-6E8A-4147-A177-3AD203B41FA5}">
                      <a16:colId xmlns:a16="http://schemas.microsoft.com/office/drawing/2014/main" val="89849022"/>
                    </a:ext>
                  </a:extLst>
                </a:gridCol>
              </a:tblGrid>
              <a:tr h="5868000">
                <a:tc>
                  <a:txBody>
                    <a:bodyPr/>
                    <a:lstStyle/>
                    <a:p>
                      <a:pPr algn="ctr">
                        <a:lnSpc>
                          <a:spcPts val="1600"/>
                        </a:lnSpc>
                      </a:pPr>
                      <a:r>
                        <a:rPr kumimoji="1" lang="ja-JP" altLang="en-US" sz="1600" dirty="0"/>
                        <a:t> 本年度の     </a:t>
                      </a:r>
                      <a:endParaRPr kumimoji="1" lang="en-US" altLang="ja-JP" sz="1600" dirty="0"/>
                    </a:p>
                    <a:p>
                      <a:pPr algn="ctr">
                        <a:lnSpc>
                          <a:spcPts val="1600"/>
                        </a:lnSpc>
                      </a:pPr>
                      <a:r>
                        <a:rPr kumimoji="1" lang="en-US" altLang="ja-JP" sz="1600" dirty="0"/>
                        <a:t> </a:t>
                      </a:r>
                      <a:r>
                        <a:rPr kumimoji="1" lang="ja-JP" altLang="en-US" sz="1600" dirty="0"/>
                        <a:t>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nSpc>
                          <a:spcPct val="150000"/>
                        </a:lnSpc>
                      </a:pPr>
                      <a:r>
                        <a:rPr kumimoji="1" lang="ja-JP" altLang="en-US" sz="1200" b="1" u="none" dirty="0">
                          <a:solidFill>
                            <a:schemeClr val="tx1"/>
                          </a:solidFill>
                          <a:latin typeface="+mn-ea"/>
                          <a:ea typeface="+mn-ea"/>
                        </a:rPr>
                        <a:t>① </a:t>
                      </a:r>
                      <a:r>
                        <a:rPr kumimoji="1" lang="ja-JP" altLang="en-US" sz="1200" b="1" u="sng" dirty="0">
                          <a:solidFill>
                            <a:schemeClr val="tx1"/>
                          </a:solidFill>
                          <a:latin typeface="+mn-ea"/>
                          <a:ea typeface="+mn-ea"/>
                        </a:rPr>
                        <a:t>新たな食文化の提案</a:t>
                      </a:r>
                      <a:r>
                        <a:rPr kumimoji="1" lang="ja-JP" altLang="en-US" sz="1200" b="0" u="none" dirty="0">
                          <a:solidFill>
                            <a:schemeClr val="tx1"/>
                          </a:solidFill>
                          <a:latin typeface="+mn-ea"/>
                          <a:ea typeface="+mn-ea"/>
                        </a:rPr>
                        <a:t>　</a:t>
                      </a:r>
                      <a:r>
                        <a:rPr kumimoji="1" lang="en-US" altLang="ja-JP" sz="1200" b="0" u="none" dirty="0">
                          <a:solidFill>
                            <a:schemeClr val="tx1"/>
                          </a:solidFill>
                          <a:latin typeface="+mn-ea"/>
                          <a:ea typeface="+mn-ea"/>
                        </a:rPr>
                        <a:t>P47</a:t>
                      </a:r>
                    </a:p>
                    <a:p>
                      <a:pPr marL="174625" indent="-174625">
                        <a:lnSpc>
                          <a:spcPct val="150000"/>
                        </a:lnSpc>
                      </a:pPr>
                      <a:r>
                        <a:rPr kumimoji="1" lang="ja-JP" altLang="en-US" sz="1100" b="0" u="none" dirty="0">
                          <a:solidFill>
                            <a:schemeClr val="tx1"/>
                          </a:solidFill>
                          <a:highlight>
                            <a:srgbClr val="00FF00"/>
                          </a:highlight>
                          <a:latin typeface="+mn-ea"/>
                          <a:ea typeface="+mn-ea"/>
                        </a:rPr>
                        <a:t>■</a:t>
                      </a:r>
                      <a:r>
                        <a:rPr kumimoji="1" lang="ja-JP" altLang="en-US" sz="1100" b="1" u="none" dirty="0">
                          <a:solidFill>
                            <a:schemeClr val="tx1"/>
                          </a:solidFill>
                          <a:latin typeface="+mn-ea"/>
                          <a:ea typeface="+mn-ea"/>
                        </a:rPr>
                        <a:t>「おおさか</a:t>
                      </a:r>
                      <a:r>
                        <a:rPr kumimoji="1" lang="en-US" altLang="ja-JP" sz="1100" b="1" u="none" dirty="0">
                          <a:solidFill>
                            <a:schemeClr val="tx1"/>
                          </a:solidFill>
                          <a:latin typeface="+mn-ea"/>
                          <a:ea typeface="+mn-ea"/>
                        </a:rPr>
                        <a:t>EXPO</a:t>
                      </a:r>
                      <a:r>
                        <a:rPr kumimoji="1" lang="ja-JP" altLang="en-US" sz="1100" b="1" u="none" dirty="0">
                          <a:solidFill>
                            <a:schemeClr val="tx1"/>
                          </a:solidFill>
                          <a:latin typeface="+mn-ea"/>
                          <a:ea typeface="+mn-ea"/>
                        </a:rPr>
                        <a:t>ヘルシーメニュー」の展開</a:t>
                      </a:r>
                      <a:endParaRPr kumimoji="1" lang="en-US" altLang="ja-JP" sz="1100" b="1" u="none"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R6</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年度ヘルシーメニューコンテスト応募校のうち、大手前大学、大阪樟蔭女子大学、千里金蘭大学の</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学生食堂にて応募メニューを期間限定提供</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【4/14~18</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6/30~7/4</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7/3~4】</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・大阪・関西の食と文化の継承、発展に向けた情報発信を目的に、府内の食品企業や大学協力のもと、</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万博会場内にて「食の</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DEMO LIVE in </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大阪ヘルスケア</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PV</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」を開催</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全</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9</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メニューのおおさか</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EXPO</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ヘルシーメニューを披露</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【8/23~24</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来場者約</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450</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人（</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2</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日間計）</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　・府内飲食店にて「おおさか</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EXPO</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ヘルシーメニュー</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適正糖質」特別メニューの提供</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【11/13~2】</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highlight>
                          <a:srgbClr val="FFFF00"/>
                        </a:highligh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rPr>
                        <a:t>　</a:t>
                      </a:r>
                      <a:endParaRPr kumimoji="1" lang="en-US" altLang="ja-JP" sz="1100" b="0" i="0" u="none" strike="noStrike" kern="1200" cap="none" spc="0" normalizeH="0" baseline="0" noProof="0" dirty="0">
                        <a:ln>
                          <a:noFill/>
                        </a:ln>
                        <a:solidFill>
                          <a:prstClr val="black"/>
                        </a:solidFill>
                        <a:effectLst/>
                        <a:uLnTx/>
                        <a:uFillTx/>
                        <a:latin typeface="游ゴシック" panose="020B0400000000000000" pitchFamily="50" charset="-128"/>
                        <a:ea typeface="+mn-ea"/>
                        <a:cs typeface="+mn-cs"/>
                      </a:endParaRPr>
                    </a:p>
                    <a:p>
                      <a:pPr marL="174625" indent="-174625">
                        <a:lnSpc>
                          <a:spcPct val="150000"/>
                        </a:lnSpc>
                      </a:pPr>
                      <a:endParaRPr kumimoji="1" lang="en-US" altLang="ja-JP" sz="11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10" name="テキスト ボックス 9">
            <a:extLst>
              <a:ext uri="{FF2B5EF4-FFF2-40B4-BE49-F238E27FC236}">
                <a16:creationId xmlns:a16="http://schemas.microsoft.com/office/drawing/2014/main" id="{78E93B99-94CA-47EF-B1C9-D7B8F5FC5F8A}"/>
              </a:ext>
            </a:extLst>
          </p:cNvPr>
          <p:cNvSpPr txBox="1"/>
          <p:nvPr/>
        </p:nvSpPr>
        <p:spPr>
          <a:xfrm>
            <a:off x="7544398" y="671091"/>
            <a:ext cx="1514724" cy="261610"/>
          </a:xfrm>
          <a:prstGeom prst="rect">
            <a:avLst/>
          </a:prstGeom>
          <a:noFill/>
        </p:spPr>
        <p:txBody>
          <a:bodyPr wrap="square">
            <a:spAutoFit/>
          </a:bodyPr>
          <a:lstStyle/>
          <a:p>
            <a:pPr marL="174625" indent="-174625">
              <a:lnSpc>
                <a:spcPct val="100000"/>
              </a:lnSpc>
            </a:pPr>
            <a:r>
              <a:rPr kumimoji="1" lang="ja-JP" altLang="en-US" sz="1100" b="1" u="none" baseline="0" dirty="0">
                <a:solidFill>
                  <a:schemeClr val="tx1"/>
                </a:solidFill>
                <a:highlight>
                  <a:srgbClr val="00FF00"/>
                </a:highlight>
                <a:latin typeface="Meiryo UI" panose="020B0604030504040204" pitchFamily="50" charset="-128"/>
                <a:ea typeface="Meiryo UI" panose="020B0604030504040204" pitchFamily="50" charset="-128"/>
              </a:rPr>
              <a:t>■</a:t>
            </a:r>
            <a:r>
              <a:rPr kumimoji="1" lang="ja-JP" altLang="en-US" sz="1100" b="1" u="none" baseline="0" dirty="0">
                <a:solidFill>
                  <a:schemeClr val="tx1"/>
                </a:solidFill>
                <a:latin typeface="Meiryo UI" panose="020B0604030504040204" pitchFamily="50" charset="-128"/>
                <a:ea typeface="Meiryo UI" panose="020B0604030504040204" pitchFamily="50" charset="-128"/>
              </a:rPr>
              <a:t>特に説明したい項目</a:t>
            </a:r>
            <a:endParaRPr kumimoji="1" lang="en-US" altLang="ja-JP" sz="1100" b="1" u="none" baseline="0" dirty="0">
              <a:solidFill>
                <a:schemeClr val="tx1"/>
              </a:solidFill>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47B0CD90-305A-46B8-8949-88B3642115C0}"/>
              </a:ext>
            </a:extLst>
          </p:cNvPr>
          <p:cNvSpPr/>
          <p:nvPr/>
        </p:nvSpPr>
        <p:spPr>
          <a:xfrm>
            <a:off x="1968544" y="5850148"/>
            <a:ext cx="5575854" cy="284211"/>
          </a:xfrm>
          <a:prstGeom prst="rect">
            <a:avLst/>
          </a:prstGeom>
        </p:spPr>
        <p:txBody>
          <a:bodyPr wrap="square" lIns="36000" tIns="72000" rIns="36000" bIns="36000">
            <a:noAutofit/>
          </a:bodyPr>
          <a:lstStyle/>
          <a:p>
            <a:pPr algn="ctr"/>
            <a:r>
              <a:rPr lang="ja-JP" altLang="en-US" sz="1000" b="1" dirty="0">
                <a:latin typeface="+mn-ea"/>
              </a:rPr>
              <a:t>食の</a:t>
            </a:r>
            <a:r>
              <a:rPr lang="en-US" altLang="ja-JP" sz="1000" b="1" dirty="0">
                <a:latin typeface="+mn-ea"/>
              </a:rPr>
              <a:t>DEMO LIVE in </a:t>
            </a:r>
            <a:r>
              <a:rPr lang="ja-JP" altLang="en-US" sz="1000" b="1" dirty="0">
                <a:latin typeface="+mn-ea"/>
              </a:rPr>
              <a:t>大阪ヘルスケア</a:t>
            </a:r>
            <a:r>
              <a:rPr lang="en-US" altLang="ja-JP" sz="1000" b="1" dirty="0">
                <a:latin typeface="+mn-ea"/>
              </a:rPr>
              <a:t>PV</a:t>
            </a:r>
            <a:endParaRPr lang="ja-JP" altLang="en-US" sz="1000" b="1" dirty="0">
              <a:latin typeface="+mn-ea"/>
            </a:endParaRPr>
          </a:p>
        </p:txBody>
      </p:sp>
      <p:sp>
        <p:nvSpPr>
          <p:cNvPr id="6" name="テキスト ボックス 5">
            <a:extLst>
              <a:ext uri="{FF2B5EF4-FFF2-40B4-BE49-F238E27FC236}">
                <a16:creationId xmlns:a16="http://schemas.microsoft.com/office/drawing/2014/main" id="{0AAE46F7-D71E-B024-6A5B-C25FA6D44259}"/>
              </a:ext>
            </a:extLst>
          </p:cNvPr>
          <p:cNvSpPr txBox="1"/>
          <p:nvPr/>
        </p:nvSpPr>
        <p:spPr>
          <a:xfrm>
            <a:off x="1924155" y="3586690"/>
            <a:ext cx="2787753" cy="246221"/>
          </a:xfrm>
          <a:prstGeom prst="rect">
            <a:avLst/>
          </a:prstGeom>
          <a:noFill/>
        </p:spPr>
        <p:txBody>
          <a:bodyPr wrap="square">
            <a:spAutoFit/>
          </a:bodyPr>
          <a:lstStyle/>
          <a:p>
            <a:pPr algn="ctr"/>
            <a:r>
              <a:rPr kumimoji="1" lang="ja-JP" altLang="en-US" sz="1000" b="1" dirty="0"/>
              <a:t>大手前大学</a:t>
            </a:r>
          </a:p>
        </p:txBody>
      </p:sp>
      <p:pic>
        <p:nvPicPr>
          <p:cNvPr id="18" name="図 17">
            <a:extLst>
              <a:ext uri="{FF2B5EF4-FFF2-40B4-BE49-F238E27FC236}">
                <a16:creationId xmlns:a16="http://schemas.microsoft.com/office/drawing/2014/main" id="{843FFB6E-63EC-497C-B7C7-08F78D8E49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24156" y="2448051"/>
            <a:ext cx="1197294" cy="1133350"/>
          </a:xfrm>
          <a:prstGeom prst="rect">
            <a:avLst/>
          </a:prstGeom>
        </p:spPr>
      </p:pic>
      <p:pic>
        <p:nvPicPr>
          <p:cNvPr id="23" name="図 22">
            <a:extLst>
              <a:ext uri="{FF2B5EF4-FFF2-40B4-BE49-F238E27FC236}">
                <a16:creationId xmlns:a16="http://schemas.microsoft.com/office/drawing/2014/main" id="{791964DE-3CEA-4F46-A9D7-FB7932AC74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4873" y="2448051"/>
            <a:ext cx="1177329" cy="1133349"/>
          </a:xfrm>
          <a:prstGeom prst="rect">
            <a:avLst/>
          </a:prstGeom>
        </p:spPr>
      </p:pic>
      <p:grpSp>
        <p:nvGrpSpPr>
          <p:cNvPr id="36" name="グループ化 35">
            <a:extLst>
              <a:ext uri="{FF2B5EF4-FFF2-40B4-BE49-F238E27FC236}">
                <a16:creationId xmlns:a16="http://schemas.microsoft.com/office/drawing/2014/main" id="{F39F2307-8843-48FF-BE95-06769A275E39}"/>
              </a:ext>
            </a:extLst>
          </p:cNvPr>
          <p:cNvGrpSpPr/>
          <p:nvPr/>
        </p:nvGrpSpPr>
        <p:grpSpPr>
          <a:xfrm>
            <a:off x="3178204" y="2446416"/>
            <a:ext cx="1522055" cy="1133350"/>
            <a:chOff x="3178204" y="2294016"/>
            <a:chExt cx="1522055" cy="1133350"/>
          </a:xfrm>
        </p:grpSpPr>
        <p:pic>
          <p:nvPicPr>
            <p:cNvPr id="26" name="図 25">
              <a:extLst>
                <a:ext uri="{FF2B5EF4-FFF2-40B4-BE49-F238E27FC236}">
                  <a16:creationId xmlns:a16="http://schemas.microsoft.com/office/drawing/2014/main" id="{A164DBF6-7FB7-4F9F-8BCB-8E52938C706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78204" y="2294016"/>
              <a:ext cx="1522055" cy="1133350"/>
            </a:xfrm>
            <a:prstGeom prst="rect">
              <a:avLst/>
            </a:prstGeom>
          </p:spPr>
        </p:pic>
        <p:sp>
          <p:nvSpPr>
            <p:cNvPr id="27" name="楕円 26">
              <a:extLst>
                <a:ext uri="{FF2B5EF4-FFF2-40B4-BE49-F238E27FC236}">
                  <a16:creationId xmlns:a16="http://schemas.microsoft.com/office/drawing/2014/main" id="{C2117DB8-698D-4448-AA92-6839BA558F09}"/>
                </a:ext>
              </a:extLst>
            </p:cNvPr>
            <p:cNvSpPr/>
            <p:nvPr/>
          </p:nvSpPr>
          <p:spPr>
            <a:xfrm rot="749959">
              <a:off x="4118671" y="2871288"/>
              <a:ext cx="119380" cy="195953"/>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41" name="グループ化 40">
            <a:extLst>
              <a:ext uri="{FF2B5EF4-FFF2-40B4-BE49-F238E27FC236}">
                <a16:creationId xmlns:a16="http://schemas.microsoft.com/office/drawing/2014/main" id="{E28965FB-DF7F-4730-B4D3-8789DF098BBE}"/>
              </a:ext>
            </a:extLst>
          </p:cNvPr>
          <p:cNvGrpSpPr/>
          <p:nvPr/>
        </p:nvGrpSpPr>
        <p:grpSpPr>
          <a:xfrm>
            <a:off x="6047644" y="2448051"/>
            <a:ext cx="974739" cy="1133350"/>
            <a:chOff x="6047644" y="2295651"/>
            <a:chExt cx="974739" cy="1133350"/>
          </a:xfrm>
        </p:grpSpPr>
        <p:pic>
          <p:nvPicPr>
            <p:cNvPr id="21" name="図 20">
              <a:extLst>
                <a:ext uri="{FF2B5EF4-FFF2-40B4-BE49-F238E27FC236}">
                  <a16:creationId xmlns:a16="http://schemas.microsoft.com/office/drawing/2014/main" id="{24729A44-E942-4556-A397-B16F26FE54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047644" y="2295651"/>
              <a:ext cx="974739" cy="1133350"/>
            </a:xfrm>
            <a:prstGeom prst="rect">
              <a:avLst/>
            </a:prstGeom>
          </p:spPr>
        </p:pic>
        <p:sp>
          <p:nvSpPr>
            <p:cNvPr id="38" name="楕円 37">
              <a:extLst>
                <a:ext uri="{FF2B5EF4-FFF2-40B4-BE49-F238E27FC236}">
                  <a16:creationId xmlns:a16="http://schemas.microsoft.com/office/drawing/2014/main" id="{75B4534D-C92E-496A-A68C-7A552EFE4A88}"/>
                </a:ext>
              </a:extLst>
            </p:cNvPr>
            <p:cNvSpPr/>
            <p:nvPr/>
          </p:nvSpPr>
          <p:spPr>
            <a:xfrm rot="5557028">
              <a:off x="6740884" y="2419980"/>
              <a:ext cx="48505" cy="5083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楕円 38">
              <a:extLst>
                <a:ext uri="{FF2B5EF4-FFF2-40B4-BE49-F238E27FC236}">
                  <a16:creationId xmlns:a16="http://schemas.microsoft.com/office/drawing/2014/main" id="{E77A4702-DD2F-49CA-AFF7-48931A53854C}"/>
                </a:ext>
              </a:extLst>
            </p:cNvPr>
            <p:cNvSpPr/>
            <p:nvPr/>
          </p:nvSpPr>
          <p:spPr>
            <a:xfrm rot="5557028">
              <a:off x="6803262" y="2419980"/>
              <a:ext cx="48505" cy="5083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楕円 39">
              <a:extLst>
                <a:ext uri="{FF2B5EF4-FFF2-40B4-BE49-F238E27FC236}">
                  <a16:creationId xmlns:a16="http://schemas.microsoft.com/office/drawing/2014/main" id="{F800AA68-6488-4983-AE8D-FC5CF588E83A}"/>
                </a:ext>
              </a:extLst>
            </p:cNvPr>
            <p:cNvSpPr/>
            <p:nvPr/>
          </p:nvSpPr>
          <p:spPr>
            <a:xfrm rot="5557028">
              <a:off x="6862825" y="2419980"/>
              <a:ext cx="48505" cy="5083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3" name="図 42">
            <a:extLst>
              <a:ext uri="{FF2B5EF4-FFF2-40B4-BE49-F238E27FC236}">
                <a16:creationId xmlns:a16="http://schemas.microsoft.com/office/drawing/2014/main" id="{F4B74AE5-1D63-49ED-847D-C432CB73730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85347" y="2446416"/>
            <a:ext cx="1256059" cy="1133350"/>
          </a:xfrm>
          <a:prstGeom prst="rect">
            <a:avLst/>
          </a:prstGeom>
        </p:spPr>
      </p:pic>
      <p:grpSp>
        <p:nvGrpSpPr>
          <p:cNvPr id="49" name="グループ化 48">
            <a:extLst>
              <a:ext uri="{FF2B5EF4-FFF2-40B4-BE49-F238E27FC236}">
                <a16:creationId xmlns:a16="http://schemas.microsoft.com/office/drawing/2014/main" id="{6894F0B5-4AF1-48FB-B06D-A28B677C5E08}"/>
              </a:ext>
            </a:extLst>
          </p:cNvPr>
          <p:cNvGrpSpPr/>
          <p:nvPr/>
        </p:nvGrpSpPr>
        <p:grpSpPr>
          <a:xfrm>
            <a:off x="8400028" y="2447219"/>
            <a:ext cx="904517" cy="1132547"/>
            <a:chOff x="8400028" y="2294819"/>
            <a:chExt cx="904517" cy="1132547"/>
          </a:xfrm>
        </p:grpSpPr>
        <p:pic>
          <p:nvPicPr>
            <p:cNvPr id="45" name="図 44">
              <a:extLst>
                <a:ext uri="{FF2B5EF4-FFF2-40B4-BE49-F238E27FC236}">
                  <a16:creationId xmlns:a16="http://schemas.microsoft.com/office/drawing/2014/main" id="{58E84D73-675F-4D43-AC55-9A2F99C5653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00028" y="2294819"/>
              <a:ext cx="904517" cy="1132547"/>
            </a:xfrm>
            <a:prstGeom prst="rect">
              <a:avLst/>
            </a:prstGeom>
          </p:spPr>
        </p:pic>
        <p:sp>
          <p:nvSpPr>
            <p:cNvPr id="46" name="楕円 45">
              <a:extLst>
                <a:ext uri="{FF2B5EF4-FFF2-40B4-BE49-F238E27FC236}">
                  <a16:creationId xmlns:a16="http://schemas.microsoft.com/office/drawing/2014/main" id="{F7524F05-24D0-4FF0-88D6-FD7B3B14E8F2}"/>
                </a:ext>
              </a:extLst>
            </p:cNvPr>
            <p:cNvSpPr/>
            <p:nvPr/>
          </p:nvSpPr>
          <p:spPr>
            <a:xfrm rot="5557028">
              <a:off x="8574180" y="2763125"/>
              <a:ext cx="45719" cy="4791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楕円 46">
              <a:extLst>
                <a:ext uri="{FF2B5EF4-FFF2-40B4-BE49-F238E27FC236}">
                  <a16:creationId xmlns:a16="http://schemas.microsoft.com/office/drawing/2014/main" id="{91A928CC-F6AE-4F59-8A50-F6D8BC35B853}"/>
                </a:ext>
              </a:extLst>
            </p:cNvPr>
            <p:cNvSpPr/>
            <p:nvPr/>
          </p:nvSpPr>
          <p:spPr>
            <a:xfrm rot="5557028">
              <a:off x="8493121" y="2787054"/>
              <a:ext cx="45719" cy="4791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楕円 47">
              <a:extLst>
                <a:ext uri="{FF2B5EF4-FFF2-40B4-BE49-F238E27FC236}">
                  <a16:creationId xmlns:a16="http://schemas.microsoft.com/office/drawing/2014/main" id="{ECAA06F3-DC4A-499E-969F-214E7AAC7ABB}"/>
                </a:ext>
              </a:extLst>
            </p:cNvPr>
            <p:cNvSpPr/>
            <p:nvPr/>
          </p:nvSpPr>
          <p:spPr>
            <a:xfrm rot="5557028">
              <a:off x="8648765" y="2787055"/>
              <a:ext cx="45719" cy="47914"/>
            </a:xfrm>
            <a:prstGeom prst="ellips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0" name="テキスト ボックス 49">
            <a:extLst>
              <a:ext uri="{FF2B5EF4-FFF2-40B4-BE49-F238E27FC236}">
                <a16:creationId xmlns:a16="http://schemas.microsoft.com/office/drawing/2014/main" id="{25D87CDC-6CE1-4AF8-9D98-F5468E8702F3}"/>
              </a:ext>
            </a:extLst>
          </p:cNvPr>
          <p:cNvSpPr txBox="1"/>
          <p:nvPr/>
        </p:nvSpPr>
        <p:spPr>
          <a:xfrm>
            <a:off x="4774874" y="3586690"/>
            <a:ext cx="2247510" cy="246221"/>
          </a:xfrm>
          <a:prstGeom prst="rect">
            <a:avLst/>
          </a:prstGeom>
          <a:noFill/>
        </p:spPr>
        <p:txBody>
          <a:bodyPr wrap="square">
            <a:spAutoFit/>
          </a:bodyPr>
          <a:lstStyle/>
          <a:p>
            <a:pPr algn="ctr"/>
            <a:r>
              <a:rPr kumimoji="1" lang="ja-JP" altLang="en-US" sz="1000" b="1" dirty="0"/>
              <a:t>大阪樟蔭女子大学</a:t>
            </a:r>
          </a:p>
        </p:txBody>
      </p:sp>
      <p:sp>
        <p:nvSpPr>
          <p:cNvPr id="51" name="テキスト ボックス 50">
            <a:extLst>
              <a:ext uri="{FF2B5EF4-FFF2-40B4-BE49-F238E27FC236}">
                <a16:creationId xmlns:a16="http://schemas.microsoft.com/office/drawing/2014/main" id="{9830D844-A6F0-4762-955E-A6F5158DE04D}"/>
              </a:ext>
            </a:extLst>
          </p:cNvPr>
          <p:cNvSpPr txBox="1"/>
          <p:nvPr/>
        </p:nvSpPr>
        <p:spPr>
          <a:xfrm>
            <a:off x="7085347" y="3586690"/>
            <a:ext cx="2213174" cy="246221"/>
          </a:xfrm>
          <a:prstGeom prst="rect">
            <a:avLst/>
          </a:prstGeom>
          <a:noFill/>
        </p:spPr>
        <p:txBody>
          <a:bodyPr wrap="square">
            <a:spAutoFit/>
          </a:bodyPr>
          <a:lstStyle/>
          <a:p>
            <a:pPr algn="ctr"/>
            <a:r>
              <a:rPr kumimoji="1" lang="ja-JP" altLang="en-US" sz="1000" b="1" dirty="0"/>
              <a:t>千里金蘭大学</a:t>
            </a:r>
          </a:p>
        </p:txBody>
      </p:sp>
      <p:pic>
        <p:nvPicPr>
          <p:cNvPr id="55" name="図 54">
            <a:extLst>
              <a:ext uri="{FF2B5EF4-FFF2-40B4-BE49-F238E27FC236}">
                <a16:creationId xmlns:a16="http://schemas.microsoft.com/office/drawing/2014/main" id="{96C32336-9907-403B-A8CC-EE8283A8B298}"/>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159401" y="4126385"/>
            <a:ext cx="3352025" cy="1638000"/>
          </a:xfrm>
          <a:prstGeom prst="rect">
            <a:avLst/>
          </a:prstGeom>
        </p:spPr>
      </p:pic>
      <p:pic>
        <p:nvPicPr>
          <p:cNvPr id="57" name="図 56">
            <a:extLst>
              <a:ext uri="{FF2B5EF4-FFF2-40B4-BE49-F238E27FC236}">
                <a16:creationId xmlns:a16="http://schemas.microsoft.com/office/drawing/2014/main" id="{B385B685-0E8A-4025-930F-86B83E5F153F}"/>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544703" y="4135931"/>
            <a:ext cx="1028855" cy="1628454"/>
          </a:xfrm>
          <a:prstGeom prst="rect">
            <a:avLst/>
          </a:prstGeom>
        </p:spPr>
      </p:pic>
      <p:pic>
        <p:nvPicPr>
          <p:cNvPr id="59" name="図 58">
            <a:extLst>
              <a:ext uri="{FF2B5EF4-FFF2-40B4-BE49-F238E27FC236}">
                <a16:creationId xmlns:a16="http://schemas.microsoft.com/office/drawing/2014/main" id="{62B3DCD5-CE32-40D0-8905-3206997AAF63}"/>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968544" y="4126386"/>
            <a:ext cx="1152906" cy="1644084"/>
          </a:xfrm>
          <a:prstGeom prst="rect">
            <a:avLst/>
          </a:prstGeom>
        </p:spPr>
      </p:pic>
      <p:pic>
        <p:nvPicPr>
          <p:cNvPr id="61" name="図 60">
            <a:extLst>
              <a:ext uri="{FF2B5EF4-FFF2-40B4-BE49-F238E27FC236}">
                <a16:creationId xmlns:a16="http://schemas.microsoft.com/office/drawing/2014/main" id="{2640DD95-BF0C-4627-B38D-9D34146A844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7665772" y="4452446"/>
            <a:ext cx="1750370" cy="1053392"/>
          </a:xfrm>
          <a:prstGeom prst="rect">
            <a:avLst/>
          </a:prstGeom>
        </p:spPr>
      </p:pic>
      <p:sp>
        <p:nvSpPr>
          <p:cNvPr id="62" name="正方形/長方形 61">
            <a:extLst>
              <a:ext uri="{FF2B5EF4-FFF2-40B4-BE49-F238E27FC236}">
                <a16:creationId xmlns:a16="http://schemas.microsoft.com/office/drawing/2014/main" id="{0EF2B248-BE95-4D30-B7DD-6ED19AF84A0B}"/>
              </a:ext>
            </a:extLst>
          </p:cNvPr>
          <p:cNvSpPr/>
          <p:nvPr/>
        </p:nvSpPr>
        <p:spPr>
          <a:xfrm>
            <a:off x="7937456" y="5572038"/>
            <a:ext cx="1275599" cy="246222"/>
          </a:xfrm>
          <a:prstGeom prst="rect">
            <a:avLst/>
          </a:prstGeom>
        </p:spPr>
        <p:txBody>
          <a:bodyPr wrap="square" lIns="36000" tIns="72000" rIns="36000" bIns="36000">
            <a:noAutofit/>
          </a:bodyPr>
          <a:lstStyle/>
          <a:p>
            <a:pPr algn="ctr"/>
            <a:r>
              <a:rPr lang="ja-JP" altLang="en-US" sz="1000" b="1" dirty="0">
                <a:latin typeface="+mn-ea"/>
              </a:rPr>
              <a:t>府内飲食店提供</a:t>
            </a:r>
          </a:p>
        </p:txBody>
      </p:sp>
      <p:sp>
        <p:nvSpPr>
          <p:cNvPr id="33" name="スライド番号プレースホルダー 1">
            <a:extLst>
              <a:ext uri="{FF2B5EF4-FFF2-40B4-BE49-F238E27FC236}">
                <a16:creationId xmlns:a16="http://schemas.microsoft.com/office/drawing/2014/main" id="{B099D3EF-F46C-44A2-8C34-61FAE8347F51}"/>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114</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8666948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21FBF9EE-E00A-69A3-AA30-ECA993E76F26}"/>
              </a:ext>
            </a:extLst>
          </p:cNvPr>
          <p:cNvSpPr/>
          <p:nvPr/>
        </p:nvSpPr>
        <p:spPr>
          <a:xfrm>
            <a:off x="288000" y="171000"/>
            <a:ext cx="9360000" cy="62678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ja-JP" b="1" dirty="0"/>
              <a:t>現状･課題</a:t>
            </a:r>
            <a:endParaRPr lang="ja-JP" altLang="ja-JP" dirty="0"/>
          </a:p>
          <a:p>
            <a:pPr fontAlgn="ctr"/>
            <a:r>
              <a:rPr kumimoji="1" lang="ja-JP" altLang="ja-JP" b="1" dirty="0"/>
              <a:t>▽府民が身近に生産から消費まで体験できる機会づくりを進めることが必要です。</a:t>
            </a:r>
            <a:endParaRPr lang="ja-JP" altLang="ja-JP" dirty="0"/>
          </a:p>
          <a:p>
            <a:pPr fontAlgn="ctr"/>
            <a:r>
              <a:rPr kumimoji="1" lang="ja-JP" altLang="ja-JP" b="1" dirty="0"/>
              <a:t>▽大阪産（もん）を実際に手にし、購入できる販売店や料理店等を増やし、地産地消、消費拡大を図ることが必要です。</a:t>
            </a:r>
            <a:endParaRPr lang="ja-JP" altLang="ja-JP" dirty="0"/>
          </a:p>
          <a:p>
            <a:pPr fontAlgn="ctr"/>
            <a:r>
              <a:rPr kumimoji="1" lang="ja-JP" altLang="ja-JP" b="1" dirty="0"/>
              <a:t>▽府民一人ひとりが食への感謝の気持ちを深めるとともに、食品ロスの現状や削減の必要性についても認識を深め、食品ロスの削減に主体的に取り組むことが必要です。</a:t>
            </a:r>
            <a:endParaRPr lang="ja-JP" altLang="ja-JP" dirty="0"/>
          </a:p>
          <a:p>
            <a:pPr fontAlgn="ctr"/>
            <a:r>
              <a:rPr kumimoji="1" lang="ja-JP" altLang="ja-JP" b="1" dirty="0"/>
              <a:t>▽伝統的な食文化に関する府民の関心と理解を深め、次世代に伝えていく取組みが必要です。</a:t>
            </a:r>
            <a:endParaRPr lang="ja-JP" altLang="ja-JP" dirty="0"/>
          </a:p>
        </p:txBody>
      </p:sp>
      <p:graphicFrame>
        <p:nvGraphicFramePr>
          <p:cNvPr id="20" name="表 19">
            <a:extLst>
              <a:ext uri="{FF2B5EF4-FFF2-40B4-BE49-F238E27FC236}">
                <a16:creationId xmlns:a16="http://schemas.microsoft.com/office/drawing/2014/main" id="{A66770D3-69F5-4BE8-919F-866C96D85457}"/>
              </a:ext>
            </a:extLst>
          </p:cNvPr>
          <p:cNvGraphicFramePr>
            <a:graphicFrameLocks noGrp="1"/>
          </p:cNvGraphicFramePr>
          <p:nvPr/>
        </p:nvGraphicFramePr>
        <p:xfrm>
          <a:off x="648000" y="288000"/>
          <a:ext cx="8640000" cy="3209788"/>
        </p:xfrm>
        <a:graphic>
          <a:graphicData uri="http://schemas.openxmlformats.org/drawingml/2006/table">
            <a:tbl>
              <a:tblPr firstRow="1" bandRow="1">
                <a:tableStyleId>{5C22544A-7EE6-4342-B048-85BDC9FD1C3A}</a:tableStyleId>
              </a:tblPr>
              <a:tblGrid>
                <a:gridCol w="1259037">
                  <a:extLst>
                    <a:ext uri="{9D8B030D-6E8A-4147-A177-3AD203B41FA5}">
                      <a16:colId xmlns:a16="http://schemas.microsoft.com/office/drawing/2014/main" val="528851062"/>
                    </a:ext>
                  </a:extLst>
                </a:gridCol>
                <a:gridCol w="7380963">
                  <a:extLst>
                    <a:ext uri="{9D8B030D-6E8A-4147-A177-3AD203B41FA5}">
                      <a16:colId xmlns:a16="http://schemas.microsoft.com/office/drawing/2014/main" val="89849022"/>
                    </a:ext>
                  </a:extLst>
                </a:gridCol>
              </a:tblGrid>
              <a:tr h="90666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７</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最終</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1400" b="1" baseline="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健康・栄養対策費（経常）　  </a:t>
                      </a:r>
                      <a:r>
                        <a:rPr kumimoji="1" lang="en-US" altLang="ja-JP" sz="1100" b="0" dirty="0">
                          <a:solidFill>
                            <a:schemeClr val="tx1"/>
                          </a:solidFill>
                          <a:latin typeface="+mn-ea"/>
                          <a:ea typeface="+mn-ea"/>
                        </a:rPr>
                        <a:t>6,138</a:t>
                      </a:r>
                      <a:r>
                        <a:rPr kumimoji="1" lang="ja-JP" altLang="en-US" sz="1100" b="0" dirty="0">
                          <a:solidFill>
                            <a:schemeClr val="tx1"/>
                          </a:solidFill>
                          <a:latin typeface="+mn-ea"/>
                          <a:ea typeface="+mn-ea"/>
                        </a:rPr>
                        <a:t>千円（栄養士法等関係事業・食生活改善地域推進事業）</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lang="zh-TW" altLang="en-US" sz="1100" b="0" dirty="0">
                          <a:solidFill>
                            <a:schemeClr val="tx1"/>
                          </a:solidFill>
                          <a:latin typeface="游ゴシック" panose="020B0400000000000000" pitchFamily="50" charset="-128"/>
                          <a:ea typeface="游ゴシック" panose="020B0400000000000000" pitchFamily="50" charset="-128"/>
                        </a:rPr>
                        <a:t>万博自治体催事関連事業</a:t>
                      </a:r>
                      <a:r>
                        <a:rPr lang="ja-JP" altLang="en-US" sz="1100" b="0" dirty="0">
                          <a:solidFill>
                            <a:schemeClr val="tx1"/>
                          </a:solidFill>
                          <a:latin typeface="游ゴシック" panose="020B0400000000000000" pitchFamily="50" charset="-128"/>
                          <a:ea typeface="游ゴシック" panose="020B0400000000000000" pitchFamily="50" charset="-128"/>
                        </a:rPr>
                        <a:t>　　</a:t>
                      </a:r>
                      <a:r>
                        <a:rPr lang="en-US" altLang="ja-JP" sz="1100" b="0" dirty="0">
                          <a:solidFill>
                            <a:schemeClr val="tx1"/>
                          </a:solidFill>
                          <a:latin typeface="游ゴシック" panose="020B0400000000000000" pitchFamily="50" charset="-128"/>
                          <a:ea typeface="游ゴシック" panose="020B0400000000000000" pitchFamily="50" charset="-128"/>
                        </a:rPr>
                        <a:t>55,000</a:t>
                      </a:r>
                      <a:r>
                        <a:rPr lang="ja-JP" altLang="en-US" sz="1100" b="0" dirty="0">
                          <a:solidFill>
                            <a:schemeClr val="tx1"/>
                          </a:solidFill>
                          <a:latin typeface="游ゴシック" panose="020B0400000000000000" pitchFamily="50" charset="-128"/>
                          <a:ea typeface="游ゴシック" panose="020B0400000000000000" pitchFamily="50" charset="-128"/>
                        </a:rPr>
                        <a:t>千円</a:t>
                      </a:r>
                      <a:endParaRPr kumimoji="1" lang="en-US" altLang="ja-JP" sz="1100" b="0" dirty="0">
                        <a:solidFill>
                          <a:schemeClr val="tx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20815328"/>
                  </a:ext>
                </a:extLst>
              </a:tr>
              <a:tr h="143423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baseline="0" dirty="0">
                          <a:solidFill>
                            <a:schemeClr val="bg1"/>
                          </a:solidFill>
                          <a:latin typeface="+mn-ea"/>
                          <a:ea typeface="+mn-ea"/>
                        </a:rPr>
                        <a:t>課題・必要な取組み</a:t>
                      </a:r>
                      <a:endParaRPr kumimoji="1" lang="ja-JP" altLang="en-US" sz="1400" b="1" baseline="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en-US" altLang="ja-JP" sz="1100" b="1" dirty="0">
                          <a:solidFill>
                            <a:schemeClr val="tx1"/>
                          </a:solidFill>
                          <a:latin typeface="+mn-ea"/>
                          <a:ea typeface="+mn-ea"/>
                        </a:rPr>
                        <a:t>2025</a:t>
                      </a:r>
                      <a:r>
                        <a:rPr kumimoji="1" lang="ja-JP" altLang="en-US" sz="1100" b="1" dirty="0">
                          <a:solidFill>
                            <a:schemeClr val="tx1"/>
                          </a:solidFill>
                          <a:latin typeface="+mn-ea"/>
                          <a:ea typeface="+mn-ea"/>
                        </a:rPr>
                        <a:t>年大阪・関西万博後も、庁内関係部局をはじめ、企業や関係機関団体との連携により、</a:t>
                      </a:r>
                      <a:endParaRPr kumimoji="1" lang="en-US" altLang="ja-JP" sz="1100" b="1"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n-ea"/>
                          <a:ea typeface="+mn-ea"/>
                        </a:rPr>
                        <a:t>　 一層の食育推進をはかり、府民の健康寿命の延伸をめざす。</a:t>
                      </a:r>
                      <a:endParaRPr kumimoji="1" lang="en-US" altLang="ja-JP" sz="1100" b="1"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ja-JP" altLang="en-US" sz="1100" b="1" dirty="0">
                          <a:solidFill>
                            <a:schemeClr val="tx1"/>
                          </a:solidFill>
                          <a:latin typeface="+mn-ea"/>
                          <a:ea typeface="+mn-ea"/>
                        </a:rPr>
                        <a:t>「おおさか</a:t>
                      </a:r>
                      <a:r>
                        <a:rPr kumimoji="1" lang="en-US" altLang="ja-JP" sz="1100" b="1" dirty="0">
                          <a:solidFill>
                            <a:schemeClr val="tx1"/>
                          </a:solidFill>
                          <a:latin typeface="+mn-ea"/>
                          <a:ea typeface="+mn-ea"/>
                        </a:rPr>
                        <a:t>EXPO</a:t>
                      </a:r>
                      <a:r>
                        <a:rPr kumimoji="1" lang="ja-JP" altLang="en-US" sz="1100" b="1" dirty="0">
                          <a:solidFill>
                            <a:schemeClr val="tx1"/>
                          </a:solidFill>
                          <a:latin typeface="+mn-ea"/>
                          <a:ea typeface="+mn-ea"/>
                        </a:rPr>
                        <a:t>ヘルシーメニュー」の認知拡大と府民の行動変容を促す取組み</a:t>
                      </a:r>
                      <a:endParaRPr kumimoji="1" lang="en-US" altLang="ja-JP" sz="11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43928263"/>
                  </a:ext>
                </a:extLst>
              </a:tr>
              <a:tr h="868888">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令和</a:t>
                      </a:r>
                      <a:r>
                        <a:rPr kumimoji="1" lang="ja-JP" altLang="en-US" sz="1400" b="1" dirty="0">
                          <a:solidFill>
                            <a:schemeClr val="bg1"/>
                          </a:solidFill>
                          <a:latin typeface="游ゴシック" panose="020B0400000000000000" pitchFamily="50" charset="-128"/>
                          <a:ea typeface="游ゴシック" panose="020B0400000000000000" pitchFamily="50" charset="-128"/>
                        </a:rPr>
                        <a:t>８</a:t>
                      </a:r>
                      <a:r>
                        <a:rPr kumimoji="1" lang="zh-TW" altLang="en-US" sz="1400" b="1" dirty="0">
                          <a:solidFill>
                            <a:schemeClr val="bg1"/>
                          </a:solidFill>
                          <a:latin typeface="游ゴシック" panose="020B0400000000000000" pitchFamily="50" charset="-128"/>
                          <a:ea typeface="游ゴシック" panose="020B0400000000000000" pitchFamily="50" charset="-128"/>
                        </a:rPr>
                        <a:t>年度</a:t>
                      </a: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予算</a:t>
                      </a: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（主要事業</a:t>
                      </a:r>
                      <a:r>
                        <a:rPr kumimoji="1" lang="en-US" altLang="zh-TW" sz="1400" b="1" dirty="0">
                          <a:solidFill>
                            <a:schemeClr val="bg1"/>
                          </a:solidFill>
                          <a:latin typeface="游ゴシック" panose="020B0400000000000000" pitchFamily="50" charset="-128"/>
                          <a:ea typeface="游ゴシック" panose="020B0400000000000000"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健康・栄養対策費（経常）　</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6,236</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千円（栄養士法等関係事業・食生活改善地域推進事業）</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万博レガシーを継承した健活１０プロモーション　</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120,000</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千円</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新規</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a:t>
                      </a:r>
                      <a:endPar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7328454"/>
                  </a:ext>
                </a:extLst>
              </a:tr>
            </a:tbl>
          </a:graphicData>
        </a:graphic>
      </p:graphicFrame>
      <p:sp>
        <p:nvSpPr>
          <p:cNvPr id="5" name="スライド番号プレースホルダー 1">
            <a:extLst>
              <a:ext uri="{FF2B5EF4-FFF2-40B4-BE49-F238E27FC236}">
                <a16:creationId xmlns:a16="http://schemas.microsoft.com/office/drawing/2014/main" id="{A04B2FEE-C733-4938-9545-0FD2F307AC47}"/>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115</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576233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sp>
        <p:nvSpPr>
          <p:cNvPr id="8" name="正方形/長方形 7"/>
          <p:cNvSpPr/>
          <p:nvPr/>
        </p:nvSpPr>
        <p:spPr>
          <a:xfrm>
            <a:off x="286447" y="885004"/>
            <a:ext cx="9360000" cy="55341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２　食育を支える社会環境整備　</a:t>
            </a:r>
          </a:p>
        </p:txBody>
      </p:sp>
      <p:sp>
        <p:nvSpPr>
          <p:cNvPr id="10" name="正方形/長方形 9"/>
          <p:cNvSpPr/>
          <p:nvPr/>
        </p:nvSpPr>
        <p:spPr>
          <a:xfrm>
            <a:off x="273000" y="728808"/>
            <a:ext cx="7404392" cy="351635"/>
          </a:xfrm>
          <a:prstGeom prst="rect">
            <a:avLst/>
          </a:prstGeom>
          <a:solidFill>
            <a:srgbClr val="002060"/>
          </a:solidFill>
        </p:spPr>
        <p:txBody>
          <a:bodyPr wrap="square" anchor="ctr">
            <a:sp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 </a:t>
            </a:r>
            <a:r>
              <a:rPr kumimoji="1" lang="ja-JP" altLang="en-US" sz="2000" b="1" dirty="0">
                <a:ln w="0"/>
                <a:solidFill>
                  <a:schemeClr val="bg1"/>
                </a:solidFill>
                <a:effectLst>
                  <a:outerShdw blurRad="38100" dist="19050" dir="2700000" algn="tl" rotWithShape="0">
                    <a:schemeClr val="dk1">
                      <a:alpha val="40000"/>
                    </a:schemeClr>
                  </a:outerShdw>
                </a:effectLst>
                <a:latin typeface="+mn-ea"/>
              </a:rPr>
              <a:t>（１）多様な主体による食育推進運動の展開　</a:t>
            </a:r>
            <a:r>
              <a:rPr kumimoji="1" lang="ja-JP" altLang="en-US" b="1" dirty="0">
                <a:ln w="0"/>
                <a:solidFill>
                  <a:schemeClr val="bg1"/>
                </a:solidFill>
                <a:effectLst>
                  <a:outerShdw blurRad="38100" dist="19050" dir="2700000" algn="tl" rotWithShape="0">
                    <a:schemeClr val="dk1">
                      <a:alpha val="40000"/>
                    </a:schemeClr>
                  </a:outerShdw>
                </a:effectLst>
                <a:latin typeface="+mn-ea"/>
              </a:rPr>
              <a:t>計画 </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P.48-49 </a:t>
            </a:r>
            <a:r>
              <a:rPr kumimoji="1" lang="ja-JP" altLang="en-US" sz="2000" b="1" dirty="0">
                <a:ln w="0"/>
                <a:solidFill>
                  <a:schemeClr val="bg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rPr>
              <a:t>　　</a:t>
            </a:r>
            <a:r>
              <a:rPr kumimoji="1" lang="ja-JP" altLang="en-US" sz="2000" b="1" dirty="0">
                <a:ln w="0"/>
                <a:solidFill>
                  <a:schemeClr val="bg1"/>
                </a:solidFill>
                <a:effectLst>
                  <a:outerShdw blurRad="38100" dist="19050" dir="2700000" algn="tl" rotWithShape="0">
                    <a:schemeClr val="dk1">
                      <a:alpha val="40000"/>
                    </a:schemeClr>
                  </a:outerShdw>
                </a:effectLst>
              </a:rPr>
              <a:t>　</a:t>
            </a:r>
            <a:endParaRPr kumimoji="1" lang="en-US" altLang="ja-JP" b="1" dirty="0">
              <a:solidFill>
                <a:schemeClr val="bg1"/>
              </a:solidFill>
            </a:endParaRPr>
          </a:p>
        </p:txBody>
      </p:sp>
      <p:sp>
        <p:nvSpPr>
          <p:cNvPr id="4" name="正方形/長方形 3"/>
          <p:cNvSpPr/>
          <p:nvPr/>
        </p:nvSpPr>
        <p:spPr>
          <a:xfrm>
            <a:off x="286447" y="2930472"/>
            <a:ext cx="9099985" cy="400110"/>
          </a:xfrm>
          <a:prstGeom prst="rect">
            <a:avLst/>
          </a:prstGeom>
        </p:spPr>
        <p:txBody>
          <a:bodyPr wrap="square">
            <a:spAutoFit/>
          </a:bodyPr>
          <a:lstStyle/>
          <a:p>
            <a:pPr marL="269240" indent="90170" algn="just">
              <a:spcAft>
                <a:spcPts val="0"/>
              </a:spcAft>
            </a:pPr>
            <a:r>
              <a:rPr lang="en-US" altLang="ja-JP" sz="1000" kern="100" dirty="0">
                <a:latin typeface="+mn-ea"/>
                <a:cs typeface="Times New Roman" panose="02020603050405020304" pitchFamily="18" charset="0"/>
              </a:rPr>
              <a:t>1</a:t>
            </a:r>
            <a:r>
              <a:rPr lang="ja-JP" altLang="en-US" sz="1000" kern="100" dirty="0">
                <a:latin typeface="+mn-ea"/>
                <a:cs typeface="Times New Roman" panose="02020603050405020304" pitchFamily="18" charset="0"/>
              </a:rPr>
              <a:t>：大阪府健康づくり実態調査 （大阪府）　</a:t>
            </a:r>
            <a:endParaRPr lang="en-US" altLang="ja-JP" sz="1000" kern="100" dirty="0">
              <a:latin typeface="+mn-ea"/>
              <a:cs typeface="Times New Roman" panose="02020603050405020304" pitchFamily="18" charset="0"/>
            </a:endParaRPr>
          </a:p>
          <a:p>
            <a:pPr marL="269240" indent="90170" algn="just">
              <a:spcAft>
                <a:spcPts val="0"/>
              </a:spcAft>
            </a:pPr>
            <a:r>
              <a:rPr lang="en-US" altLang="ja-JP" sz="1000" kern="100" dirty="0">
                <a:latin typeface="+mn-ea"/>
                <a:cs typeface="Times New Roman" panose="02020603050405020304" pitchFamily="18" charset="0"/>
              </a:rPr>
              <a:t>2</a:t>
            </a:r>
            <a:r>
              <a:rPr lang="ja-JP" altLang="en-US" sz="1000" kern="100" dirty="0">
                <a:latin typeface="+mn-ea"/>
                <a:cs typeface="Times New Roman" panose="02020603050405020304" pitchFamily="18" charset="0"/>
              </a:rPr>
              <a:t>：</a:t>
            </a:r>
            <a:r>
              <a:rPr lang="ja-JP" altLang="ja-JP" sz="1000" kern="100" dirty="0">
                <a:latin typeface="+mn-ea"/>
                <a:cs typeface="Times New Roman" panose="02020603050405020304" pitchFamily="18" charset="0"/>
              </a:rPr>
              <a:t>大阪府健康医療部</a:t>
            </a:r>
            <a:r>
              <a:rPr lang="ja-JP" altLang="en-US" sz="1000" kern="100" dirty="0">
                <a:latin typeface="+mn-ea"/>
                <a:cs typeface="Times New Roman" panose="02020603050405020304" pitchFamily="18" charset="0"/>
              </a:rPr>
              <a:t>健康推進室</a:t>
            </a:r>
            <a:r>
              <a:rPr lang="ja-JP" altLang="ja-JP" sz="1000" kern="100" dirty="0">
                <a:latin typeface="+mn-ea"/>
                <a:cs typeface="Times New Roman" panose="02020603050405020304" pitchFamily="18" charset="0"/>
              </a:rPr>
              <a:t>調</a:t>
            </a:r>
            <a:r>
              <a:rPr lang="ja-JP" altLang="en-US" sz="1000" kern="100" dirty="0">
                <a:latin typeface="+mn-ea"/>
                <a:cs typeface="Times New Roman" panose="02020603050405020304" pitchFamily="18" charset="0"/>
              </a:rPr>
              <a:t>べ</a:t>
            </a:r>
            <a:endParaRPr lang="ja-JP" altLang="ja-JP" sz="2400" kern="100" dirty="0">
              <a:effectLst/>
              <a:latin typeface="+mn-ea"/>
              <a:cs typeface="Times New Roman" panose="02020603050405020304" pitchFamily="18" charset="0"/>
            </a:endParaRPr>
          </a:p>
        </p:txBody>
      </p:sp>
      <p:graphicFrame>
        <p:nvGraphicFramePr>
          <p:cNvPr id="14" name="表 13"/>
          <p:cNvGraphicFramePr>
            <a:graphicFrameLocks noGrp="1"/>
          </p:cNvGraphicFramePr>
          <p:nvPr>
            <p:extLst>
              <p:ext uri="{D42A27DB-BD31-4B8C-83A1-F6EECF244321}">
                <p14:modId xmlns:p14="http://schemas.microsoft.com/office/powerpoint/2010/main" val="2729272403"/>
              </p:ext>
            </p:extLst>
          </p:nvPr>
        </p:nvGraphicFramePr>
        <p:xfrm>
          <a:off x="633000" y="1606528"/>
          <a:ext cx="8640001" cy="1225653"/>
        </p:xfrm>
        <a:graphic>
          <a:graphicData uri="http://schemas.openxmlformats.org/drawingml/2006/table">
            <a:tbl>
              <a:tblPr firstRow="1" firstCol="1" bandRow="1">
                <a:tableStyleId>{5C22544A-7EE6-4342-B048-85BDC9FD1C3A}</a:tableStyleId>
              </a:tblPr>
              <a:tblGrid>
                <a:gridCol w="364134">
                  <a:extLst>
                    <a:ext uri="{9D8B030D-6E8A-4147-A177-3AD203B41FA5}">
                      <a16:colId xmlns:a16="http://schemas.microsoft.com/office/drawing/2014/main" val="20000"/>
                    </a:ext>
                  </a:extLst>
                </a:gridCol>
                <a:gridCol w="3513967">
                  <a:extLst>
                    <a:ext uri="{9D8B030D-6E8A-4147-A177-3AD203B41FA5}">
                      <a16:colId xmlns:a16="http://schemas.microsoft.com/office/drawing/2014/main" val="20001"/>
                    </a:ext>
                  </a:extLst>
                </a:gridCol>
                <a:gridCol w="1587300">
                  <a:extLst>
                    <a:ext uri="{9D8B030D-6E8A-4147-A177-3AD203B41FA5}">
                      <a16:colId xmlns:a16="http://schemas.microsoft.com/office/drawing/2014/main" val="20003"/>
                    </a:ext>
                  </a:extLst>
                </a:gridCol>
                <a:gridCol w="1587300">
                  <a:extLst>
                    <a:ext uri="{9D8B030D-6E8A-4147-A177-3AD203B41FA5}">
                      <a16:colId xmlns:a16="http://schemas.microsoft.com/office/drawing/2014/main" val="2204503950"/>
                    </a:ext>
                  </a:extLst>
                </a:gridCol>
                <a:gridCol w="1587300">
                  <a:extLst>
                    <a:ext uri="{9D8B030D-6E8A-4147-A177-3AD203B41FA5}">
                      <a16:colId xmlns:a16="http://schemas.microsoft.com/office/drawing/2014/main" val="20004"/>
                    </a:ext>
                  </a:extLst>
                </a:gridCol>
              </a:tblGrid>
              <a:tr h="303351">
                <a:tc>
                  <a:txBody>
                    <a:bodyPr/>
                    <a:lstStyle/>
                    <a:p>
                      <a:pPr algn="ctr" fontAlgn="auto">
                        <a:lnSpc>
                          <a:spcPct val="100000"/>
                        </a:lnSpc>
                        <a:spcAft>
                          <a:spcPts val="0"/>
                        </a:spcAft>
                      </a:pPr>
                      <a:r>
                        <a:rPr lang="en-US" sz="1200" b="0" dirty="0">
                          <a:solidFill>
                            <a:schemeClr val="tx1"/>
                          </a:solidFill>
                          <a:effectLst/>
                          <a:latin typeface="+mn-ea"/>
                          <a:ea typeface="+mn-ea"/>
                        </a:rPr>
                        <a:t> </a:t>
                      </a:r>
                      <a:endParaRPr lang="ja-JP" sz="1200" b="0"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ct val="100000"/>
                        </a:lnSpc>
                        <a:spcAft>
                          <a:spcPts val="0"/>
                        </a:spcAft>
                      </a:pPr>
                      <a:r>
                        <a:rPr lang="ja-JP" altLang="en-US" sz="1200" b="1" dirty="0">
                          <a:solidFill>
                            <a:schemeClr val="bg1"/>
                          </a:solidFill>
                          <a:effectLst/>
                          <a:latin typeface="+mn-ea"/>
                          <a:ea typeface="+mn-ea"/>
                          <a:cs typeface="HG丸ｺﾞｼｯｸM-PRO"/>
                        </a:rPr>
                        <a:t>項目</a:t>
                      </a:r>
                      <a:endParaRPr lang="ja-JP" sz="1200" b="1" dirty="0">
                        <a:solidFill>
                          <a:schemeClr val="bg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計画策定時の値</a:t>
                      </a:r>
                    </a:p>
                  </a:txBody>
                  <a:tcPr marL="66462" marR="66462"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66462" marR="66462"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ct val="100000"/>
                        </a:lnSpc>
                        <a:spcAft>
                          <a:spcPts val="0"/>
                        </a:spcAft>
                      </a:pPr>
                      <a:r>
                        <a:rPr lang="en-US" sz="1200" b="1" dirty="0">
                          <a:solidFill>
                            <a:schemeClr val="bg1"/>
                          </a:solidFill>
                          <a:effectLst/>
                          <a:latin typeface="游ゴシック" panose="020B0400000000000000" pitchFamily="50" charset="-128"/>
                          <a:ea typeface="游ゴシック" panose="020B0400000000000000" pitchFamily="50" charset="-128"/>
                        </a:rPr>
                        <a:t>20</a:t>
                      </a:r>
                      <a:r>
                        <a:rPr lang="en-US" altLang="ja-JP" sz="1200" b="1" dirty="0">
                          <a:solidFill>
                            <a:schemeClr val="bg1"/>
                          </a:solidFill>
                          <a:effectLst/>
                          <a:latin typeface="游ゴシック" panose="020B0400000000000000" pitchFamily="50" charset="-128"/>
                          <a:ea typeface="游ゴシック" panose="020B0400000000000000" pitchFamily="50" charset="-128"/>
                        </a:rPr>
                        <a:t>35</a:t>
                      </a:r>
                      <a:r>
                        <a:rPr lang="ja-JP" sz="1200" b="1" dirty="0">
                          <a:solidFill>
                            <a:schemeClr val="bg1"/>
                          </a:solidFill>
                          <a:effectLst/>
                          <a:latin typeface="游ゴシック" panose="020B0400000000000000" pitchFamily="50" charset="-128"/>
                          <a:ea typeface="游ゴシック" panose="020B0400000000000000" pitchFamily="50" charset="-128"/>
                        </a:rPr>
                        <a:t>年度目標</a:t>
                      </a:r>
                      <a:r>
                        <a:rPr lang="ja-JP" altLang="en-US" sz="1200" b="1" dirty="0">
                          <a:solidFill>
                            <a:schemeClr val="bg1"/>
                          </a:solidFill>
                          <a:effectLst/>
                          <a:latin typeface="游ゴシック" panose="020B0400000000000000" pitchFamily="50" charset="-128"/>
                          <a:ea typeface="游ゴシック" panose="020B0400000000000000" pitchFamily="50" charset="-128"/>
                        </a:rPr>
                        <a:t>値</a:t>
                      </a:r>
                      <a:endParaRPr lang="ja-JP" sz="1200" b="1"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461151">
                <a:tc>
                  <a:txBody>
                    <a:bodyPr/>
                    <a:lstStyle/>
                    <a:p>
                      <a:pPr algn="ctr" fontAlgn="auto">
                        <a:lnSpc>
                          <a:spcPct val="100000"/>
                        </a:lnSpc>
                        <a:spcAft>
                          <a:spcPts val="0"/>
                        </a:spcAft>
                      </a:pPr>
                      <a:r>
                        <a:rPr lang="en-US" altLang="ja-JP" sz="1200" b="0" dirty="0">
                          <a:solidFill>
                            <a:schemeClr val="bg1"/>
                          </a:solidFill>
                          <a:effectLst/>
                          <a:latin typeface="+mn-ea"/>
                          <a:ea typeface="+mn-ea"/>
                        </a:rPr>
                        <a:t>1</a:t>
                      </a:r>
                      <a:endParaRPr lang="ja-JP" sz="1200" b="0" dirty="0">
                        <a:solidFill>
                          <a:schemeClr val="bg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ct val="100000"/>
                        </a:lnSpc>
                        <a:spcAft>
                          <a:spcPts val="0"/>
                        </a:spcAft>
                      </a:pPr>
                      <a:r>
                        <a:rPr lang="ja-JP" altLang="en-US" sz="1200" b="1" dirty="0">
                          <a:solidFill>
                            <a:schemeClr val="tx1"/>
                          </a:solidFill>
                          <a:effectLst/>
                          <a:latin typeface="+mn-ea"/>
                          <a:ea typeface="+mn-ea"/>
                          <a:cs typeface="HG丸ｺﾞｼｯｸM-PRO"/>
                        </a:rPr>
                        <a:t>食育に関心を持っている府民の割合の増加</a:t>
                      </a:r>
                      <a:endParaRPr lang="ja-JP" sz="12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mn-ea"/>
                          <a:ea typeface="+mn-ea"/>
                        </a:rPr>
                        <a:t>71.0%</a:t>
                      </a:r>
                      <a:r>
                        <a:rPr lang="ja-JP" altLang="en-US" sz="1200" b="1" i="0" u="none" strike="noStrike" dirty="0">
                          <a:solidFill>
                            <a:schemeClr val="tx1"/>
                          </a:solidFill>
                          <a:effectLst/>
                          <a:latin typeface="+mn-ea"/>
                          <a:ea typeface="+mn-ea"/>
                        </a:rPr>
                        <a:t>（</a:t>
                      </a:r>
                      <a:r>
                        <a:rPr lang="en-US" altLang="ja-JP" sz="1200" b="1" i="0" u="none" strike="noStrike" dirty="0">
                          <a:solidFill>
                            <a:schemeClr val="tx1"/>
                          </a:solidFill>
                          <a:effectLst/>
                          <a:latin typeface="+mn-ea"/>
                          <a:ea typeface="+mn-ea"/>
                        </a:rPr>
                        <a:t>R4)</a:t>
                      </a:r>
                      <a:endParaRPr lang="ja-JP" altLang="en-US" sz="1200" b="1" i="0" u="none" strike="noStrike" dirty="0">
                        <a:solidFill>
                          <a:schemeClr val="tx1"/>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HG丸ｺﾞｼｯｸM-PRO"/>
                        </a:rPr>
                        <a:t>66.3%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HG丸ｺﾞｼｯｸM-PRO"/>
                        </a:rPr>
                        <a:t>(R7)</a:t>
                      </a:r>
                      <a:r>
                        <a:rPr kumimoji="1" lang="ja-JP" altLang="en-US"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HG丸ｺﾞｼｯｸM-PRO"/>
                        </a:rPr>
                        <a:t>［△］</a:t>
                      </a:r>
                      <a:endParaRPr kumimoji="1" lang="en-US" altLang="ja-JP" sz="1200" b="1"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HG丸ｺﾞｼｯｸM-PRO"/>
                      </a:endParaRPr>
                    </a:p>
                  </a:txBody>
                  <a:tcPr marL="72000"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mn-ea"/>
                          <a:ea typeface="+mn-ea"/>
                        </a:rPr>
                        <a:t>75</a:t>
                      </a:r>
                      <a:r>
                        <a:rPr lang="ja-JP" altLang="en-US" sz="1200" b="1" i="0" u="none" strike="noStrike" dirty="0">
                          <a:solidFill>
                            <a:schemeClr val="tx1"/>
                          </a:solidFill>
                          <a:effectLst/>
                          <a:latin typeface="+mn-ea"/>
                          <a:ea typeface="+mn-ea"/>
                        </a:rPr>
                        <a:t>％以上　</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1151">
                <a:tc>
                  <a:txBody>
                    <a:bodyPr/>
                    <a:lstStyle/>
                    <a:p>
                      <a:pPr algn="ctr" fontAlgn="auto">
                        <a:lnSpc>
                          <a:spcPct val="100000"/>
                        </a:lnSpc>
                        <a:spcAft>
                          <a:spcPts val="0"/>
                        </a:spcAft>
                      </a:pPr>
                      <a:r>
                        <a:rPr lang="ja-JP" altLang="en-US" sz="1200" b="0" dirty="0">
                          <a:solidFill>
                            <a:schemeClr val="bg1"/>
                          </a:solidFill>
                          <a:effectLst/>
                          <a:latin typeface="+mn-ea"/>
                          <a:ea typeface="+mn-ea"/>
                          <a:cs typeface="HG丸ｺﾞｼｯｸM-PRO"/>
                        </a:rPr>
                        <a:t>２</a:t>
                      </a:r>
                      <a:endParaRPr lang="ja-JP" sz="1200" b="0" dirty="0">
                        <a:solidFill>
                          <a:schemeClr val="bg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ct val="100000"/>
                        </a:lnSpc>
                        <a:spcAft>
                          <a:spcPts val="0"/>
                        </a:spcAft>
                      </a:pPr>
                      <a:r>
                        <a:rPr lang="ja-JP" altLang="en-US" sz="1200" b="1" dirty="0">
                          <a:solidFill>
                            <a:schemeClr val="tx1"/>
                          </a:solidFill>
                          <a:effectLst/>
                          <a:latin typeface="+mn-ea"/>
                          <a:ea typeface="+mn-ea"/>
                          <a:cs typeface="HG丸ｺﾞｼｯｸM-PRO"/>
                        </a:rPr>
                        <a:t>食育推進に携わるボランティアの増加</a:t>
                      </a:r>
                      <a:endParaRPr lang="ja-JP" sz="12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mn-ea"/>
                          <a:ea typeface="+mn-ea"/>
                        </a:rPr>
                        <a:t>4,753</a:t>
                      </a:r>
                      <a:r>
                        <a:rPr lang="ja-JP" altLang="en-US" sz="1200" b="1" i="0" u="none" strike="noStrike" dirty="0">
                          <a:solidFill>
                            <a:schemeClr val="tx1"/>
                          </a:solidFill>
                          <a:effectLst/>
                          <a:latin typeface="+mn-ea"/>
                          <a:ea typeface="+mn-ea"/>
                        </a:rPr>
                        <a:t>人（</a:t>
                      </a:r>
                      <a:r>
                        <a:rPr lang="en-US" altLang="ja-JP" sz="1200" b="1" i="0" u="none" strike="noStrike" dirty="0">
                          <a:solidFill>
                            <a:schemeClr val="tx1"/>
                          </a:solidFill>
                          <a:effectLst/>
                          <a:latin typeface="+mn-ea"/>
                          <a:ea typeface="+mn-ea"/>
                        </a:rPr>
                        <a:t>R3</a:t>
                      </a:r>
                      <a:r>
                        <a:rPr lang="ja-JP" altLang="en-US" sz="1200" b="1" i="0" u="none" strike="noStrike" dirty="0">
                          <a:solidFill>
                            <a:schemeClr val="tx1"/>
                          </a:solidFill>
                          <a:effectLst/>
                          <a:latin typeface="+mn-ea"/>
                          <a:ea typeface="+mn-ea"/>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mn-ea"/>
                          <a:ea typeface="+mn-ea"/>
                        </a:rPr>
                        <a:t>4,642</a:t>
                      </a:r>
                      <a:r>
                        <a:rPr lang="ja-JP" altLang="en-US" sz="1200" b="1" i="0" u="none" strike="noStrike" dirty="0">
                          <a:solidFill>
                            <a:schemeClr val="tx1"/>
                          </a:solidFill>
                          <a:effectLst/>
                          <a:latin typeface="+mn-ea"/>
                          <a:ea typeface="+mn-ea"/>
                        </a:rPr>
                        <a:t>人</a:t>
                      </a:r>
                      <a:endParaRPr lang="en-US" altLang="ja-JP" sz="1200" b="1" i="0" u="none" strike="noStrike" dirty="0">
                        <a:solidFill>
                          <a:schemeClr val="tx1"/>
                        </a:solidFill>
                        <a:effectLst/>
                        <a:latin typeface="+mn-ea"/>
                        <a:ea typeface="+mn-ea"/>
                      </a:endParaRPr>
                    </a:p>
                    <a:p>
                      <a:pPr algn="ctr" fontAlgn="ctr">
                        <a:lnSpc>
                          <a:spcPct val="100000"/>
                        </a:lnSpc>
                      </a:pPr>
                      <a:r>
                        <a:rPr lang="ja-JP" altLang="en-US" sz="1200" b="1" i="0" u="none" strike="noStrike" dirty="0">
                          <a:solidFill>
                            <a:schemeClr val="tx1"/>
                          </a:solidFill>
                          <a:effectLst/>
                          <a:latin typeface="+mn-ea"/>
                          <a:ea typeface="+mn-ea"/>
                        </a:rPr>
                        <a:t>（</a:t>
                      </a:r>
                      <a:r>
                        <a:rPr lang="en-US" altLang="ja-JP" sz="1200" b="1" i="0" u="none" strike="noStrike" dirty="0">
                          <a:solidFill>
                            <a:schemeClr val="tx1"/>
                          </a:solidFill>
                          <a:effectLst/>
                          <a:latin typeface="+mn-ea"/>
                          <a:ea typeface="+mn-ea"/>
                        </a:rPr>
                        <a:t>R7.3</a:t>
                      </a:r>
                      <a:r>
                        <a:rPr lang="ja-JP" altLang="en-US" sz="1200" b="1" i="0" u="none" strike="noStrike" dirty="0">
                          <a:solidFill>
                            <a:schemeClr val="tx1"/>
                          </a:solidFill>
                          <a:effectLst/>
                          <a:latin typeface="+mn-ea"/>
                          <a:ea typeface="+mn-ea"/>
                        </a:rPr>
                        <a:t>）</a:t>
                      </a:r>
                      <a:r>
                        <a:rPr lang="ja-JP" altLang="en-US" sz="1050" b="0" i="0" u="none" strike="noStrike" dirty="0">
                          <a:solidFill>
                            <a:schemeClr val="tx1"/>
                          </a:solidFill>
                          <a:effectLst/>
                          <a:latin typeface="+mn-ea"/>
                          <a:ea typeface="+mn-ea"/>
                        </a:rPr>
                        <a:t>［△］</a:t>
                      </a:r>
                      <a:endParaRPr lang="ja-JP" altLang="en-US" sz="1200" b="0" i="0" u="none" strike="noStrike" dirty="0">
                        <a:solidFill>
                          <a:schemeClr val="tx1"/>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ja-JP" altLang="en-US" sz="1200" b="1" i="0" u="none" strike="noStrike" dirty="0">
                          <a:solidFill>
                            <a:schemeClr val="tx1"/>
                          </a:solidFill>
                          <a:effectLst/>
                          <a:latin typeface="+mn-ea"/>
                          <a:ea typeface="+mn-ea"/>
                        </a:rPr>
                        <a:t>増加</a:t>
                      </a:r>
                      <a:endParaRPr lang="en-US" sz="1200" b="1" i="0" u="none" strike="noStrike" dirty="0">
                        <a:solidFill>
                          <a:schemeClr val="tx1"/>
                        </a:solidFill>
                        <a:effectLst/>
                        <a:latin typeface="+mn-ea"/>
                        <a:ea typeface="+mn-ea"/>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9" name="Rectangle 1"/>
          <p:cNvSpPr>
            <a:spLocks noChangeArrowheads="1"/>
          </p:cNvSpPr>
          <p:nvPr/>
        </p:nvSpPr>
        <p:spPr bwMode="auto">
          <a:xfrm>
            <a:off x="286447" y="1259158"/>
            <a:ext cx="32834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b="1" dirty="0">
                <a:latin typeface="+mn-ea"/>
                <a:cs typeface="Times New Roman" panose="02020603050405020304" pitchFamily="18" charset="0"/>
              </a:rPr>
              <a:t>【</a:t>
            </a:r>
            <a:r>
              <a:rPr kumimoji="0" lang="ja-JP" altLang="en-US" sz="1600" b="1" i="0" u="none" strike="noStrike" cap="none" normalizeH="0" baseline="0" dirty="0">
                <a:ln>
                  <a:noFill/>
                </a:ln>
                <a:solidFill>
                  <a:schemeClr val="tx1"/>
                </a:solidFill>
                <a:effectLst/>
                <a:latin typeface="+mn-ea"/>
                <a:cs typeface="Times New Roman" panose="02020603050405020304" pitchFamily="18" charset="0"/>
              </a:rPr>
              <a:t>取組みの目標</a:t>
            </a:r>
            <a:r>
              <a:rPr kumimoji="0" lang="en-US" altLang="ja-JP" sz="1600" b="1" i="0" u="none" strike="noStrike" cap="none" normalizeH="0" baseline="0" dirty="0">
                <a:ln>
                  <a:noFill/>
                </a:ln>
                <a:solidFill>
                  <a:schemeClr val="tx1"/>
                </a:solidFill>
                <a:effectLst/>
                <a:latin typeface="+mn-ea"/>
                <a:cs typeface="Times New Roman" panose="02020603050405020304" pitchFamily="18" charset="0"/>
              </a:rPr>
              <a:t>】</a:t>
            </a:r>
            <a:endParaRPr kumimoji="0" lang="ja-JP" altLang="ja-JP" sz="3600" b="0" i="0" u="none" strike="noStrike" cap="none" normalizeH="0" baseline="0" dirty="0">
              <a:ln>
                <a:noFill/>
              </a:ln>
              <a:solidFill>
                <a:schemeClr val="tx1"/>
              </a:solidFill>
              <a:effectLst/>
              <a:latin typeface="+mn-ea"/>
            </a:endParaRPr>
          </a:p>
        </p:txBody>
      </p:sp>
      <p:sp>
        <p:nvSpPr>
          <p:cNvPr id="15" name="角丸四角形 47">
            <a:extLst>
              <a:ext uri="{FF2B5EF4-FFF2-40B4-BE49-F238E27FC236}">
                <a16:creationId xmlns:a16="http://schemas.microsoft.com/office/drawing/2014/main" id="{D9090B66-7A74-4FB9-B78D-37309E57AC24}"/>
              </a:ext>
            </a:extLst>
          </p:cNvPr>
          <p:cNvSpPr/>
          <p:nvPr/>
        </p:nvSpPr>
        <p:spPr>
          <a:xfrm>
            <a:off x="7308505" y="1345694"/>
            <a:ext cx="2077927" cy="228881"/>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［凡例］〇：改善、△：維持・悪化</a:t>
            </a:r>
            <a:endParaRPr lang="en-US" altLang="ja-JP" sz="900" dirty="0">
              <a:latin typeface="游ゴシック" panose="020B0400000000000000" pitchFamily="50" charset="-128"/>
              <a:ea typeface="游ゴシック" panose="020B0400000000000000" pitchFamily="50" charset="-128"/>
            </a:endParaRPr>
          </a:p>
        </p:txBody>
      </p:sp>
      <p:graphicFrame>
        <p:nvGraphicFramePr>
          <p:cNvPr id="16" name="表 15">
            <a:extLst>
              <a:ext uri="{FF2B5EF4-FFF2-40B4-BE49-F238E27FC236}">
                <a16:creationId xmlns:a16="http://schemas.microsoft.com/office/drawing/2014/main" id="{0C982D28-D88E-4665-8F46-B5C14E315E9B}"/>
              </a:ext>
            </a:extLst>
          </p:cNvPr>
          <p:cNvGraphicFramePr>
            <a:graphicFrameLocks noGrp="1"/>
          </p:cNvGraphicFramePr>
          <p:nvPr/>
        </p:nvGraphicFramePr>
        <p:xfrm>
          <a:off x="633000" y="3409560"/>
          <a:ext cx="8646609" cy="2868776"/>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528851062"/>
                    </a:ext>
                  </a:extLst>
                </a:gridCol>
                <a:gridCol w="7386609">
                  <a:extLst>
                    <a:ext uri="{9D8B030D-6E8A-4147-A177-3AD203B41FA5}">
                      <a16:colId xmlns:a16="http://schemas.microsoft.com/office/drawing/2014/main" val="89849022"/>
                    </a:ext>
                  </a:extLst>
                </a:gridCol>
              </a:tblGrid>
              <a:tr h="2868776">
                <a:tc>
                  <a:txBody>
                    <a:bodyPr/>
                    <a:lstStyle/>
                    <a:p>
                      <a:pPr algn="ctr">
                        <a:lnSpc>
                          <a:spcPts val="1600"/>
                        </a:lnSpc>
                      </a:pPr>
                      <a:r>
                        <a:rPr kumimoji="1" lang="ja-JP" altLang="en-US" sz="1600" dirty="0"/>
                        <a:t> 本年度の     </a:t>
                      </a:r>
                      <a:endParaRPr kumimoji="1" lang="en-US" altLang="ja-JP" sz="1600" dirty="0"/>
                    </a:p>
                    <a:p>
                      <a:pPr algn="ctr">
                        <a:lnSpc>
                          <a:spcPts val="1600"/>
                        </a:lnSpc>
                      </a:pPr>
                      <a:r>
                        <a:rPr kumimoji="1" lang="en-US" altLang="ja-JP" sz="1600" dirty="0"/>
                        <a:t> </a:t>
                      </a:r>
                      <a:r>
                        <a:rPr kumimoji="1" lang="ja-JP" altLang="en-US" sz="1600" dirty="0"/>
                        <a:t>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食育を府民運動とする機運を高める取組み</a:t>
                      </a:r>
                      <a:r>
                        <a:rPr kumimoji="1" lang="en-US" altLang="ja-JP" sz="1100" b="0" dirty="0">
                          <a:solidFill>
                            <a:schemeClr val="tx1"/>
                          </a:solidFill>
                          <a:latin typeface="+mn-ea"/>
                          <a:ea typeface="+mn-ea"/>
                        </a:rPr>
                        <a:t>》</a:t>
                      </a:r>
                    </a:p>
                    <a:p>
                      <a:pPr marL="174625" indent="-174625"/>
                      <a:r>
                        <a:rPr kumimoji="1" lang="en-US" altLang="ja-JP" sz="1100" b="0" dirty="0">
                          <a:solidFill>
                            <a:schemeClr val="tx1"/>
                          </a:solidFill>
                          <a:latin typeface="+mn-ea"/>
                          <a:ea typeface="+mn-ea"/>
                        </a:rPr>
                        <a:t>■ SNS</a:t>
                      </a:r>
                      <a:r>
                        <a:rPr kumimoji="1" lang="ja-JP" altLang="en-US" sz="1100" b="0" dirty="0">
                          <a:solidFill>
                            <a:schemeClr val="tx1"/>
                          </a:solidFill>
                          <a:latin typeface="+mn-ea"/>
                          <a:ea typeface="+mn-ea"/>
                        </a:rPr>
                        <a:t>を活用した食育に関する情報発信</a:t>
                      </a:r>
                    </a:p>
                    <a:p>
                      <a:pPr marL="174625" indent="-174625"/>
                      <a:r>
                        <a:rPr kumimoji="1" lang="ja-JP" altLang="en-US" sz="1100" b="0" dirty="0">
                          <a:solidFill>
                            <a:schemeClr val="tx1"/>
                          </a:solidFill>
                          <a:latin typeface="+mn-ea"/>
                          <a:ea typeface="+mn-ea"/>
                        </a:rPr>
                        <a:t>　 健活１０</a:t>
                      </a:r>
                      <a:r>
                        <a:rPr kumimoji="1" lang="en-US" altLang="ja-JP" sz="1100" b="0" dirty="0">
                          <a:solidFill>
                            <a:schemeClr val="tx1"/>
                          </a:solidFill>
                          <a:latin typeface="+mn-ea"/>
                          <a:ea typeface="+mn-ea"/>
                        </a:rPr>
                        <a:t>X</a:t>
                      </a:r>
                      <a:r>
                        <a:rPr kumimoji="1" lang="ja-JP" altLang="en-US" sz="1100" b="0" dirty="0">
                          <a:solidFill>
                            <a:schemeClr val="tx1"/>
                          </a:solidFill>
                          <a:latin typeface="+mn-ea"/>
                          <a:ea typeface="+mn-ea"/>
                        </a:rPr>
                        <a:t>（旧</a:t>
                      </a:r>
                      <a:r>
                        <a:rPr kumimoji="1" lang="en-US" altLang="ja-JP" sz="1100" b="0" dirty="0">
                          <a:solidFill>
                            <a:schemeClr val="tx1"/>
                          </a:solidFill>
                          <a:latin typeface="+mn-ea"/>
                          <a:ea typeface="+mn-ea"/>
                        </a:rPr>
                        <a:t>Twitter</a:t>
                      </a:r>
                      <a:r>
                        <a:rPr kumimoji="1" lang="ja-JP" altLang="en-US" sz="1100" b="0" dirty="0">
                          <a:solidFill>
                            <a:schemeClr val="tx1"/>
                          </a:solidFill>
                          <a:latin typeface="+mn-ea"/>
                          <a:ea typeface="+mn-ea"/>
                        </a:rPr>
                        <a:t>）</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健活１０</a:t>
                      </a:r>
                      <a:r>
                        <a:rPr kumimoji="1" lang="en-US" altLang="ja-JP" sz="1100" b="0" dirty="0">
                          <a:solidFill>
                            <a:schemeClr val="tx1"/>
                          </a:solidFill>
                          <a:latin typeface="+mn-ea"/>
                          <a:ea typeface="+mn-ea"/>
                        </a:rPr>
                        <a:t>Instagram</a:t>
                      </a:r>
                      <a:r>
                        <a:rPr kumimoji="1" lang="ja-JP" altLang="en-US" sz="1100" b="0" dirty="0">
                          <a:solidFill>
                            <a:schemeClr val="tx1"/>
                          </a:solidFill>
                          <a:latin typeface="+mn-ea"/>
                          <a:ea typeface="+mn-ea"/>
                        </a:rPr>
                        <a:t>　</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おおさか食育通信</a:t>
                      </a:r>
                      <a:r>
                        <a:rPr kumimoji="1" lang="en-US" altLang="ja-JP" sz="1100" b="0" dirty="0">
                          <a:solidFill>
                            <a:schemeClr val="tx1"/>
                          </a:solidFill>
                          <a:latin typeface="+mn-ea"/>
                          <a:ea typeface="+mn-ea"/>
                        </a:rPr>
                        <a:t>Facebook</a:t>
                      </a:r>
                    </a:p>
                    <a:p>
                      <a:pPr marL="174625" indent="-174625"/>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大阪府公式</a:t>
                      </a:r>
                      <a:r>
                        <a:rPr kumimoji="1" lang="en-US" altLang="ja-JP" sz="1100" b="0" dirty="0">
                          <a:solidFill>
                            <a:schemeClr val="tx1"/>
                          </a:solidFill>
                          <a:latin typeface="+mn-ea"/>
                          <a:ea typeface="+mn-ea"/>
                        </a:rPr>
                        <a:t>X</a:t>
                      </a:r>
                      <a:r>
                        <a:rPr kumimoji="1" lang="ja-JP" altLang="en-US" sz="1100" b="0" dirty="0">
                          <a:solidFill>
                            <a:schemeClr val="tx1"/>
                          </a:solidFill>
                          <a:latin typeface="+mn-ea"/>
                          <a:ea typeface="+mn-ea"/>
                        </a:rPr>
                        <a:t>（旧</a:t>
                      </a:r>
                      <a:r>
                        <a:rPr kumimoji="1" lang="en-US" altLang="ja-JP" sz="1100" b="0" dirty="0">
                          <a:solidFill>
                            <a:schemeClr val="tx1"/>
                          </a:solidFill>
                          <a:latin typeface="+mn-ea"/>
                          <a:ea typeface="+mn-ea"/>
                        </a:rPr>
                        <a:t>Twitter</a:t>
                      </a:r>
                      <a:r>
                        <a:rPr kumimoji="1" lang="ja-JP" altLang="en-US" sz="1100" b="0" dirty="0">
                          <a:solidFill>
                            <a:schemeClr val="tx1"/>
                          </a:solidFill>
                          <a:latin typeface="+mn-ea"/>
                          <a:ea typeface="+mn-ea"/>
                        </a:rPr>
                        <a:t>）   </a:t>
                      </a:r>
                      <a:endParaRPr kumimoji="1" lang="en-US" altLang="ja-JP" sz="1100" b="0" dirty="0">
                        <a:solidFill>
                          <a:schemeClr val="tx1"/>
                        </a:solidFill>
                        <a:latin typeface="+mn-ea"/>
                        <a:ea typeface="+mn-ea"/>
                      </a:endParaRPr>
                    </a:p>
                    <a:p>
                      <a:pPr marL="174625" indent="-174625"/>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ja-JP" altLang="en-US" sz="1100" b="1" dirty="0">
                          <a:solidFill>
                            <a:schemeClr val="tx1"/>
                          </a:solidFill>
                          <a:latin typeface="+mn-ea"/>
                          <a:ea typeface="+mn-ea"/>
                        </a:rPr>
                        <a:t>企業連携による啓発</a:t>
                      </a:r>
                      <a:endParaRPr kumimoji="1" lang="en-US" altLang="ja-JP" sz="1100" b="1" dirty="0">
                        <a:solidFill>
                          <a:schemeClr val="tx1"/>
                        </a:solidFill>
                        <a:latin typeface="+mn-ea"/>
                        <a:ea typeface="+mn-ea"/>
                      </a:endParaRPr>
                    </a:p>
                    <a:p>
                      <a:pPr marL="174625" indent="-174625"/>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ファミリーマート</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大塚製薬</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大阪府</a:t>
                      </a:r>
                      <a:endParaRPr kumimoji="1" lang="en-US" altLang="ja-JP" sz="1100" b="0" dirty="0">
                        <a:solidFill>
                          <a:schemeClr val="tx1"/>
                        </a:solidFill>
                        <a:latin typeface="+mn-ea"/>
                        <a:ea typeface="+mn-ea"/>
                      </a:endParaRPr>
                    </a:p>
                    <a:p>
                      <a:pPr marL="174625" indent="-174625"/>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「ちゃーんと朝ごはんキャンペーン」</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・店内ビジョンでの動画配信</a:t>
                      </a:r>
                      <a:r>
                        <a:rPr kumimoji="1" lang="en-US" altLang="ja-JP" sz="1100" b="0" dirty="0">
                          <a:solidFill>
                            <a:schemeClr val="tx1"/>
                          </a:solidFill>
                          <a:latin typeface="+mn-ea"/>
                          <a:ea typeface="+mn-ea"/>
                        </a:rPr>
                        <a:t>【4/1~14</a:t>
                      </a:r>
                      <a:r>
                        <a:rPr kumimoji="1" lang="ja-JP" altLang="en-US" sz="1100" b="0" dirty="0">
                          <a:solidFill>
                            <a:schemeClr val="tx1"/>
                          </a:solidFill>
                          <a:latin typeface="+mn-ea"/>
                          <a:ea typeface="+mn-ea"/>
                        </a:rPr>
                        <a:t>府内約</a:t>
                      </a:r>
                      <a:r>
                        <a:rPr kumimoji="1" lang="en-US" altLang="ja-JP" sz="1100" b="0" dirty="0">
                          <a:solidFill>
                            <a:schemeClr val="tx1"/>
                          </a:solidFill>
                          <a:latin typeface="+mn-ea"/>
                          <a:ea typeface="+mn-ea"/>
                        </a:rPr>
                        <a:t>900</a:t>
                      </a:r>
                      <a:r>
                        <a:rPr kumimoji="1" lang="ja-JP" altLang="en-US" sz="1100" b="0" dirty="0">
                          <a:solidFill>
                            <a:schemeClr val="tx1"/>
                          </a:solidFill>
                          <a:latin typeface="+mn-ea"/>
                          <a:ea typeface="+mn-ea"/>
                        </a:rPr>
                        <a:t>店舗</a:t>
                      </a:r>
                      <a:r>
                        <a:rPr kumimoji="1" lang="en-US" altLang="ja-JP" sz="1100" b="0" dirty="0">
                          <a:solidFill>
                            <a:schemeClr val="tx1"/>
                          </a:solidFill>
                          <a:latin typeface="+mn-ea"/>
                          <a:ea typeface="+mn-ea"/>
                        </a:rPr>
                        <a:t>】</a:t>
                      </a:r>
                      <a:endParaRPr kumimoji="1" lang="ja-JP" altLang="en-US"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・ポスターや</a:t>
                      </a:r>
                      <a:r>
                        <a:rPr kumimoji="1" lang="en-US" altLang="ja-JP" sz="1100" b="0" dirty="0">
                          <a:solidFill>
                            <a:schemeClr val="tx1"/>
                          </a:solidFill>
                          <a:latin typeface="+mn-ea"/>
                          <a:ea typeface="+mn-ea"/>
                        </a:rPr>
                        <a:t>POP</a:t>
                      </a:r>
                      <a:r>
                        <a:rPr kumimoji="1" lang="ja-JP" altLang="en-US" sz="1100" b="0" dirty="0">
                          <a:solidFill>
                            <a:schemeClr val="tx1"/>
                          </a:solidFill>
                          <a:latin typeface="+mn-ea"/>
                          <a:ea typeface="+mn-ea"/>
                        </a:rPr>
                        <a:t>の掲出</a:t>
                      </a:r>
                      <a:r>
                        <a:rPr kumimoji="1" lang="en-US" altLang="ja-JP" sz="1100" b="0" dirty="0">
                          <a:solidFill>
                            <a:schemeClr val="tx1"/>
                          </a:solidFill>
                          <a:latin typeface="+mn-ea"/>
                          <a:ea typeface="+mn-ea"/>
                        </a:rPr>
                        <a:t>【4/1</a:t>
                      </a:r>
                      <a:r>
                        <a:rPr kumimoji="1" lang="ja-JP" altLang="en-US" sz="1100" b="0" dirty="0">
                          <a:solidFill>
                            <a:schemeClr val="tx1"/>
                          </a:solidFill>
                          <a:latin typeface="+mn-ea"/>
                          <a:ea typeface="+mn-ea"/>
                        </a:rPr>
                        <a:t>以降府内全店舗（約</a:t>
                      </a:r>
                      <a:r>
                        <a:rPr kumimoji="1" lang="en-US" altLang="ja-JP" sz="1100" b="0" dirty="0">
                          <a:solidFill>
                            <a:schemeClr val="tx1"/>
                          </a:solidFill>
                          <a:latin typeface="+mn-ea"/>
                          <a:ea typeface="+mn-ea"/>
                        </a:rPr>
                        <a:t>1,340</a:t>
                      </a:r>
                      <a:r>
                        <a:rPr kumimoji="1" lang="ja-JP" altLang="en-US" sz="1100" b="0" dirty="0">
                          <a:solidFill>
                            <a:schemeClr val="tx1"/>
                          </a:solidFill>
                          <a:latin typeface="+mn-ea"/>
                          <a:ea typeface="+mn-ea"/>
                        </a:rPr>
                        <a:t>店舗）</a:t>
                      </a:r>
                      <a:r>
                        <a:rPr kumimoji="1" lang="en-US" altLang="ja-JP" sz="1100" b="0" dirty="0">
                          <a:solidFill>
                            <a:schemeClr val="tx1"/>
                          </a:solidFill>
                          <a:latin typeface="+mn-ea"/>
                          <a:ea typeface="+mn-ea"/>
                        </a:rPr>
                        <a:t>】</a:t>
                      </a:r>
                    </a:p>
                    <a:p>
                      <a:pPr marL="174625" indent="-174625"/>
                      <a:endParaRPr kumimoji="1" lang="en-US" altLang="ja-JP" sz="1100" b="0" dirty="0">
                        <a:solidFill>
                          <a:schemeClr val="tx1"/>
                        </a:solidFill>
                        <a:latin typeface="+mn-ea"/>
                        <a:ea typeface="+mn-ea"/>
                      </a:endParaRPr>
                    </a:p>
                    <a:p>
                      <a:pPr marL="174625" indent="-174625"/>
                      <a:r>
                        <a:rPr kumimoji="1" lang="ja-JP" altLang="en-US" sz="1100" b="1" dirty="0">
                          <a:solidFill>
                            <a:schemeClr val="tx1"/>
                          </a:solidFill>
                          <a:highlight>
                            <a:srgbClr val="00FF00"/>
                          </a:highlight>
                          <a:latin typeface="+mn-ea"/>
                          <a:ea typeface="+mn-ea"/>
                        </a:rPr>
                        <a:t>■</a:t>
                      </a:r>
                      <a:r>
                        <a:rPr kumimoji="1" lang="ja-JP" altLang="en-US" sz="1100" b="1" dirty="0">
                          <a:solidFill>
                            <a:schemeClr val="tx1"/>
                          </a:solidFill>
                          <a:latin typeface="+mn-ea"/>
                          <a:ea typeface="+mn-ea"/>
                        </a:rPr>
                        <a:t> 関係課との連携</a:t>
                      </a:r>
                      <a:endParaRPr kumimoji="1" lang="en-US" altLang="ja-JP" sz="1100" b="1" dirty="0">
                        <a:solidFill>
                          <a:schemeClr val="tx1"/>
                        </a:solidFill>
                        <a:latin typeface="+mn-ea"/>
                        <a:ea typeface="+mn-ea"/>
                      </a:endParaRPr>
                    </a:p>
                    <a:p>
                      <a:pPr marL="174625" indent="-174625"/>
                      <a:r>
                        <a:rPr kumimoji="1" lang="ja-JP" altLang="en-US" sz="1100" b="0" dirty="0">
                          <a:solidFill>
                            <a:schemeClr val="tx1"/>
                          </a:solidFill>
                          <a:latin typeface="+mn-ea"/>
                          <a:ea typeface="+mn-ea"/>
                        </a:rPr>
                        <a:t>　 教育庁保健体育課</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・府内小中学校約</a:t>
                      </a:r>
                      <a:r>
                        <a:rPr kumimoji="1" lang="en-US" altLang="ja-JP" sz="1100" b="0" dirty="0">
                          <a:solidFill>
                            <a:schemeClr val="tx1"/>
                          </a:solidFill>
                          <a:latin typeface="+mn-ea"/>
                          <a:ea typeface="+mn-ea"/>
                        </a:rPr>
                        <a:t>1,500</a:t>
                      </a:r>
                      <a:r>
                        <a:rPr kumimoji="1" lang="ja-JP" altLang="en-US" sz="1100" b="0" dirty="0">
                          <a:solidFill>
                            <a:schemeClr val="tx1"/>
                          </a:solidFill>
                          <a:latin typeface="+mn-ea"/>
                          <a:ea typeface="+mn-ea"/>
                        </a:rPr>
                        <a:t>校への配布（</a:t>
                      </a:r>
                      <a:r>
                        <a:rPr kumimoji="1" lang="en-US" altLang="ja-JP" sz="1100" b="0" dirty="0">
                          <a:solidFill>
                            <a:schemeClr val="tx1"/>
                          </a:solidFill>
                          <a:latin typeface="+mn-ea"/>
                          <a:ea typeface="+mn-ea"/>
                        </a:rPr>
                        <a:t>R.7.5</a:t>
                      </a:r>
                      <a:r>
                        <a:rPr kumimoji="1" lang="ja-JP" altLang="en-US" sz="1100" b="0" dirty="0">
                          <a:solidFill>
                            <a:schemeClr val="tx1"/>
                          </a:solidFill>
                          <a:latin typeface="+mn-ea"/>
                          <a:ea typeface="+mn-ea"/>
                        </a:rPr>
                        <a:t>以降）</a:t>
                      </a:r>
                      <a:endParaRPr kumimoji="1" lang="en-US" altLang="ja-JP" sz="11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pic>
        <p:nvPicPr>
          <p:cNvPr id="20" name="Picture 2">
            <a:extLst>
              <a:ext uri="{FF2B5EF4-FFF2-40B4-BE49-F238E27FC236}">
                <a16:creationId xmlns:a16="http://schemas.microsoft.com/office/drawing/2014/main" id="{1D7E8A5D-20F1-4FC1-9AEE-4989BD37AAB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768652" y="3550357"/>
            <a:ext cx="1948644" cy="1461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テキスト ボックス 20">
            <a:extLst>
              <a:ext uri="{FF2B5EF4-FFF2-40B4-BE49-F238E27FC236}">
                <a16:creationId xmlns:a16="http://schemas.microsoft.com/office/drawing/2014/main" id="{ACF50FCE-C8CF-4F04-BDF7-3C2877FD3811}"/>
              </a:ext>
            </a:extLst>
          </p:cNvPr>
          <p:cNvSpPr txBox="1"/>
          <p:nvPr/>
        </p:nvSpPr>
        <p:spPr>
          <a:xfrm>
            <a:off x="7711669" y="3120226"/>
            <a:ext cx="1514724" cy="261610"/>
          </a:xfrm>
          <a:prstGeom prst="rect">
            <a:avLst/>
          </a:prstGeom>
          <a:noFill/>
        </p:spPr>
        <p:txBody>
          <a:bodyPr wrap="square">
            <a:spAutoFit/>
          </a:bodyPr>
          <a:lstStyle/>
          <a:p>
            <a:pPr marL="174625" indent="-174625">
              <a:lnSpc>
                <a:spcPct val="100000"/>
              </a:lnSpc>
            </a:pPr>
            <a:r>
              <a:rPr kumimoji="1" lang="ja-JP" altLang="en-US" sz="1100" b="1" u="none" baseline="0" dirty="0">
                <a:solidFill>
                  <a:schemeClr val="tx1"/>
                </a:solidFill>
                <a:highlight>
                  <a:srgbClr val="00FF00"/>
                </a:highlight>
                <a:latin typeface="Meiryo UI" panose="020B0604030504040204" pitchFamily="50" charset="-128"/>
                <a:ea typeface="Meiryo UI" panose="020B0604030504040204" pitchFamily="50" charset="-128"/>
              </a:rPr>
              <a:t>■</a:t>
            </a:r>
            <a:r>
              <a:rPr kumimoji="1" lang="ja-JP" altLang="en-US" sz="1100" b="1" u="none" baseline="0" dirty="0">
                <a:solidFill>
                  <a:schemeClr val="tx1"/>
                </a:solidFill>
                <a:latin typeface="Meiryo UI" panose="020B0604030504040204" pitchFamily="50" charset="-128"/>
                <a:ea typeface="Meiryo UI" panose="020B0604030504040204" pitchFamily="50" charset="-128"/>
              </a:rPr>
              <a:t>特に説明したい項目</a:t>
            </a:r>
            <a:endParaRPr kumimoji="1" lang="en-US" altLang="ja-JP" sz="1100" b="1" u="none" baseline="0" dirty="0">
              <a:solidFill>
                <a:schemeClr val="tx1"/>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3D954D01-2BFC-4074-9CE4-ADFA0F23C58E}"/>
              </a:ext>
            </a:extLst>
          </p:cNvPr>
          <p:cNvSpPr txBox="1"/>
          <p:nvPr/>
        </p:nvSpPr>
        <p:spPr>
          <a:xfrm>
            <a:off x="7918790" y="5321116"/>
            <a:ext cx="1232806" cy="246221"/>
          </a:xfrm>
          <a:prstGeom prst="rect">
            <a:avLst/>
          </a:prstGeom>
          <a:noFill/>
        </p:spPr>
        <p:txBody>
          <a:bodyPr wrap="square" rtlCol="0">
            <a:spAutoFit/>
          </a:bodyPr>
          <a:lstStyle/>
          <a:p>
            <a:r>
              <a:rPr kumimoji="1" lang="ja-JP" altLang="en-US" sz="1000" b="1" dirty="0"/>
              <a:t>店頭掲示ポスター</a:t>
            </a:r>
          </a:p>
        </p:txBody>
      </p:sp>
      <p:sp>
        <p:nvSpPr>
          <p:cNvPr id="22" name="テキスト ボックス 21">
            <a:extLst>
              <a:ext uri="{FF2B5EF4-FFF2-40B4-BE49-F238E27FC236}">
                <a16:creationId xmlns:a16="http://schemas.microsoft.com/office/drawing/2014/main" id="{1464A81F-5F50-47B4-BB5D-20AFB9B2BEE9}"/>
              </a:ext>
            </a:extLst>
          </p:cNvPr>
          <p:cNvSpPr txBox="1"/>
          <p:nvPr/>
        </p:nvSpPr>
        <p:spPr>
          <a:xfrm>
            <a:off x="5955867" y="5077919"/>
            <a:ext cx="1721525" cy="246221"/>
          </a:xfrm>
          <a:prstGeom prst="rect">
            <a:avLst/>
          </a:prstGeom>
          <a:noFill/>
        </p:spPr>
        <p:txBody>
          <a:bodyPr wrap="square" rtlCol="0">
            <a:spAutoFit/>
          </a:bodyPr>
          <a:lstStyle/>
          <a:p>
            <a:r>
              <a:rPr kumimoji="1" lang="ja-JP" altLang="en-US" sz="1000" b="1" dirty="0"/>
              <a:t>店内ビジョンでの動画配信</a:t>
            </a:r>
          </a:p>
        </p:txBody>
      </p:sp>
      <p:grpSp>
        <p:nvGrpSpPr>
          <p:cNvPr id="12" name="グループ化 11">
            <a:extLst>
              <a:ext uri="{FF2B5EF4-FFF2-40B4-BE49-F238E27FC236}">
                <a16:creationId xmlns:a16="http://schemas.microsoft.com/office/drawing/2014/main" id="{93CF9665-B899-4C1B-8396-8838AC20ED14}"/>
              </a:ext>
            </a:extLst>
          </p:cNvPr>
          <p:cNvGrpSpPr/>
          <p:nvPr/>
        </p:nvGrpSpPr>
        <p:grpSpPr>
          <a:xfrm>
            <a:off x="7918790" y="3520336"/>
            <a:ext cx="1232805" cy="1734702"/>
            <a:chOff x="7886636" y="4031354"/>
            <a:chExt cx="1232805" cy="1734702"/>
          </a:xfrm>
        </p:grpSpPr>
        <p:pic>
          <p:nvPicPr>
            <p:cNvPr id="6" name="図 5">
              <a:extLst>
                <a:ext uri="{FF2B5EF4-FFF2-40B4-BE49-F238E27FC236}">
                  <a16:creationId xmlns:a16="http://schemas.microsoft.com/office/drawing/2014/main" id="{90B0F05D-2D2B-46CD-A5F9-BDABC6D7BD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86636" y="4031354"/>
              <a:ext cx="1232805" cy="1734702"/>
            </a:xfrm>
            <a:prstGeom prst="rect">
              <a:avLst/>
            </a:prstGeom>
          </p:spPr>
        </p:pic>
        <p:sp>
          <p:nvSpPr>
            <p:cNvPr id="7" name="正方形/長方形 6">
              <a:extLst>
                <a:ext uri="{FF2B5EF4-FFF2-40B4-BE49-F238E27FC236}">
                  <a16:creationId xmlns:a16="http://schemas.microsoft.com/office/drawing/2014/main" id="{67CE6C2E-5E93-4B7C-B719-F2162DC96F51}"/>
                </a:ext>
              </a:extLst>
            </p:cNvPr>
            <p:cNvSpPr/>
            <p:nvPr/>
          </p:nvSpPr>
          <p:spPr>
            <a:xfrm>
              <a:off x="7898360" y="4052835"/>
              <a:ext cx="124460" cy="168646"/>
            </a:xfrm>
            <a:prstGeom prst="rect">
              <a:avLst/>
            </a:prstGeom>
            <a:solidFill>
              <a:srgbClr val="FFC20A"/>
            </a:solidFill>
            <a:ln>
              <a:solidFill>
                <a:srgbClr val="FFC2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9" name="スライド番号プレースホルダー 1">
            <a:extLst>
              <a:ext uri="{FF2B5EF4-FFF2-40B4-BE49-F238E27FC236}">
                <a16:creationId xmlns:a16="http://schemas.microsoft.com/office/drawing/2014/main" id="{C45C241C-885C-4063-BB80-6447F59DCBB2}"/>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116</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0876149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9CD7681-F34C-7408-BD23-97DDDCA664A3}"/>
              </a:ext>
            </a:extLst>
          </p:cNvPr>
          <p:cNvSpPr/>
          <p:nvPr/>
        </p:nvSpPr>
        <p:spPr>
          <a:xfrm>
            <a:off x="273000" y="144000"/>
            <a:ext cx="9213900" cy="65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ja-JP" b="1" dirty="0"/>
              <a:t>現状･課題</a:t>
            </a:r>
            <a:endParaRPr lang="ja-JP" altLang="ja-JP" dirty="0"/>
          </a:p>
          <a:p>
            <a:pPr fontAlgn="ctr"/>
            <a:r>
              <a:rPr kumimoji="1" lang="ja-JP" altLang="ja-JP" b="1" dirty="0"/>
              <a:t>▽府民が身近に生産から消費まで体験できる機会づくりを進めることが必要です。</a:t>
            </a:r>
            <a:endParaRPr lang="ja-JP" altLang="ja-JP" dirty="0"/>
          </a:p>
          <a:p>
            <a:pPr fontAlgn="ctr"/>
            <a:r>
              <a:rPr kumimoji="1" lang="ja-JP" altLang="ja-JP" b="1" dirty="0"/>
              <a:t>▽大阪産（もん）を実際に手にし、購入できる販売店や料理店等を増やし、地産地消、消費拡大を図ることが必要です。</a:t>
            </a:r>
            <a:endParaRPr lang="ja-JP" altLang="ja-JP" dirty="0"/>
          </a:p>
          <a:p>
            <a:pPr fontAlgn="ctr"/>
            <a:r>
              <a:rPr kumimoji="1" lang="ja-JP" altLang="ja-JP" b="1" dirty="0"/>
              <a:t>▽府民一人ひとりが食への感謝の気持ちを深めるとともに、食品ロスの現状や削減の必要性についても認識を深め、食品ロスの削減に主体的に取り組むことが必要です。</a:t>
            </a:r>
            <a:endParaRPr lang="ja-JP" altLang="ja-JP" dirty="0"/>
          </a:p>
          <a:p>
            <a:pPr fontAlgn="ctr"/>
            <a:r>
              <a:rPr kumimoji="1" lang="ja-JP" altLang="ja-JP" b="1" dirty="0"/>
              <a:t>▽伝統的な食文化に関する府民の関心と理解を深め、次世代に伝えていく取組みが必要です。</a:t>
            </a:r>
            <a:endParaRPr lang="ja-JP" altLang="ja-JP" dirty="0"/>
          </a:p>
        </p:txBody>
      </p:sp>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graphicFrame>
        <p:nvGraphicFramePr>
          <p:cNvPr id="9" name="表 8"/>
          <p:cNvGraphicFramePr>
            <a:graphicFrameLocks noGrp="1"/>
          </p:cNvGraphicFramePr>
          <p:nvPr/>
        </p:nvGraphicFramePr>
        <p:xfrm>
          <a:off x="648000" y="288999"/>
          <a:ext cx="8646609" cy="6120000"/>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528851062"/>
                    </a:ext>
                  </a:extLst>
                </a:gridCol>
                <a:gridCol w="7386609">
                  <a:extLst>
                    <a:ext uri="{9D8B030D-6E8A-4147-A177-3AD203B41FA5}">
                      <a16:colId xmlns:a16="http://schemas.microsoft.com/office/drawing/2014/main" val="89849022"/>
                    </a:ext>
                  </a:extLst>
                </a:gridCol>
              </a:tblGrid>
              <a:tr h="2714638">
                <a:tc>
                  <a:txBody>
                    <a:bodyPr/>
                    <a:lstStyle/>
                    <a:p>
                      <a:pPr algn="ctr">
                        <a:lnSpc>
                          <a:spcPts val="1600"/>
                        </a:lnSpc>
                      </a:pPr>
                      <a:r>
                        <a:rPr kumimoji="1" lang="ja-JP" altLang="en-US" sz="1600" dirty="0"/>
                        <a:t> </a:t>
                      </a:r>
                      <a:r>
                        <a:rPr kumimoji="1" lang="ja-JP" altLang="en-US" sz="1400" dirty="0"/>
                        <a:t>本年度の     </a:t>
                      </a:r>
                      <a:endParaRPr kumimoji="1" lang="en-US" altLang="ja-JP" sz="1400" dirty="0"/>
                    </a:p>
                    <a:p>
                      <a:pPr algn="ctr">
                        <a:lnSpc>
                          <a:spcPts val="1600"/>
                        </a:lnSpc>
                      </a:pPr>
                      <a:r>
                        <a:rPr kumimoji="1" lang="en-US" altLang="ja-JP" sz="1400" dirty="0"/>
                        <a:t> </a:t>
                      </a:r>
                      <a:r>
                        <a:rPr kumimoji="1" lang="ja-JP" altLang="en-US" sz="1400" dirty="0"/>
                        <a:t>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「大阪府食育推進強化月間」及び「野菜バリバリ朝食モリモリ推進の日」の取組みの充実</a:t>
                      </a:r>
                      <a:r>
                        <a:rPr kumimoji="1" lang="en-US" altLang="ja-JP" sz="1100" b="0" dirty="0">
                          <a:solidFill>
                            <a:schemeClr val="tx1"/>
                          </a:solidFill>
                          <a:latin typeface="+mn-ea"/>
                          <a:ea typeface="+mn-ea"/>
                        </a:rPr>
                        <a:t>》</a:t>
                      </a:r>
                    </a:p>
                    <a:p>
                      <a:pPr marL="174625" indent="-174625"/>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府健康アプリ「アスマイル」を活用した食育に関する情報発信</a:t>
                      </a:r>
                    </a:p>
                    <a:p>
                      <a:pPr marL="174625" indent="-174625"/>
                      <a:r>
                        <a:rPr kumimoji="1" lang="ja-JP" altLang="en-US" sz="1100" b="0" dirty="0">
                          <a:solidFill>
                            <a:schemeClr val="tx1"/>
                          </a:solidFill>
                          <a:latin typeface="+mn-ea"/>
                          <a:ea typeface="+mn-ea"/>
                        </a:rPr>
                        <a:t>　 大阪府食育推進強化月間及び各月の食育の日に食生活の改善を促すコラムを配信</a:t>
                      </a:r>
                      <a:r>
                        <a:rPr kumimoji="1" lang="en-US" altLang="ja-JP" sz="1100" b="0" dirty="0">
                          <a:solidFill>
                            <a:schemeClr val="tx1"/>
                          </a:solidFill>
                          <a:latin typeface="+mn-ea"/>
                          <a:ea typeface="+mn-ea"/>
                        </a:rPr>
                        <a:t>【10</a:t>
                      </a:r>
                      <a:r>
                        <a:rPr kumimoji="1" lang="ja-JP" altLang="en-US" sz="1100" b="0" dirty="0">
                          <a:solidFill>
                            <a:schemeClr val="tx1"/>
                          </a:solidFill>
                          <a:latin typeface="+mn-ea"/>
                          <a:ea typeface="+mn-ea"/>
                        </a:rPr>
                        <a:t>回</a:t>
                      </a:r>
                      <a:r>
                        <a:rPr kumimoji="1" lang="en-US" altLang="ja-JP" sz="1100" b="0" dirty="0">
                          <a:solidFill>
                            <a:schemeClr val="tx1"/>
                          </a:solidFill>
                          <a:latin typeface="+mn-ea"/>
                          <a:ea typeface="+mn-ea"/>
                        </a:rPr>
                        <a:t>】</a:t>
                      </a:r>
                      <a:endParaRPr kumimoji="1" lang="ja-JP" altLang="en-US" sz="1100" b="0" dirty="0">
                        <a:solidFill>
                          <a:schemeClr val="tx1"/>
                        </a:solidFill>
                        <a:latin typeface="+mn-ea"/>
                        <a:ea typeface="+mn-ea"/>
                      </a:endParaRPr>
                    </a:p>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市町村食育推進計画の策定促進と施策の推進</a:t>
                      </a:r>
                      <a:r>
                        <a:rPr kumimoji="1" lang="en-US" altLang="ja-JP" sz="1100" b="0" dirty="0">
                          <a:solidFill>
                            <a:schemeClr val="tx1"/>
                          </a:solidFill>
                          <a:latin typeface="+mn-ea"/>
                          <a:ea typeface="+mn-ea"/>
                        </a:rPr>
                        <a:t>》</a:t>
                      </a:r>
                    </a:p>
                    <a:p>
                      <a:pPr marL="174625" indent="-174625"/>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保健所での取組み</a:t>
                      </a:r>
                    </a:p>
                    <a:p>
                      <a:pPr marL="174625" indent="-174625"/>
                      <a:r>
                        <a:rPr kumimoji="1" lang="ja-JP" altLang="en-US" sz="1100" b="0" dirty="0">
                          <a:solidFill>
                            <a:schemeClr val="tx1"/>
                          </a:solidFill>
                          <a:latin typeface="+mn-ea"/>
                          <a:ea typeface="+mn-ea"/>
                        </a:rPr>
                        <a:t>・市町村に対し、計画の策定及び改定を支援</a:t>
                      </a:r>
                    </a:p>
                    <a:p>
                      <a:pPr marL="174625" indent="-174625"/>
                      <a:r>
                        <a:rPr kumimoji="1" lang="ja-JP" altLang="en-US" sz="1100" b="0" dirty="0">
                          <a:solidFill>
                            <a:schemeClr val="tx1"/>
                          </a:solidFill>
                          <a:latin typeface="+mn-ea"/>
                          <a:ea typeface="+mn-ea"/>
                        </a:rPr>
                        <a:t>・市町村栄養事業担当者連絡会議の開催</a:t>
                      </a:r>
                    </a:p>
                    <a:p>
                      <a:pPr marL="174625" indent="-174625"/>
                      <a:r>
                        <a:rPr kumimoji="1" lang="ja-JP" altLang="en-US" sz="1100" b="0" dirty="0">
                          <a:solidFill>
                            <a:schemeClr val="tx1"/>
                          </a:solidFill>
                          <a:latin typeface="+mn-ea"/>
                          <a:ea typeface="+mn-ea"/>
                        </a:rPr>
                        <a:t>・地域の優先的な課題の把握、地域の特性を踏まえた取組みを推進する仕組みづくりを検討</a:t>
                      </a:r>
                    </a:p>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食に関するボランティア等が行う食育活動への支援</a:t>
                      </a:r>
                      <a:r>
                        <a:rPr kumimoji="1" lang="en-US" altLang="ja-JP" sz="1100" b="0" dirty="0">
                          <a:solidFill>
                            <a:schemeClr val="tx1"/>
                          </a:solidFill>
                          <a:latin typeface="+mn-ea"/>
                          <a:ea typeface="+mn-ea"/>
                        </a:rPr>
                        <a:t>》</a:t>
                      </a:r>
                    </a:p>
                    <a:p>
                      <a:pPr marL="174625" indent="-174625"/>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食生活改善推進員リーダー研修会の開催</a:t>
                      </a:r>
                      <a:r>
                        <a:rPr kumimoji="1" lang="en-US" altLang="ja-JP" sz="1100" b="0" dirty="0">
                          <a:solidFill>
                            <a:schemeClr val="tx1"/>
                          </a:solidFill>
                          <a:latin typeface="+mn-ea"/>
                          <a:ea typeface="+mn-ea"/>
                        </a:rPr>
                        <a:t>【2/26  45</a:t>
                      </a:r>
                      <a:r>
                        <a:rPr kumimoji="1" lang="ja-JP" altLang="en-US" sz="1100" b="0" dirty="0">
                          <a:solidFill>
                            <a:schemeClr val="tx1"/>
                          </a:solidFill>
                          <a:latin typeface="+mn-ea"/>
                          <a:ea typeface="+mn-ea"/>
                        </a:rPr>
                        <a:t>人</a:t>
                      </a:r>
                      <a:r>
                        <a:rPr kumimoji="1" lang="en-US" altLang="ja-JP" sz="1100" b="0" dirty="0">
                          <a:solidFill>
                            <a:schemeClr val="tx1"/>
                          </a:solidFill>
                          <a:latin typeface="+mn-ea"/>
                          <a:ea typeface="+mn-ea"/>
                        </a:rPr>
                        <a:t>】</a:t>
                      </a:r>
                      <a:endParaRPr kumimoji="1" lang="ja-JP" altLang="en-US"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保健所での取組み</a:t>
                      </a:r>
                    </a:p>
                    <a:p>
                      <a:pPr marL="174625" indent="-174625"/>
                      <a:r>
                        <a:rPr kumimoji="1" lang="ja-JP" altLang="en-US" sz="1100" b="0" dirty="0">
                          <a:solidFill>
                            <a:schemeClr val="tx1"/>
                          </a:solidFill>
                          <a:latin typeface="+mn-ea"/>
                          <a:ea typeface="+mn-ea"/>
                        </a:rPr>
                        <a:t> ・地域活動栄養士会や食生活改善推進協議会の支援</a:t>
                      </a:r>
                    </a:p>
                    <a:p>
                      <a:pPr marL="174625" indent="-174625"/>
                      <a:r>
                        <a:rPr kumimoji="1" lang="ja-JP" altLang="en-US" sz="1100" b="0" dirty="0">
                          <a:solidFill>
                            <a:schemeClr val="tx1"/>
                          </a:solidFill>
                          <a:latin typeface="+mn-ea"/>
                          <a:ea typeface="+mn-ea"/>
                        </a:rPr>
                        <a:t> ・管理栄養士養成施設と連携した地域での食育活動の検討</a:t>
                      </a:r>
                      <a:endParaRPr kumimoji="1" lang="en-US" altLang="ja-JP" sz="1200" b="1"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r h="76613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令和７年度</a:t>
                      </a:r>
                      <a:endParaRPr kumimoji="1" lang="en-US" altLang="ja-JP"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最終予算</a:t>
                      </a:r>
                      <a:endParaRPr kumimoji="1" lang="en-US" altLang="ja-JP"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（主要事業）</a:t>
                      </a:r>
                      <a:endParaRPr kumimoji="1" lang="ja-JP" altLang="en-US" sz="1400" b="1" baseline="0"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健康・栄養対策費（経常）　</a:t>
                      </a:r>
                      <a:r>
                        <a:rPr kumimoji="1" lang="en-US" altLang="ja-JP" sz="1100" b="0" dirty="0">
                          <a:solidFill>
                            <a:schemeClr val="tx1"/>
                          </a:solidFill>
                          <a:latin typeface="+mn-ea"/>
                          <a:ea typeface="+mn-ea"/>
                        </a:rPr>
                        <a:t>6,138</a:t>
                      </a:r>
                      <a:r>
                        <a:rPr kumimoji="1" lang="ja-JP" altLang="en-US" sz="1100" b="0" dirty="0">
                          <a:solidFill>
                            <a:schemeClr val="tx1"/>
                          </a:solidFill>
                          <a:latin typeface="+mn-ea"/>
                          <a:ea typeface="+mn-ea"/>
                        </a:rPr>
                        <a:t>千円（栄養士法等関係事業・食生活改善地域推進事業）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96875166"/>
                  </a:ext>
                </a:extLst>
              </a:tr>
              <a:tr h="82947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baseline="0" dirty="0">
                          <a:solidFill>
                            <a:schemeClr val="bg1"/>
                          </a:solidFill>
                          <a:latin typeface="+mn-ea"/>
                          <a:ea typeface="+mn-ea"/>
                        </a:rPr>
                        <a:t>課題・必要な取組み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食育に関する府民の関心度を上げるための取組み</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市町村等と連携した食育ボランティアの育成・支援</a:t>
                      </a:r>
                      <a:endParaRPr kumimoji="1" lang="en-US" altLang="ja-JP" sz="1100" b="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33865108"/>
                  </a:ext>
                </a:extLst>
              </a:tr>
              <a:tr h="829471">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400" b="1" dirty="0">
                          <a:solidFill>
                            <a:schemeClr val="bg1"/>
                          </a:solidFill>
                        </a:rPr>
                        <a:t>次年度の主な取組み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 SNS</a:t>
                      </a:r>
                      <a:r>
                        <a:rPr kumimoji="1" lang="ja-JP" altLang="en-US" sz="1100" b="0" dirty="0">
                          <a:solidFill>
                            <a:schemeClr val="tx1"/>
                          </a:solidFill>
                          <a:latin typeface="+mn-ea"/>
                          <a:ea typeface="+mn-ea"/>
                        </a:rPr>
                        <a:t>を活用した食育に関する情報発信</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食育ボランティア（大阪府食生活改善連絡協議会等）と連携した取組みの実施、活動機会の提供</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管理栄養士養成施設と連携した事業展開</a:t>
                      </a:r>
                      <a:endParaRPr kumimoji="1" lang="en-US" altLang="ja-JP" sz="1100" b="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11846341"/>
                  </a:ext>
                </a:extLst>
              </a:tr>
              <a:tr h="980286">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令和</a:t>
                      </a:r>
                      <a:r>
                        <a:rPr kumimoji="1" lang="ja-JP" altLang="en-US" sz="1400" b="1" dirty="0">
                          <a:solidFill>
                            <a:schemeClr val="bg1"/>
                          </a:solidFill>
                          <a:latin typeface="游ゴシック" panose="020B0400000000000000" pitchFamily="50" charset="-128"/>
                          <a:ea typeface="游ゴシック" panose="020B0400000000000000" pitchFamily="50" charset="-128"/>
                        </a:rPr>
                        <a:t>８</a:t>
                      </a:r>
                      <a:r>
                        <a:rPr kumimoji="1" lang="zh-TW" altLang="en-US" sz="1400" b="1" dirty="0">
                          <a:solidFill>
                            <a:schemeClr val="bg1"/>
                          </a:solidFill>
                          <a:latin typeface="游ゴシック" panose="020B0400000000000000" pitchFamily="50" charset="-128"/>
                          <a:ea typeface="游ゴシック" panose="020B0400000000000000" pitchFamily="50" charset="-128"/>
                        </a:rPr>
                        <a:t>年度</a:t>
                      </a:r>
                      <a:endParaRPr kumimoji="1" lang="en-US" altLang="zh-TW" sz="1400" b="1" dirty="0">
                        <a:solidFill>
                          <a:schemeClr val="bg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予算</a:t>
                      </a: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（主要事業</a:t>
                      </a:r>
                      <a:r>
                        <a:rPr kumimoji="1" lang="en-US" altLang="zh-TW" sz="1400" b="1" dirty="0">
                          <a:solidFill>
                            <a:schemeClr val="bg1"/>
                          </a:solidFill>
                          <a:latin typeface="游ゴシック" panose="020B0400000000000000" pitchFamily="50" charset="-128"/>
                          <a:ea typeface="游ゴシック" panose="020B0400000000000000" pitchFamily="50" charset="-128"/>
                        </a:rPr>
                        <a:t>)</a:t>
                      </a:r>
                      <a:endParaRPr kumimoji="1" lang="zh-TW" altLang="en-US" sz="1400" b="1" dirty="0">
                        <a:solidFill>
                          <a:schemeClr val="bg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健康・栄養対策費（経常）　</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6,236</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千円（栄養士法等関係事業費・食生活改善地域推進事業）</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99700294"/>
                  </a:ext>
                </a:extLst>
              </a:tr>
            </a:tbl>
          </a:graphicData>
        </a:graphic>
      </p:graphicFrame>
      <p:sp>
        <p:nvSpPr>
          <p:cNvPr id="7" name="スライド番号プレースホルダー 1">
            <a:extLst>
              <a:ext uri="{FF2B5EF4-FFF2-40B4-BE49-F238E27FC236}">
                <a16:creationId xmlns:a16="http://schemas.microsoft.com/office/drawing/2014/main" id="{17422639-2DA1-4652-8106-0B2A87F2F478}"/>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117</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0636581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角丸四角形 10"/>
          <p:cNvSpPr/>
          <p:nvPr/>
        </p:nvSpPr>
        <p:spPr>
          <a:xfrm>
            <a:off x="2459864" y="3293333"/>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sp>
        <p:nvSpPr>
          <p:cNvPr id="12" name="角丸四角形 11"/>
          <p:cNvSpPr/>
          <p:nvPr/>
        </p:nvSpPr>
        <p:spPr>
          <a:xfrm>
            <a:off x="2459864" y="6068371"/>
            <a:ext cx="2343956" cy="382275"/>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t>概ね予定どおり</a:t>
            </a:r>
          </a:p>
        </p:txBody>
      </p:sp>
      <p:sp>
        <p:nvSpPr>
          <p:cNvPr id="8" name="正方形/長方形 7"/>
          <p:cNvSpPr/>
          <p:nvPr/>
        </p:nvSpPr>
        <p:spPr>
          <a:xfrm>
            <a:off x="201439" y="362351"/>
            <a:ext cx="9293625" cy="630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aphicFrame>
        <p:nvGraphicFramePr>
          <p:cNvPr id="9" name="表 8"/>
          <p:cNvGraphicFramePr>
            <a:graphicFrameLocks noGrp="1"/>
          </p:cNvGraphicFramePr>
          <p:nvPr/>
        </p:nvGraphicFramePr>
        <p:xfrm>
          <a:off x="629695" y="812764"/>
          <a:ext cx="8646609" cy="5444913"/>
        </p:xfrm>
        <a:graphic>
          <a:graphicData uri="http://schemas.openxmlformats.org/drawingml/2006/table">
            <a:tbl>
              <a:tblPr firstRow="1" bandRow="1">
                <a:tableStyleId>{5C22544A-7EE6-4342-B048-85BDC9FD1C3A}</a:tableStyleId>
              </a:tblPr>
              <a:tblGrid>
                <a:gridCol w="1260000">
                  <a:extLst>
                    <a:ext uri="{9D8B030D-6E8A-4147-A177-3AD203B41FA5}">
                      <a16:colId xmlns:a16="http://schemas.microsoft.com/office/drawing/2014/main" val="528851062"/>
                    </a:ext>
                  </a:extLst>
                </a:gridCol>
                <a:gridCol w="7386609">
                  <a:extLst>
                    <a:ext uri="{9D8B030D-6E8A-4147-A177-3AD203B41FA5}">
                      <a16:colId xmlns:a16="http://schemas.microsoft.com/office/drawing/2014/main" val="89849022"/>
                    </a:ext>
                  </a:extLst>
                </a:gridCol>
              </a:tblGrid>
              <a:tr h="5444913">
                <a:tc>
                  <a:txBody>
                    <a:bodyPr/>
                    <a:lstStyle/>
                    <a:p>
                      <a:pPr algn="ctr">
                        <a:lnSpc>
                          <a:spcPts val="1600"/>
                        </a:lnSpc>
                      </a:pPr>
                      <a:r>
                        <a:rPr kumimoji="1" lang="ja-JP" altLang="en-US" sz="1600" dirty="0"/>
                        <a:t> 本年度の     </a:t>
                      </a:r>
                      <a:endParaRPr kumimoji="1" lang="en-US" altLang="ja-JP" sz="1600" dirty="0"/>
                    </a:p>
                    <a:p>
                      <a:pPr algn="ctr">
                        <a:lnSpc>
                          <a:spcPts val="1600"/>
                        </a:lnSpc>
                      </a:pPr>
                      <a:r>
                        <a:rPr kumimoji="1" lang="en-US" altLang="ja-JP" sz="1600" dirty="0"/>
                        <a:t> </a:t>
                      </a:r>
                      <a:r>
                        <a:rPr kumimoji="1" lang="ja-JP" altLang="en-US" sz="1600" dirty="0"/>
                        <a:t>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大阪府食育推進ネットワーク会議において、各団体活動を活性化</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各参画団体の食育推進事業計画及び実績報告をとりまとめ、会議にて共有</a:t>
                      </a:r>
                    </a:p>
                    <a:p>
                      <a:pPr marL="174625" indent="-174625"/>
                      <a:r>
                        <a:rPr kumimoji="1" lang="ja-JP" altLang="en-US" sz="1100" b="0" dirty="0">
                          <a:solidFill>
                            <a:schemeClr val="tx1"/>
                          </a:solidFill>
                          <a:latin typeface="+mn-ea"/>
                          <a:ea typeface="+mn-ea"/>
                        </a:rPr>
                        <a:t>　</a:t>
                      </a:r>
                      <a:endParaRPr kumimoji="1" lang="ja-JP" altLang="en-US" sz="1100" b="0" dirty="0">
                        <a:solidFill>
                          <a:schemeClr val="tx1"/>
                        </a:solidFill>
                        <a:highlight>
                          <a:srgbClr val="FFFF00"/>
                        </a:highlight>
                        <a:latin typeface="+mn-ea"/>
                        <a:ea typeface="+mn-ea"/>
                      </a:endParaRPr>
                    </a:p>
                    <a:p>
                      <a:pPr marL="174625" indent="-174625"/>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ja-JP" altLang="en-US" sz="1100" b="1" dirty="0">
                          <a:solidFill>
                            <a:schemeClr val="tx1"/>
                          </a:solidFill>
                          <a:latin typeface="+mn-ea"/>
                          <a:ea typeface="+mn-ea"/>
                        </a:rPr>
                        <a:t>大阪府食育推進ネットワーク会議による食育イベントの開催</a:t>
                      </a:r>
                    </a:p>
                    <a:p>
                      <a:pPr marL="174625" indent="-174625"/>
                      <a:r>
                        <a:rPr kumimoji="1" lang="ja-JP" altLang="en-US" sz="1100" b="1" dirty="0">
                          <a:solidFill>
                            <a:schemeClr val="tx1"/>
                          </a:solidFill>
                          <a:latin typeface="+mn-ea"/>
                          <a:ea typeface="+mn-ea"/>
                        </a:rPr>
                        <a:t>「おおさか食育の縁日 </a:t>
                      </a:r>
                      <a:r>
                        <a:rPr kumimoji="1" lang="en-US" altLang="ja-JP" sz="1100" b="1" dirty="0">
                          <a:solidFill>
                            <a:schemeClr val="tx1"/>
                          </a:solidFill>
                          <a:latin typeface="+mn-ea"/>
                          <a:ea typeface="+mn-ea"/>
                        </a:rPr>
                        <a:t>in </a:t>
                      </a:r>
                      <a:r>
                        <a:rPr kumimoji="1" lang="ja-JP" altLang="en-US" sz="1100" b="1" dirty="0">
                          <a:solidFill>
                            <a:schemeClr val="tx1"/>
                          </a:solidFill>
                          <a:latin typeface="+mn-ea"/>
                          <a:ea typeface="+mn-ea"/>
                        </a:rPr>
                        <a:t>近鉄百貨店上本町店」</a:t>
                      </a:r>
                      <a:r>
                        <a:rPr kumimoji="1" lang="en-US" altLang="ja-JP" sz="1100" b="1" dirty="0">
                          <a:solidFill>
                            <a:schemeClr val="tx1"/>
                          </a:solidFill>
                          <a:latin typeface="+mn-ea"/>
                          <a:ea typeface="+mn-ea"/>
                        </a:rPr>
                        <a:t>【11/22 233</a:t>
                      </a:r>
                      <a:r>
                        <a:rPr kumimoji="1" lang="ja-JP" altLang="en-US" sz="1100" b="1" dirty="0">
                          <a:solidFill>
                            <a:schemeClr val="tx1"/>
                          </a:solidFill>
                          <a:latin typeface="+mn-ea"/>
                          <a:ea typeface="+mn-ea"/>
                        </a:rPr>
                        <a:t>人参加</a:t>
                      </a:r>
                      <a:r>
                        <a:rPr kumimoji="1" lang="en-US" altLang="ja-JP" sz="1100" b="1" dirty="0">
                          <a:solidFill>
                            <a:schemeClr val="tx1"/>
                          </a:solidFill>
                          <a:latin typeface="+mn-ea"/>
                          <a:ea typeface="+mn-ea"/>
                        </a:rPr>
                        <a:t>】</a:t>
                      </a:r>
                    </a:p>
                    <a:p>
                      <a:pPr marL="174625" indent="-174625"/>
                      <a:r>
                        <a:rPr kumimoji="1" lang="ja-JP" altLang="en-US" sz="1100" b="0" dirty="0">
                          <a:solidFill>
                            <a:schemeClr val="tx1"/>
                          </a:solidFill>
                          <a:latin typeface="+mn-ea"/>
                          <a:ea typeface="+mn-ea"/>
                        </a:rPr>
                        <a:t>　　主催　大阪府食育推進ネットワーク会議・大阪府</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共催　近鉄百貨店上本町店　</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協力　江崎グリコ株式会社・カフェ英國屋</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内容　団体による食育ミニゲーム等のブース出展等</a:t>
                      </a:r>
                    </a:p>
                    <a:p>
                      <a:pPr marL="174625" indent="-174625"/>
                      <a:endParaRPr kumimoji="1" lang="en-US" altLang="ja-JP" sz="11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13" name="正方形/長方形 12"/>
          <p:cNvSpPr/>
          <p:nvPr/>
        </p:nvSpPr>
        <p:spPr>
          <a:xfrm>
            <a:off x="271478" y="195649"/>
            <a:ext cx="7404392" cy="351635"/>
          </a:xfrm>
          <a:prstGeom prst="rect">
            <a:avLst/>
          </a:prstGeom>
          <a:solidFill>
            <a:srgbClr val="002060"/>
          </a:solidFill>
        </p:spPr>
        <p:txBody>
          <a:bodyPr wrap="square" anchor="ctr">
            <a:spAutoFit/>
          </a:bodyPr>
          <a:lstStyle/>
          <a:p>
            <a:pPr>
              <a:lnSpc>
                <a:spcPts val="2000"/>
              </a:lnSpc>
            </a:pPr>
            <a:r>
              <a:rPr kumimoji="1" lang="ja-JP" altLang="en-US" sz="2000" b="1" dirty="0">
                <a:solidFill>
                  <a:schemeClr val="bg1"/>
                </a:solidFill>
                <a:latin typeface="游ゴシック" panose="020B0400000000000000" pitchFamily="50" charset="-128"/>
                <a:ea typeface="游ゴシック" panose="020B0400000000000000" pitchFamily="50" charset="-128"/>
              </a:rPr>
              <a:t>（２）多様な主体が参画したネットワークの強化　</a:t>
            </a:r>
            <a:r>
              <a:rPr kumimoji="1" lang="ja-JP" altLang="en-US" b="1" dirty="0">
                <a:solidFill>
                  <a:schemeClr val="bg1"/>
                </a:solidFill>
                <a:latin typeface="游ゴシック" panose="020B0400000000000000" pitchFamily="50" charset="-128"/>
                <a:ea typeface="游ゴシック" panose="020B0400000000000000" pitchFamily="50" charset="-128"/>
              </a:rPr>
              <a:t>計画 </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P.49-50</a:t>
            </a:r>
            <a:r>
              <a:rPr kumimoji="1" lang="en-US" altLang="ja-JP" sz="2000" b="1" dirty="0">
                <a:solidFill>
                  <a:schemeClr val="bg1"/>
                </a:solidFill>
                <a:latin typeface="游ゴシック" panose="020B0400000000000000" pitchFamily="50" charset="-128"/>
                <a:ea typeface="游ゴシック" panose="020B0400000000000000" pitchFamily="50" charset="-128"/>
              </a:rPr>
              <a:t> </a:t>
            </a:r>
            <a:r>
              <a:rPr kumimoji="1" lang="ja-JP" altLang="en-US" sz="2000" b="1" dirty="0">
                <a:solidFill>
                  <a:schemeClr val="bg1"/>
                </a:solidFill>
                <a:latin typeface="Meiryo UI" panose="020B0604030504040204" pitchFamily="50" charset="-128"/>
                <a:ea typeface="Meiryo UI" panose="020B0604030504040204" pitchFamily="50" charset="-128"/>
              </a:rPr>
              <a:t>　　　</a:t>
            </a:r>
            <a:endParaRPr kumimoji="1" lang="en-US" altLang="ja-JP" sz="2000" b="1" dirty="0">
              <a:solidFill>
                <a:schemeClr val="bg1"/>
              </a:solidFill>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1FB97CD9-18B5-4C36-BC6C-1C6D329854ED}"/>
              </a:ext>
            </a:extLst>
          </p:cNvPr>
          <p:cNvSpPr txBox="1"/>
          <p:nvPr/>
        </p:nvSpPr>
        <p:spPr>
          <a:xfrm>
            <a:off x="7675870" y="866892"/>
            <a:ext cx="1514724" cy="261610"/>
          </a:xfrm>
          <a:prstGeom prst="rect">
            <a:avLst/>
          </a:prstGeom>
          <a:noFill/>
        </p:spPr>
        <p:txBody>
          <a:bodyPr wrap="square">
            <a:spAutoFit/>
          </a:bodyPr>
          <a:lstStyle/>
          <a:p>
            <a:pPr marL="174625" indent="-174625">
              <a:lnSpc>
                <a:spcPct val="100000"/>
              </a:lnSpc>
            </a:pPr>
            <a:r>
              <a:rPr kumimoji="1" lang="ja-JP" altLang="en-US" sz="1100" b="1" u="none" baseline="0" dirty="0">
                <a:solidFill>
                  <a:schemeClr val="tx1"/>
                </a:solidFill>
                <a:highlight>
                  <a:srgbClr val="00FF00"/>
                </a:highlight>
                <a:latin typeface="Meiryo UI" panose="020B0604030504040204" pitchFamily="50" charset="-128"/>
                <a:ea typeface="Meiryo UI" panose="020B0604030504040204" pitchFamily="50" charset="-128"/>
              </a:rPr>
              <a:t>■</a:t>
            </a:r>
            <a:r>
              <a:rPr kumimoji="1" lang="ja-JP" altLang="en-US" sz="1100" b="1" u="none" baseline="0" dirty="0">
                <a:solidFill>
                  <a:schemeClr val="tx1"/>
                </a:solidFill>
                <a:latin typeface="Meiryo UI" panose="020B0604030504040204" pitchFamily="50" charset="-128"/>
                <a:ea typeface="Meiryo UI" panose="020B0604030504040204" pitchFamily="50" charset="-128"/>
              </a:rPr>
              <a:t>特に説明したい項目</a:t>
            </a:r>
            <a:endParaRPr kumimoji="1" lang="en-US" altLang="ja-JP" sz="1100" b="1" u="none" baseline="0" dirty="0">
              <a:solidFill>
                <a:schemeClr val="tx1"/>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0B30D435-7B4F-5A95-D38B-F7ACA70E123E}"/>
              </a:ext>
            </a:extLst>
          </p:cNvPr>
          <p:cNvSpPr txBox="1"/>
          <p:nvPr/>
        </p:nvSpPr>
        <p:spPr>
          <a:xfrm>
            <a:off x="3552278" y="4983705"/>
            <a:ext cx="3643358" cy="246221"/>
          </a:xfrm>
          <a:prstGeom prst="rect">
            <a:avLst/>
          </a:prstGeom>
          <a:noFill/>
        </p:spPr>
        <p:txBody>
          <a:bodyPr wrap="square">
            <a:spAutoFit/>
          </a:bodyPr>
          <a:lstStyle/>
          <a:p>
            <a:pPr marL="174625" indent="-174625"/>
            <a:r>
              <a:rPr kumimoji="1" lang="ja-JP" altLang="en-US" sz="1000" b="1" dirty="0">
                <a:latin typeface="+mn-ea"/>
              </a:rPr>
              <a:t>おおさか</a:t>
            </a:r>
            <a:r>
              <a:rPr kumimoji="1" lang="ja-JP" altLang="en-US" sz="1000" b="1" dirty="0">
                <a:solidFill>
                  <a:schemeClr val="tx1"/>
                </a:solidFill>
                <a:latin typeface="+mn-ea"/>
                <a:ea typeface="+mn-ea"/>
              </a:rPr>
              <a:t>食育の縁日</a:t>
            </a:r>
            <a:r>
              <a:rPr kumimoji="1" lang="en-US" altLang="ja-JP" sz="1000" b="1" dirty="0">
                <a:solidFill>
                  <a:schemeClr val="tx1"/>
                </a:solidFill>
                <a:latin typeface="+mn-ea"/>
                <a:ea typeface="+mn-ea"/>
              </a:rPr>
              <a:t> in </a:t>
            </a:r>
            <a:r>
              <a:rPr kumimoji="1" lang="ja-JP" altLang="en-US" sz="1000" b="1" dirty="0">
                <a:solidFill>
                  <a:schemeClr val="tx1"/>
                </a:solidFill>
                <a:latin typeface="+mn-ea"/>
                <a:ea typeface="+mn-ea"/>
              </a:rPr>
              <a:t>近鉄百貨店上本町店</a:t>
            </a:r>
            <a:endParaRPr kumimoji="1" lang="en-US" altLang="ja-JP" sz="1000" b="1" dirty="0">
              <a:solidFill>
                <a:schemeClr val="tx1"/>
              </a:solidFill>
              <a:latin typeface="+mn-ea"/>
              <a:ea typeface="+mn-ea"/>
            </a:endParaRPr>
          </a:p>
        </p:txBody>
      </p:sp>
      <p:pic>
        <p:nvPicPr>
          <p:cNvPr id="2" name="図 1">
            <a:extLst>
              <a:ext uri="{FF2B5EF4-FFF2-40B4-BE49-F238E27FC236}">
                <a16:creationId xmlns:a16="http://schemas.microsoft.com/office/drawing/2014/main" id="{B78CD426-F28C-40D4-91FC-76DF28A25B8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8238" y="3067344"/>
            <a:ext cx="2413659" cy="1876620"/>
          </a:xfrm>
          <a:prstGeom prst="rect">
            <a:avLst/>
          </a:prstGeom>
        </p:spPr>
      </p:pic>
      <p:pic>
        <p:nvPicPr>
          <p:cNvPr id="15" name="図 14">
            <a:extLst>
              <a:ext uri="{FF2B5EF4-FFF2-40B4-BE49-F238E27FC236}">
                <a16:creationId xmlns:a16="http://schemas.microsoft.com/office/drawing/2014/main" id="{83D28F31-1817-4200-B695-D79D773B0E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017776" y="3067344"/>
            <a:ext cx="2464714" cy="1865428"/>
          </a:xfrm>
          <a:prstGeom prst="rect">
            <a:avLst/>
          </a:prstGeom>
        </p:spPr>
      </p:pic>
      <p:sp>
        <p:nvSpPr>
          <p:cNvPr id="14" name="スライド番号プレースホルダー 1">
            <a:extLst>
              <a:ext uri="{FF2B5EF4-FFF2-40B4-BE49-F238E27FC236}">
                <a16:creationId xmlns:a16="http://schemas.microsoft.com/office/drawing/2014/main" id="{F5222244-586F-456B-8213-C3E8DFE17E11}"/>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118</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5910877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F402E77-84D6-4F97-A81B-33960D316009}"/>
              </a:ext>
            </a:extLst>
          </p:cNvPr>
          <p:cNvSpPr/>
          <p:nvPr/>
        </p:nvSpPr>
        <p:spPr>
          <a:xfrm>
            <a:off x="273000" y="144000"/>
            <a:ext cx="9360000" cy="63057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表 8"/>
          <p:cNvGraphicFramePr>
            <a:graphicFrameLocks noGrp="1"/>
          </p:cNvGraphicFramePr>
          <p:nvPr/>
        </p:nvGraphicFramePr>
        <p:xfrm>
          <a:off x="633000" y="662610"/>
          <a:ext cx="8640000" cy="5354649"/>
        </p:xfrm>
        <a:graphic>
          <a:graphicData uri="http://schemas.openxmlformats.org/drawingml/2006/table">
            <a:tbl>
              <a:tblPr firstRow="1" bandRow="1">
                <a:tableStyleId>{5C22544A-7EE6-4342-B048-85BDC9FD1C3A}</a:tableStyleId>
              </a:tblPr>
              <a:tblGrid>
                <a:gridCol w="1259037">
                  <a:extLst>
                    <a:ext uri="{9D8B030D-6E8A-4147-A177-3AD203B41FA5}">
                      <a16:colId xmlns:a16="http://schemas.microsoft.com/office/drawing/2014/main" val="528851062"/>
                    </a:ext>
                  </a:extLst>
                </a:gridCol>
                <a:gridCol w="7380963">
                  <a:extLst>
                    <a:ext uri="{9D8B030D-6E8A-4147-A177-3AD203B41FA5}">
                      <a16:colId xmlns:a16="http://schemas.microsoft.com/office/drawing/2014/main" val="89849022"/>
                    </a:ext>
                  </a:extLst>
                </a:gridCol>
              </a:tblGrid>
              <a:tr h="122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７</a:t>
                      </a: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最終予算</a:t>
                      </a:r>
                      <a:endParaRPr kumimoji="1" lang="en-US" altLang="ja-JP" sz="140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ja-JP" altLang="en-US" sz="1400" b="1" baseline="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健康・栄養対策費（経常）　</a:t>
                      </a:r>
                      <a:r>
                        <a:rPr kumimoji="1" lang="en-US" altLang="ja-JP" sz="1100" b="0" dirty="0">
                          <a:solidFill>
                            <a:schemeClr val="tx1"/>
                          </a:solidFill>
                          <a:latin typeface="+mn-ea"/>
                          <a:ea typeface="+mn-ea"/>
                        </a:rPr>
                        <a:t>6,138</a:t>
                      </a:r>
                      <a:r>
                        <a:rPr kumimoji="1" lang="ja-JP" altLang="en-US" sz="1100" b="0" dirty="0">
                          <a:solidFill>
                            <a:schemeClr val="tx1"/>
                          </a:solidFill>
                          <a:latin typeface="+mn-ea"/>
                          <a:ea typeface="+mn-ea"/>
                        </a:rPr>
                        <a:t>千円（栄養士法等関係事業費・食生活改善地域推進事業）</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41875733"/>
                  </a:ext>
                </a:extLst>
              </a:tr>
              <a:tr h="139677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baseline="0" dirty="0">
                          <a:solidFill>
                            <a:schemeClr val="bg1"/>
                          </a:solidFill>
                          <a:latin typeface="+mn-ea"/>
                          <a:ea typeface="+mn-ea"/>
                        </a:rPr>
                        <a:t>課題・必要な取組み</a:t>
                      </a:r>
                      <a:endParaRPr kumimoji="1" lang="ja-JP" altLang="en-US" sz="1400" b="1" baseline="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各団体等が連携・協働できる機会の確保</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a:t>
                      </a:r>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関係機関、団体による取組みの活性化</a:t>
                      </a:r>
                      <a:endParaRPr kumimoji="1" lang="en-US" altLang="ja-JP" sz="1100" b="1"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tx1"/>
                          </a:solidFill>
                          <a:highlight>
                            <a:srgbClr val="00FF00"/>
                          </a:highlight>
                          <a:latin typeface="+mn-ea"/>
                          <a:ea typeface="+mn-ea"/>
                        </a:rPr>
                        <a:t>■</a:t>
                      </a:r>
                      <a:r>
                        <a:rPr kumimoji="1" lang="en-US" altLang="ja-JP" sz="1100" b="1" dirty="0">
                          <a:solidFill>
                            <a:schemeClr val="tx1"/>
                          </a:solidFill>
                          <a:latin typeface="+mn-ea"/>
                          <a:ea typeface="+mn-ea"/>
                        </a:rPr>
                        <a:t> </a:t>
                      </a:r>
                      <a:r>
                        <a:rPr kumimoji="1" lang="ja-JP" altLang="en-US" sz="1100" b="1" dirty="0">
                          <a:solidFill>
                            <a:schemeClr val="tx1"/>
                          </a:solidFill>
                          <a:latin typeface="+mn-ea"/>
                          <a:ea typeface="+mn-ea"/>
                        </a:rPr>
                        <a:t>大阪府食育推進ネットワーク会議の活性化</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企業等との連携強化</a:t>
                      </a:r>
                      <a:endParaRPr kumimoji="1" lang="en-US" altLang="ja-JP" sz="1100" b="1"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53989797"/>
                  </a:ext>
                </a:extLst>
              </a:tr>
              <a:tr h="1653871">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400" b="1" dirty="0">
                          <a:solidFill>
                            <a:schemeClr val="bg1"/>
                          </a:solidFill>
                        </a:rPr>
                        <a:t>次年度の主な取組み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highlight>
                            <a:srgbClr val="00FF00"/>
                          </a:highlight>
                          <a:latin typeface="+mn-ea"/>
                          <a:ea typeface="+mn-ea"/>
                        </a:rPr>
                        <a:t>■</a:t>
                      </a:r>
                      <a:r>
                        <a:rPr kumimoji="1" lang="en-US" altLang="ja-JP" sz="1100" b="0" dirty="0">
                          <a:solidFill>
                            <a:schemeClr val="tx1"/>
                          </a:solidFill>
                          <a:latin typeface="+mn-ea"/>
                          <a:ea typeface="+mn-ea"/>
                        </a:rPr>
                        <a:t> </a:t>
                      </a:r>
                      <a:r>
                        <a:rPr kumimoji="1" lang="ja-JP" altLang="en-US" sz="1100" b="1" dirty="0">
                          <a:solidFill>
                            <a:schemeClr val="tx1"/>
                          </a:solidFill>
                          <a:latin typeface="+mn-ea"/>
                          <a:ea typeface="+mn-ea"/>
                        </a:rPr>
                        <a:t>大阪府食育推進ネットワーク会議と連携した食育の推進</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n-ea"/>
                          <a:ea typeface="+mn-ea"/>
                        </a:rPr>
                        <a:t>・食育イベントの開催</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n-ea"/>
                          <a:ea typeface="+mn-ea"/>
                        </a:rPr>
                        <a:t>・共通の啓発媒体を活用し、府及び各参画団体が実施するイベント等で食育啓発</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dirty="0">
                          <a:solidFill>
                            <a:schemeClr val="tx1"/>
                          </a:solidFill>
                          <a:latin typeface="+mn-ea"/>
                          <a:ea typeface="+mn-ea"/>
                        </a:rPr>
                        <a:t>・</a:t>
                      </a:r>
                      <a:r>
                        <a:rPr kumimoji="1" lang="en-US" altLang="ja-JP" sz="1100" b="1" dirty="0">
                          <a:solidFill>
                            <a:schemeClr val="tx1"/>
                          </a:solidFill>
                          <a:latin typeface="+mn-ea"/>
                          <a:ea typeface="+mn-ea"/>
                        </a:rPr>
                        <a:t>SNS</a:t>
                      </a:r>
                      <a:r>
                        <a:rPr kumimoji="1" lang="ja-JP" altLang="en-US" sz="1100" b="1" dirty="0">
                          <a:solidFill>
                            <a:schemeClr val="tx1"/>
                          </a:solidFill>
                          <a:latin typeface="+mn-ea"/>
                          <a:ea typeface="+mn-ea"/>
                        </a:rPr>
                        <a:t>の活用による情報発信　等</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企業等との連携を強化</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食育を府民運動として推進することに賛同する団体・企業等を増やし、連携事業を実施</a:t>
                      </a:r>
                      <a:endParaRPr kumimoji="1" lang="en-US" altLang="ja-JP" sz="1100" b="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8682585"/>
                  </a:ext>
                </a:extLst>
              </a:tr>
              <a:tr h="1080000">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令和</a:t>
                      </a:r>
                      <a:r>
                        <a:rPr kumimoji="1" lang="ja-JP" altLang="en-US" sz="1400" b="1" dirty="0">
                          <a:solidFill>
                            <a:schemeClr val="bg1"/>
                          </a:solidFill>
                          <a:latin typeface="游ゴシック" panose="020B0400000000000000" pitchFamily="50" charset="-128"/>
                          <a:ea typeface="游ゴシック" panose="020B0400000000000000" pitchFamily="50" charset="-128"/>
                        </a:rPr>
                        <a:t>８</a:t>
                      </a:r>
                      <a:r>
                        <a:rPr kumimoji="1" lang="zh-TW" altLang="en-US" sz="1400" b="1" dirty="0">
                          <a:solidFill>
                            <a:schemeClr val="bg1"/>
                          </a:solidFill>
                          <a:latin typeface="游ゴシック" panose="020B0400000000000000" pitchFamily="50" charset="-128"/>
                          <a:ea typeface="游ゴシック" panose="020B0400000000000000" pitchFamily="50" charset="-128"/>
                        </a:rPr>
                        <a:t>年度</a:t>
                      </a: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予算</a:t>
                      </a: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zh-TW" altLang="en-US" sz="1400" b="1" dirty="0">
                          <a:solidFill>
                            <a:schemeClr val="bg1"/>
                          </a:solidFill>
                          <a:latin typeface="游ゴシック" panose="020B0400000000000000" pitchFamily="50" charset="-128"/>
                          <a:ea typeface="游ゴシック" panose="020B0400000000000000" pitchFamily="50" charset="-128"/>
                        </a:rPr>
                        <a:t>（主要事業</a:t>
                      </a:r>
                      <a:r>
                        <a:rPr kumimoji="1" lang="en-US" altLang="zh-TW" sz="1400" b="1" dirty="0">
                          <a:solidFill>
                            <a:schemeClr val="bg1"/>
                          </a:solidFill>
                          <a:latin typeface="游ゴシック" panose="020B0400000000000000" pitchFamily="50" charset="-128"/>
                          <a:ea typeface="游ゴシック" panose="020B0400000000000000"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健康・栄養対策費（経常）　</a:t>
                      </a:r>
                      <a:r>
                        <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6,236</a:t>
                      </a:r>
                      <a:r>
                        <a:rPr kumimoji="1" lang="ja-JP" altLang="en-US"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rPr>
                        <a:t>千円（栄養士法等関係事業・食生活改善地域推進事業）</a:t>
                      </a:r>
                      <a:endParaRPr kumimoji="1" lang="en-US" altLang="ja-JP" sz="1100" b="0" i="0" u="none" strike="noStrike" kern="1200" cap="none" spc="0" normalizeH="0" baseline="0" noProof="0" dirty="0">
                        <a:ln>
                          <a:noFill/>
                        </a:ln>
                        <a:solidFill>
                          <a:schemeClr val="tx1"/>
                        </a:solidFill>
                        <a:effectLst/>
                        <a:uLnTx/>
                        <a:uFillTx/>
                        <a:latin typeface="游ゴシック" panose="020B0400000000000000" pitchFamily="50" charset="-128"/>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19707954"/>
                  </a:ext>
                </a:extLst>
              </a:tr>
            </a:tbl>
          </a:graphicData>
        </a:graphic>
      </p:graphicFrame>
      <p:sp>
        <p:nvSpPr>
          <p:cNvPr id="5" name="スライド番号プレースホルダー 1">
            <a:extLst>
              <a:ext uri="{FF2B5EF4-FFF2-40B4-BE49-F238E27FC236}">
                <a16:creationId xmlns:a16="http://schemas.microsoft.com/office/drawing/2014/main" id="{F77F3BE9-CFB4-46D0-8F6D-F38E0B1C7A03}"/>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119</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492040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9"/>
            <a:ext cx="9834576" cy="61450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en-US" altLang="ja-JP" sz="2000" b="1" dirty="0">
                <a:solidFill>
                  <a:schemeClr val="tx1"/>
                </a:solidFill>
                <a:latin typeface="Meiryo UI" panose="020B0604030504040204" pitchFamily="50" charset="-128"/>
                <a:ea typeface="Meiryo UI" panose="020B0604030504040204" pitchFamily="50" charset="-128"/>
              </a:rPr>
              <a:t>4</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19" name="図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204962" y="681046"/>
            <a:ext cx="9585750" cy="5955860"/>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297021" y="785199"/>
            <a:ext cx="1495222"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健康格差の縮小</a:t>
            </a:r>
          </a:p>
        </p:txBody>
      </p:sp>
      <p:graphicFrame>
        <p:nvGraphicFramePr>
          <p:cNvPr id="29" name="表 28">
            <a:extLst>
              <a:ext uri="{FF2B5EF4-FFF2-40B4-BE49-F238E27FC236}">
                <a16:creationId xmlns:a16="http://schemas.microsoft.com/office/drawing/2014/main" id="{DC958494-D2A1-4CB9-A801-23657ACDB4F9}"/>
              </a:ext>
            </a:extLst>
          </p:cNvPr>
          <p:cNvGraphicFramePr>
            <a:graphicFrameLocks noGrp="1"/>
          </p:cNvGraphicFramePr>
          <p:nvPr>
            <p:extLst>
              <p:ext uri="{D42A27DB-BD31-4B8C-83A1-F6EECF244321}">
                <p14:modId xmlns:p14="http://schemas.microsoft.com/office/powerpoint/2010/main" val="537953134"/>
              </p:ext>
            </p:extLst>
          </p:nvPr>
        </p:nvGraphicFramePr>
        <p:xfrm>
          <a:off x="226226" y="1090152"/>
          <a:ext cx="9474812" cy="2012670"/>
        </p:xfrm>
        <a:graphic>
          <a:graphicData uri="http://schemas.openxmlformats.org/drawingml/2006/table">
            <a:tbl>
              <a:tblPr firstRow="1" firstCol="1" bandRow="1">
                <a:tableStyleId>{5C22544A-7EE6-4342-B048-85BDC9FD1C3A}</a:tableStyleId>
              </a:tblPr>
              <a:tblGrid>
                <a:gridCol w="336214">
                  <a:extLst>
                    <a:ext uri="{9D8B030D-6E8A-4147-A177-3AD203B41FA5}">
                      <a16:colId xmlns:a16="http://schemas.microsoft.com/office/drawing/2014/main" val="20000"/>
                    </a:ext>
                  </a:extLst>
                </a:gridCol>
                <a:gridCol w="1363403">
                  <a:extLst>
                    <a:ext uri="{9D8B030D-6E8A-4147-A177-3AD203B41FA5}">
                      <a16:colId xmlns:a16="http://schemas.microsoft.com/office/drawing/2014/main" val="20001"/>
                    </a:ext>
                  </a:extLst>
                </a:gridCol>
                <a:gridCol w="3103357">
                  <a:extLst>
                    <a:ext uri="{9D8B030D-6E8A-4147-A177-3AD203B41FA5}">
                      <a16:colId xmlns:a16="http://schemas.microsoft.com/office/drawing/2014/main" val="20002"/>
                    </a:ext>
                  </a:extLst>
                </a:gridCol>
                <a:gridCol w="3200400">
                  <a:extLst>
                    <a:ext uri="{9D8B030D-6E8A-4147-A177-3AD203B41FA5}">
                      <a16:colId xmlns:a16="http://schemas.microsoft.com/office/drawing/2014/main" val="4043429374"/>
                    </a:ext>
                  </a:extLst>
                </a:gridCol>
                <a:gridCol w="1471438">
                  <a:extLst>
                    <a:ext uri="{9D8B030D-6E8A-4147-A177-3AD203B41FA5}">
                      <a16:colId xmlns:a16="http://schemas.microsoft.com/office/drawing/2014/main" val="20003"/>
                    </a:ext>
                  </a:extLst>
                </a:gridCol>
              </a:tblGrid>
              <a:tr h="172156">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172156">
                <a:tc rowSpan="2">
                  <a:txBody>
                    <a:bodyPr/>
                    <a:lstStyle/>
                    <a:p>
                      <a:pPr algn="ctr" fontAlgn="auto">
                        <a:lnSpc>
                          <a:spcPts val="1600"/>
                        </a:lnSpc>
                        <a:spcAft>
                          <a:spcPts val="0"/>
                        </a:spcAft>
                      </a:pPr>
                      <a:r>
                        <a:rPr lang="en-US" altLang="ja-JP" sz="1200" b="1" dirty="0">
                          <a:solidFill>
                            <a:schemeClr val="bg1"/>
                          </a:solidFill>
                          <a:effectLst/>
                          <a:latin typeface="+mn-ea"/>
                          <a:ea typeface="+mn-ea"/>
                          <a:cs typeface="HG丸ｺﾞｼｯｸM-PRO"/>
                        </a:rPr>
                        <a:t>2</a:t>
                      </a:r>
                      <a:endParaRPr lang="ja-JP" sz="1200" b="1"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府内市町村の健康寿命の差の縮小</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（男性）</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上位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80.34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R3</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81.54 </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1.20 </a:t>
                      </a:r>
                      <a:r>
                        <a:rPr lang="ja-JP" altLang="en-US" sz="1100" b="1" dirty="0">
                          <a:solidFill>
                            <a:schemeClr val="tx1"/>
                          </a:solidFill>
                          <a:effectLst/>
                          <a:latin typeface="+mn-ea"/>
                          <a:ea typeface="+mn-ea"/>
                        </a:rPr>
                        <a:t>歳（</a:t>
                      </a:r>
                      <a:r>
                        <a:rPr lang="en-US" altLang="ja-JP" sz="1100" b="1" dirty="0">
                          <a:solidFill>
                            <a:schemeClr val="tx1"/>
                          </a:solidFill>
                          <a:effectLst/>
                          <a:latin typeface="+mn-ea"/>
                          <a:ea typeface="+mn-ea"/>
                        </a:rPr>
                        <a:t>A</a:t>
                      </a:r>
                      <a:r>
                        <a:rPr lang="ja-JP" altLang="en-US" sz="1100" b="1" dirty="0">
                          <a:solidFill>
                            <a:schemeClr val="tx1"/>
                          </a:solidFill>
                          <a:effectLst/>
                          <a:latin typeface="+mn-ea"/>
                          <a:ea typeface="+mn-ea"/>
                        </a:rPr>
                        <a:t>）</a:t>
                      </a:r>
                    </a:p>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下位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77.57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R3</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78.34 </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0.77 </a:t>
                      </a:r>
                      <a:r>
                        <a:rPr lang="ja-JP" altLang="en-US" sz="1100" b="1" dirty="0">
                          <a:solidFill>
                            <a:schemeClr val="tx1"/>
                          </a:solidFill>
                          <a:effectLst/>
                          <a:latin typeface="+mn-ea"/>
                          <a:ea typeface="+mn-ea"/>
                        </a:rPr>
                        <a:t>歳（</a:t>
                      </a:r>
                      <a:r>
                        <a:rPr lang="en-US" altLang="ja-JP" sz="1100" b="1" dirty="0">
                          <a:solidFill>
                            <a:schemeClr val="tx1"/>
                          </a:solidFill>
                          <a:effectLst/>
                          <a:latin typeface="+mn-ea"/>
                          <a:ea typeface="+mn-ea"/>
                        </a:rPr>
                        <a:t>B</a:t>
                      </a:r>
                      <a:r>
                        <a:rPr lang="ja-JP" altLang="en-US" sz="1100" b="1" dirty="0">
                          <a:solidFill>
                            <a:schemeClr val="tx1"/>
                          </a:solidFill>
                          <a:effectLst/>
                          <a:latin typeface="+mn-ea"/>
                          <a:ea typeface="+mn-ea"/>
                        </a:rPr>
                        <a:t>）</a:t>
                      </a:r>
                      <a:endParaRPr 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上位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80.34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R5</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81.26 </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0.92 </a:t>
                      </a:r>
                      <a:r>
                        <a:rPr lang="ja-JP" altLang="en-US" sz="1100" b="1" dirty="0">
                          <a:solidFill>
                            <a:schemeClr val="tx1"/>
                          </a:solidFill>
                          <a:effectLst/>
                          <a:latin typeface="+mn-ea"/>
                          <a:ea typeface="+mn-ea"/>
                        </a:rPr>
                        <a:t>歳（</a:t>
                      </a:r>
                      <a:r>
                        <a:rPr lang="en-US" altLang="ja-JP" sz="1100" b="1" dirty="0">
                          <a:solidFill>
                            <a:schemeClr val="tx1"/>
                          </a:solidFill>
                          <a:effectLst/>
                          <a:latin typeface="+mn-ea"/>
                          <a:ea typeface="+mn-ea"/>
                        </a:rPr>
                        <a:t>A’</a:t>
                      </a:r>
                      <a:r>
                        <a:rPr lang="ja-JP" altLang="en-US" sz="1100" b="1" dirty="0">
                          <a:solidFill>
                            <a:schemeClr val="tx1"/>
                          </a:solidFill>
                          <a:effectLst/>
                          <a:latin typeface="+mn-ea"/>
                          <a:ea typeface="+mn-ea"/>
                        </a:rPr>
                        <a:t>）</a:t>
                      </a:r>
                    </a:p>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下位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77.57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R5</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78.00 </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0.43 </a:t>
                      </a:r>
                      <a:r>
                        <a:rPr lang="ja-JP" altLang="en-US" sz="1100" b="1" dirty="0">
                          <a:solidFill>
                            <a:schemeClr val="tx1"/>
                          </a:solidFill>
                          <a:effectLst/>
                          <a:latin typeface="+mn-ea"/>
                          <a:ea typeface="+mn-ea"/>
                        </a:rPr>
                        <a:t>歳（</a:t>
                      </a:r>
                      <a:r>
                        <a:rPr lang="en-US" altLang="ja-JP" sz="1100" b="1" dirty="0">
                          <a:solidFill>
                            <a:schemeClr val="tx1"/>
                          </a:solidFill>
                          <a:effectLst/>
                          <a:latin typeface="+mn-ea"/>
                          <a:ea typeface="+mn-ea"/>
                        </a:rPr>
                        <a:t>B’</a:t>
                      </a:r>
                      <a:r>
                        <a:rPr lang="ja-JP" altLang="en-US" sz="1100" b="1" dirty="0">
                          <a:solidFill>
                            <a:schemeClr val="tx1"/>
                          </a:solidFill>
                          <a:effectLst/>
                          <a:latin typeface="+mn-ea"/>
                          <a:ea typeface="+mn-ea"/>
                        </a:rPr>
                        <a:t>）</a:t>
                      </a:r>
                      <a:endParaRPr lang="ja-JP" alt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l" fontAlgn="auto">
                        <a:lnSpc>
                          <a:spcPts val="1600"/>
                        </a:lnSpc>
                        <a:spcAft>
                          <a:spcPts val="0"/>
                        </a:spcAft>
                      </a:pPr>
                      <a:r>
                        <a:rPr lang="ja-JP" altLang="en-US" sz="1200" b="1" dirty="0">
                          <a:solidFill>
                            <a:schemeClr val="tx1"/>
                          </a:solidFill>
                          <a:effectLst/>
                          <a:latin typeface="+mn-ea"/>
                          <a:ea typeface="+mn-ea"/>
                        </a:rPr>
                        <a:t>日常生活動作が</a:t>
                      </a:r>
                      <a:endParaRPr lang="en-US" altLang="ja-JP" sz="1200" b="1" dirty="0">
                        <a:solidFill>
                          <a:schemeClr val="tx1"/>
                        </a:solidFill>
                        <a:effectLst/>
                        <a:latin typeface="+mn-ea"/>
                        <a:ea typeface="+mn-ea"/>
                      </a:endParaRPr>
                    </a:p>
                    <a:p>
                      <a:pPr algn="l" fontAlgn="auto">
                        <a:lnSpc>
                          <a:spcPts val="1600"/>
                        </a:lnSpc>
                        <a:spcAft>
                          <a:spcPts val="0"/>
                        </a:spcAft>
                      </a:pPr>
                      <a:r>
                        <a:rPr lang="ja-JP" altLang="en-US" sz="1200" b="1" dirty="0">
                          <a:solidFill>
                            <a:schemeClr val="tx1"/>
                          </a:solidFill>
                          <a:effectLst/>
                          <a:latin typeface="+mn-ea"/>
                          <a:ea typeface="+mn-ea"/>
                        </a:rPr>
                        <a:t>自立している期間の</a:t>
                      </a:r>
                      <a:r>
                        <a:rPr lang="ja-JP" altLang="en-US" sz="1200" b="1" u="sng" dirty="0">
                          <a:solidFill>
                            <a:schemeClr val="tx1"/>
                          </a:solidFill>
                          <a:effectLst/>
                          <a:latin typeface="+mn-ea"/>
                          <a:ea typeface="+mn-ea"/>
                        </a:rPr>
                        <a:t>平均</a:t>
                      </a:r>
                      <a:r>
                        <a:rPr lang="ja-JP" altLang="en-US" sz="1200" b="1" dirty="0">
                          <a:solidFill>
                            <a:schemeClr val="tx1"/>
                          </a:solidFill>
                          <a:effectLst/>
                          <a:latin typeface="+mn-ea"/>
                          <a:ea typeface="+mn-ea"/>
                        </a:rPr>
                        <a:t>において　上位</a:t>
                      </a:r>
                      <a:r>
                        <a:rPr lang="en-US" altLang="ja-JP" sz="1200" b="1" dirty="0">
                          <a:solidFill>
                            <a:schemeClr val="tx1"/>
                          </a:solidFill>
                          <a:effectLst/>
                          <a:latin typeface="+mn-ea"/>
                          <a:ea typeface="+mn-ea"/>
                        </a:rPr>
                        <a:t>4</a:t>
                      </a:r>
                      <a:r>
                        <a:rPr lang="ja-JP" altLang="en-US" sz="1200" b="1" dirty="0">
                          <a:solidFill>
                            <a:schemeClr val="tx1"/>
                          </a:solidFill>
                          <a:effectLst/>
                          <a:latin typeface="+mn-ea"/>
                          <a:ea typeface="+mn-ea"/>
                        </a:rPr>
                        <a:t>分の</a:t>
                      </a:r>
                      <a:r>
                        <a:rPr lang="en-US" altLang="ja-JP" sz="1200" b="1" dirty="0">
                          <a:solidFill>
                            <a:schemeClr val="tx1"/>
                          </a:solidFill>
                          <a:effectLst/>
                          <a:latin typeface="+mn-ea"/>
                          <a:ea typeface="+mn-ea"/>
                        </a:rPr>
                        <a:t>1</a:t>
                      </a:r>
                      <a:r>
                        <a:rPr lang="ja-JP" altLang="en-US" sz="1200" b="1" dirty="0">
                          <a:solidFill>
                            <a:schemeClr val="tx1"/>
                          </a:solidFill>
                          <a:effectLst/>
                          <a:latin typeface="+mn-ea"/>
                          <a:ea typeface="+mn-ea"/>
                        </a:rPr>
                        <a:t>の市町村の</a:t>
                      </a:r>
                      <a:r>
                        <a:rPr lang="ja-JP" altLang="en-US" sz="1200" b="1" u="sng" dirty="0">
                          <a:solidFill>
                            <a:schemeClr val="tx1"/>
                          </a:solidFill>
                          <a:effectLst/>
                          <a:latin typeface="+mn-ea"/>
                          <a:ea typeface="+mn-ea"/>
                        </a:rPr>
                        <a:t>平均</a:t>
                      </a:r>
                      <a:r>
                        <a:rPr lang="ja-JP" altLang="en-US" sz="1200" b="1" dirty="0">
                          <a:solidFill>
                            <a:schemeClr val="tx1"/>
                          </a:solidFill>
                          <a:effectLst/>
                          <a:latin typeface="+mn-ea"/>
                          <a:ea typeface="+mn-ea"/>
                        </a:rPr>
                        <a:t>の増加分を上回る</a:t>
                      </a:r>
                      <a:endParaRPr lang="en-US" altLang="ja-JP" sz="1200" b="1" dirty="0">
                        <a:solidFill>
                          <a:schemeClr val="tx1"/>
                        </a:solidFill>
                        <a:effectLst/>
                        <a:latin typeface="+mn-ea"/>
                        <a:ea typeface="+mn-ea"/>
                      </a:endParaRPr>
                    </a:p>
                    <a:p>
                      <a:pPr algn="l" fontAlgn="auto">
                        <a:lnSpc>
                          <a:spcPts val="1600"/>
                        </a:lnSpc>
                        <a:spcAft>
                          <a:spcPts val="0"/>
                        </a:spcAft>
                      </a:pPr>
                      <a:r>
                        <a:rPr lang="ja-JP" altLang="en-US" sz="1200" b="1" dirty="0">
                          <a:solidFill>
                            <a:schemeClr val="tx1"/>
                          </a:solidFill>
                          <a:effectLst/>
                          <a:latin typeface="+mn-ea"/>
                          <a:ea typeface="+mn-ea"/>
                        </a:rPr>
                        <a:t>下位</a:t>
                      </a:r>
                      <a:r>
                        <a:rPr lang="en-US" altLang="ja-JP" sz="1200" b="1" dirty="0">
                          <a:solidFill>
                            <a:schemeClr val="tx1"/>
                          </a:solidFill>
                          <a:effectLst/>
                          <a:latin typeface="+mn-ea"/>
                          <a:ea typeface="+mn-ea"/>
                        </a:rPr>
                        <a:t>4</a:t>
                      </a:r>
                      <a:r>
                        <a:rPr lang="ja-JP" altLang="en-US" sz="1200" b="1" dirty="0">
                          <a:solidFill>
                            <a:schemeClr val="tx1"/>
                          </a:solidFill>
                          <a:effectLst/>
                          <a:latin typeface="+mn-ea"/>
                          <a:ea typeface="+mn-ea"/>
                        </a:rPr>
                        <a:t>分の</a:t>
                      </a:r>
                      <a:r>
                        <a:rPr lang="en-US" altLang="ja-JP" sz="1200" b="1" dirty="0">
                          <a:solidFill>
                            <a:schemeClr val="tx1"/>
                          </a:solidFill>
                          <a:effectLst/>
                          <a:latin typeface="+mn-ea"/>
                          <a:ea typeface="+mn-ea"/>
                        </a:rPr>
                        <a:t>1</a:t>
                      </a:r>
                      <a:r>
                        <a:rPr lang="ja-JP" altLang="en-US" sz="1200" b="1" dirty="0">
                          <a:solidFill>
                            <a:schemeClr val="tx1"/>
                          </a:solidFill>
                          <a:effectLst/>
                          <a:latin typeface="+mn-ea"/>
                          <a:ea typeface="+mn-ea"/>
                        </a:rPr>
                        <a:t>の市町村の平均の増加</a:t>
                      </a:r>
                      <a:endParaRPr lang="ja-JP" sz="12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2156">
                <a:tc vMerge="1">
                  <a:txBody>
                    <a:bodyPr/>
                    <a:lstStyle/>
                    <a:p>
                      <a:pPr algn="ctr" fontAlgn="auto">
                        <a:lnSpc>
                          <a:spcPts val="1600"/>
                        </a:lnSpc>
                        <a:spcAft>
                          <a:spcPts val="0"/>
                        </a:spcAft>
                      </a:pP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t>府内市町村の健康寿命の差の縮小</a:t>
                      </a:r>
                      <a:endParaRPr lang="en-US" altLang="ja-JP" sz="1100" b="1" dirty="0"/>
                    </a:p>
                    <a:p>
                      <a:pPr algn="l" fontAlgn="auto">
                        <a:lnSpc>
                          <a:spcPts val="1600"/>
                        </a:lnSpc>
                        <a:spcAft>
                          <a:spcPts val="0"/>
                        </a:spcAft>
                      </a:pPr>
                      <a:r>
                        <a:rPr lang="ja-JP" altLang="en-US" sz="1100" b="1" dirty="0"/>
                        <a:t>（女性） </a:t>
                      </a:r>
                      <a:endParaRPr lang="ja-JP" altLang="en-US" sz="1100" b="1" spc="-50" baseline="0"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上位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84.07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R3</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85.59 </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1.52 </a:t>
                      </a:r>
                      <a:r>
                        <a:rPr lang="ja-JP" altLang="en-US" sz="1100" b="1" dirty="0">
                          <a:solidFill>
                            <a:schemeClr val="tx1"/>
                          </a:solidFill>
                          <a:effectLst/>
                          <a:latin typeface="+mn-ea"/>
                          <a:ea typeface="+mn-ea"/>
                        </a:rPr>
                        <a:t>歳（</a:t>
                      </a:r>
                      <a:r>
                        <a:rPr lang="en-US" altLang="ja-JP" sz="1100" b="1" dirty="0">
                          <a:solidFill>
                            <a:schemeClr val="tx1"/>
                          </a:solidFill>
                          <a:effectLst/>
                          <a:latin typeface="+mn-ea"/>
                          <a:ea typeface="+mn-ea"/>
                        </a:rPr>
                        <a:t>C</a:t>
                      </a:r>
                      <a:r>
                        <a:rPr lang="ja-JP" altLang="en-US" sz="1100" b="1" dirty="0">
                          <a:solidFill>
                            <a:schemeClr val="tx1"/>
                          </a:solidFill>
                          <a:effectLst/>
                          <a:latin typeface="+mn-ea"/>
                          <a:ea typeface="+mn-ea"/>
                        </a:rPr>
                        <a:t>）</a:t>
                      </a:r>
                    </a:p>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下位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81.77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R3</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83.02 </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1.25 </a:t>
                      </a:r>
                      <a:r>
                        <a:rPr lang="ja-JP" altLang="en-US" sz="1100" b="1" dirty="0">
                          <a:solidFill>
                            <a:schemeClr val="tx1"/>
                          </a:solidFill>
                          <a:effectLst/>
                          <a:latin typeface="+mn-ea"/>
                          <a:ea typeface="+mn-ea"/>
                        </a:rPr>
                        <a:t>歳（</a:t>
                      </a:r>
                      <a:r>
                        <a:rPr lang="en-US" altLang="ja-JP" sz="1100" b="1" dirty="0">
                          <a:solidFill>
                            <a:schemeClr val="tx1"/>
                          </a:solidFill>
                          <a:effectLst/>
                          <a:latin typeface="+mn-ea"/>
                          <a:ea typeface="+mn-ea"/>
                        </a:rPr>
                        <a:t>D</a:t>
                      </a:r>
                      <a:r>
                        <a:rPr lang="ja-JP" altLang="en-US" sz="1100" b="1" dirty="0">
                          <a:solidFill>
                            <a:schemeClr val="tx1"/>
                          </a:solidFill>
                          <a:effectLst/>
                          <a:latin typeface="+mn-ea"/>
                          <a:ea typeface="+mn-ea"/>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上位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84.07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R5</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85.39 </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1.32 </a:t>
                      </a:r>
                      <a:r>
                        <a:rPr lang="ja-JP" altLang="en-US" sz="1100" b="1" dirty="0">
                          <a:solidFill>
                            <a:schemeClr val="tx1"/>
                          </a:solidFill>
                          <a:effectLst/>
                          <a:latin typeface="+mn-ea"/>
                          <a:ea typeface="+mn-ea"/>
                        </a:rPr>
                        <a:t>歳（</a:t>
                      </a:r>
                      <a:r>
                        <a:rPr lang="en-US" altLang="ja-JP" sz="1100" b="1" dirty="0">
                          <a:solidFill>
                            <a:schemeClr val="tx1"/>
                          </a:solidFill>
                          <a:effectLst/>
                          <a:latin typeface="+mn-ea"/>
                          <a:ea typeface="+mn-ea"/>
                        </a:rPr>
                        <a:t>C’</a:t>
                      </a:r>
                      <a:r>
                        <a:rPr lang="ja-JP" altLang="en-US" sz="1100" b="1" dirty="0">
                          <a:solidFill>
                            <a:schemeClr val="tx1"/>
                          </a:solidFill>
                          <a:effectLst/>
                          <a:latin typeface="+mn-ea"/>
                          <a:ea typeface="+mn-ea"/>
                        </a:rPr>
                        <a:t>）</a:t>
                      </a:r>
                    </a:p>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下位</a:t>
                      </a: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H27</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81.77 </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R5</a:t>
                      </a:r>
                      <a:r>
                        <a:rPr lang="ja-JP" altLang="en-US" sz="1100" b="1" dirty="0">
                          <a:solidFill>
                            <a:schemeClr val="tx1"/>
                          </a:solidFill>
                          <a:effectLst/>
                          <a:latin typeface="+mn-ea"/>
                          <a:ea typeface="+mn-ea"/>
                        </a:rPr>
                        <a:t>）  </a:t>
                      </a:r>
                      <a:r>
                        <a:rPr lang="en-US" altLang="ja-JP" sz="1100" b="1" dirty="0">
                          <a:solidFill>
                            <a:schemeClr val="tx1"/>
                          </a:solidFill>
                          <a:effectLst/>
                          <a:latin typeface="+mn-ea"/>
                          <a:ea typeface="+mn-ea"/>
                        </a:rPr>
                        <a:t>83.09</a:t>
                      </a:r>
                      <a:r>
                        <a:rPr lang="ja-JP" altLang="en-US" sz="1100" b="1" dirty="0">
                          <a:solidFill>
                            <a:schemeClr val="tx1"/>
                          </a:solidFill>
                          <a:effectLst/>
                          <a:latin typeface="+mn-ea"/>
                          <a:ea typeface="+mn-ea"/>
                        </a:rPr>
                        <a:t>歳　　  差 </a:t>
                      </a:r>
                      <a:r>
                        <a:rPr lang="en-US" altLang="ja-JP" sz="1100" b="1" dirty="0">
                          <a:solidFill>
                            <a:schemeClr val="tx1"/>
                          </a:solidFill>
                          <a:effectLst/>
                          <a:latin typeface="+mn-ea"/>
                          <a:ea typeface="+mn-ea"/>
                        </a:rPr>
                        <a:t>1.32</a:t>
                      </a:r>
                      <a:r>
                        <a:rPr lang="ja-JP" altLang="en-US" sz="1100" b="1" dirty="0">
                          <a:solidFill>
                            <a:schemeClr val="tx1"/>
                          </a:solidFill>
                          <a:effectLst/>
                          <a:latin typeface="+mn-ea"/>
                          <a:ea typeface="+mn-ea"/>
                        </a:rPr>
                        <a:t> 歳（</a:t>
                      </a:r>
                      <a:r>
                        <a:rPr lang="en-US" altLang="ja-JP" sz="1100" b="1" dirty="0">
                          <a:solidFill>
                            <a:schemeClr val="tx1"/>
                          </a:solidFill>
                          <a:effectLst/>
                          <a:latin typeface="+mn-ea"/>
                          <a:ea typeface="+mn-ea"/>
                        </a:rPr>
                        <a:t>D’</a:t>
                      </a:r>
                      <a:r>
                        <a:rPr lang="ja-JP" altLang="en-US" sz="1100" b="1" dirty="0">
                          <a:solidFill>
                            <a:schemeClr val="tx1"/>
                          </a:solidFill>
                          <a:effectLst/>
                          <a:latin typeface="+mn-ea"/>
                          <a:ea typeface="+mn-ea"/>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ja-JP" altLang="en-US" sz="12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795793"/>
                  </a:ext>
                </a:extLst>
              </a:tr>
            </a:tbl>
          </a:graphicData>
        </a:graphic>
      </p:graphicFrame>
      <p:sp>
        <p:nvSpPr>
          <p:cNvPr id="30" name="角丸四角形 47">
            <a:extLst>
              <a:ext uri="{FF2B5EF4-FFF2-40B4-BE49-F238E27FC236}">
                <a16:creationId xmlns:a16="http://schemas.microsoft.com/office/drawing/2014/main" id="{C5106793-DF96-4DD2-8A76-6203D5812FF8}"/>
              </a:ext>
            </a:extLst>
          </p:cNvPr>
          <p:cNvSpPr/>
          <p:nvPr/>
        </p:nvSpPr>
        <p:spPr>
          <a:xfrm>
            <a:off x="297021" y="4833930"/>
            <a:ext cx="5070346" cy="1747340"/>
          </a:xfrm>
          <a:prstGeom prst="roundRect">
            <a:avLst>
              <a:gd name="adj" fmla="val 8499"/>
            </a:avLst>
          </a:prstGeom>
          <a:noFill/>
          <a:ln w="19050">
            <a:noFill/>
          </a:ln>
        </p:spPr>
        <p:txBody>
          <a:bodyPr wrap="square" lIns="72000" tIns="72000" rIns="72000" bIns="72000" anchor="t" anchorCtr="0">
            <a:noAutofit/>
          </a:bodyPr>
          <a:lstStyle/>
          <a:p>
            <a:pPr marL="171450" indent="-171450">
              <a:buFont typeface="Wingdings" panose="05000000000000000000" pitchFamily="2" charset="2"/>
              <a:buChar char="l"/>
            </a:pPr>
            <a:r>
              <a:rPr lang="ja-JP" altLang="en-US" sz="1100" dirty="0">
                <a:latin typeface="+mn-ea"/>
              </a:rPr>
              <a:t>平成</a:t>
            </a:r>
            <a:r>
              <a:rPr lang="en-US" altLang="ja-JP" sz="1100" dirty="0">
                <a:latin typeface="+mn-ea"/>
              </a:rPr>
              <a:t>27</a:t>
            </a:r>
            <a:r>
              <a:rPr lang="ja-JP" altLang="en-US" sz="1100" dirty="0">
                <a:latin typeface="+mn-ea"/>
              </a:rPr>
              <a:t>年をベースとし、令和</a:t>
            </a:r>
            <a:r>
              <a:rPr lang="en-US" altLang="ja-JP" sz="1100" dirty="0">
                <a:latin typeface="+mn-ea"/>
              </a:rPr>
              <a:t>3</a:t>
            </a:r>
            <a:r>
              <a:rPr lang="ja-JP" altLang="en-US" sz="1100" dirty="0">
                <a:latin typeface="+mn-ea"/>
              </a:rPr>
              <a:t>年（計画策定時）と令和５年（現状値）の「下位</a:t>
            </a:r>
            <a:r>
              <a:rPr lang="en-US" altLang="ja-JP" sz="1100" dirty="0">
                <a:latin typeface="+mn-ea"/>
              </a:rPr>
              <a:t>4</a:t>
            </a:r>
            <a:r>
              <a:rPr lang="ja-JP" altLang="en-US" sz="1100" dirty="0">
                <a:latin typeface="+mn-ea"/>
              </a:rPr>
              <a:t>分の</a:t>
            </a:r>
            <a:r>
              <a:rPr lang="en-US" altLang="ja-JP" sz="1100" dirty="0">
                <a:latin typeface="+mn-ea"/>
              </a:rPr>
              <a:t>1</a:t>
            </a:r>
            <a:r>
              <a:rPr lang="ja-JP" altLang="en-US" sz="1100" dirty="0">
                <a:latin typeface="+mn-ea"/>
              </a:rPr>
              <a:t>の市町村の平均の増加」と「上位</a:t>
            </a:r>
            <a:r>
              <a:rPr lang="en-US" altLang="ja-JP" sz="1100" dirty="0">
                <a:latin typeface="+mn-ea"/>
              </a:rPr>
              <a:t>4</a:t>
            </a:r>
            <a:r>
              <a:rPr lang="ja-JP" altLang="en-US" sz="1100" dirty="0">
                <a:latin typeface="+mn-ea"/>
              </a:rPr>
              <a:t>分の</a:t>
            </a:r>
            <a:r>
              <a:rPr lang="en-US" altLang="ja-JP" sz="1100" dirty="0">
                <a:latin typeface="+mn-ea"/>
              </a:rPr>
              <a:t>1</a:t>
            </a:r>
            <a:r>
              <a:rPr lang="ja-JP" altLang="en-US" sz="1100" dirty="0">
                <a:latin typeface="+mn-ea"/>
              </a:rPr>
              <a:t>の市町村の平均の増加」を比較すると、男性は、依然、 「上位」が「下位」の平均増加分を上回ったが、女性は、「上位」と「下位」の増加分に差はなくなった。</a:t>
            </a:r>
            <a:endParaRPr lang="en-US" altLang="ja-JP" sz="1100" dirty="0">
              <a:latin typeface="+mn-ea"/>
            </a:endParaRPr>
          </a:p>
          <a:p>
            <a:pPr marL="171450" indent="-171450">
              <a:buFont typeface="Wingdings" panose="05000000000000000000" pitchFamily="2" charset="2"/>
              <a:buChar char="l"/>
            </a:pPr>
            <a:endParaRPr lang="en-US" altLang="ja-JP" sz="1100" dirty="0">
              <a:latin typeface="+mn-ea"/>
            </a:endParaRPr>
          </a:p>
          <a:p>
            <a:pPr marL="171450" indent="-171450">
              <a:buFont typeface="Wingdings" panose="05000000000000000000" pitchFamily="2" charset="2"/>
              <a:buChar char="l"/>
            </a:pPr>
            <a:r>
              <a:rPr lang="ja-JP" altLang="en-US" sz="1100" dirty="0">
                <a:latin typeface="+mn-ea"/>
              </a:rPr>
              <a:t>中間評価では、</a:t>
            </a:r>
            <a:r>
              <a:rPr lang="en-US" altLang="ja-JP" sz="1100" dirty="0">
                <a:latin typeface="+mn-ea"/>
              </a:rPr>
              <a:t>【</a:t>
            </a:r>
            <a:r>
              <a:rPr lang="ja-JP" altLang="en-US" sz="1100" dirty="0">
                <a:latin typeface="+mn-ea"/>
              </a:rPr>
              <a:t>令和</a:t>
            </a:r>
            <a:r>
              <a:rPr lang="en-US" altLang="ja-JP" sz="1100" dirty="0">
                <a:latin typeface="+mn-ea"/>
              </a:rPr>
              <a:t>7</a:t>
            </a:r>
            <a:r>
              <a:rPr lang="ja-JP" altLang="en-US" sz="1100" dirty="0">
                <a:latin typeface="+mn-ea"/>
              </a:rPr>
              <a:t>年－令和</a:t>
            </a:r>
            <a:r>
              <a:rPr lang="en-US" altLang="ja-JP" sz="1100" dirty="0">
                <a:latin typeface="+mn-ea"/>
              </a:rPr>
              <a:t>11</a:t>
            </a:r>
            <a:r>
              <a:rPr lang="ja-JP" altLang="en-US" sz="1100" dirty="0">
                <a:latin typeface="+mn-ea"/>
              </a:rPr>
              <a:t>年</a:t>
            </a:r>
            <a:r>
              <a:rPr lang="en-US" altLang="ja-JP" sz="1100" dirty="0">
                <a:latin typeface="+mn-ea"/>
              </a:rPr>
              <a:t>】</a:t>
            </a:r>
            <a:r>
              <a:rPr lang="ja-JP" altLang="en-US" sz="1100" dirty="0">
                <a:latin typeface="+mn-ea"/>
              </a:rPr>
              <a:t>、最終評価では、</a:t>
            </a:r>
            <a:r>
              <a:rPr lang="en-US" altLang="ja-JP" sz="1100" dirty="0">
                <a:latin typeface="+mn-ea"/>
              </a:rPr>
              <a:t>【</a:t>
            </a:r>
            <a:r>
              <a:rPr lang="ja-JP" altLang="en-US" sz="1100" dirty="0">
                <a:latin typeface="+mn-ea"/>
              </a:rPr>
              <a:t>令和</a:t>
            </a:r>
            <a:r>
              <a:rPr lang="en-US" altLang="ja-JP" sz="1100" dirty="0">
                <a:latin typeface="+mn-ea"/>
              </a:rPr>
              <a:t>7</a:t>
            </a:r>
            <a:r>
              <a:rPr lang="ja-JP" altLang="en-US" sz="1100" dirty="0">
                <a:latin typeface="+mn-ea"/>
              </a:rPr>
              <a:t>年－令和</a:t>
            </a:r>
            <a:r>
              <a:rPr lang="en-US" altLang="ja-JP" sz="1100" dirty="0">
                <a:latin typeface="+mn-ea"/>
              </a:rPr>
              <a:t>17</a:t>
            </a:r>
            <a:r>
              <a:rPr lang="ja-JP" altLang="en-US" sz="1100" dirty="0">
                <a:latin typeface="+mn-ea"/>
              </a:rPr>
              <a:t>年</a:t>
            </a:r>
            <a:r>
              <a:rPr lang="en-US" altLang="ja-JP" sz="1100" dirty="0">
                <a:latin typeface="+mn-ea"/>
              </a:rPr>
              <a:t>】</a:t>
            </a:r>
            <a:r>
              <a:rPr lang="ja-JP" altLang="en-US" sz="1100" dirty="0">
                <a:latin typeface="+mn-ea"/>
              </a:rPr>
              <a:t>の上位</a:t>
            </a:r>
            <a:r>
              <a:rPr lang="en-US" altLang="ja-JP" sz="1100" dirty="0">
                <a:latin typeface="+mn-ea"/>
              </a:rPr>
              <a:t>4</a:t>
            </a:r>
            <a:r>
              <a:rPr lang="ja-JP" altLang="en-US" sz="1100" dirty="0">
                <a:latin typeface="+mn-ea"/>
              </a:rPr>
              <a:t>分の</a:t>
            </a:r>
            <a:r>
              <a:rPr lang="en-US" altLang="ja-JP" sz="1100" dirty="0">
                <a:latin typeface="+mn-ea"/>
              </a:rPr>
              <a:t>1</a:t>
            </a:r>
            <a:r>
              <a:rPr lang="ja-JP" altLang="en-US" sz="1100" dirty="0">
                <a:latin typeface="+mn-ea"/>
              </a:rPr>
              <a:t>及び下位</a:t>
            </a:r>
            <a:r>
              <a:rPr lang="en-US" altLang="ja-JP" sz="1100" dirty="0">
                <a:latin typeface="+mn-ea"/>
              </a:rPr>
              <a:t>4</a:t>
            </a:r>
            <a:r>
              <a:rPr lang="ja-JP" altLang="en-US" sz="1100" dirty="0">
                <a:latin typeface="+mn-ea"/>
              </a:rPr>
              <a:t>分の</a:t>
            </a:r>
            <a:r>
              <a:rPr lang="en-US" altLang="ja-JP" sz="1100" dirty="0">
                <a:latin typeface="+mn-ea"/>
              </a:rPr>
              <a:t>1</a:t>
            </a:r>
            <a:r>
              <a:rPr lang="ja-JP" altLang="en-US" sz="1100" dirty="0">
                <a:latin typeface="+mn-ea"/>
              </a:rPr>
              <a:t>の市町村の平均の増加を見ることとする。</a:t>
            </a:r>
          </a:p>
        </p:txBody>
      </p:sp>
      <p:sp>
        <p:nvSpPr>
          <p:cNvPr id="18" name="角丸四角形 47">
            <a:extLst>
              <a:ext uri="{FF2B5EF4-FFF2-40B4-BE49-F238E27FC236}">
                <a16:creationId xmlns:a16="http://schemas.microsoft.com/office/drawing/2014/main" id="{19E9F642-1E11-4E14-83F4-ED4F31D54891}"/>
              </a:ext>
            </a:extLst>
          </p:cNvPr>
          <p:cNvSpPr/>
          <p:nvPr/>
        </p:nvSpPr>
        <p:spPr>
          <a:xfrm>
            <a:off x="5538151" y="3190667"/>
            <a:ext cx="3617845" cy="477629"/>
          </a:xfrm>
          <a:prstGeom prst="roundRect">
            <a:avLst>
              <a:gd name="adj" fmla="val 8499"/>
            </a:avLst>
          </a:prstGeom>
          <a:noFill/>
          <a:ln w="19050">
            <a:noFill/>
          </a:ln>
        </p:spPr>
        <p:txBody>
          <a:bodyPr wrap="square" lIns="72000" tIns="72000" rIns="72000" bIns="72000" anchor="t" anchorCtr="0">
            <a:noAutofit/>
          </a:bodyPr>
          <a:lstStyle/>
          <a:p>
            <a:r>
              <a:rPr lang="en-US" altLang="ja-JP" sz="1100" b="1" dirty="0">
                <a:latin typeface="游ゴシック" panose="020B0400000000000000" pitchFamily="50" charset="-128"/>
                <a:ea typeface="游ゴシック" panose="020B0400000000000000" pitchFamily="50" charset="-128"/>
              </a:rPr>
              <a:t>&lt;【</a:t>
            </a:r>
            <a:r>
              <a:rPr lang="ja-JP" altLang="en-US" sz="1100" b="1" dirty="0">
                <a:latin typeface="游ゴシック" panose="020B0400000000000000" pitchFamily="50" charset="-128"/>
                <a:ea typeface="游ゴシック" panose="020B0400000000000000" pitchFamily="50" charset="-128"/>
              </a:rPr>
              <a:t>参考</a:t>
            </a:r>
            <a:r>
              <a:rPr lang="en-US" altLang="ja-JP" sz="1100" b="1" dirty="0">
                <a:latin typeface="游ゴシック" panose="020B0400000000000000" pitchFamily="50" charset="-128"/>
                <a:ea typeface="游ゴシック" panose="020B0400000000000000" pitchFamily="50" charset="-128"/>
              </a:rPr>
              <a:t>】</a:t>
            </a:r>
            <a:r>
              <a:rPr lang="ja-JP" altLang="en-US" sz="1100" b="1" dirty="0">
                <a:latin typeface="游ゴシック" panose="020B0400000000000000" pitchFamily="50" charset="-128"/>
                <a:ea typeface="游ゴシック" panose="020B0400000000000000" pitchFamily="50" charset="-128"/>
              </a:rPr>
              <a:t>府内市町村の健康寿命の差＞</a:t>
            </a:r>
            <a:endParaRPr lang="en-US" altLang="ja-JP" sz="1100" b="1" dirty="0">
              <a:latin typeface="游ゴシック" panose="020B0400000000000000" pitchFamily="50" charset="-128"/>
              <a:ea typeface="游ゴシック" panose="020B0400000000000000" pitchFamily="50" charset="-128"/>
            </a:endParaRPr>
          </a:p>
          <a:p>
            <a:r>
              <a:rPr lang="ja-JP" altLang="en-US" sz="1100" b="1" dirty="0">
                <a:latin typeface="游ゴシック" panose="020B0400000000000000" pitchFamily="50" charset="-128"/>
                <a:ea typeface="游ゴシック" panose="020B0400000000000000" pitchFamily="50" charset="-128"/>
              </a:rPr>
              <a:t>（健康寿命が最も高い市町村と最も低い市町村の差）</a:t>
            </a:r>
            <a:endParaRPr lang="en-US" altLang="ja-JP" sz="1200" b="1" dirty="0">
              <a:latin typeface="游ゴシック" panose="020B0400000000000000" pitchFamily="50" charset="-128"/>
              <a:ea typeface="游ゴシック" panose="020B0400000000000000" pitchFamily="50" charset="-128"/>
            </a:endParaRPr>
          </a:p>
        </p:txBody>
      </p:sp>
      <p:graphicFrame>
        <p:nvGraphicFramePr>
          <p:cNvPr id="3" name="表 5">
            <a:extLst>
              <a:ext uri="{FF2B5EF4-FFF2-40B4-BE49-F238E27FC236}">
                <a16:creationId xmlns:a16="http://schemas.microsoft.com/office/drawing/2014/main" id="{16AAEACD-0FF5-4312-855E-0A2488FA1691}"/>
              </a:ext>
            </a:extLst>
          </p:cNvPr>
          <p:cNvGraphicFramePr>
            <a:graphicFrameLocks noGrp="1"/>
          </p:cNvGraphicFramePr>
          <p:nvPr>
            <p:extLst>
              <p:ext uri="{D42A27DB-BD31-4B8C-83A1-F6EECF244321}">
                <p14:modId xmlns:p14="http://schemas.microsoft.com/office/powerpoint/2010/main" val="1247025186"/>
              </p:ext>
            </p:extLst>
          </p:nvPr>
        </p:nvGraphicFramePr>
        <p:xfrm>
          <a:off x="398088" y="3567790"/>
          <a:ext cx="4909821" cy="1188720"/>
        </p:xfrm>
        <a:graphic>
          <a:graphicData uri="http://schemas.openxmlformats.org/drawingml/2006/table">
            <a:tbl>
              <a:tblPr firstRow="1" bandRow="1">
                <a:tableStyleId>{5C22544A-7EE6-4342-B048-85BDC9FD1C3A}</a:tableStyleId>
              </a:tblPr>
              <a:tblGrid>
                <a:gridCol w="1741423">
                  <a:extLst>
                    <a:ext uri="{9D8B030D-6E8A-4147-A177-3AD203B41FA5}">
                      <a16:colId xmlns:a16="http://schemas.microsoft.com/office/drawing/2014/main" val="1535934357"/>
                    </a:ext>
                  </a:extLst>
                </a:gridCol>
                <a:gridCol w="1531791">
                  <a:extLst>
                    <a:ext uri="{9D8B030D-6E8A-4147-A177-3AD203B41FA5}">
                      <a16:colId xmlns:a16="http://schemas.microsoft.com/office/drawing/2014/main" val="3872023376"/>
                    </a:ext>
                  </a:extLst>
                </a:gridCol>
                <a:gridCol w="1636607">
                  <a:extLst>
                    <a:ext uri="{9D8B030D-6E8A-4147-A177-3AD203B41FA5}">
                      <a16:colId xmlns:a16="http://schemas.microsoft.com/office/drawing/2014/main" val="4074162382"/>
                    </a:ext>
                  </a:extLst>
                </a:gridCol>
              </a:tblGrid>
              <a:tr h="0">
                <a:tc>
                  <a:txBody>
                    <a:bodyPr/>
                    <a:lstStyle/>
                    <a:p>
                      <a:pPr algn="ctr"/>
                      <a:endParaRPr kumimoji="1" lang="ja-JP" alt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chemeClr val="tx1"/>
                          </a:solidFill>
                        </a:rPr>
                        <a:t>H27</a:t>
                      </a:r>
                      <a:r>
                        <a:rPr kumimoji="1" lang="ja-JP" altLang="en-US" sz="1200" b="0" dirty="0">
                          <a:solidFill>
                            <a:schemeClr val="tx1"/>
                          </a:solidFill>
                        </a:rPr>
                        <a:t>ー</a:t>
                      </a:r>
                      <a:r>
                        <a:rPr kumimoji="1" lang="en-US" altLang="ja-JP" sz="1200" b="0" dirty="0">
                          <a:solidFill>
                            <a:schemeClr val="tx1"/>
                          </a:solidFill>
                        </a:rPr>
                        <a:t>R3</a:t>
                      </a:r>
                      <a:endParaRPr kumimoji="1" lang="ja-JP" alt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4C7E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chemeClr val="tx1"/>
                          </a:solidFill>
                        </a:rPr>
                        <a:t>H27</a:t>
                      </a:r>
                      <a:r>
                        <a:rPr kumimoji="1" lang="ja-JP" altLang="en-US" sz="1200" b="0" dirty="0">
                          <a:solidFill>
                            <a:schemeClr val="tx1"/>
                          </a:solidFill>
                        </a:rPr>
                        <a:t>ー</a:t>
                      </a:r>
                      <a:r>
                        <a:rPr kumimoji="1" lang="en-US" altLang="ja-JP" sz="1200" b="0" dirty="0">
                          <a:solidFill>
                            <a:schemeClr val="tx1"/>
                          </a:solidFill>
                        </a:rPr>
                        <a:t>R5</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B4C7E7"/>
                    </a:solidFill>
                  </a:tcPr>
                </a:tc>
                <a:extLst>
                  <a:ext uri="{0D108BD9-81ED-4DB2-BD59-A6C34878D82A}">
                    <a16:rowId xmlns:a16="http://schemas.microsoft.com/office/drawing/2014/main" val="738927621"/>
                  </a:ext>
                </a:extLst>
              </a:tr>
              <a:tr h="3708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男性</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200" b="0" dirty="0">
                          <a:solidFill>
                            <a:schemeClr val="tx1"/>
                          </a:solidFill>
                        </a:rPr>
                        <a:t>▲</a:t>
                      </a:r>
                      <a:r>
                        <a:rPr kumimoji="1" lang="en-US" altLang="ja-JP" sz="1200" b="0" dirty="0">
                          <a:solidFill>
                            <a:schemeClr val="tx1"/>
                          </a:solidFill>
                        </a:rPr>
                        <a:t>0.42</a:t>
                      </a:r>
                      <a:r>
                        <a:rPr kumimoji="1" lang="ja-JP" altLang="en-US" sz="1200" b="0" dirty="0">
                          <a:solidFill>
                            <a:schemeClr val="tx1"/>
                          </a:solidFill>
                        </a:rPr>
                        <a:t>歳</a:t>
                      </a:r>
                      <a:endParaRPr kumimoji="1" lang="en-US" altLang="ja-JP" sz="12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chemeClr val="tx1"/>
                          </a:solidFill>
                        </a:rPr>
                        <a:t>(B)</a:t>
                      </a:r>
                      <a:r>
                        <a:rPr kumimoji="1" lang="ja-JP" altLang="en-US" sz="1200" b="0" dirty="0">
                          <a:solidFill>
                            <a:schemeClr val="tx1"/>
                          </a:solidFill>
                        </a:rPr>
                        <a:t>－</a:t>
                      </a:r>
                      <a:r>
                        <a:rPr kumimoji="1" lang="en-US" altLang="ja-JP" sz="1200" b="0" dirty="0">
                          <a:solidFill>
                            <a:schemeClr val="tx1"/>
                          </a:solidFill>
                        </a:rPr>
                        <a:t>(A)</a:t>
                      </a:r>
                      <a:endParaRPr kumimoji="1" lang="ja-JP" alt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algn="ctr"/>
                      <a:r>
                        <a:rPr kumimoji="1" lang="ja-JP" altLang="en-US" sz="1200" b="0" dirty="0">
                          <a:solidFill>
                            <a:schemeClr val="tx1"/>
                          </a:solidFill>
                        </a:rPr>
                        <a:t>▲</a:t>
                      </a:r>
                      <a:r>
                        <a:rPr kumimoji="1" lang="en-US" altLang="ja-JP" sz="1200" b="0" dirty="0">
                          <a:solidFill>
                            <a:schemeClr val="tx1"/>
                          </a:solidFill>
                        </a:rPr>
                        <a:t>0.49</a:t>
                      </a:r>
                      <a:r>
                        <a:rPr kumimoji="1" lang="ja-JP" altLang="en-US" sz="1200" b="0" dirty="0">
                          <a:solidFill>
                            <a:schemeClr val="tx1"/>
                          </a:solidFill>
                        </a:rPr>
                        <a:t>歳</a:t>
                      </a:r>
                      <a:endParaRPr kumimoji="1" lang="en-US" altLang="ja-JP" sz="12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chemeClr val="tx1"/>
                          </a:solidFill>
                        </a:rPr>
                        <a:t>(B’)</a:t>
                      </a:r>
                      <a:r>
                        <a:rPr kumimoji="1" lang="ja-JP" altLang="en-US" sz="1200" b="0" dirty="0">
                          <a:solidFill>
                            <a:schemeClr val="tx1"/>
                          </a:solidFill>
                        </a:rPr>
                        <a:t>－</a:t>
                      </a:r>
                      <a:r>
                        <a:rPr kumimoji="1" lang="en-US" altLang="ja-JP" sz="1200" b="0" dirty="0">
                          <a:solidFill>
                            <a:schemeClr val="tx1"/>
                          </a:solidFill>
                        </a:rPr>
                        <a:t>(A’)</a:t>
                      </a:r>
                      <a:endParaRPr kumimoji="1" lang="ja-JP" alt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3856289"/>
                  </a:ext>
                </a:extLst>
              </a:tr>
              <a:tr h="37085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dirty="0">
                          <a:solidFill>
                            <a:schemeClr val="tx1"/>
                          </a:solidFill>
                        </a:rPr>
                        <a:t>女性</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algn="ctr"/>
                      <a:r>
                        <a:rPr kumimoji="1" lang="ja-JP" altLang="en-US" sz="1200" b="0" dirty="0">
                          <a:solidFill>
                            <a:schemeClr val="tx1"/>
                          </a:solidFill>
                        </a:rPr>
                        <a:t>▲</a:t>
                      </a:r>
                      <a:r>
                        <a:rPr kumimoji="1" lang="en-US" altLang="ja-JP" sz="1200" b="0" dirty="0">
                          <a:solidFill>
                            <a:schemeClr val="tx1"/>
                          </a:solidFill>
                        </a:rPr>
                        <a:t>0.27</a:t>
                      </a:r>
                      <a:r>
                        <a:rPr kumimoji="1" lang="ja-JP" altLang="en-US" sz="1200" b="0" dirty="0">
                          <a:solidFill>
                            <a:schemeClr val="tx1"/>
                          </a:solidFill>
                        </a:rPr>
                        <a:t>歳</a:t>
                      </a:r>
                      <a:endParaRPr kumimoji="1" lang="en-US" altLang="ja-JP" sz="1200" b="0" dirty="0">
                        <a:solidFill>
                          <a:schemeClr val="tx1"/>
                        </a:solidFill>
                      </a:endParaRPr>
                    </a:p>
                    <a:p>
                      <a:pPr algn="ctr"/>
                      <a:r>
                        <a:rPr kumimoji="1" lang="en-US" altLang="ja-JP" sz="1200" b="0" dirty="0">
                          <a:solidFill>
                            <a:schemeClr val="tx1"/>
                          </a:solidFill>
                        </a:rPr>
                        <a:t>(D)</a:t>
                      </a:r>
                      <a:r>
                        <a:rPr kumimoji="1" lang="ja-JP" altLang="en-US" sz="1200" b="0" dirty="0">
                          <a:solidFill>
                            <a:schemeClr val="tx1"/>
                          </a:solidFill>
                        </a:rPr>
                        <a:t>－</a:t>
                      </a:r>
                      <a:r>
                        <a:rPr kumimoji="1" lang="en-US" altLang="ja-JP" sz="1200" b="0" dirty="0">
                          <a:solidFill>
                            <a:schemeClr val="tx1"/>
                          </a:solidFill>
                        </a:rPr>
                        <a:t>(C)</a:t>
                      </a:r>
                      <a:endParaRPr kumimoji="1" lang="ja-JP" alt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chemeClr val="tx1"/>
                          </a:solidFill>
                        </a:rPr>
                        <a:t>0</a:t>
                      </a:r>
                      <a:r>
                        <a:rPr kumimoji="1" lang="ja-JP" altLang="en-US" sz="1200" b="0" dirty="0">
                          <a:solidFill>
                            <a:schemeClr val="tx1"/>
                          </a:solidFill>
                        </a:rPr>
                        <a:t>歳</a:t>
                      </a:r>
                      <a:endParaRPr kumimoji="1" lang="en-US" altLang="ja-JP" sz="1200" b="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dirty="0">
                          <a:solidFill>
                            <a:schemeClr val="tx1"/>
                          </a:solidFill>
                        </a:rPr>
                        <a:t>(D’)</a:t>
                      </a:r>
                      <a:r>
                        <a:rPr kumimoji="1" lang="ja-JP" altLang="en-US" sz="1200" b="0" dirty="0">
                          <a:solidFill>
                            <a:schemeClr val="tx1"/>
                          </a:solidFill>
                        </a:rPr>
                        <a:t>－</a:t>
                      </a:r>
                      <a:r>
                        <a:rPr kumimoji="1" lang="en-US" altLang="ja-JP" sz="1200" b="0" dirty="0">
                          <a:solidFill>
                            <a:schemeClr val="tx1"/>
                          </a:solidFill>
                        </a:rPr>
                        <a:t>(C’)</a:t>
                      </a:r>
                      <a:endParaRPr kumimoji="1" lang="ja-JP" altLang="en-US" sz="1200" b="0" dirty="0">
                        <a:solidFill>
                          <a:schemeClr val="tx1"/>
                        </a:solidFill>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42268517"/>
                  </a:ext>
                </a:extLst>
              </a:tr>
            </a:tbl>
          </a:graphicData>
        </a:graphic>
      </p:graphicFrame>
      <p:sp>
        <p:nvSpPr>
          <p:cNvPr id="13" name="角丸四角形 47">
            <a:extLst>
              <a:ext uri="{FF2B5EF4-FFF2-40B4-BE49-F238E27FC236}">
                <a16:creationId xmlns:a16="http://schemas.microsoft.com/office/drawing/2014/main" id="{D672CAA5-6E46-4865-9880-D0839261C390}"/>
              </a:ext>
            </a:extLst>
          </p:cNvPr>
          <p:cNvSpPr/>
          <p:nvPr/>
        </p:nvSpPr>
        <p:spPr>
          <a:xfrm>
            <a:off x="140045" y="3285824"/>
            <a:ext cx="5386448" cy="371219"/>
          </a:xfrm>
          <a:prstGeom prst="roundRect">
            <a:avLst>
              <a:gd name="adj" fmla="val 8499"/>
            </a:avLst>
          </a:prstGeom>
          <a:noFill/>
          <a:ln w="19050">
            <a:noFill/>
          </a:ln>
        </p:spPr>
        <p:txBody>
          <a:bodyPr wrap="square" lIns="72000" tIns="72000" rIns="72000" bIns="72000" anchor="t" anchorCtr="0">
            <a:noAutofit/>
          </a:bodyPr>
          <a:lstStyle/>
          <a:p>
            <a:r>
              <a:rPr lang="en-US" altLang="ja-JP" sz="1100" b="1" dirty="0">
                <a:latin typeface="游ゴシック" panose="020B0400000000000000" pitchFamily="50" charset="-128"/>
                <a:ea typeface="游ゴシック" panose="020B0400000000000000" pitchFamily="50" charset="-128"/>
              </a:rPr>
              <a:t> </a:t>
            </a:r>
            <a:r>
              <a:rPr lang="ja-JP" altLang="en-US" sz="1100" b="1" dirty="0">
                <a:latin typeface="游ゴシック" panose="020B0400000000000000" pitchFamily="50" charset="-128"/>
                <a:ea typeface="游ゴシック" panose="020B0400000000000000" pitchFamily="50" charset="-128"/>
              </a:rPr>
              <a:t>「下位</a:t>
            </a:r>
            <a:r>
              <a:rPr lang="en-US" altLang="ja-JP" sz="1100" b="1" dirty="0">
                <a:latin typeface="游ゴシック" panose="020B0400000000000000" pitchFamily="50" charset="-128"/>
                <a:ea typeface="游ゴシック" panose="020B0400000000000000" pitchFamily="50" charset="-128"/>
              </a:rPr>
              <a:t>4</a:t>
            </a:r>
            <a:r>
              <a:rPr lang="ja-JP" altLang="en-US" sz="1100" b="1" dirty="0">
                <a:latin typeface="游ゴシック" panose="020B0400000000000000" pitchFamily="50" charset="-128"/>
                <a:ea typeface="游ゴシック" panose="020B0400000000000000" pitchFamily="50" charset="-128"/>
              </a:rPr>
              <a:t>分の</a:t>
            </a:r>
            <a:r>
              <a:rPr lang="en-US" altLang="ja-JP" sz="1100" b="1" dirty="0">
                <a:latin typeface="游ゴシック" panose="020B0400000000000000" pitchFamily="50" charset="-128"/>
                <a:ea typeface="游ゴシック" panose="020B0400000000000000" pitchFamily="50" charset="-128"/>
              </a:rPr>
              <a:t>1</a:t>
            </a:r>
            <a:r>
              <a:rPr lang="ja-JP" altLang="en-US" sz="1100" b="1" dirty="0">
                <a:latin typeface="游ゴシック" panose="020B0400000000000000" pitchFamily="50" charset="-128"/>
                <a:ea typeface="游ゴシック" panose="020B0400000000000000" pitchFamily="50" charset="-128"/>
              </a:rPr>
              <a:t>の市町村の平均の増加分」ー「上位</a:t>
            </a:r>
            <a:r>
              <a:rPr lang="en-US" altLang="ja-JP" sz="1100" b="1" dirty="0">
                <a:latin typeface="游ゴシック" panose="020B0400000000000000" pitchFamily="50" charset="-128"/>
                <a:ea typeface="游ゴシック" panose="020B0400000000000000" pitchFamily="50" charset="-128"/>
              </a:rPr>
              <a:t>4</a:t>
            </a:r>
            <a:r>
              <a:rPr lang="ja-JP" altLang="en-US" sz="1100" b="1" dirty="0">
                <a:latin typeface="游ゴシック" panose="020B0400000000000000" pitchFamily="50" charset="-128"/>
                <a:ea typeface="游ゴシック" panose="020B0400000000000000" pitchFamily="50" charset="-128"/>
              </a:rPr>
              <a:t>分の</a:t>
            </a:r>
            <a:r>
              <a:rPr lang="en-US" altLang="ja-JP" sz="1100" b="1" dirty="0">
                <a:latin typeface="游ゴシック" panose="020B0400000000000000" pitchFamily="50" charset="-128"/>
                <a:ea typeface="游ゴシック" panose="020B0400000000000000" pitchFamily="50" charset="-128"/>
              </a:rPr>
              <a:t>1</a:t>
            </a:r>
            <a:r>
              <a:rPr lang="ja-JP" altLang="en-US" sz="1100" b="1" dirty="0">
                <a:latin typeface="游ゴシック" panose="020B0400000000000000" pitchFamily="50" charset="-128"/>
                <a:ea typeface="游ゴシック" panose="020B0400000000000000" pitchFamily="50" charset="-128"/>
              </a:rPr>
              <a:t>市町村の平均の増加分」</a:t>
            </a:r>
            <a:endParaRPr lang="en-US" altLang="ja-JP" sz="1100" b="1" dirty="0">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12</a:t>
            </a:fld>
            <a:endParaRPr kumimoji="1" lang="ja-JP" altLang="en-US"/>
          </a:p>
        </p:txBody>
      </p:sp>
      <p:graphicFrame>
        <p:nvGraphicFramePr>
          <p:cNvPr id="15" name="グラフ 14">
            <a:extLst>
              <a:ext uri="{FF2B5EF4-FFF2-40B4-BE49-F238E27FC236}">
                <a16:creationId xmlns:a16="http://schemas.microsoft.com/office/drawing/2014/main" id="{6D0E75E9-863B-4F51-AEC9-0A600E33BCBB}"/>
              </a:ext>
            </a:extLst>
          </p:cNvPr>
          <p:cNvGraphicFramePr>
            <a:graphicFrameLocks/>
          </p:cNvGraphicFramePr>
          <p:nvPr>
            <p:extLst>
              <p:ext uri="{D42A27DB-BD31-4B8C-83A1-F6EECF244321}">
                <p14:modId xmlns:p14="http://schemas.microsoft.com/office/powerpoint/2010/main" val="523510486"/>
              </p:ext>
            </p:extLst>
          </p:nvPr>
        </p:nvGraphicFramePr>
        <p:xfrm>
          <a:off x="5538151" y="3614961"/>
          <a:ext cx="4081777" cy="2036305"/>
        </p:xfrm>
        <a:graphic>
          <a:graphicData uri="http://schemas.openxmlformats.org/drawingml/2006/chart">
            <c:chart xmlns:c="http://schemas.openxmlformats.org/drawingml/2006/chart" xmlns:r="http://schemas.openxmlformats.org/officeDocument/2006/relationships" r:id="rId4"/>
          </a:graphicData>
        </a:graphic>
      </p:graphicFrame>
      <p:sp>
        <p:nvSpPr>
          <p:cNvPr id="17" name="テキスト ボックス 1" title="図表5：主要死因別の割合（平成27年・大阪府）">
            <a:extLst>
              <a:ext uri="{FF2B5EF4-FFF2-40B4-BE49-F238E27FC236}">
                <a16:creationId xmlns:a16="http://schemas.microsoft.com/office/drawing/2014/main" id="{957BD759-81E1-4CE8-AA8C-6BA479122EB0}"/>
              </a:ext>
            </a:extLst>
          </p:cNvPr>
          <p:cNvSpPr txBox="1">
            <a:spLocks/>
          </p:cNvSpPr>
          <p:nvPr/>
        </p:nvSpPr>
        <p:spPr>
          <a:xfrm>
            <a:off x="6837566" y="6436996"/>
            <a:ext cx="3397348" cy="293336"/>
          </a:xfrm>
          <a:prstGeom prst="rect">
            <a:avLst/>
          </a:prstGeom>
        </p:spPr>
        <p:txBody>
          <a:bodyPr wrap="square" lIns="0" tIns="0" rIns="0" bIns="0" rtlCol="0"/>
          <a:lstStyle/>
          <a:p>
            <a:r>
              <a:rPr lang="ja-JP" altLang="en-US" sz="900" dirty="0">
                <a:solidFill>
                  <a:srgbClr val="000000"/>
                </a:solidFill>
                <a:latin typeface="+mn-ea"/>
                <a:cs typeface="Times New Roman" panose="02020603050405020304" pitchFamily="18" charset="0"/>
              </a:rPr>
              <a:t>出典：国保データベース</a:t>
            </a:r>
            <a:r>
              <a:rPr lang="en-US" altLang="ja-JP" sz="900" dirty="0">
                <a:solidFill>
                  <a:srgbClr val="000000"/>
                </a:solidFill>
                <a:latin typeface="+mn-ea"/>
                <a:cs typeface="Times New Roman" panose="02020603050405020304" pitchFamily="18" charset="0"/>
              </a:rPr>
              <a:t>(KDB)</a:t>
            </a:r>
            <a:r>
              <a:rPr lang="ja-JP" altLang="en-US" sz="900" dirty="0">
                <a:solidFill>
                  <a:srgbClr val="000000"/>
                </a:solidFill>
                <a:latin typeface="+mn-ea"/>
                <a:cs typeface="Times New Roman" panose="02020603050405020304" pitchFamily="18" charset="0"/>
              </a:rPr>
              <a:t>システム、大阪府調べ</a:t>
            </a:r>
            <a:endParaRPr lang="ja-JP" altLang="en-US" sz="900" dirty="0">
              <a:latin typeface="+mn-ea"/>
              <a:cs typeface="ＭＳ Ｐゴシック" panose="020B0600070205080204" pitchFamily="50" charset="-128"/>
            </a:endParaRPr>
          </a:p>
        </p:txBody>
      </p:sp>
    </p:spTree>
    <p:extLst>
      <p:ext uri="{BB962C8B-B14F-4D97-AF65-F5344CB8AC3E}">
        <p14:creationId xmlns:p14="http://schemas.microsoft.com/office/powerpoint/2010/main" val="12436686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558118D-1FCD-4225-B085-6540BD54F5FD}"/>
              </a:ext>
            </a:extLst>
          </p:cNvPr>
          <p:cNvSpPr/>
          <p:nvPr/>
        </p:nvSpPr>
        <p:spPr>
          <a:xfrm>
            <a:off x="-6627" y="2471"/>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まとめ</a:t>
            </a:r>
          </a:p>
        </p:txBody>
      </p:sp>
      <p:sp>
        <p:nvSpPr>
          <p:cNvPr id="5" name="正方形/長方形 4">
            <a:extLst>
              <a:ext uri="{FF2B5EF4-FFF2-40B4-BE49-F238E27FC236}">
                <a16:creationId xmlns:a16="http://schemas.microsoft.com/office/drawing/2014/main" id="{6B3909EF-DA0D-46F3-AE53-5FAAAE071E9C}"/>
              </a:ext>
            </a:extLst>
          </p:cNvPr>
          <p:cNvSpPr/>
          <p:nvPr/>
        </p:nvSpPr>
        <p:spPr>
          <a:xfrm>
            <a:off x="237000" y="687689"/>
            <a:ext cx="9432000" cy="6018189"/>
          </a:xfrm>
          <a:prstGeom prst="rect">
            <a:avLst/>
          </a:prstGeom>
          <a:solidFill>
            <a:srgbClr val="D1E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0" name="角丸四角形 47">
            <a:extLst>
              <a:ext uri="{FF2B5EF4-FFF2-40B4-BE49-F238E27FC236}">
                <a16:creationId xmlns:a16="http://schemas.microsoft.com/office/drawing/2014/main" id="{4CA77ECC-BFC7-482A-ACE4-76399710836A}"/>
              </a:ext>
            </a:extLst>
          </p:cNvPr>
          <p:cNvSpPr/>
          <p:nvPr/>
        </p:nvSpPr>
        <p:spPr>
          <a:xfrm>
            <a:off x="363000" y="768991"/>
            <a:ext cx="9180000" cy="5868574"/>
          </a:xfrm>
          <a:prstGeom prst="roundRect">
            <a:avLst>
              <a:gd name="adj" fmla="val 3517"/>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1" name="四角形: 角を丸くする 10">
            <a:extLst>
              <a:ext uri="{FF2B5EF4-FFF2-40B4-BE49-F238E27FC236}">
                <a16:creationId xmlns:a16="http://schemas.microsoft.com/office/drawing/2014/main" id="{2E47972A-8D78-423F-A2E4-5960076275DD}"/>
              </a:ext>
            </a:extLst>
          </p:cNvPr>
          <p:cNvSpPr/>
          <p:nvPr/>
        </p:nvSpPr>
        <p:spPr>
          <a:xfrm>
            <a:off x="426188" y="774195"/>
            <a:ext cx="3413760"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white"/>
                </a:solidFill>
                <a:latin typeface="メイリオ" panose="020B0604030504040204" pitchFamily="50" charset="-128"/>
                <a:ea typeface="メイリオ" panose="020B0604030504040204" pitchFamily="50" charset="-128"/>
              </a:rPr>
              <a:t>令和</a:t>
            </a:r>
            <a:r>
              <a:rPr kumimoji="1" lang="ja-JP" altLang="en-US" sz="1200" b="1" dirty="0">
                <a:solidFill>
                  <a:schemeClr val="bg1"/>
                </a:solidFill>
                <a:latin typeface="メイリオ" panose="020B0604030504040204" pitchFamily="50" charset="-128"/>
                <a:ea typeface="メイリオ" panose="020B0604030504040204" pitchFamily="50" charset="-128"/>
              </a:rPr>
              <a:t>７</a:t>
            </a:r>
            <a:r>
              <a:rPr kumimoji="1" lang="ja-JP" altLang="en-US" sz="1200" b="1" dirty="0">
                <a:solidFill>
                  <a:prstClr val="white"/>
                </a:solidFill>
                <a:latin typeface="メイリオ" panose="020B0604030504040204" pitchFamily="50" charset="-128"/>
                <a:ea typeface="メイリオ" panose="020B0604030504040204" pitchFamily="50" charset="-128"/>
              </a:rPr>
              <a:t>年度　取組み評価</a:t>
            </a:r>
            <a:endParaRPr kumimoji="1" lang="ja-JP" altLang="en-US" sz="1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12" name="角丸四角形 47">
            <a:extLst>
              <a:ext uri="{FF2B5EF4-FFF2-40B4-BE49-F238E27FC236}">
                <a16:creationId xmlns:a16="http://schemas.microsoft.com/office/drawing/2014/main" id="{4CEF5F1C-E185-47FA-A224-BE143D9B9F71}"/>
              </a:ext>
            </a:extLst>
          </p:cNvPr>
          <p:cNvSpPr/>
          <p:nvPr/>
        </p:nvSpPr>
        <p:spPr>
          <a:xfrm>
            <a:off x="590425" y="1711577"/>
            <a:ext cx="8985136" cy="2967255"/>
          </a:xfrm>
          <a:prstGeom prst="roundRect">
            <a:avLst>
              <a:gd name="adj" fmla="val 8499"/>
            </a:avLst>
          </a:prstGeom>
          <a:noFill/>
          <a:ln w="19050">
            <a:noFill/>
          </a:ln>
        </p:spPr>
        <p:txBody>
          <a:bodyPr wrap="square" lIns="72000" tIns="72000" rIns="72000" bIns="72000" anchor="t" anchorCtr="0">
            <a:noAutofit/>
          </a:bodyPr>
          <a:lstStyle/>
          <a:p>
            <a:r>
              <a:rPr lang="ja-JP" altLang="en-US" sz="1200" b="1" dirty="0">
                <a:solidFill>
                  <a:schemeClr val="accent1"/>
                </a:solidFill>
                <a:latin typeface="+mn-ea"/>
              </a:rPr>
              <a:t>健康的な食生活の実践と食に関する理解の促進</a:t>
            </a:r>
            <a:endParaRPr lang="en-US" altLang="ja-JP" sz="1200" b="1" dirty="0">
              <a:solidFill>
                <a:schemeClr val="accent1"/>
              </a:solidFill>
              <a:latin typeface="+mn-ea"/>
            </a:endParaRPr>
          </a:p>
          <a:p>
            <a:r>
              <a:rPr lang="ja-JP" altLang="en-US" sz="1200" b="1" dirty="0">
                <a:solidFill>
                  <a:schemeClr val="accent1"/>
                </a:solidFill>
                <a:latin typeface="+mn-ea"/>
              </a:rPr>
              <a:t>　健康的な食生活の実践の促進 </a:t>
            </a:r>
            <a:r>
              <a:rPr lang="en-US" altLang="ja-JP" sz="1200" b="1" dirty="0">
                <a:solidFill>
                  <a:schemeClr val="accent1"/>
                </a:solidFill>
                <a:latin typeface="+mn-ea"/>
              </a:rPr>
              <a:t>/ </a:t>
            </a:r>
            <a:r>
              <a:rPr lang="ja-JP" altLang="en-US" sz="1200" b="1" dirty="0">
                <a:solidFill>
                  <a:schemeClr val="accent1"/>
                </a:solidFill>
                <a:latin typeface="+mn-ea"/>
              </a:rPr>
              <a:t>食の安全安心の取組み </a:t>
            </a:r>
            <a:r>
              <a:rPr lang="en-US" altLang="ja-JP" sz="1200" b="1" dirty="0">
                <a:solidFill>
                  <a:schemeClr val="accent1"/>
                </a:solidFill>
                <a:latin typeface="+mn-ea"/>
              </a:rPr>
              <a:t>/ </a:t>
            </a:r>
            <a:r>
              <a:rPr lang="ja-JP" altLang="en-US" sz="1200" b="1" dirty="0">
                <a:solidFill>
                  <a:schemeClr val="accent1"/>
                </a:solidFill>
                <a:latin typeface="+mn-ea"/>
              </a:rPr>
              <a:t>生産から消費までを通した食育の推進</a:t>
            </a:r>
            <a:endParaRPr lang="en-US" altLang="ja-JP" sz="1200" b="1" dirty="0">
              <a:solidFill>
                <a:schemeClr val="accent1"/>
              </a:solidFill>
              <a:latin typeface="+mn-ea"/>
            </a:endParaRPr>
          </a:p>
          <a:p>
            <a:r>
              <a:rPr lang="ja-JP" altLang="en-US" sz="1200" b="1" dirty="0">
                <a:solidFill>
                  <a:schemeClr val="accent1"/>
                </a:solidFill>
                <a:latin typeface="+mn-ea"/>
              </a:rPr>
              <a:t>　万博を契機とした食育の推進</a:t>
            </a:r>
            <a:endParaRPr lang="en-US" altLang="ja-JP" sz="1200" b="1" dirty="0">
              <a:solidFill>
                <a:schemeClr val="accent1"/>
              </a:solidFill>
              <a:latin typeface="+mn-ea"/>
            </a:endParaRPr>
          </a:p>
          <a:p>
            <a:r>
              <a:rPr lang="ja-JP" altLang="en-US" sz="1200" dirty="0">
                <a:latin typeface="+mn-ea"/>
              </a:rPr>
              <a:t>　 ・「自然に健康になれる持続可能な食環境づくり事業」では、企業や大学・団体等を対象としたワークショップの開催や</a:t>
            </a:r>
            <a:endParaRPr lang="en-US" altLang="ja-JP" sz="1200" dirty="0">
              <a:latin typeface="+mn-ea"/>
            </a:endParaRPr>
          </a:p>
          <a:p>
            <a:r>
              <a:rPr lang="ja-JP" altLang="en-US" sz="1200" dirty="0">
                <a:latin typeface="+mn-ea"/>
              </a:rPr>
              <a:t>　　一体的な啓発、イベント等を通じて産官学等での連携を図ることができた。</a:t>
            </a:r>
            <a:endParaRPr lang="en-US" altLang="ja-JP" sz="1200" dirty="0">
              <a:latin typeface="+mn-ea"/>
            </a:endParaRPr>
          </a:p>
          <a:p>
            <a:r>
              <a:rPr lang="ja-JP" altLang="en-US" sz="1200" dirty="0">
                <a:latin typeface="+mn-ea"/>
              </a:rPr>
              <a:t>　 ・万博会場でのトークショーやデモキッチンエリアでのイベントにより、「おおさか</a:t>
            </a:r>
            <a:r>
              <a:rPr lang="en-US" altLang="ja-JP" sz="1200" dirty="0">
                <a:latin typeface="+mn-ea"/>
              </a:rPr>
              <a:t>EXPO</a:t>
            </a:r>
            <a:r>
              <a:rPr lang="ja-JP" altLang="en-US" sz="1200" dirty="0">
                <a:latin typeface="+mn-ea"/>
              </a:rPr>
              <a:t>ヘルシーメニュー」や大阪府の</a:t>
            </a:r>
            <a:endParaRPr lang="en-US" altLang="ja-JP" sz="1200" dirty="0">
              <a:latin typeface="+mn-ea"/>
            </a:endParaRPr>
          </a:p>
          <a:p>
            <a:r>
              <a:rPr lang="ja-JP" altLang="en-US" sz="1200" dirty="0">
                <a:latin typeface="+mn-ea"/>
              </a:rPr>
              <a:t>　　食育活動を府民のみならず、広く周知することができた。</a:t>
            </a:r>
            <a:endParaRPr lang="en-US" altLang="ja-JP" sz="1200" dirty="0">
              <a:latin typeface="+mn-ea"/>
            </a:endParaRPr>
          </a:p>
          <a:p>
            <a:r>
              <a:rPr lang="ja-JP" altLang="en-US" sz="1200" b="1" dirty="0">
                <a:latin typeface="+mn-ea"/>
              </a:rPr>
              <a:t>　 </a:t>
            </a:r>
            <a:endParaRPr lang="en-US" altLang="ja-JP" sz="1200" dirty="0">
              <a:latin typeface="+mn-ea"/>
            </a:endParaRPr>
          </a:p>
          <a:p>
            <a:r>
              <a:rPr lang="ja-JP" altLang="en-US" sz="1200" b="1" dirty="0">
                <a:solidFill>
                  <a:schemeClr val="accent1"/>
                </a:solidFill>
                <a:latin typeface="+mn-ea"/>
              </a:rPr>
              <a:t>食育を支える社会環境整備</a:t>
            </a:r>
            <a:endParaRPr lang="en-US" altLang="ja-JP" sz="1200" b="1" dirty="0">
              <a:solidFill>
                <a:schemeClr val="accent1"/>
              </a:solidFill>
              <a:latin typeface="+mn-ea"/>
            </a:endParaRPr>
          </a:p>
          <a:p>
            <a:r>
              <a:rPr lang="ja-JP" altLang="en-US" sz="1200" b="1" dirty="0">
                <a:solidFill>
                  <a:schemeClr val="accent1"/>
                </a:solidFill>
                <a:latin typeface="+mn-ea"/>
              </a:rPr>
              <a:t>　多様な主体による食育推進運動の展開 </a:t>
            </a:r>
            <a:r>
              <a:rPr lang="en-US" altLang="ja-JP" sz="1200" b="1" dirty="0">
                <a:solidFill>
                  <a:schemeClr val="accent1"/>
                </a:solidFill>
                <a:latin typeface="+mn-ea"/>
              </a:rPr>
              <a:t>/ </a:t>
            </a:r>
            <a:r>
              <a:rPr lang="ja-JP" altLang="en-US" sz="1200" b="1" dirty="0">
                <a:solidFill>
                  <a:schemeClr val="accent1"/>
                </a:solidFill>
                <a:latin typeface="+mn-ea"/>
              </a:rPr>
              <a:t>多様な主体が参画したネットワークの強化</a:t>
            </a:r>
            <a:endParaRPr lang="en-US" altLang="ja-JP" sz="1200" b="1" dirty="0">
              <a:solidFill>
                <a:schemeClr val="accent1"/>
              </a:solidFill>
              <a:latin typeface="+mn-ea"/>
            </a:endParaRPr>
          </a:p>
          <a:p>
            <a:r>
              <a:rPr lang="ja-JP" altLang="en-US" sz="1200" dirty="0">
                <a:latin typeface="+mn-ea"/>
              </a:rPr>
              <a:t>  ・ 庁内食育関係部局において、参加型のイベント開催や</a:t>
            </a:r>
            <a:r>
              <a:rPr lang="en-US" altLang="ja-JP" sz="1200" dirty="0">
                <a:latin typeface="+mn-ea"/>
              </a:rPr>
              <a:t>SNS</a:t>
            </a:r>
            <a:r>
              <a:rPr lang="ja-JP" altLang="en-US" sz="1200" dirty="0">
                <a:latin typeface="+mn-ea"/>
              </a:rPr>
              <a:t>等による情報発信を行うことで、食育が府民運動として</a:t>
            </a:r>
            <a:endParaRPr lang="en-US" altLang="ja-JP" sz="1200" dirty="0">
              <a:latin typeface="+mn-ea"/>
            </a:endParaRPr>
          </a:p>
          <a:p>
            <a:r>
              <a:rPr lang="ja-JP" altLang="en-US" sz="1200" dirty="0">
                <a:latin typeface="+mn-ea"/>
              </a:rPr>
              <a:t>　　定着しつつある。また、関係機関・企業団体の連携を深めることができた。</a:t>
            </a:r>
            <a:endParaRPr lang="en-US" altLang="ja-JP" sz="1200" dirty="0">
              <a:latin typeface="+mn-ea"/>
            </a:endParaRPr>
          </a:p>
          <a:p>
            <a:r>
              <a:rPr lang="ja-JP" altLang="en-US" sz="1200" dirty="0">
                <a:solidFill>
                  <a:srgbClr val="FF0000"/>
                </a:solidFill>
                <a:latin typeface="+mn-ea"/>
              </a:rPr>
              <a:t>  </a:t>
            </a:r>
            <a:r>
              <a:rPr lang="ja-JP" altLang="en-US" sz="1200" dirty="0">
                <a:latin typeface="+mn-ea"/>
              </a:rPr>
              <a:t>・大阪府食育ネットワーク会議主催「おおさか食育の縁日 </a:t>
            </a:r>
            <a:r>
              <a:rPr lang="en-US" altLang="ja-JP" sz="1200" dirty="0">
                <a:latin typeface="+mn-ea"/>
              </a:rPr>
              <a:t>in </a:t>
            </a:r>
            <a:r>
              <a:rPr lang="ja-JP" altLang="en-US" sz="1200" dirty="0">
                <a:latin typeface="+mn-ea"/>
              </a:rPr>
              <a:t>近鉄百貨店上本町店」では、参画団体及び企業と連携し、食への</a:t>
            </a:r>
            <a:endParaRPr lang="en-US" altLang="ja-JP" sz="1200" dirty="0">
              <a:latin typeface="+mn-ea"/>
            </a:endParaRPr>
          </a:p>
          <a:p>
            <a:r>
              <a:rPr lang="ja-JP" altLang="en-US" sz="1200" dirty="0">
                <a:latin typeface="+mn-ea"/>
              </a:rPr>
              <a:t>　  関心度に関わらず、幅広い層を対象とした食育を実施できた。</a:t>
            </a:r>
            <a:endParaRPr lang="en-US" altLang="ja-JP" sz="1200" dirty="0">
              <a:latin typeface="+mn-ea"/>
            </a:endParaRPr>
          </a:p>
        </p:txBody>
      </p:sp>
      <p:sp>
        <p:nvSpPr>
          <p:cNvPr id="25" name="角丸四角形 47">
            <a:extLst>
              <a:ext uri="{FF2B5EF4-FFF2-40B4-BE49-F238E27FC236}">
                <a16:creationId xmlns:a16="http://schemas.microsoft.com/office/drawing/2014/main" id="{1732FC84-F73E-4AF3-A3A4-5FFACE8D1A11}"/>
              </a:ext>
            </a:extLst>
          </p:cNvPr>
          <p:cNvSpPr/>
          <p:nvPr/>
        </p:nvSpPr>
        <p:spPr>
          <a:xfrm>
            <a:off x="489000" y="6426644"/>
            <a:ext cx="9180000" cy="1388311"/>
          </a:xfrm>
          <a:prstGeom prst="roundRect">
            <a:avLst>
              <a:gd name="adj" fmla="val 8499"/>
            </a:avLst>
          </a:prstGeom>
          <a:noFill/>
          <a:ln w="19050">
            <a:noFill/>
          </a:ln>
        </p:spPr>
        <p:txBody>
          <a:bodyPr wrap="square" lIns="72000" tIns="72000" rIns="72000" bIns="72000" anchor="t" anchorCtr="0">
            <a:noAutofit/>
          </a:bodyPr>
          <a:lstStyle/>
          <a:p>
            <a:endParaRPr lang="ja-JP" altLang="en-US" sz="1200" dirty="0">
              <a:latin typeface="+mn-ea"/>
            </a:endParaRPr>
          </a:p>
        </p:txBody>
      </p:sp>
      <p:sp>
        <p:nvSpPr>
          <p:cNvPr id="26" name="正方形/長方形 25">
            <a:extLst>
              <a:ext uri="{FF2B5EF4-FFF2-40B4-BE49-F238E27FC236}">
                <a16:creationId xmlns:a16="http://schemas.microsoft.com/office/drawing/2014/main" id="{3620F7FE-17F0-4C80-A0E8-CCD4BB3575B6}"/>
              </a:ext>
            </a:extLst>
          </p:cNvPr>
          <p:cNvSpPr/>
          <p:nvPr/>
        </p:nvSpPr>
        <p:spPr>
          <a:xfrm>
            <a:off x="557864" y="1095101"/>
            <a:ext cx="8856000" cy="646236"/>
          </a:xfrm>
          <a:prstGeom prst="rect">
            <a:avLst/>
          </a:prstGeom>
          <a:ln>
            <a:solidFill>
              <a:schemeClr val="accent1"/>
            </a:solidFill>
          </a:ln>
        </p:spPr>
        <p:txBody>
          <a:bodyPr wrap="square" lIns="36000" tIns="72000" rIns="36000" bIns="36000">
            <a:noAutofit/>
          </a:bodyPr>
          <a:lstStyle/>
          <a:p>
            <a:r>
              <a:rPr lang="ja-JP" altLang="en-US" sz="1200" b="1" dirty="0">
                <a:latin typeface="+mn-ea"/>
              </a:rPr>
              <a:t>　令和６年３月、令和</a:t>
            </a:r>
            <a:r>
              <a:rPr lang="en-US" altLang="ja-JP" sz="1200" b="1" dirty="0">
                <a:latin typeface="+mn-ea"/>
              </a:rPr>
              <a:t>6</a:t>
            </a:r>
            <a:r>
              <a:rPr lang="ja-JP" altLang="en-US" sz="1200" b="1" dirty="0">
                <a:latin typeface="+mn-ea"/>
              </a:rPr>
              <a:t>（</a:t>
            </a:r>
            <a:r>
              <a:rPr lang="en-US" altLang="ja-JP" sz="1200" b="1" dirty="0">
                <a:latin typeface="+mn-ea"/>
              </a:rPr>
              <a:t>2024</a:t>
            </a:r>
            <a:r>
              <a:rPr lang="ja-JP" altLang="en-US" sz="1200" b="1" dirty="0">
                <a:latin typeface="+mn-ea"/>
              </a:rPr>
              <a:t>）年度から令和</a:t>
            </a:r>
            <a:r>
              <a:rPr lang="en-US" altLang="ja-JP" sz="1200" b="1" dirty="0">
                <a:latin typeface="+mn-ea"/>
              </a:rPr>
              <a:t>17</a:t>
            </a:r>
            <a:r>
              <a:rPr lang="ja-JP" altLang="en-US" sz="1200" b="1" dirty="0">
                <a:latin typeface="+mn-ea"/>
              </a:rPr>
              <a:t>（</a:t>
            </a:r>
            <a:r>
              <a:rPr lang="en-US" altLang="ja-JP" sz="1200" b="1" dirty="0">
                <a:latin typeface="+mn-ea"/>
              </a:rPr>
              <a:t>2035</a:t>
            </a:r>
            <a:r>
              <a:rPr lang="ja-JP" altLang="en-US" sz="1200" b="1" dirty="0">
                <a:latin typeface="+mn-ea"/>
              </a:rPr>
              <a:t>）年度までの</a:t>
            </a:r>
            <a:r>
              <a:rPr lang="en-US" altLang="ja-JP" sz="1200" b="1" dirty="0">
                <a:latin typeface="+mn-ea"/>
              </a:rPr>
              <a:t>12</a:t>
            </a:r>
            <a:r>
              <a:rPr lang="ja-JP" altLang="en-US" sz="1200" b="1" dirty="0">
                <a:latin typeface="+mn-ea"/>
              </a:rPr>
              <a:t>年間を計画期間とする「第</a:t>
            </a:r>
            <a:r>
              <a:rPr lang="en-US" altLang="ja-JP" sz="1200" b="1" dirty="0">
                <a:latin typeface="+mn-ea"/>
              </a:rPr>
              <a:t>4</a:t>
            </a:r>
            <a:r>
              <a:rPr lang="ja-JP" altLang="en-US" sz="1200" b="1" dirty="0">
                <a:latin typeface="+mn-ea"/>
              </a:rPr>
              <a:t>次大阪府食育推進計画」</a:t>
            </a:r>
            <a:endParaRPr lang="en-US" altLang="ja-JP" sz="1200" b="1" dirty="0">
              <a:latin typeface="+mn-ea"/>
            </a:endParaRPr>
          </a:p>
          <a:p>
            <a:r>
              <a:rPr lang="ja-JP" altLang="en-US" sz="1200" b="1" dirty="0">
                <a:latin typeface="+mn-ea"/>
              </a:rPr>
              <a:t>　を策定。令和７年度は、当計画に基づく事業開始から２年目であり、万博関連事業をはじめ、企業や関係団体と連携した</a:t>
            </a:r>
            <a:endParaRPr lang="en-US" altLang="ja-JP" sz="1200" b="1" dirty="0">
              <a:latin typeface="+mn-ea"/>
            </a:endParaRPr>
          </a:p>
          <a:p>
            <a:r>
              <a:rPr lang="ja-JP" altLang="en-US" sz="1200" b="1" dirty="0">
                <a:latin typeface="+mn-ea"/>
              </a:rPr>
              <a:t>　様々な取組みを実施した。</a:t>
            </a:r>
          </a:p>
        </p:txBody>
      </p:sp>
      <p:sp>
        <p:nvSpPr>
          <p:cNvPr id="2" name="二等辺三角形 1">
            <a:extLst>
              <a:ext uri="{FF2B5EF4-FFF2-40B4-BE49-F238E27FC236}">
                <a16:creationId xmlns:a16="http://schemas.microsoft.com/office/drawing/2014/main" id="{F00F3A27-F1AC-7F58-0587-B9E79AE40262}"/>
              </a:ext>
            </a:extLst>
          </p:cNvPr>
          <p:cNvSpPr/>
          <p:nvPr/>
        </p:nvSpPr>
        <p:spPr>
          <a:xfrm rot="10800000">
            <a:off x="4413272" y="4524569"/>
            <a:ext cx="769352" cy="1371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3E9DC083-B73F-559C-9EFD-2E36AD9773BD}"/>
              </a:ext>
            </a:extLst>
          </p:cNvPr>
          <p:cNvSpPr/>
          <p:nvPr/>
        </p:nvSpPr>
        <p:spPr>
          <a:xfrm>
            <a:off x="2249058" y="4678833"/>
            <a:ext cx="5097781" cy="403363"/>
          </a:xfrm>
          <a:prstGeom prst="rect">
            <a:avLst/>
          </a:prstGeom>
          <a:ln>
            <a:noFill/>
          </a:ln>
        </p:spPr>
        <p:txBody>
          <a:bodyPr wrap="square" lIns="36000" tIns="72000" rIns="36000" bIns="36000">
            <a:noAutofit/>
          </a:bodyPr>
          <a:lstStyle/>
          <a:p>
            <a:pPr algn="ctr"/>
            <a:r>
              <a:rPr lang="en-US" altLang="ja-JP" sz="1400" b="1" dirty="0">
                <a:latin typeface="+mn-ea"/>
              </a:rPr>
              <a:t>【</a:t>
            </a:r>
            <a:r>
              <a:rPr lang="ja-JP" altLang="en-US" sz="1400" b="1" dirty="0">
                <a:latin typeface="+mn-ea"/>
              </a:rPr>
              <a:t>令和７年度　事業評価</a:t>
            </a:r>
            <a:r>
              <a:rPr lang="en-US" altLang="ja-JP" sz="1400" b="1" dirty="0">
                <a:latin typeface="+mn-ea"/>
              </a:rPr>
              <a:t>】</a:t>
            </a:r>
            <a:r>
              <a:rPr lang="ja-JP" altLang="en-US" sz="1400" b="1" u="sng" dirty="0">
                <a:latin typeface="+mn-ea"/>
              </a:rPr>
              <a:t>概ね予定通り</a:t>
            </a:r>
          </a:p>
        </p:txBody>
      </p:sp>
      <p:sp>
        <p:nvSpPr>
          <p:cNvPr id="13" name="角丸四角形 47">
            <a:extLst>
              <a:ext uri="{FF2B5EF4-FFF2-40B4-BE49-F238E27FC236}">
                <a16:creationId xmlns:a16="http://schemas.microsoft.com/office/drawing/2014/main" id="{219F052F-7E84-4ECB-B2E3-8F65DAF7DC4D}"/>
              </a:ext>
            </a:extLst>
          </p:cNvPr>
          <p:cNvSpPr/>
          <p:nvPr/>
        </p:nvSpPr>
        <p:spPr>
          <a:xfrm>
            <a:off x="467375" y="5063809"/>
            <a:ext cx="8946489" cy="1480335"/>
          </a:xfrm>
          <a:prstGeom prst="roundRect">
            <a:avLst>
              <a:gd name="adj" fmla="val 8499"/>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4" name="四角形: 角を丸くする 13">
            <a:extLst>
              <a:ext uri="{FF2B5EF4-FFF2-40B4-BE49-F238E27FC236}">
                <a16:creationId xmlns:a16="http://schemas.microsoft.com/office/drawing/2014/main" id="{331654CA-5A2F-4D40-834D-2BE5DEB248ED}"/>
              </a:ext>
            </a:extLst>
          </p:cNvPr>
          <p:cNvSpPr/>
          <p:nvPr/>
        </p:nvSpPr>
        <p:spPr>
          <a:xfrm>
            <a:off x="542178" y="5183491"/>
            <a:ext cx="3413760"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200" b="1" dirty="0">
                <a:solidFill>
                  <a:prstClr val="white"/>
                </a:solidFill>
                <a:latin typeface="メイリオ" panose="020B0604030504040204" pitchFamily="50" charset="-128"/>
                <a:ea typeface="メイリオ" panose="020B0604030504040204" pitchFamily="50" charset="-128"/>
              </a:rPr>
              <a:t>来年度に向けた課題・方向性</a:t>
            </a:r>
            <a:endParaRPr kumimoji="1" lang="ja-JP" altLang="en-US" sz="12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15" name="正方形/長方形 14">
            <a:extLst>
              <a:ext uri="{FF2B5EF4-FFF2-40B4-BE49-F238E27FC236}">
                <a16:creationId xmlns:a16="http://schemas.microsoft.com/office/drawing/2014/main" id="{641218B1-A3F8-494E-A12C-297C3824CD66}"/>
              </a:ext>
            </a:extLst>
          </p:cNvPr>
          <p:cNvSpPr/>
          <p:nvPr/>
        </p:nvSpPr>
        <p:spPr>
          <a:xfrm>
            <a:off x="580994" y="5532945"/>
            <a:ext cx="8832870" cy="1039748"/>
          </a:xfrm>
          <a:prstGeom prst="rect">
            <a:avLst/>
          </a:prstGeom>
          <a:ln>
            <a:noFill/>
          </a:ln>
        </p:spPr>
        <p:txBody>
          <a:bodyPr wrap="square" lIns="36000" tIns="72000" rIns="36000" bIns="36000">
            <a:noAutofit/>
          </a:bodyPr>
          <a:lstStyle/>
          <a:p>
            <a:r>
              <a:rPr lang="ja-JP" altLang="en-US" sz="1200" b="1" dirty="0">
                <a:latin typeface="+mn-ea"/>
              </a:rPr>
              <a:t>事業は概ね予定通り進んでいるが、「野菜摂取量の増加」、「朝食欠食の減少」、「食塩摂取量の減少」を軸に栄養バランスの取れた食生活を実践する府民の割合が増加するよう、引き続き、「おおさか</a:t>
            </a:r>
            <a:r>
              <a:rPr lang="en-US" altLang="ja-JP" sz="1200" b="1" dirty="0">
                <a:latin typeface="+mn-ea"/>
              </a:rPr>
              <a:t>EXPO</a:t>
            </a:r>
            <a:r>
              <a:rPr lang="ja-JP" altLang="en-US" sz="1200" b="1" dirty="0">
                <a:latin typeface="+mn-ea"/>
              </a:rPr>
              <a:t>ヘルシーメニュー」及び「</a:t>
            </a:r>
            <a:r>
              <a:rPr lang="en-US" altLang="ja-JP" sz="1200" b="1" dirty="0">
                <a:latin typeface="+mn-ea"/>
              </a:rPr>
              <a:t>V.O.S.</a:t>
            </a:r>
            <a:r>
              <a:rPr lang="ja-JP" altLang="en-US" sz="1200" b="1" dirty="0">
                <a:latin typeface="+mn-ea"/>
              </a:rPr>
              <a:t>メニュー」の普及啓発等に取り組む必要がある。また、各項目において設定している数値目標を注視しながら、庁内関係部局をはじめ、</a:t>
            </a:r>
            <a:endParaRPr lang="en-US" altLang="ja-JP" sz="1200" b="1" dirty="0">
              <a:latin typeface="+mn-ea"/>
            </a:endParaRPr>
          </a:p>
          <a:p>
            <a:r>
              <a:rPr lang="ja-JP" altLang="en-US" sz="1200" b="1" dirty="0">
                <a:latin typeface="+mn-ea"/>
              </a:rPr>
              <a:t>企業や関係機関団体とのさらなる連携により、健康無関心層も含めた府民が食育に関心を持ち、行動変容を促すような取組みを進めることで、健康寿命の延伸をめざす。</a:t>
            </a:r>
          </a:p>
        </p:txBody>
      </p:sp>
      <p:sp>
        <p:nvSpPr>
          <p:cNvPr id="9" name="スライド番号プレースホルダー 8">
            <a:extLst>
              <a:ext uri="{FF2B5EF4-FFF2-40B4-BE49-F238E27FC236}">
                <a16:creationId xmlns:a16="http://schemas.microsoft.com/office/drawing/2014/main" id="{539793B4-E5CF-4BDB-BC25-ED29CF2BBF0E}"/>
              </a:ext>
            </a:extLst>
          </p:cNvPr>
          <p:cNvSpPr>
            <a:spLocks noGrp="1"/>
          </p:cNvSpPr>
          <p:nvPr>
            <p:ph type="sldNum" sz="quarter" idx="12"/>
          </p:nvPr>
        </p:nvSpPr>
        <p:spPr>
          <a:xfrm>
            <a:off x="9413864" y="6473628"/>
            <a:ext cx="492136" cy="365125"/>
          </a:xfrm>
          <a:prstGeom prst="rect">
            <a:avLst/>
          </a:prstGeom>
          <a:solidFill>
            <a:schemeClr val="bg1"/>
          </a:solidFill>
        </p:spPr>
        <p:txBody>
          <a:bodyPr/>
          <a:lstStyle/>
          <a:p>
            <a:fld id="{8491F570-1DE7-4E07-90A6-F6DA59EDAE7D}" type="slidenum">
              <a:rPr kumimoji="1" lang="ja-JP" altLang="en-US" smtClean="0"/>
              <a:t>120</a:t>
            </a:fld>
            <a:endParaRPr kumimoji="1" lang="ja-JP" altLang="en-US" dirty="0"/>
          </a:p>
        </p:txBody>
      </p:sp>
      <p:sp>
        <p:nvSpPr>
          <p:cNvPr id="16" name="スライド番号プレースホルダー 1">
            <a:extLst>
              <a:ext uri="{FF2B5EF4-FFF2-40B4-BE49-F238E27FC236}">
                <a16:creationId xmlns:a16="http://schemas.microsoft.com/office/drawing/2014/main" id="{ECB99F74-230B-4E08-91F3-D0532942A1FC}"/>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120</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6966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9"/>
            <a:ext cx="9834576" cy="61450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en-US" altLang="ja-JP" sz="2000" b="1" dirty="0">
                <a:solidFill>
                  <a:schemeClr val="tx1"/>
                </a:solidFill>
                <a:latin typeface="Meiryo UI" panose="020B0604030504040204" pitchFamily="50" charset="-128"/>
                <a:ea typeface="Meiryo UI" panose="020B0604030504040204" pitchFamily="50" charset="-128"/>
              </a:rPr>
              <a:t>4</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19" name="図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160125" y="666871"/>
            <a:ext cx="9585750" cy="5955860"/>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r>
              <a:rPr lang="ja-JP" altLang="en-US" sz="1200" b="1" dirty="0">
                <a:latin typeface="+mn-ea"/>
              </a:rPr>
              <a:t>　　　　　　　　</a:t>
            </a:r>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1105096" y="580507"/>
            <a:ext cx="8091605"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市町村別健康格差の状況（健康寿命（大阪府算出値）における平成</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30</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年と令和</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5</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年の比較</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男性</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13</a:t>
            </a:fld>
            <a:endParaRPr kumimoji="1" lang="ja-JP" altLang="en-US"/>
          </a:p>
        </p:txBody>
      </p:sp>
      <p:sp>
        <p:nvSpPr>
          <p:cNvPr id="13" name="正方形/長方形 12">
            <a:extLst>
              <a:ext uri="{FF2B5EF4-FFF2-40B4-BE49-F238E27FC236}">
                <a16:creationId xmlns:a16="http://schemas.microsoft.com/office/drawing/2014/main" id="{3E92EB90-9403-4698-91D6-2E04AA3300E1}"/>
              </a:ext>
            </a:extLst>
          </p:cNvPr>
          <p:cNvSpPr/>
          <p:nvPr/>
        </p:nvSpPr>
        <p:spPr>
          <a:xfrm>
            <a:off x="48837" y="577742"/>
            <a:ext cx="1006993" cy="268152"/>
          </a:xfrm>
          <a:prstGeom prst="rect">
            <a:avLst/>
          </a:prstGeom>
          <a:solidFill>
            <a:srgbClr val="002060"/>
          </a:solidFill>
        </p:spPr>
        <p:txBody>
          <a:bodyPr wrap="square" lIns="36000" tIns="90000" rIns="36000" bIns="36000" anchor="ctr">
            <a:noAutofit/>
          </a:bodyPr>
          <a:lstStyle/>
          <a:p>
            <a:pPr algn="ct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参考</a:t>
            </a:r>
            <a:endParaRPr kumimoji="1" lang="en-US" altLang="ja-JP" b="1" dirty="0">
              <a:solidFill>
                <a:schemeClr val="bg1"/>
              </a:solidFill>
            </a:endParaRPr>
          </a:p>
        </p:txBody>
      </p:sp>
      <p:graphicFrame>
        <p:nvGraphicFramePr>
          <p:cNvPr id="31" name="グラフ 30">
            <a:extLst>
              <a:ext uri="{FF2B5EF4-FFF2-40B4-BE49-F238E27FC236}">
                <a16:creationId xmlns:a16="http://schemas.microsoft.com/office/drawing/2014/main" id="{97213662-95DD-4EE5-9934-ED404AA2682D}"/>
              </a:ext>
            </a:extLst>
          </p:cNvPr>
          <p:cNvGraphicFramePr>
            <a:graphicFrameLocks/>
          </p:cNvGraphicFramePr>
          <p:nvPr>
            <p:extLst>
              <p:ext uri="{D42A27DB-BD31-4B8C-83A1-F6EECF244321}">
                <p14:modId xmlns:p14="http://schemas.microsoft.com/office/powerpoint/2010/main" val="2090113689"/>
              </p:ext>
            </p:extLst>
          </p:nvPr>
        </p:nvGraphicFramePr>
        <p:xfrm>
          <a:off x="4421122" y="580507"/>
          <a:ext cx="4490720" cy="610238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2" name="グラフ 31">
            <a:extLst>
              <a:ext uri="{FF2B5EF4-FFF2-40B4-BE49-F238E27FC236}">
                <a16:creationId xmlns:a16="http://schemas.microsoft.com/office/drawing/2014/main" id="{6F83219B-74D1-45DF-89A1-C831FF9017C5}"/>
              </a:ext>
            </a:extLst>
          </p:cNvPr>
          <p:cNvGraphicFramePr>
            <a:graphicFrameLocks/>
          </p:cNvGraphicFramePr>
          <p:nvPr>
            <p:extLst>
              <p:ext uri="{D42A27DB-BD31-4B8C-83A1-F6EECF244321}">
                <p14:modId xmlns:p14="http://schemas.microsoft.com/office/powerpoint/2010/main" val="2360902914"/>
              </p:ext>
            </p:extLst>
          </p:nvPr>
        </p:nvGraphicFramePr>
        <p:xfrm>
          <a:off x="87791" y="564415"/>
          <a:ext cx="4455160" cy="6102389"/>
        </p:xfrm>
        <a:graphic>
          <a:graphicData uri="http://schemas.openxmlformats.org/drawingml/2006/chart">
            <c:chart xmlns:c="http://schemas.openxmlformats.org/drawingml/2006/chart" xmlns:r="http://schemas.openxmlformats.org/officeDocument/2006/relationships" r:id="rId5"/>
          </a:graphicData>
        </a:graphic>
      </p:graphicFrame>
      <p:sp>
        <p:nvSpPr>
          <p:cNvPr id="33" name="正方形/長方形 32">
            <a:extLst>
              <a:ext uri="{FF2B5EF4-FFF2-40B4-BE49-F238E27FC236}">
                <a16:creationId xmlns:a16="http://schemas.microsoft.com/office/drawing/2014/main" id="{5535B1B9-A9C7-4E26-A92A-608F82C26DCC}"/>
              </a:ext>
            </a:extLst>
          </p:cNvPr>
          <p:cNvSpPr/>
          <p:nvPr/>
        </p:nvSpPr>
        <p:spPr>
          <a:xfrm>
            <a:off x="6574642" y="5797816"/>
            <a:ext cx="1213967" cy="360000"/>
          </a:xfrm>
          <a:prstGeom prst="rect">
            <a:avLst/>
          </a:prstGeom>
          <a:solidFill>
            <a:schemeClr val="bg1"/>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令和５年</a:t>
            </a:r>
            <a:endParaRPr kumimoji="1" lang="en-US" altLang="ja-JP"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（男性）</a:t>
            </a:r>
          </a:p>
        </p:txBody>
      </p:sp>
      <p:sp>
        <p:nvSpPr>
          <p:cNvPr id="34" name="正方形/長方形 33">
            <a:extLst>
              <a:ext uri="{FF2B5EF4-FFF2-40B4-BE49-F238E27FC236}">
                <a16:creationId xmlns:a16="http://schemas.microsoft.com/office/drawing/2014/main" id="{789DF05B-FA1C-406E-B09C-2F1811848DEE}"/>
              </a:ext>
            </a:extLst>
          </p:cNvPr>
          <p:cNvSpPr/>
          <p:nvPr/>
        </p:nvSpPr>
        <p:spPr>
          <a:xfrm>
            <a:off x="2225393" y="5797816"/>
            <a:ext cx="1213967" cy="360000"/>
          </a:xfrm>
          <a:prstGeom prst="rect">
            <a:avLst/>
          </a:prstGeom>
          <a:solidFill>
            <a:schemeClr val="bg1"/>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en-US" altLang="ja-JP"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年（男性）</a:t>
            </a:r>
          </a:p>
        </p:txBody>
      </p:sp>
      <p:sp>
        <p:nvSpPr>
          <p:cNvPr id="35" name="上下矢印 64">
            <a:extLst>
              <a:ext uri="{FF2B5EF4-FFF2-40B4-BE49-F238E27FC236}">
                <a16:creationId xmlns:a16="http://schemas.microsoft.com/office/drawing/2014/main" id="{98B49BAA-707A-4C7D-9367-1AC31CD57CD8}"/>
              </a:ext>
            </a:extLst>
          </p:cNvPr>
          <p:cNvSpPr/>
          <p:nvPr/>
        </p:nvSpPr>
        <p:spPr>
          <a:xfrm>
            <a:off x="3340630" y="1090266"/>
            <a:ext cx="114648" cy="5229892"/>
          </a:xfrm>
          <a:prstGeom prst="upDownArrow">
            <a:avLst>
              <a:gd name="adj1" fmla="val 35058"/>
              <a:gd name="adj2" fmla="val 53735"/>
            </a:avLst>
          </a:prstGeom>
          <a:solidFill>
            <a:srgbClr val="E7E6E6">
              <a:lumMod val="50000"/>
            </a:srgbClr>
          </a:solidFill>
          <a:ln w="12700" cap="flat" cmpd="sng" algn="ctr">
            <a:noFill/>
            <a:prstDash val="solid"/>
            <a:miter lim="800000"/>
          </a:ln>
          <a:effectLst/>
        </p:spPr>
        <p:txBody>
          <a:bodyPr wrap="none" lIns="1080000" tIns="36000" rIns="36000" bIns="36000" rtlCol="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正方形/長方形 37">
            <a:extLst>
              <a:ext uri="{FF2B5EF4-FFF2-40B4-BE49-F238E27FC236}">
                <a16:creationId xmlns:a16="http://schemas.microsoft.com/office/drawing/2014/main" id="{91067EE3-3D5F-43B0-A728-4BE59F1EA1EE}"/>
              </a:ext>
            </a:extLst>
          </p:cNvPr>
          <p:cNvSpPr/>
          <p:nvPr/>
        </p:nvSpPr>
        <p:spPr>
          <a:xfrm>
            <a:off x="306231" y="3585300"/>
            <a:ext cx="355600" cy="119912"/>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39" name="正方形/長方形 38">
            <a:extLst>
              <a:ext uri="{FF2B5EF4-FFF2-40B4-BE49-F238E27FC236}">
                <a16:creationId xmlns:a16="http://schemas.microsoft.com/office/drawing/2014/main" id="{AEBABE5E-D6A6-47EE-8283-471A2706FD3F}"/>
              </a:ext>
            </a:extLst>
          </p:cNvPr>
          <p:cNvSpPr/>
          <p:nvPr/>
        </p:nvSpPr>
        <p:spPr>
          <a:xfrm>
            <a:off x="306231" y="4978677"/>
            <a:ext cx="355600" cy="119912"/>
          </a:xfrm>
          <a:prstGeom prst="rect">
            <a:avLst/>
          </a:prstGeom>
          <a:no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40" name="角丸四角形吹き出し 50">
            <a:extLst>
              <a:ext uri="{FF2B5EF4-FFF2-40B4-BE49-F238E27FC236}">
                <a16:creationId xmlns:a16="http://schemas.microsoft.com/office/drawing/2014/main" id="{E12B0893-76F2-4EF9-9A52-1A6F170A484D}"/>
              </a:ext>
            </a:extLst>
          </p:cNvPr>
          <p:cNvSpPr/>
          <p:nvPr/>
        </p:nvSpPr>
        <p:spPr>
          <a:xfrm>
            <a:off x="2662163" y="3834477"/>
            <a:ext cx="648000" cy="383596"/>
          </a:xfrm>
          <a:prstGeom prst="wedgeRoundRectCallout">
            <a:avLst>
              <a:gd name="adj1" fmla="val -81506"/>
              <a:gd name="adj2" fmla="val -55038"/>
              <a:gd name="adj3" fmla="val 16667"/>
            </a:avLst>
          </a:prstGeom>
          <a:solidFill>
            <a:schemeClr val="bg1"/>
          </a:solidFill>
          <a:ln w="12700" cap="flat" cmpd="sng" algn="ctr">
            <a:solidFill>
              <a:srgbClr val="FF0000"/>
            </a:solidFill>
            <a:prstDash val="solid"/>
            <a:miter lim="800000"/>
          </a:ln>
          <a:effectLst/>
        </p:spPr>
        <p:txBody>
          <a:bodyPr wrap="none"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endParaRPr kumimoji="1"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1" name="角丸四角形吹き出し 50">
            <a:extLst>
              <a:ext uri="{FF2B5EF4-FFF2-40B4-BE49-F238E27FC236}">
                <a16:creationId xmlns:a16="http://schemas.microsoft.com/office/drawing/2014/main" id="{40D3D18F-5850-4A5C-94ED-246AE6E02AD4}"/>
              </a:ext>
            </a:extLst>
          </p:cNvPr>
          <p:cNvSpPr/>
          <p:nvPr/>
        </p:nvSpPr>
        <p:spPr>
          <a:xfrm>
            <a:off x="7134083" y="4449706"/>
            <a:ext cx="648000" cy="404590"/>
          </a:xfrm>
          <a:prstGeom prst="wedgeRoundRectCallout">
            <a:avLst>
              <a:gd name="adj1" fmla="val -116387"/>
              <a:gd name="adj2" fmla="val 73524"/>
              <a:gd name="adj3" fmla="val 16667"/>
            </a:avLst>
          </a:prstGeom>
          <a:solidFill>
            <a:sysClr val="window" lastClr="FFFFFF"/>
          </a:solidFill>
          <a:ln w="12700" cap="flat" cmpd="sng" algn="ctr">
            <a:solidFill>
              <a:srgbClr val="002060"/>
            </a:solidFill>
            <a:prstDash val="solid"/>
            <a:miter lim="800000"/>
          </a:ln>
          <a:effectLst/>
        </p:spPr>
        <p:txBody>
          <a:bodyPr wrap="none" lIns="36000" tIns="36000" rIns="36000" bIns="3600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3" name="テキスト ボックス 42">
            <a:extLst>
              <a:ext uri="{FF2B5EF4-FFF2-40B4-BE49-F238E27FC236}">
                <a16:creationId xmlns:a16="http://schemas.microsoft.com/office/drawing/2014/main" id="{A6F75D39-B9FD-424C-9574-E9BAFB2417A8}"/>
              </a:ext>
            </a:extLst>
          </p:cNvPr>
          <p:cNvSpPr txBox="1"/>
          <p:nvPr/>
        </p:nvSpPr>
        <p:spPr>
          <a:xfrm>
            <a:off x="4371884" y="6388645"/>
            <a:ext cx="546407" cy="261610"/>
          </a:xfrm>
          <a:prstGeom prst="rect">
            <a:avLst/>
          </a:prstGeom>
          <a:noFill/>
        </p:spPr>
        <p:txBody>
          <a:bodyPr wrap="square" rtlCol="0">
            <a:spAutoFit/>
          </a:bodyPr>
          <a:lstStyle/>
          <a:p>
            <a:pPr defTabSz="914400"/>
            <a:r>
              <a:rPr kumimoji="1" lang="ja-JP" altLang="en-US" sz="1100" dirty="0">
                <a:solidFill>
                  <a:prstClr val="black"/>
                </a:solidFill>
                <a:latin typeface="Meiryo UI" panose="020B0604030504040204" pitchFamily="50" charset="-128"/>
                <a:ea typeface="Meiryo UI" panose="020B0604030504040204" pitchFamily="50" charset="-128"/>
              </a:rPr>
              <a:t>歳</a:t>
            </a:r>
          </a:p>
        </p:txBody>
      </p:sp>
      <p:sp>
        <p:nvSpPr>
          <p:cNvPr id="44" name="テキスト ボックス 43">
            <a:extLst>
              <a:ext uri="{FF2B5EF4-FFF2-40B4-BE49-F238E27FC236}">
                <a16:creationId xmlns:a16="http://schemas.microsoft.com/office/drawing/2014/main" id="{FC8170CD-282E-46B0-AF9E-A96488A232D1}"/>
              </a:ext>
            </a:extLst>
          </p:cNvPr>
          <p:cNvSpPr txBox="1"/>
          <p:nvPr/>
        </p:nvSpPr>
        <p:spPr>
          <a:xfrm>
            <a:off x="8876282" y="6405194"/>
            <a:ext cx="546407" cy="261610"/>
          </a:xfrm>
          <a:prstGeom prst="rect">
            <a:avLst/>
          </a:prstGeom>
          <a:noFill/>
        </p:spPr>
        <p:txBody>
          <a:bodyPr wrap="square" rtlCol="0">
            <a:spAutoFit/>
          </a:bodyPr>
          <a:lstStyle/>
          <a:p>
            <a:pPr defTabSz="914400"/>
            <a:r>
              <a:rPr kumimoji="1" lang="ja-JP" altLang="en-US" sz="1100" dirty="0">
                <a:solidFill>
                  <a:prstClr val="black"/>
                </a:solidFill>
                <a:latin typeface="Meiryo UI" panose="020B0604030504040204" pitchFamily="50" charset="-128"/>
                <a:ea typeface="Meiryo UI" panose="020B0604030504040204" pitchFamily="50" charset="-128"/>
              </a:rPr>
              <a:t>歳</a:t>
            </a:r>
          </a:p>
        </p:txBody>
      </p:sp>
      <p:sp>
        <p:nvSpPr>
          <p:cNvPr id="22" name="テキスト ボックス 21">
            <a:extLst>
              <a:ext uri="{FF2B5EF4-FFF2-40B4-BE49-F238E27FC236}">
                <a16:creationId xmlns:a16="http://schemas.microsoft.com/office/drawing/2014/main" id="{13C3E566-5646-42C9-9C96-34234E52250D}"/>
              </a:ext>
            </a:extLst>
          </p:cNvPr>
          <p:cNvSpPr txBox="1"/>
          <p:nvPr/>
        </p:nvSpPr>
        <p:spPr>
          <a:xfrm>
            <a:off x="8268470" y="1939272"/>
            <a:ext cx="1331131" cy="1831271"/>
          </a:xfrm>
          <a:prstGeom prst="rect">
            <a:avLst/>
          </a:prstGeom>
          <a:solidFill>
            <a:schemeClr val="bg1"/>
          </a:solidFill>
        </p:spPr>
        <p:txBody>
          <a:bodyPr wrap="square" rtlCol="0">
            <a:spAutoFit/>
          </a:bodyPr>
          <a:lstStyle/>
          <a:p>
            <a:r>
              <a:rPr kumimoji="1" lang="ja-JP" altLang="en-US" sz="1100" b="1" dirty="0">
                <a:latin typeface="Meiryo UI" panose="020B0604030504040204" pitchFamily="50" charset="-128"/>
                <a:ea typeface="Meiryo UI" panose="020B0604030504040204" pitchFamily="50" charset="-128"/>
              </a:rPr>
              <a:t>上位４分の１</a:t>
            </a:r>
            <a:endParaRPr kumimoji="1" lang="en-US" altLang="ja-JP" sz="1100" b="1" dirty="0">
              <a:latin typeface="Meiryo UI" panose="020B0604030504040204" pitchFamily="50" charset="-128"/>
              <a:ea typeface="Meiryo UI" panose="020B0604030504040204" pitchFamily="50" charset="-128"/>
            </a:endParaRPr>
          </a:p>
          <a:p>
            <a:r>
              <a:rPr kumimoji="1" lang="ja-JP" altLang="en-US" sz="1100" b="1" dirty="0">
                <a:latin typeface="Meiryo UI" panose="020B0604030504040204" pitchFamily="50" charset="-128"/>
                <a:ea typeface="Meiryo UI" panose="020B0604030504040204" pitchFamily="50" charset="-128"/>
              </a:rPr>
              <a:t>市町村の平均（</a:t>
            </a:r>
            <a:r>
              <a:rPr lang="en-US" altLang="ja-JP" sz="1100" b="1" dirty="0">
                <a:latin typeface="Meiryo UI" panose="020B0604030504040204" pitchFamily="50" charset="-128"/>
                <a:ea typeface="Meiryo UI" panose="020B0604030504040204" pitchFamily="50" charset="-128"/>
              </a:rPr>
              <a:t>81.26</a:t>
            </a:r>
            <a:r>
              <a:rPr kumimoji="1" lang="ja-JP" altLang="en-US" sz="1100" b="1" dirty="0">
                <a:latin typeface="Meiryo UI" panose="020B0604030504040204" pitchFamily="50" charset="-128"/>
                <a:ea typeface="Meiryo UI" panose="020B0604030504040204" pitchFamily="50" charset="-128"/>
              </a:rPr>
              <a:t>）と</a:t>
            </a:r>
            <a:endParaRPr kumimoji="1" lang="en-US" altLang="ja-JP" sz="1100" b="1" dirty="0">
              <a:latin typeface="Meiryo UI" panose="020B0604030504040204" pitchFamily="50" charset="-128"/>
              <a:ea typeface="Meiryo UI" panose="020B0604030504040204" pitchFamily="50" charset="-128"/>
            </a:endParaRPr>
          </a:p>
          <a:p>
            <a:r>
              <a:rPr kumimoji="1" lang="ja-JP" altLang="en-US" sz="1100" b="1" dirty="0">
                <a:latin typeface="Meiryo UI" panose="020B0604030504040204" pitchFamily="50" charset="-128"/>
                <a:ea typeface="Meiryo UI" panose="020B0604030504040204" pitchFamily="50" charset="-128"/>
              </a:rPr>
              <a:t>下位４分の１</a:t>
            </a:r>
            <a:endParaRPr kumimoji="1" lang="en-US" altLang="ja-JP" sz="1100" b="1" dirty="0">
              <a:latin typeface="Meiryo UI" panose="020B0604030504040204" pitchFamily="50" charset="-128"/>
              <a:ea typeface="Meiryo UI" panose="020B0604030504040204" pitchFamily="50" charset="-128"/>
            </a:endParaRPr>
          </a:p>
          <a:p>
            <a:r>
              <a:rPr kumimoji="1" lang="ja-JP" altLang="en-US" sz="1100" b="1" dirty="0">
                <a:latin typeface="Meiryo UI" panose="020B0604030504040204" pitchFamily="50" charset="-128"/>
                <a:ea typeface="Meiryo UI" panose="020B0604030504040204" pitchFamily="50" charset="-128"/>
              </a:rPr>
              <a:t>市町村平均　 </a:t>
            </a:r>
            <a:endParaRPr kumimoji="1" lang="en-US" altLang="ja-JP" sz="1100" b="1" dirty="0">
              <a:latin typeface="Meiryo UI" panose="020B0604030504040204" pitchFamily="50" charset="-128"/>
              <a:ea typeface="Meiryo UI" panose="020B0604030504040204" pitchFamily="50" charset="-128"/>
            </a:endParaRPr>
          </a:p>
          <a:p>
            <a:r>
              <a:rPr lang="en-US" altLang="ja-JP" sz="1100" b="1" dirty="0">
                <a:latin typeface="Meiryo UI" panose="020B0604030504040204" pitchFamily="50" charset="-128"/>
                <a:ea typeface="Meiryo UI" panose="020B0604030504040204" pitchFamily="50" charset="-128"/>
              </a:rPr>
              <a:t> </a:t>
            </a:r>
            <a:r>
              <a:rPr kumimoji="1" lang="en-US" altLang="ja-JP" sz="1100" b="1" dirty="0">
                <a:latin typeface="Meiryo UI" panose="020B0604030504040204" pitchFamily="50" charset="-128"/>
                <a:ea typeface="Meiryo UI" panose="020B0604030504040204" pitchFamily="50" charset="-128"/>
              </a:rPr>
              <a:t>(78.00)</a:t>
            </a:r>
            <a:r>
              <a:rPr kumimoji="1" lang="ja-JP" altLang="en-US" sz="1100" b="1" dirty="0">
                <a:latin typeface="Meiryo UI" panose="020B0604030504040204" pitchFamily="50" charset="-128"/>
                <a:ea typeface="Meiryo UI" panose="020B0604030504040204" pitchFamily="50" charset="-128"/>
              </a:rPr>
              <a:t>との差</a:t>
            </a:r>
            <a:r>
              <a:rPr kumimoji="1" lang="en-US" altLang="ja-JP" sz="1100" b="1" dirty="0">
                <a:latin typeface="Meiryo UI" panose="020B0604030504040204" pitchFamily="50" charset="-128"/>
                <a:ea typeface="Meiryo UI" panose="020B0604030504040204" pitchFamily="50" charset="-128"/>
              </a:rPr>
              <a:t>※</a:t>
            </a:r>
            <a:endParaRPr lang="en-US" altLang="ja-JP" sz="1100" b="1" dirty="0">
              <a:latin typeface="Meiryo UI" panose="020B0604030504040204" pitchFamily="50" charset="-128"/>
              <a:ea typeface="Meiryo UI" panose="020B0604030504040204" pitchFamily="50" charset="-128"/>
            </a:endParaRPr>
          </a:p>
          <a:p>
            <a:r>
              <a:rPr kumimoji="1" lang="ja-JP" altLang="en-US" sz="1100" b="1" dirty="0">
                <a:latin typeface="Meiryo UI" panose="020B0604030504040204" pitchFamily="50" charset="-128"/>
                <a:ea typeface="Meiryo UI" panose="020B0604030504040204" pitchFamily="50" charset="-128"/>
              </a:rPr>
              <a:t>　</a:t>
            </a:r>
            <a:endParaRPr kumimoji="1" lang="en-US" altLang="ja-JP" sz="1100" b="1" dirty="0">
              <a:latin typeface="Meiryo UI" panose="020B0604030504040204" pitchFamily="50" charset="-128"/>
              <a:ea typeface="Meiryo UI" panose="020B0604030504040204" pitchFamily="50" charset="-128"/>
            </a:endParaRPr>
          </a:p>
          <a:p>
            <a:r>
              <a:rPr lang="en-US" altLang="ja-JP" sz="1400" b="1" dirty="0">
                <a:latin typeface="Meiryo UI" panose="020B0604030504040204" pitchFamily="50" charset="-128"/>
                <a:ea typeface="Meiryo UI" panose="020B0604030504040204" pitchFamily="50" charset="-128"/>
              </a:rPr>
              <a:t>3.26</a:t>
            </a:r>
            <a:r>
              <a:rPr lang="ja-JP" altLang="en-US" sz="1400" b="1" dirty="0">
                <a:latin typeface="Meiryo UI" panose="020B0604030504040204" pitchFamily="50" charset="-128"/>
                <a:ea typeface="Meiryo UI" panose="020B0604030504040204" pitchFamily="50" charset="-128"/>
              </a:rPr>
              <a:t>歳</a:t>
            </a:r>
            <a:endParaRPr kumimoji="1" lang="en-US" altLang="ja-JP" sz="1400" b="1" dirty="0">
              <a:latin typeface="Meiryo UI" panose="020B0604030504040204" pitchFamily="50" charset="-128"/>
              <a:ea typeface="Meiryo UI" panose="020B0604030504040204" pitchFamily="50" charset="-128"/>
            </a:endParaRPr>
          </a:p>
          <a:p>
            <a:endParaRPr lang="en-US" altLang="ja-JP" sz="1100" b="1" dirty="0">
              <a:latin typeface="Meiryo UI" panose="020B0604030504040204" pitchFamily="50" charset="-128"/>
              <a:ea typeface="Meiryo UI" panose="020B0604030504040204" pitchFamily="50" charset="-128"/>
            </a:endParaRPr>
          </a:p>
          <a:p>
            <a:endParaRPr kumimoji="1" lang="ja-JP" altLang="en-US" sz="1100" b="1" dirty="0">
              <a:latin typeface="Meiryo UI" panose="020B0604030504040204" pitchFamily="50" charset="-128"/>
              <a:ea typeface="Meiryo UI" panose="020B0604030504040204" pitchFamily="50" charset="-128"/>
            </a:endParaRPr>
          </a:p>
        </p:txBody>
      </p:sp>
      <p:sp>
        <p:nvSpPr>
          <p:cNvPr id="23" name="正方形/長方形 22">
            <a:extLst>
              <a:ext uri="{FF2B5EF4-FFF2-40B4-BE49-F238E27FC236}">
                <a16:creationId xmlns:a16="http://schemas.microsoft.com/office/drawing/2014/main" id="{CE08CD1F-BFDC-40B0-9DF1-F82ADE320B4A}"/>
              </a:ext>
            </a:extLst>
          </p:cNvPr>
          <p:cNvSpPr/>
          <p:nvPr/>
        </p:nvSpPr>
        <p:spPr>
          <a:xfrm>
            <a:off x="8103411" y="3887145"/>
            <a:ext cx="1624438" cy="541901"/>
          </a:xfrm>
          <a:prstGeom prst="rect">
            <a:avLst/>
          </a:prstGeom>
          <a:solidFill>
            <a:schemeClr val="bg1"/>
          </a:solidFill>
          <a:ln w="254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pPr>
            <a:r>
              <a:rPr lang="en-US" altLang="ja-JP" sz="1050" kern="0" dirty="0">
                <a:solidFill>
                  <a:schemeClr val="tx1"/>
                </a:solidFill>
                <a:latin typeface="ＭＳ ゴシック" panose="020B0609070205080204" pitchFamily="49" charset="-128"/>
                <a:ea typeface="ＭＳ ゴシック" panose="020B0609070205080204" pitchFamily="49" charset="-128"/>
              </a:rPr>
              <a:t>※</a:t>
            </a:r>
            <a:r>
              <a:rPr lang="ja-JP" altLang="en-US" sz="1050" kern="0" dirty="0">
                <a:solidFill>
                  <a:schemeClr val="tx1"/>
                </a:solidFill>
                <a:latin typeface="ＭＳ ゴシック" panose="020B0609070205080204" pitchFamily="49" charset="-128"/>
                <a:ea typeface="ＭＳ ゴシック" panose="020B0609070205080204" pitchFamily="49" charset="-128"/>
              </a:rPr>
              <a:t>人口</a:t>
            </a:r>
            <a:r>
              <a:rPr lang="en-US" altLang="ja-JP" sz="1050" kern="0" dirty="0">
                <a:solidFill>
                  <a:schemeClr val="tx1"/>
                </a:solidFill>
                <a:latin typeface="ＭＳ ゴシック" panose="020B0609070205080204" pitchFamily="49" charset="-128"/>
                <a:ea typeface="ＭＳ ゴシック" panose="020B0609070205080204" pitchFamily="49" charset="-128"/>
              </a:rPr>
              <a:t>1.2</a:t>
            </a:r>
            <a:r>
              <a:rPr lang="ja-JP" altLang="en-US" sz="1050" kern="0" dirty="0">
                <a:solidFill>
                  <a:schemeClr val="tx1"/>
                </a:solidFill>
                <a:latin typeface="ＭＳ ゴシック" panose="020B0609070205080204" pitchFamily="49" charset="-128"/>
                <a:ea typeface="ＭＳ ゴシック" panose="020B0609070205080204" pitchFamily="49" charset="-128"/>
              </a:rPr>
              <a:t>万人未満の能勢町、千早赤阪村、田尻町を除き算出</a:t>
            </a:r>
            <a:endParaRPr lang="en-US" altLang="ja-JP" sz="1050" kern="0" dirty="0">
              <a:solidFill>
                <a:schemeClr val="tx1"/>
              </a:solidFill>
              <a:latin typeface="ＭＳ ゴシック" panose="020B0609070205080204" pitchFamily="49" charset="-128"/>
              <a:ea typeface="ＭＳ ゴシック" panose="020B0609070205080204" pitchFamily="49" charset="-128"/>
            </a:endParaRPr>
          </a:p>
        </p:txBody>
      </p:sp>
      <p:sp>
        <p:nvSpPr>
          <p:cNvPr id="24" name="正方形/長方形 23">
            <a:extLst>
              <a:ext uri="{FF2B5EF4-FFF2-40B4-BE49-F238E27FC236}">
                <a16:creationId xmlns:a16="http://schemas.microsoft.com/office/drawing/2014/main" id="{6B0437A6-1497-4AEB-BD20-84A87E9B6419}"/>
              </a:ext>
            </a:extLst>
          </p:cNvPr>
          <p:cNvSpPr/>
          <p:nvPr/>
        </p:nvSpPr>
        <p:spPr>
          <a:xfrm>
            <a:off x="8138197" y="4652001"/>
            <a:ext cx="1547290" cy="1775014"/>
          </a:xfrm>
          <a:prstGeom prst="rect">
            <a:avLst/>
          </a:prstGeom>
          <a:solidFill>
            <a:schemeClr val="bg1"/>
          </a:solidFill>
          <a:ln w="254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pPr>
            <a:r>
              <a:rPr lang="en-US" altLang="ja-JP" sz="1050" kern="0" dirty="0">
                <a:solidFill>
                  <a:schemeClr val="tx1"/>
                </a:solidFill>
                <a:latin typeface="ＭＳ ゴシック" panose="020B0609070205080204" pitchFamily="49" charset="-128"/>
                <a:ea typeface="ＭＳ ゴシック" panose="020B0609070205080204" pitchFamily="49" charset="-128"/>
              </a:rPr>
              <a:t>【</a:t>
            </a:r>
            <a:r>
              <a:rPr lang="ja-JP" altLang="en-US" sz="1050" kern="0" dirty="0">
                <a:solidFill>
                  <a:schemeClr val="tx1"/>
                </a:solidFill>
                <a:latin typeface="ＭＳ ゴシック" panose="020B0609070205080204" pitchFamily="49" charset="-128"/>
                <a:ea typeface="ＭＳ ゴシック" panose="020B0609070205080204" pitchFamily="49" charset="-128"/>
              </a:rPr>
              <a:t>算出方法</a:t>
            </a:r>
            <a:r>
              <a:rPr lang="en-US" altLang="ja-JP" sz="1050" kern="0" dirty="0">
                <a:solidFill>
                  <a:schemeClr val="tx1"/>
                </a:solidFill>
                <a:latin typeface="ＭＳ ゴシック" panose="020B0609070205080204" pitchFamily="49" charset="-128"/>
                <a:ea typeface="ＭＳ ゴシック" panose="020B0609070205080204" pitchFamily="49" charset="-128"/>
              </a:rPr>
              <a:t>】</a:t>
            </a:r>
          </a:p>
          <a:p>
            <a:pPr fontAlgn="base">
              <a:spcBef>
                <a:spcPct val="0"/>
              </a:spcBef>
              <a:spcAft>
                <a:spcPct val="0"/>
              </a:spcAft>
            </a:pPr>
            <a:r>
              <a:rPr lang="en-US" altLang="ja-JP" sz="1050" kern="0" dirty="0">
                <a:solidFill>
                  <a:schemeClr val="tx1"/>
                </a:solidFill>
                <a:latin typeface="ＭＳ ゴシック" panose="020B0609070205080204" pitchFamily="49" charset="-128"/>
                <a:ea typeface="ＭＳ ゴシック" panose="020B0609070205080204" pitchFamily="49" charset="-128"/>
              </a:rPr>
              <a:t>KDB</a:t>
            </a:r>
            <a:r>
              <a:rPr lang="ja-JP" altLang="en-US" sz="1050" kern="0" dirty="0">
                <a:solidFill>
                  <a:schemeClr val="tx1"/>
                </a:solidFill>
                <a:latin typeface="ＭＳ ゴシック" panose="020B0609070205080204" pitchFamily="49" charset="-128"/>
                <a:ea typeface="ＭＳ ゴシック" panose="020B0609070205080204" pitchFamily="49" charset="-128"/>
              </a:rPr>
              <a:t>データを用い算出（スライド</a:t>
            </a:r>
            <a:r>
              <a:rPr lang="en-US" altLang="ja-JP" sz="1050" kern="0" dirty="0">
                <a:solidFill>
                  <a:schemeClr val="tx1"/>
                </a:solidFill>
                <a:latin typeface="ＭＳ ゴシック" panose="020B0609070205080204" pitchFamily="49" charset="-128"/>
                <a:ea typeface="ＭＳ ゴシック" panose="020B0609070205080204" pitchFamily="49" charset="-128"/>
              </a:rPr>
              <a:t>19</a:t>
            </a:r>
            <a:r>
              <a:rPr lang="ja-JP" altLang="en-US" sz="1050" kern="0" dirty="0">
                <a:solidFill>
                  <a:schemeClr val="tx1"/>
                </a:solidFill>
                <a:latin typeface="ＭＳ ゴシック" panose="020B0609070205080204" pitchFamily="49" charset="-128"/>
                <a:ea typeface="ＭＳ ゴシック" panose="020B0609070205080204" pitchFamily="49" charset="-128"/>
              </a:rPr>
              <a:t>参照）。</a:t>
            </a:r>
            <a:endParaRPr lang="en-US" altLang="ja-JP" sz="1050" kern="0" dirty="0">
              <a:solidFill>
                <a:schemeClr val="tx1"/>
              </a:solidFill>
              <a:latin typeface="ＭＳ ゴシック" panose="020B0609070205080204" pitchFamily="49" charset="-128"/>
              <a:ea typeface="ＭＳ ゴシック" panose="020B0609070205080204" pitchFamily="49" charset="-128"/>
            </a:endParaRPr>
          </a:p>
          <a:p>
            <a:pPr fontAlgn="base">
              <a:spcBef>
                <a:spcPct val="0"/>
              </a:spcBef>
              <a:spcAft>
                <a:spcPct val="0"/>
              </a:spcAft>
            </a:pPr>
            <a:r>
              <a:rPr lang="ja-JP" altLang="en-US" sz="1050" kern="0" dirty="0">
                <a:solidFill>
                  <a:schemeClr val="tx1"/>
                </a:solidFill>
                <a:latin typeface="ＭＳ ゴシック" panose="020B0609070205080204" pitchFamily="49" charset="-128"/>
                <a:ea typeface="ＭＳ ゴシック" panose="020B0609070205080204" pitchFamily="49" charset="-128"/>
              </a:rPr>
              <a:t>ただし、（）内の値は、</a:t>
            </a:r>
            <a:r>
              <a:rPr lang="en-US" altLang="ja-JP" sz="1050" kern="0" dirty="0">
                <a:solidFill>
                  <a:schemeClr val="tx1"/>
                </a:solidFill>
                <a:latin typeface="ＭＳ ゴシック" panose="020B0609070205080204" pitchFamily="49" charset="-128"/>
                <a:ea typeface="ＭＳ ゴシック" panose="020B0609070205080204" pitchFamily="49" charset="-128"/>
              </a:rPr>
              <a:t>KDB</a:t>
            </a:r>
            <a:r>
              <a:rPr lang="ja-JP" altLang="en-US" sz="1050" kern="0" dirty="0">
                <a:solidFill>
                  <a:schemeClr val="tx1"/>
                </a:solidFill>
                <a:latin typeface="ＭＳ ゴシック" panose="020B0609070205080204" pitchFamily="49" charset="-128"/>
                <a:ea typeface="ＭＳ ゴシック" panose="020B0609070205080204" pitchFamily="49" charset="-128"/>
              </a:rPr>
              <a:t>データから算出できないので、</a:t>
            </a:r>
            <a:r>
              <a:rPr lang="zh-CN" altLang="en-US" sz="1050" kern="0" dirty="0">
                <a:solidFill>
                  <a:schemeClr val="tx1"/>
                </a:solidFill>
                <a:latin typeface="ＭＳ ゴシック" panose="020B0609070205080204" pitchFamily="49" charset="-128"/>
                <a:ea typeface="ＭＳ ゴシック" panose="020B0609070205080204" pitchFamily="49" charset="-128"/>
              </a:rPr>
              <a:t>厚生労働科学研究班</a:t>
            </a:r>
            <a:r>
              <a:rPr lang="ja-JP" altLang="en-US" sz="1050" kern="0" dirty="0">
                <a:solidFill>
                  <a:schemeClr val="tx1"/>
                </a:solidFill>
                <a:latin typeface="ＭＳ ゴシック" panose="020B0609070205080204" pitchFamily="49" charset="-128"/>
                <a:ea typeface="ＭＳ ゴシック" panose="020B0609070205080204" pitchFamily="49" charset="-128"/>
              </a:rPr>
              <a:t>が示す方法に基づき算出。（</a:t>
            </a:r>
            <a:r>
              <a:rPr lang="en-US" altLang="ja-JP" sz="1050" kern="0" dirty="0">
                <a:solidFill>
                  <a:schemeClr val="tx1"/>
                </a:solidFill>
                <a:latin typeface="ＭＳ ゴシック" panose="020B0609070205080204" pitchFamily="49" charset="-128"/>
                <a:ea typeface="ＭＳ ゴシック" panose="020B0609070205080204" pitchFamily="49" charset="-128"/>
              </a:rPr>
              <a:t>http://toukei.umin.jp/kenkoujyumyou</a:t>
            </a:r>
            <a:r>
              <a:rPr lang="ja-JP" altLang="en-US" sz="1050" kern="0" dirty="0">
                <a:solidFill>
                  <a:schemeClr val="tx1"/>
                </a:solidFill>
                <a:latin typeface="ＭＳ ゴシック" panose="020B0609070205080204" pitchFamily="49" charset="-128"/>
                <a:ea typeface="ＭＳ ゴシック" panose="020B0609070205080204" pitchFamily="49" charset="-128"/>
              </a:rPr>
              <a:t>）</a:t>
            </a:r>
            <a:endParaRPr lang="zh-TW" altLang="en-US" sz="1050" kern="0" dirty="0">
              <a:solidFill>
                <a:schemeClr val="tx1"/>
              </a:solidFill>
              <a:latin typeface="ＭＳ ゴシック" panose="020B0609070205080204" pitchFamily="49" charset="-128"/>
              <a:ea typeface="ＭＳ ゴシック" panose="020B0609070205080204" pitchFamily="49" charset="-128"/>
            </a:endParaRPr>
          </a:p>
        </p:txBody>
      </p:sp>
      <p:sp>
        <p:nvSpPr>
          <p:cNvPr id="5" name="テキスト ボックス 4">
            <a:extLst>
              <a:ext uri="{FF2B5EF4-FFF2-40B4-BE49-F238E27FC236}">
                <a16:creationId xmlns:a16="http://schemas.microsoft.com/office/drawing/2014/main" id="{7196E51E-02CB-44FA-B519-F453CB81A319}"/>
              </a:ext>
            </a:extLst>
          </p:cNvPr>
          <p:cNvSpPr txBox="1"/>
          <p:nvPr/>
        </p:nvSpPr>
        <p:spPr>
          <a:xfrm>
            <a:off x="3420320" y="2233338"/>
            <a:ext cx="1020423" cy="1569660"/>
          </a:xfrm>
          <a:prstGeom prst="rect">
            <a:avLst/>
          </a:prstGeom>
          <a:solidFill>
            <a:schemeClr val="bg1"/>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上位４分の１</a:t>
            </a:r>
            <a:endParaRPr kumimoji="1" lang="en-US" altLang="ja-JP"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市町村の平均（</a:t>
            </a:r>
            <a:r>
              <a:rPr kumimoji="0" lang="en-US" altLang="ja-JP"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81.25</a:t>
            </a:r>
            <a:r>
              <a:rPr kumimoji="1" lang="ja-JP" altLang="en-US"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）と</a:t>
            </a:r>
            <a:endParaRPr kumimoji="1" lang="en-US" altLang="ja-JP"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下位４分の１</a:t>
            </a:r>
            <a:endParaRPr kumimoji="1" lang="en-US" altLang="ja-JP"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市町村平均　 </a:t>
            </a:r>
            <a:endParaRPr kumimoji="1" lang="en-US" altLang="ja-JP"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 </a:t>
            </a:r>
            <a:r>
              <a:rPr kumimoji="1" lang="en-US" altLang="ja-JP"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(78.15)</a:t>
            </a:r>
            <a:r>
              <a:rPr kumimoji="1" lang="ja-JP" altLang="en-US"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との差</a:t>
            </a:r>
            <a:r>
              <a:rPr kumimoji="1" lang="en-US" altLang="ja-JP"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a:t>
            </a:r>
            <a:endParaRPr kumimoji="0" lang="en-US" altLang="ja-JP"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　</a:t>
            </a:r>
            <a:endParaRPr kumimoji="1" lang="en-US" altLang="ja-JP" sz="105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20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3.10</a:t>
            </a:r>
            <a:r>
              <a:rPr kumimoji="0" lang="ja-JP" altLang="en-US" sz="120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rPr>
              <a:t>歳</a:t>
            </a:r>
            <a:endParaRPr kumimoji="1" lang="en-US" altLang="ja-JP" sz="1200" b="1" i="0" u="none" strike="noStrike" kern="0" cap="none" spc="0" normalizeH="0" baseline="0" noProof="0" dirty="0">
              <a:ln>
                <a:noFill/>
              </a:ln>
              <a:solidFill>
                <a:sysClr val="windowText" lastClr="000000"/>
              </a:solidFill>
              <a:effectLst/>
              <a:uLnTx/>
              <a:uFillTx/>
              <a:latin typeface="Meiryo UI" panose="020B0604030504040204" pitchFamily="50" charset="-128"/>
              <a:ea typeface="Meiryo UI" panose="020B0604030504040204" pitchFamily="50" charset="-128"/>
              <a:cs typeface="+mn-cs"/>
            </a:endParaRPr>
          </a:p>
        </p:txBody>
      </p:sp>
    </p:spTree>
    <p:extLst>
      <p:ext uri="{BB962C8B-B14F-4D97-AF65-F5344CB8AC3E}">
        <p14:creationId xmlns:p14="http://schemas.microsoft.com/office/powerpoint/2010/main" val="3369809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9"/>
            <a:ext cx="9834576" cy="61450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en-US" altLang="ja-JP" sz="2000" b="1" dirty="0">
                <a:solidFill>
                  <a:schemeClr val="tx1"/>
                </a:solidFill>
                <a:latin typeface="Meiryo UI" panose="020B0604030504040204" pitchFamily="50" charset="-128"/>
                <a:ea typeface="Meiryo UI" panose="020B0604030504040204" pitchFamily="50" charset="-128"/>
              </a:rPr>
              <a:t>4</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19" name="図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195031" y="709353"/>
            <a:ext cx="9585750" cy="5955860"/>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1202024" y="611021"/>
            <a:ext cx="8091605"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市町村別健康格差の状況（健康寿命（大阪府算出値）における平成</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30</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年と令和</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5</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年の比較</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女性</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14</a:t>
            </a:fld>
            <a:endParaRPr kumimoji="1" lang="ja-JP" altLang="en-US"/>
          </a:p>
        </p:txBody>
      </p:sp>
      <p:sp>
        <p:nvSpPr>
          <p:cNvPr id="13" name="正方形/長方形 12">
            <a:extLst>
              <a:ext uri="{FF2B5EF4-FFF2-40B4-BE49-F238E27FC236}">
                <a16:creationId xmlns:a16="http://schemas.microsoft.com/office/drawing/2014/main" id="{3E92EB90-9403-4698-91D6-2E04AA3300E1}"/>
              </a:ext>
            </a:extLst>
          </p:cNvPr>
          <p:cNvSpPr/>
          <p:nvPr/>
        </p:nvSpPr>
        <p:spPr>
          <a:xfrm>
            <a:off x="48837" y="601314"/>
            <a:ext cx="1006993" cy="268152"/>
          </a:xfrm>
          <a:prstGeom prst="rect">
            <a:avLst/>
          </a:prstGeom>
          <a:solidFill>
            <a:srgbClr val="002060"/>
          </a:solidFill>
        </p:spPr>
        <p:txBody>
          <a:bodyPr wrap="square" lIns="36000" tIns="90000" rIns="36000" bIns="36000" anchor="ctr">
            <a:noAutofit/>
          </a:bodyPr>
          <a:lstStyle/>
          <a:p>
            <a:pPr algn="ct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参考</a:t>
            </a:r>
            <a:endParaRPr kumimoji="1" lang="en-US" altLang="ja-JP" b="1" dirty="0">
              <a:solidFill>
                <a:schemeClr val="bg1"/>
              </a:solidFill>
            </a:endParaRPr>
          </a:p>
        </p:txBody>
      </p:sp>
      <p:graphicFrame>
        <p:nvGraphicFramePr>
          <p:cNvPr id="57" name="グラフ 56">
            <a:extLst>
              <a:ext uri="{FF2B5EF4-FFF2-40B4-BE49-F238E27FC236}">
                <a16:creationId xmlns:a16="http://schemas.microsoft.com/office/drawing/2014/main" id="{A9B47BAA-2E26-449B-97C2-90D4B742411E}"/>
              </a:ext>
            </a:extLst>
          </p:cNvPr>
          <p:cNvGraphicFramePr>
            <a:graphicFrameLocks/>
          </p:cNvGraphicFramePr>
          <p:nvPr>
            <p:extLst>
              <p:ext uri="{D42A27DB-BD31-4B8C-83A1-F6EECF244321}">
                <p14:modId xmlns:p14="http://schemas.microsoft.com/office/powerpoint/2010/main" val="1447946139"/>
              </p:ext>
            </p:extLst>
          </p:nvPr>
        </p:nvGraphicFramePr>
        <p:xfrm>
          <a:off x="4560351" y="558997"/>
          <a:ext cx="4617720" cy="6066829"/>
        </p:xfrm>
        <a:graphic>
          <a:graphicData uri="http://schemas.openxmlformats.org/drawingml/2006/chart">
            <c:chart xmlns:c="http://schemas.openxmlformats.org/drawingml/2006/chart" xmlns:r="http://schemas.openxmlformats.org/officeDocument/2006/relationships" r:id="rId4"/>
          </a:graphicData>
        </a:graphic>
      </p:graphicFrame>
      <p:sp>
        <p:nvSpPr>
          <p:cNvPr id="58" name="正方形/長方形 57">
            <a:extLst>
              <a:ext uri="{FF2B5EF4-FFF2-40B4-BE49-F238E27FC236}">
                <a16:creationId xmlns:a16="http://schemas.microsoft.com/office/drawing/2014/main" id="{CF3ACC47-65D8-41D8-BF00-600A98F15EDC}"/>
              </a:ext>
            </a:extLst>
          </p:cNvPr>
          <p:cNvSpPr/>
          <p:nvPr/>
        </p:nvSpPr>
        <p:spPr>
          <a:xfrm>
            <a:off x="7508083" y="5897506"/>
            <a:ext cx="1213967" cy="360000"/>
          </a:xfrm>
          <a:prstGeom prst="rect">
            <a:avLst/>
          </a:prstGeom>
          <a:solidFill>
            <a:schemeClr val="bg1"/>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令和</a:t>
            </a:r>
            <a:r>
              <a:rPr kumimoji="1" lang="en-US" altLang="ja-JP"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5</a:t>
            </a:r>
            <a:r>
              <a:rPr kumimoji="1" lang="ja-JP" altLang="en-US"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a:t>
            </a:r>
            <a:endParaRPr kumimoji="1" lang="en-US" altLang="ja-JP"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（女性）</a:t>
            </a:r>
          </a:p>
        </p:txBody>
      </p:sp>
      <p:graphicFrame>
        <p:nvGraphicFramePr>
          <p:cNvPr id="59" name="グラフ 58">
            <a:extLst>
              <a:ext uri="{FF2B5EF4-FFF2-40B4-BE49-F238E27FC236}">
                <a16:creationId xmlns:a16="http://schemas.microsoft.com/office/drawing/2014/main" id="{5824E7E6-FDA4-4B6D-B0D3-59E2CA6F7799}"/>
              </a:ext>
            </a:extLst>
          </p:cNvPr>
          <p:cNvGraphicFramePr>
            <a:graphicFrameLocks/>
          </p:cNvGraphicFramePr>
          <p:nvPr>
            <p:extLst>
              <p:ext uri="{D42A27DB-BD31-4B8C-83A1-F6EECF244321}">
                <p14:modId xmlns:p14="http://schemas.microsoft.com/office/powerpoint/2010/main" val="1743588444"/>
              </p:ext>
            </p:extLst>
          </p:nvPr>
        </p:nvGraphicFramePr>
        <p:xfrm>
          <a:off x="263472" y="545774"/>
          <a:ext cx="4694758" cy="6145078"/>
        </p:xfrm>
        <a:graphic>
          <a:graphicData uri="http://schemas.openxmlformats.org/drawingml/2006/chart">
            <c:chart xmlns:c="http://schemas.openxmlformats.org/drawingml/2006/chart" xmlns:r="http://schemas.openxmlformats.org/officeDocument/2006/relationships" r:id="rId5"/>
          </a:graphicData>
        </a:graphic>
      </p:graphicFrame>
      <p:sp>
        <p:nvSpPr>
          <p:cNvPr id="61" name="上下矢印 64">
            <a:extLst>
              <a:ext uri="{FF2B5EF4-FFF2-40B4-BE49-F238E27FC236}">
                <a16:creationId xmlns:a16="http://schemas.microsoft.com/office/drawing/2014/main" id="{8913B013-6348-4C8B-8CC9-294F658BA519}"/>
              </a:ext>
            </a:extLst>
          </p:cNvPr>
          <p:cNvSpPr/>
          <p:nvPr/>
        </p:nvSpPr>
        <p:spPr>
          <a:xfrm>
            <a:off x="4066854" y="1170436"/>
            <a:ext cx="114648" cy="5229892"/>
          </a:xfrm>
          <a:prstGeom prst="upDownArrow">
            <a:avLst>
              <a:gd name="adj1" fmla="val 35058"/>
              <a:gd name="adj2" fmla="val 53735"/>
            </a:avLst>
          </a:prstGeom>
          <a:solidFill>
            <a:srgbClr val="E7E6E6">
              <a:lumMod val="50000"/>
            </a:srgbClr>
          </a:solidFill>
          <a:ln w="12700" cap="flat" cmpd="sng" algn="ctr">
            <a:noFill/>
            <a:prstDash val="solid"/>
            <a:miter lim="800000"/>
          </a:ln>
          <a:effectLst/>
        </p:spPr>
        <p:txBody>
          <a:bodyPr wrap="none" lIns="1080000" tIns="36000" rIns="36000" bIns="36000" rtlCol="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2" name="テキスト ボックス 61">
            <a:extLst>
              <a:ext uri="{FF2B5EF4-FFF2-40B4-BE49-F238E27FC236}">
                <a16:creationId xmlns:a16="http://schemas.microsoft.com/office/drawing/2014/main" id="{F9DDABC8-5216-4A8D-926D-AF0B9152B2EA}"/>
              </a:ext>
            </a:extLst>
          </p:cNvPr>
          <p:cNvSpPr txBox="1"/>
          <p:nvPr/>
        </p:nvSpPr>
        <p:spPr>
          <a:xfrm>
            <a:off x="2743674" y="4631744"/>
            <a:ext cx="1213967" cy="1615827"/>
          </a:xfrm>
          <a:prstGeom prst="rect">
            <a:avLst/>
          </a:prstGeom>
          <a:solidFill>
            <a:schemeClr val="bg1"/>
          </a:solidFill>
        </p:spPr>
        <p:txBody>
          <a:bodyPr wrap="square" rtlCol="0">
            <a:spAutoFit/>
          </a:bodyPr>
          <a:lstStyle/>
          <a:p>
            <a:pPr defTabSz="914400"/>
            <a:r>
              <a:rPr kumimoji="1" lang="ja-JP" altLang="en-US" sz="1100" b="1" dirty="0">
                <a:solidFill>
                  <a:prstClr val="black"/>
                </a:solidFill>
                <a:latin typeface="Meiryo UI" panose="020B0604030504040204" pitchFamily="50" charset="-128"/>
                <a:ea typeface="Meiryo UI" panose="020B0604030504040204" pitchFamily="50" charset="-128"/>
              </a:rPr>
              <a:t>上位４分の１</a:t>
            </a:r>
          </a:p>
          <a:p>
            <a:pPr defTabSz="914400"/>
            <a:r>
              <a:rPr kumimoji="1" lang="ja-JP" altLang="en-US" sz="1100" b="1" dirty="0">
                <a:solidFill>
                  <a:prstClr val="black"/>
                </a:solidFill>
                <a:latin typeface="Meiryo UI" panose="020B0604030504040204" pitchFamily="50" charset="-128"/>
                <a:ea typeface="Meiryo UI" panose="020B0604030504040204" pitchFamily="50" charset="-128"/>
              </a:rPr>
              <a:t>市町村の平均（</a:t>
            </a:r>
            <a:r>
              <a:rPr kumimoji="1" lang="en-US" altLang="ja-JP" sz="1100" b="1" dirty="0">
                <a:solidFill>
                  <a:prstClr val="black"/>
                </a:solidFill>
                <a:latin typeface="Meiryo UI" panose="020B0604030504040204" pitchFamily="50" charset="-128"/>
                <a:ea typeface="Meiryo UI" panose="020B0604030504040204" pitchFamily="50" charset="-128"/>
              </a:rPr>
              <a:t>84.68</a:t>
            </a:r>
            <a:r>
              <a:rPr kumimoji="1" lang="ja-JP" altLang="en-US" sz="1100" b="1" dirty="0">
                <a:solidFill>
                  <a:prstClr val="black"/>
                </a:solidFill>
                <a:latin typeface="Meiryo UI" panose="020B0604030504040204" pitchFamily="50" charset="-128"/>
                <a:ea typeface="Meiryo UI" panose="020B0604030504040204" pitchFamily="50" charset="-128"/>
              </a:rPr>
              <a:t>）と</a:t>
            </a:r>
          </a:p>
          <a:p>
            <a:pPr defTabSz="914400"/>
            <a:r>
              <a:rPr kumimoji="1" lang="ja-JP" altLang="en-US" sz="1100" b="1" dirty="0">
                <a:solidFill>
                  <a:prstClr val="black"/>
                </a:solidFill>
                <a:latin typeface="Meiryo UI" panose="020B0604030504040204" pitchFamily="50" charset="-128"/>
                <a:ea typeface="Meiryo UI" panose="020B0604030504040204" pitchFamily="50" charset="-128"/>
              </a:rPr>
              <a:t>下位４分の１</a:t>
            </a:r>
          </a:p>
          <a:p>
            <a:pPr defTabSz="914400"/>
            <a:r>
              <a:rPr kumimoji="1" lang="ja-JP" altLang="en-US" sz="1100" b="1" dirty="0">
                <a:solidFill>
                  <a:prstClr val="black"/>
                </a:solidFill>
                <a:latin typeface="Meiryo UI" panose="020B0604030504040204" pitchFamily="50" charset="-128"/>
                <a:ea typeface="Meiryo UI" panose="020B0604030504040204" pitchFamily="50" charset="-128"/>
              </a:rPr>
              <a:t>市町村平均　 </a:t>
            </a:r>
          </a:p>
          <a:p>
            <a:pPr defTabSz="914400"/>
            <a:r>
              <a:rPr kumimoji="1" lang="ja-JP" altLang="en-US" sz="1100" b="1" dirty="0">
                <a:solidFill>
                  <a:prstClr val="black"/>
                </a:solidFill>
                <a:latin typeface="Meiryo UI" panose="020B0604030504040204" pitchFamily="50" charset="-128"/>
                <a:ea typeface="Meiryo UI" panose="020B0604030504040204" pitchFamily="50" charset="-128"/>
              </a:rPr>
              <a:t> </a:t>
            </a:r>
            <a:r>
              <a:rPr kumimoji="1" lang="en-US" altLang="ja-JP" sz="1100" b="1" dirty="0">
                <a:solidFill>
                  <a:prstClr val="black"/>
                </a:solidFill>
                <a:latin typeface="Meiryo UI" panose="020B0604030504040204" pitchFamily="50" charset="-128"/>
                <a:ea typeface="Meiryo UI" panose="020B0604030504040204" pitchFamily="50" charset="-128"/>
              </a:rPr>
              <a:t>(82.57)</a:t>
            </a:r>
            <a:r>
              <a:rPr kumimoji="1" lang="ja-JP" altLang="en-US" sz="1100" b="1" dirty="0">
                <a:solidFill>
                  <a:prstClr val="black"/>
                </a:solidFill>
                <a:latin typeface="Meiryo UI" panose="020B0604030504040204" pitchFamily="50" charset="-128"/>
                <a:ea typeface="Meiryo UI" panose="020B0604030504040204" pitchFamily="50" charset="-128"/>
              </a:rPr>
              <a:t>との差</a:t>
            </a:r>
            <a:r>
              <a:rPr kumimoji="1" lang="en-US" altLang="ja-JP" sz="1100" b="1" dirty="0">
                <a:solidFill>
                  <a:prstClr val="black"/>
                </a:solidFill>
                <a:latin typeface="Meiryo UI" panose="020B0604030504040204" pitchFamily="50" charset="-128"/>
                <a:ea typeface="Meiryo UI" panose="020B0604030504040204" pitchFamily="50" charset="-128"/>
              </a:rPr>
              <a:t>※</a:t>
            </a:r>
          </a:p>
          <a:p>
            <a:pPr defTabSz="914400"/>
            <a:r>
              <a:rPr kumimoji="1" lang="ja-JP" altLang="en-US" sz="1100" b="1" dirty="0">
                <a:solidFill>
                  <a:prstClr val="black"/>
                </a:solidFill>
                <a:latin typeface="Meiryo UI" panose="020B0604030504040204" pitchFamily="50" charset="-128"/>
                <a:ea typeface="Meiryo UI" panose="020B0604030504040204" pitchFamily="50" charset="-128"/>
              </a:rPr>
              <a:t>　</a:t>
            </a:r>
          </a:p>
          <a:p>
            <a:pPr defTabSz="914400"/>
            <a:r>
              <a:rPr kumimoji="1" lang="en-US" altLang="ja-JP" sz="1100" b="1" dirty="0">
                <a:solidFill>
                  <a:prstClr val="black"/>
                </a:solidFill>
                <a:latin typeface="Meiryo UI" panose="020B0604030504040204" pitchFamily="50" charset="-128"/>
                <a:ea typeface="Meiryo UI" panose="020B0604030504040204" pitchFamily="50" charset="-128"/>
              </a:rPr>
              <a:t>2.11</a:t>
            </a:r>
            <a:r>
              <a:rPr kumimoji="1" lang="ja-JP" altLang="en-US" sz="1100" b="1" dirty="0">
                <a:solidFill>
                  <a:prstClr val="black"/>
                </a:solidFill>
                <a:latin typeface="Meiryo UI" panose="020B0604030504040204" pitchFamily="50" charset="-128"/>
                <a:ea typeface="Meiryo UI" panose="020B0604030504040204" pitchFamily="50" charset="-128"/>
              </a:rPr>
              <a:t>歳</a:t>
            </a:r>
          </a:p>
        </p:txBody>
      </p:sp>
      <p:sp>
        <p:nvSpPr>
          <p:cNvPr id="63" name="上下矢印 64">
            <a:extLst>
              <a:ext uri="{FF2B5EF4-FFF2-40B4-BE49-F238E27FC236}">
                <a16:creationId xmlns:a16="http://schemas.microsoft.com/office/drawing/2014/main" id="{D985C019-754E-4B5C-B659-DE3E24C8E454}"/>
              </a:ext>
            </a:extLst>
          </p:cNvPr>
          <p:cNvSpPr/>
          <p:nvPr/>
        </p:nvSpPr>
        <p:spPr>
          <a:xfrm>
            <a:off x="8624326" y="1316960"/>
            <a:ext cx="114648" cy="5229892"/>
          </a:xfrm>
          <a:prstGeom prst="upDownArrow">
            <a:avLst>
              <a:gd name="adj1" fmla="val 35058"/>
              <a:gd name="adj2" fmla="val 53735"/>
            </a:avLst>
          </a:prstGeom>
          <a:solidFill>
            <a:srgbClr val="E7E6E6">
              <a:lumMod val="50000"/>
            </a:srgbClr>
          </a:solidFill>
          <a:ln w="12700" cap="flat" cmpd="sng" algn="ctr">
            <a:noFill/>
            <a:prstDash val="solid"/>
            <a:miter lim="800000"/>
          </a:ln>
          <a:effectLst/>
        </p:spPr>
        <p:txBody>
          <a:bodyPr wrap="none" lIns="1080000" tIns="36000" rIns="36000" bIns="36000" rtlCol="0" anchor="ctr" anchorCtr="1"/>
          <a:lstStyle/>
          <a:p>
            <a:pPr marL="0" marR="0" lvl="0" indent="0" defTabSz="914400" eaLnBrk="1" fontAlgn="auto" latinLnBrk="0" hangingPunct="1">
              <a:lnSpc>
                <a:spcPct val="100000"/>
              </a:lnSpc>
              <a:spcBef>
                <a:spcPts val="0"/>
              </a:spcBef>
              <a:spcAft>
                <a:spcPts val="0"/>
              </a:spcAft>
              <a:buClrTx/>
              <a:buSzTx/>
              <a:buFontTx/>
              <a:buNone/>
              <a:tabLst/>
              <a:defRPr/>
            </a:pPr>
            <a:endParaRPr kumimoji="1" lang="ja-JP" altLang="en-US" sz="11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4" name="テキスト ボックス 63">
            <a:extLst>
              <a:ext uri="{FF2B5EF4-FFF2-40B4-BE49-F238E27FC236}">
                <a16:creationId xmlns:a16="http://schemas.microsoft.com/office/drawing/2014/main" id="{7129611B-0C12-41A1-96F3-2DBFF2AE3C70}"/>
              </a:ext>
            </a:extLst>
          </p:cNvPr>
          <p:cNvSpPr txBox="1"/>
          <p:nvPr/>
        </p:nvSpPr>
        <p:spPr>
          <a:xfrm>
            <a:off x="8704363" y="1434500"/>
            <a:ext cx="1029319" cy="1607895"/>
          </a:xfrm>
          <a:prstGeom prst="rect">
            <a:avLst/>
          </a:prstGeom>
          <a:solidFill>
            <a:schemeClr val="bg1"/>
          </a:solidFill>
        </p:spPr>
        <p:txBody>
          <a:bodyPr wrap="square" rtlCol="0">
            <a:spAutoFit/>
          </a:bodyPr>
          <a:lstStyle/>
          <a:p>
            <a:pPr defTabSz="914400"/>
            <a:r>
              <a:rPr kumimoji="1" lang="ja-JP" altLang="en-US" sz="1100" b="1" dirty="0">
                <a:solidFill>
                  <a:prstClr val="black"/>
                </a:solidFill>
                <a:latin typeface="Meiryo UI" panose="020B0604030504040204" pitchFamily="50" charset="-128"/>
                <a:ea typeface="Meiryo UI" panose="020B0604030504040204" pitchFamily="50" charset="-128"/>
              </a:rPr>
              <a:t>上位４分の１</a:t>
            </a:r>
          </a:p>
          <a:p>
            <a:pPr defTabSz="914400"/>
            <a:r>
              <a:rPr kumimoji="1" lang="ja-JP" altLang="en-US" sz="1100" b="1" dirty="0">
                <a:solidFill>
                  <a:prstClr val="black"/>
                </a:solidFill>
                <a:latin typeface="Meiryo UI" panose="020B0604030504040204" pitchFamily="50" charset="-128"/>
                <a:ea typeface="Meiryo UI" panose="020B0604030504040204" pitchFamily="50" charset="-128"/>
              </a:rPr>
              <a:t>市町村の平均（</a:t>
            </a:r>
            <a:r>
              <a:rPr kumimoji="1" lang="en-US" altLang="ja-JP" sz="1100" b="1" dirty="0">
                <a:solidFill>
                  <a:prstClr val="black"/>
                </a:solidFill>
                <a:latin typeface="Meiryo UI" panose="020B0604030504040204" pitchFamily="50" charset="-128"/>
                <a:ea typeface="Meiryo UI" panose="020B0604030504040204" pitchFamily="50" charset="-128"/>
              </a:rPr>
              <a:t>85.39</a:t>
            </a:r>
            <a:r>
              <a:rPr kumimoji="1" lang="ja-JP" altLang="en-US" sz="1100" b="1" dirty="0">
                <a:solidFill>
                  <a:prstClr val="black"/>
                </a:solidFill>
                <a:latin typeface="Meiryo UI" panose="020B0604030504040204" pitchFamily="50" charset="-128"/>
                <a:ea typeface="Meiryo UI" panose="020B0604030504040204" pitchFamily="50" charset="-128"/>
              </a:rPr>
              <a:t>）と</a:t>
            </a:r>
          </a:p>
          <a:p>
            <a:pPr defTabSz="914400"/>
            <a:r>
              <a:rPr kumimoji="1" lang="ja-JP" altLang="en-US" sz="1100" b="1" dirty="0">
                <a:solidFill>
                  <a:prstClr val="black"/>
                </a:solidFill>
                <a:latin typeface="Meiryo UI" panose="020B0604030504040204" pitchFamily="50" charset="-128"/>
                <a:ea typeface="Meiryo UI" panose="020B0604030504040204" pitchFamily="50" charset="-128"/>
              </a:rPr>
              <a:t>下位４分の１</a:t>
            </a:r>
          </a:p>
          <a:p>
            <a:pPr defTabSz="914400"/>
            <a:r>
              <a:rPr kumimoji="1" lang="ja-JP" altLang="en-US" sz="1100" b="1" dirty="0">
                <a:solidFill>
                  <a:prstClr val="black"/>
                </a:solidFill>
                <a:latin typeface="Meiryo UI" panose="020B0604030504040204" pitchFamily="50" charset="-128"/>
                <a:ea typeface="Meiryo UI" panose="020B0604030504040204" pitchFamily="50" charset="-128"/>
              </a:rPr>
              <a:t>市町村平均　 </a:t>
            </a:r>
          </a:p>
          <a:p>
            <a:pPr defTabSz="914400"/>
            <a:r>
              <a:rPr kumimoji="1" lang="ja-JP" altLang="en-US" sz="1100" b="1" dirty="0">
                <a:solidFill>
                  <a:prstClr val="black"/>
                </a:solidFill>
                <a:latin typeface="Meiryo UI" panose="020B0604030504040204" pitchFamily="50" charset="-128"/>
                <a:ea typeface="Meiryo UI" panose="020B0604030504040204" pitchFamily="50" charset="-128"/>
              </a:rPr>
              <a:t> </a:t>
            </a:r>
            <a:r>
              <a:rPr kumimoji="1" lang="en-US" altLang="ja-JP" sz="1100" b="1" dirty="0">
                <a:solidFill>
                  <a:prstClr val="black"/>
                </a:solidFill>
                <a:latin typeface="Meiryo UI" panose="020B0604030504040204" pitchFamily="50" charset="-128"/>
                <a:ea typeface="Meiryo UI" panose="020B0604030504040204" pitchFamily="50" charset="-128"/>
              </a:rPr>
              <a:t>(83.09)</a:t>
            </a:r>
            <a:r>
              <a:rPr kumimoji="1" lang="ja-JP" altLang="en-US" sz="1100" b="1" dirty="0">
                <a:solidFill>
                  <a:prstClr val="black"/>
                </a:solidFill>
                <a:latin typeface="Meiryo UI" panose="020B0604030504040204" pitchFamily="50" charset="-128"/>
                <a:ea typeface="Meiryo UI" panose="020B0604030504040204" pitchFamily="50" charset="-128"/>
              </a:rPr>
              <a:t>との差</a:t>
            </a:r>
            <a:r>
              <a:rPr kumimoji="1" lang="en-US" altLang="ja-JP" sz="1100" b="1" dirty="0">
                <a:solidFill>
                  <a:prstClr val="black"/>
                </a:solidFill>
                <a:latin typeface="Meiryo UI" panose="020B0604030504040204" pitchFamily="50" charset="-128"/>
                <a:ea typeface="Meiryo UI" panose="020B0604030504040204" pitchFamily="50" charset="-128"/>
              </a:rPr>
              <a:t>※</a:t>
            </a:r>
          </a:p>
          <a:p>
            <a:pPr defTabSz="914400"/>
            <a:r>
              <a:rPr kumimoji="1" lang="ja-JP" altLang="en-US" sz="1100" b="1" dirty="0">
                <a:solidFill>
                  <a:prstClr val="black"/>
                </a:solidFill>
                <a:latin typeface="Meiryo UI" panose="020B0604030504040204" pitchFamily="50" charset="-128"/>
                <a:ea typeface="Meiryo UI" panose="020B0604030504040204" pitchFamily="50" charset="-128"/>
              </a:rPr>
              <a:t>　</a:t>
            </a:r>
          </a:p>
          <a:p>
            <a:pPr defTabSz="914400"/>
            <a:r>
              <a:rPr kumimoji="1" lang="en-US" altLang="ja-JP" sz="1100" b="1" dirty="0">
                <a:solidFill>
                  <a:prstClr val="black"/>
                </a:solidFill>
                <a:latin typeface="Meiryo UI" panose="020B0604030504040204" pitchFamily="50" charset="-128"/>
                <a:ea typeface="Meiryo UI" panose="020B0604030504040204" pitchFamily="50" charset="-128"/>
              </a:rPr>
              <a:t>2.30</a:t>
            </a:r>
            <a:r>
              <a:rPr kumimoji="1" lang="ja-JP" altLang="en-US" sz="1100" b="1" dirty="0">
                <a:solidFill>
                  <a:prstClr val="black"/>
                </a:solidFill>
                <a:latin typeface="Meiryo UI" panose="020B0604030504040204" pitchFamily="50" charset="-128"/>
                <a:ea typeface="Meiryo UI" panose="020B0604030504040204" pitchFamily="50" charset="-128"/>
              </a:rPr>
              <a:t>歳</a:t>
            </a:r>
          </a:p>
        </p:txBody>
      </p:sp>
      <p:sp>
        <p:nvSpPr>
          <p:cNvPr id="65" name="角丸四角形吹き出し 50">
            <a:extLst>
              <a:ext uri="{FF2B5EF4-FFF2-40B4-BE49-F238E27FC236}">
                <a16:creationId xmlns:a16="http://schemas.microsoft.com/office/drawing/2014/main" id="{A61A6C20-D626-484E-957B-5408E4B2B43C}"/>
              </a:ext>
            </a:extLst>
          </p:cNvPr>
          <p:cNvSpPr/>
          <p:nvPr/>
        </p:nvSpPr>
        <p:spPr>
          <a:xfrm>
            <a:off x="3345544" y="2613333"/>
            <a:ext cx="648000" cy="383596"/>
          </a:xfrm>
          <a:prstGeom prst="wedgeRoundRectCallout">
            <a:avLst>
              <a:gd name="adj1" fmla="val -53391"/>
              <a:gd name="adj2" fmla="val 71396"/>
              <a:gd name="adj3" fmla="val 16667"/>
            </a:avLst>
          </a:prstGeom>
          <a:solidFill>
            <a:schemeClr val="bg1"/>
          </a:solidFill>
          <a:ln w="12700" cap="flat" cmpd="sng" algn="ctr">
            <a:solidFill>
              <a:srgbClr val="FF0000"/>
            </a:solidFill>
            <a:prstDash val="solid"/>
            <a:miter lim="800000"/>
          </a:ln>
          <a:effectLst/>
        </p:spPr>
        <p:txBody>
          <a:bodyPr wrap="none"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endParaRPr kumimoji="1"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6" name="角丸四角形吹き出し 50">
            <a:extLst>
              <a:ext uri="{FF2B5EF4-FFF2-40B4-BE49-F238E27FC236}">
                <a16:creationId xmlns:a16="http://schemas.microsoft.com/office/drawing/2014/main" id="{688B0F28-B3FE-482B-A6F7-63102B543BF9}"/>
              </a:ext>
            </a:extLst>
          </p:cNvPr>
          <p:cNvSpPr/>
          <p:nvPr/>
        </p:nvSpPr>
        <p:spPr>
          <a:xfrm>
            <a:off x="7775125" y="2697386"/>
            <a:ext cx="648000" cy="383596"/>
          </a:xfrm>
          <a:prstGeom prst="wedgeRoundRectCallout">
            <a:avLst>
              <a:gd name="adj1" fmla="val -62847"/>
              <a:gd name="adj2" fmla="val 13715"/>
              <a:gd name="adj3" fmla="val 16667"/>
            </a:avLst>
          </a:prstGeom>
          <a:solidFill>
            <a:schemeClr val="bg1"/>
          </a:solidFill>
          <a:ln w="12700" cap="flat" cmpd="sng" algn="ctr">
            <a:solidFill>
              <a:srgbClr val="FF0000"/>
            </a:solidFill>
            <a:prstDash val="solid"/>
            <a:miter lim="800000"/>
          </a:ln>
          <a:effectLst/>
        </p:spPr>
        <p:txBody>
          <a:bodyPr wrap="none"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全国</a:t>
            </a:r>
            <a:endParaRPr kumimoji="1" lang="en-US" altLang="ja-JP" sz="11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7" name="角丸四角形吹き出し 50">
            <a:extLst>
              <a:ext uri="{FF2B5EF4-FFF2-40B4-BE49-F238E27FC236}">
                <a16:creationId xmlns:a16="http://schemas.microsoft.com/office/drawing/2014/main" id="{DE57593D-BDED-4830-917F-CF6AB96AE118}"/>
              </a:ext>
            </a:extLst>
          </p:cNvPr>
          <p:cNvSpPr/>
          <p:nvPr/>
        </p:nvSpPr>
        <p:spPr>
          <a:xfrm>
            <a:off x="3327315" y="3612041"/>
            <a:ext cx="648000" cy="404590"/>
          </a:xfrm>
          <a:prstGeom prst="wedgeRoundRectCallout">
            <a:avLst>
              <a:gd name="adj1" fmla="val -106308"/>
              <a:gd name="adj2" fmla="val 73524"/>
              <a:gd name="adj3" fmla="val 16667"/>
            </a:avLst>
          </a:prstGeom>
          <a:solidFill>
            <a:schemeClr val="bg1"/>
          </a:solidFill>
          <a:ln w="12700" cap="flat" cmpd="sng" algn="ctr">
            <a:solidFill>
              <a:srgbClr val="002060"/>
            </a:solidFill>
            <a:prstDash val="solid"/>
            <a:miter lim="800000"/>
          </a:ln>
          <a:effectLst/>
        </p:spPr>
        <p:txBody>
          <a:bodyPr wrap="none" lIns="36000" tIns="36000" rIns="36000" bIns="36000" rtlCol="0" anchor="ctr"/>
          <a:lstStyle>
            <a:defPPr>
              <a:defRPr lang="ja-JP"/>
            </a:defPPr>
            <a:lvl1pPr marL="0" indent="0" algn="l" defTabSz="914400" rtl="0" eaLnBrk="1" latinLnBrk="0" hangingPunct="1">
              <a:defRPr kumimoji="1" sz="1800" kern="1200">
                <a:solidFill>
                  <a:schemeClr val="lt1"/>
                </a:solidFill>
                <a:latin typeface="+mn-lt"/>
                <a:ea typeface="+mn-ea"/>
                <a:cs typeface="+mn-cs"/>
              </a:defRPr>
            </a:lvl1pPr>
            <a:lvl2pPr marL="457200" indent="0" algn="l" defTabSz="914400" rtl="0" eaLnBrk="1" latinLnBrk="0" hangingPunct="1">
              <a:defRPr kumimoji="1" sz="1800" kern="1200">
                <a:solidFill>
                  <a:schemeClr val="lt1"/>
                </a:solidFill>
                <a:latin typeface="+mn-lt"/>
                <a:ea typeface="+mn-ea"/>
                <a:cs typeface="+mn-cs"/>
              </a:defRPr>
            </a:lvl2pPr>
            <a:lvl3pPr marL="914400" indent="0" algn="l" defTabSz="914400" rtl="0" eaLnBrk="1" latinLnBrk="0" hangingPunct="1">
              <a:defRPr kumimoji="1" sz="1800" kern="1200">
                <a:solidFill>
                  <a:schemeClr val="lt1"/>
                </a:solidFill>
                <a:latin typeface="+mn-lt"/>
                <a:ea typeface="+mn-ea"/>
                <a:cs typeface="+mn-cs"/>
              </a:defRPr>
            </a:lvl3pPr>
            <a:lvl4pPr marL="1371600" indent="0" algn="l" defTabSz="914400" rtl="0" eaLnBrk="1" latinLnBrk="0" hangingPunct="1">
              <a:defRPr kumimoji="1" sz="1800" kern="1200">
                <a:solidFill>
                  <a:schemeClr val="lt1"/>
                </a:solidFill>
                <a:latin typeface="+mn-lt"/>
                <a:ea typeface="+mn-ea"/>
                <a:cs typeface="+mn-cs"/>
              </a:defRPr>
            </a:lvl4pPr>
            <a:lvl5pPr marL="1828800" indent="0" algn="l" defTabSz="914400" rtl="0" eaLnBrk="1" latinLnBrk="0" hangingPunct="1">
              <a:defRPr kumimoji="1" sz="1800" kern="1200">
                <a:solidFill>
                  <a:schemeClr val="lt1"/>
                </a:solidFill>
                <a:latin typeface="+mn-lt"/>
                <a:ea typeface="+mn-ea"/>
                <a:cs typeface="+mn-cs"/>
              </a:defRPr>
            </a:lvl5pPr>
            <a:lvl6pPr marL="2286000" indent="0" algn="l" defTabSz="914400" rtl="0" eaLnBrk="1" latinLnBrk="0" hangingPunct="1">
              <a:defRPr kumimoji="1" sz="1800" kern="1200">
                <a:solidFill>
                  <a:schemeClr val="lt1"/>
                </a:solidFill>
                <a:latin typeface="+mn-lt"/>
                <a:ea typeface="+mn-ea"/>
                <a:cs typeface="+mn-cs"/>
              </a:defRPr>
            </a:lvl6pPr>
            <a:lvl7pPr marL="2743200" indent="0" algn="l" defTabSz="914400" rtl="0" eaLnBrk="1" latinLnBrk="0" hangingPunct="1">
              <a:defRPr kumimoji="1" sz="1800" kern="1200">
                <a:solidFill>
                  <a:schemeClr val="lt1"/>
                </a:solidFill>
                <a:latin typeface="+mn-lt"/>
                <a:ea typeface="+mn-ea"/>
                <a:cs typeface="+mn-cs"/>
              </a:defRPr>
            </a:lvl7pPr>
            <a:lvl8pPr marL="3200400" indent="0" algn="l" defTabSz="914400" rtl="0" eaLnBrk="1" latinLnBrk="0" hangingPunct="1">
              <a:defRPr kumimoji="1" sz="1800" kern="1200">
                <a:solidFill>
                  <a:schemeClr val="lt1"/>
                </a:solidFill>
                <a:latin typeface="+mn-lt"/>
                <a:ea typeface="+mn-ea"/>
                <a:cs typeface="+mn-cs"/>
              </a:defRPr>
            </a:lvl8pPr>
            <a:lvl9pPr marL="3657600" indent="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大阪府</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cxnSp>
        <p:nvCxnSpPr>
          <p:cNvPr id="68" name="直線コネクタ 67">
            <a:extLst>
              <a:ext uri="{FF2B5EF4-FFF2-40B4-BE49-F238E27FC236}">
                <a16:creationId xmlns:a16="http://schemas.microsoft.com/office/drawing/2014/main" id="{37C8436B-EA6D-412C-9CE1-56EF60126306}"/>
              </a:ext>
            </a:extLst>
          </p:cNvPr>
          <p:cNvCxnSpPr/>
          <p:nvPr/>
        </p:nvCxnSpPr>
        <p:spPr>
          <a:xfrm>
            <a:off x="2510296" y="1202543"/>
            <a:ext cx="0" cy="5315617"/>
          </a:xfrm>
          <a:prstGeom prst="line">
            <a:avLst/>
          </a:prstGeom>
          <a:noFill/>
          <a:ln w="28575" cap="flat" cmpd="sng" algn="ctr">
            <a:solidFill>
              <a:srgbClr val="FF0000">
                <a:alpha val="40000"/>
              </a:srgbClr>
            </a:solidFill>
            <a:prstDash val="solid"/>
            <a:miter lim="800000"/>
          </a:ln>
          <a:effectLst/>
        </p:spPr>
      </p:cxnSp>
      <p:cxnSp>
        <p:nvCxnSpPr>
          <p:cNvPr id="69" name="直線コネクタ 68">
            <a:extLst>
              <a:ext uri="{FF2B5EF4-FFF2-40B4-BE49-F238E27FC236}">
                <a16:creationId xmlns:a16="http://schemas.microsoft.com/office/drawing/2014/main" id="{EF4D90CF-5DDD-43F0-BA5B-B3854A904734}"/>
              </a:ext>
            </a:extLst>
          </p:cNvPr>
          <p:cNvCxnSpPr/>
          <p:nvPr/>
        </p:nvCxnSpPr>
        <p:spPr>
          <a:xfrm>
            <a:off x="7614293" y="1116818"/>
            <a:ext cx="0" cy="5315617"/>
          </a:xfrm>
          <a:prstGeom prst="line">
            <a:avLst/>
          </a:prstGeom>
          <a:noFill/>
          <a:ln w="28575" cap="flat" cmpd="sng" algn="ctr">
            <a:solidFill>
              <a:srgbClr val="FF0000">
                <a:alpha val="40000"/>
              </a:srgbClr>
            </a:solidFill>
            <a:prstDash val="solid"/>
            <a:miter lim="800000"/>
          </a:ln>
          <a:effectLst/>
        </p:spPr>
      </p:cxnSp>
      <p:cxnSp>
        <p:nvCxnSpPr>
          <p:cNvPr id="70" name="直線コネクタ 69">
            <a:extLst>
              <a:ext uri="{FF2B5EF4-FFF2-40B4-BE49-F238E27FC236}">
                <a16:creationId xmlns:a16="http://schemas.microsoft.com/office/drawing/2014/main" id="{1B693720-3A2D-4A8B-9778-6D2983FDDBAD}"/>
              </a:ext>
            </a:extLst>
          </p:cNvPr>
          <p:cNvCxnSpPr/>
          <p:nvPr/>
        </p:nvCxnSpPr>
        <p:spPr>
          <a:xfrm>
            <a:off x="2172740" y="1170436"/>
            <a:ext cx="0" cy="5315617"/>
          </a:xfrm>
          <a:prstGeom prst="line">
            <a:avLst/>
          </a:prstGeom>
          <a:noFill/>
          <a:ln w="28575" cap="flat" cmpd="sng" algn="ctr">
            <a:solidFill>
              <a:srgbClr val="002060">
                <a:alpha val="40000"/>
              </a:srgbClr>
            </a:solidFill>
            <a:prstDash val="solid"/>
            <a:miter lim="800000"/>
          </a:ln>
          <a:effectLst/>
        </p:spPr>
      </p:cxnSp>
      <p:cxnSp>
        <p:nvCxnSpPr>
          <p:cNvPr id="71" name="直線コネクタ 70">
            <a:extLst>
              <a:ext uri="{FF2B5EF4-FFF2-40B4-BE49-F238E27FC236}">
                <a16:creationId xmlns:a16="http://schemas.microsoft.com/office/drawing/2014/main" id="{97FCD712-7478-412B-B0B8-FD0D8D1C1B3B}"/>
              </a:ext>
            </a:extLst>
          </p:cNvPr>
          <p:cNvCxnSpPr/>
          <p:nvPr/>
        </p:nvCxnSpPr>
        <p:spPr>
          <a:xfrm>
            <a:off x="7337521" y="1143973"/>
            <a:ext cx="0" cy="5315617"/>
          </a:xfrm>
          <a:prstGeom prst="line">
            <a:avLst/>
          </a:prstGeom>
          <a:noFill/>
          <a:ln w="28575" cap="flat" cmpd="sng" algn="ctr">
            <a:solidFill>
              <a:srgbClr val="002060">
                <a:alpha val="40000"/>
              </a:srgbClr>
            </a:solidFill>
            <a:prstDash val="solid"/>
            <a:miter lim="800000"/>
          </a:ln>
          <a:effectLst/>
        </p:spPr>
      </p:cxnSp>
      <p:sp>
        <p:nvSpPr>
          <p:cNvPr id="72" name="正方形/長方形 71">
            <a:extLst>
              <a:ext uri="{FF2B5EF4-FFF2-40B4-BE49-F238E27FC236}">
                <a16:creationId xmlns:a16="http://schemas.microsoft.com/office/drawing/2014/main" id="{87362AEE-6817-4C78-B81E-50B71AD23ABE}"/>
              </a:ext>
            </a:extLst>
          </p:cNvPr>
          <p:cNvSpPr/>
          <p:nvPr/>
        </p:nvSpPr>
        <p:spPr>
          <a:xfrm>
            <a:off x="489109" y="2996929"/>
            <a:ext cx="355600" cy="119912"/>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3" name="正方形/長方形 72">
            <a:extLst>
              <a:ext uri="{FF2B5EF4-FFF2-40B4-BE49-F238E27FC236}">
                <a16:creationId xmlns:a16="http://schemas.microsoft.com/office/drawing/2014/main" id="{3B46BBB0-5ECB-4B12-84BC-EB395EA6D3E1}"/>
              </a:ext>
            </a:extLst>
          </p:cNvPr>
          <p:cNvSpPr/>
          <p:nvPr/>
        </p:nvSpPr>
        <p:spPr>
          <a:xfrm>
            <a:off x="489109" y="4063148"/>
            <a:ext cx="355600" cy="119912"/>
          </a:xfrm>
          <a:prstGeom prst="rect">
            <a:avLst/>
          </a:prstGeom>
          <a:no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4" name="正方形/長方形 73">
            <a:extLst>
              <a:ext uri="{FF2B5EF4-FFF2-40B4-BE49-F238E27FC236}">
                <a16:creationId xmlns:a16="http://schemas.microsoft.com/office/drawing/2014/main" id="{1C3CF8CC-054E-4702-AF08-C92FB9AF7077}"/>
              </a:ext>
            </a:extLst>
          </p:cNvPr>
          <p:cNvSpPr/>
          <p:nvPr/>
        </p:nvSpPr>
        <p:spPr>
          <a:xfrm>
            <a:off x="4793555" y="4146642"/>
            <a:ext cx="355600" cy="119912"/>
          </a:xfrm>
          <a:prstGeom prst="rect">
            <a:avLst/>
          </a:prstGeom>
          <a:noFill/>
          <a:ln w="12700" cap="flat" cmpd="sng" algn="ctr">
            <a:solidFill>
              <a:srgbClr val="00206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5" name="正方形/長方形 74">
            <a:extLst>
              <a:ext uri="{FF2B5EF4-FFF2-40B4-BE49-F238E27FC236}">
                <a16:creationId xmlns:a16="http://schemas.microsoft.com/office/drawing/2014/main" id="{BA905EA2-C0F5-4120-9810-E2019B17A51E}"/>
              </a:ext>
            </a:extLst>
          </p:cNvPr>
          <p:cNvSpPr/>
          <p:nvPr/>
        </p:nvSpPr>
        <p:spPr>
          <a:xfrm>
            <a:off x="4780028" y="2871646"/>
            <a:ext cx="355600" cy="119912"/>
          </a:xfrm>
          <a:prstGeom prst="rect">
            <a:avLst/>
          </a:prstGeom>
          <a:noFill/>
          <a:ln w="12700" cap="flat" cmpd="sng" algn="ctr">
            <a:solidFill>
              <a:srgbClr val="FF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77" name="テキスト ボックス 76">
            <a:extLst>
              <a:ext uri="{FF2B5EF4-FFF2-40B4-BE49-F238E27FC236}">
                <a16:creationId xmlns:a16="http://schemas.microsoft.com/office/drawing/2014/main" id="{F7D1CC11-C141-4E73-BC83-00F200ACDC26}"/>
              </a:ext>
            </a:extLst>
          </p:cNvPr>
          <p:cNvSpPr txBox="1"/>
          <p:nvPr/>
        </p:nvSpPr>
        <p:spPr>
          <a:xfrm>
            <a:off x="4297060" y="6401791"/>
            <a:ext cx="546407" cy="261610"/>
          </a:xfrm>
          <a:prstGeom prst="rect">
            <a:avLst/>
          </a:prstGeom>
          <a:noFill/>
        </p:spPr>
        <p:txBody>
          <a:bodyPr wrap="square" rtlCol="0">
            <a:spAutoFit/>
          </a:bodyPr>
          <a:lstStyle/>
          <a:p>
            <a:pPr defTabSz="914400"/>
            <a:r>
              <a:rPr kumimoji="1" lang="ja-JP" altLang="en-US" sz="1100" dirty="0">
                <a:solidFill>
                  <a:prstClr val="black"/>
                </a:solidFill>
                <a:latin typeface="Meiryo UI" panose="020B0604030504040204" pitchFamily="50" charset="-128"/>
                <a:ea typeface="Meiryo UI" panose="020B0604030504040204" pitchFamily="50" charset="-128"/>
              </a:rPr>
              <a:t>歳</a:t>
            </a:r>
          </a:p>
        </p:txBody>
      </p:sp>
      <p:sp>
        <p:nvSpPr>
          <p:cNvPr id="78" name="テキスト ボックス 77">
            <a:extLst>
              <a:ext uri="{FF2B5EF4-FFF2-40B4-BE49-F238E27FC236}">
                <a16:creationId xmlns:a16="http://schemas.microsoft.com/office/drawing/2014/main" id="{46B69515-6479-4A6A-87B0-A772EED0919D}"/>
              </a:ext>
            </a:extLst>
          </p:cNvPr>
          <p:cNvSpPr txBox="1"/>
          <p:nvPr/>
        </p:nvSpPr>
        <p:spPr>
          <a:xfrm>
            <a:off x="9109111" y="6344241"/>
            <a:ext cx="546407" cy="261610"/>
          </a:xfrm>
          <a:prstGeom prst="rect">
            <a:avLst/>
          </a:prstGeom>
          <a:noFill/>
        </p:spPr>
        <p:txBody>
          <a:bodyPr wrap="square" rtlCol="0">
            <a:spAutoFit/>
          </a:bodyPr>
          <a:lstStyle/>
          <a:p>
            <a:pPr defTabSz="914400"/>
            <a:r>
              <a:rPr kumimoji="1" lang="ja-JP" altLang="en-US" sz="1100" dirty="0">
                <a:solidFill>
                  <a:prstClr val="black"/>
                </a:solidFill>
                <a:latin typeface="Meiryo UI" panose="020B0604030504040204" pitchFamily="50" charset="-128"/>
                <a:ea typeface="Meiryo UI" panose="020B0604030504040204" pitchFamily="50" charset="-128"/>
              </a:rPr>
              <a:t>歳</a:t>
            </a:r>
          </a:p>
        </p:txBody>
      </p:sp>
      <p:sp>
        <p:nvSpPr>
          <p:cNvPr id="31" name="正方形/長方形 30">
            <a:extLst>
              <a:ext uri="{FF2B5EF4-FFF2-40B4-BE49-F238E27FC236}">
                <a16:creationId xmlns:a16="http://schemas.microsoft.com/office/drawing/2014/main" id="{675565ED-D569-4EDA-8644-36F8F52F2569}"/>
              </a:ext>
            </a:extLst>
          </p:cNvPr>
          <p:cNvSpPr/>
          <p:nvPr/>
        </p:nvSpPr>
        <p:spPr>
          <a:xfrm>
            <a:off x="8717285" y="4183060"/>
            <a:ext cx="1025067" cy="1901485"/>
          </a:xfrm>
          <a:prstGeom prst="rect">
            <a:avLst/>
          </a:prstGeom>
          <a:solidFill>
            <a:schemeClr val="bg1"/>
          </a:solidFill>
          <a:ln w="254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pPr>
            <a:r>
              <a:rPr lang="en-US" altLang="ja-JP" sz="900" kern="0" dirty="0">
                <a:solidFill>
                  <a:schemeClr val="tx1"/>
                </a:solidFill>
                <a:latin typeface="ＭＳ ゴシック" panose="020B0609070205080204" pitchFamily="49" charset="-128"/>
                <a:ea typeface="ＭＳ ゴシック" panose="020B0609070205080204" pitchFamily="49" charset="-128"/>
              </a:rPr>
              <a:t>【</a:t>
            </a:r>
            <a:r>
              <a:rPr lang="ja-JP" altLang="en-US" sz="900" kern="0" dirty="0">
                <a:solidFill>
                  <a:schemeClr val="tx1"/>
                </a:solidFill>
                <a:latin typeface="ＭＳ ゴシック" panose="020B0609070205080204" pitchFamily="49" charset="-128"/>
                <a:ea typeface="ＭＳ ゴシック" panose="020B0609070205080204" pitchFamily="49" charset="-128"/>
              </a:rPr>
              <a:t>算出方法</a:t>
            </a:r>
            <a:r>
              <a:rPr lang="en-US" altLang="ja-JP" sz="900" kern="0" dirty="0">
                <a:solidFill>
                  <a:schemeClr val="tx1"/>
                </a:solidFill>
                <a:latin typeface="ＭＳ ゴシック" panose="020B0609070205080204" pitchFamily="49" charset="-128"/>
                <a:ea typeface="ＭＳ ゴシック" panose="020B0609070205080204" pitchFamily="49" charset="-128"/>
              </a:rPr>
              <a:t>】</a:t>
            </a:r>
          </a:p>
          <a:p>
            <a:pPr fontAlgn="base">
              <a:spcBef>
                <a:spcPct val="0"/>
              </a:spcBef>
              <a:spcAft>
                <a:spcPct val="0"/>
              </a:spcAft>
            </a:pPr>
            <a:r>
              <a:rPr lang="en-US" altLang="ja-JP" sz="900" kern="0" dirty="0">
                <a:solidFill>
                  <a:schemeClr val="tx1"/>
                </a:solidFill>
                <a:latin typeface="ＭＳ ゴシック" panose="020B0609070205080204" pitchFamily="49" charset="-128"/>
                <a:ea typeface="ＭＳ ゴシック" panose="020B0609070205080204" pitchFamily="49" charset="-128"/>
              </a:rPr>
              <a:t>KDB</a:t>
            </a:r>
            <a:r>
              <a:rPr lang="ja-JP" altLang="en-US" sz="900" kern="0" dirty="0">
                <a:solidFill>
                  <a:schemeClr val="tx1"/>
                </a:solidFill>
                <a:latin typeface="ＭＳ ゴシック" panose="020B0609070205080204" pitchFamily="49" charset="-128"/>
                <a:ea typeface="ＭＳ ゴシック" panose="020B0609070205080204" pitchFamily="49" charset="-128"/>
              </a:rPr>
              <a:t>データを用い算出（スライド</a:t>
            </a:r>
            <a:r>
              <a:rPr lang="en-US" altLang="ja-JP" sz="900" kern="0" dirty="0">
                <a:solidFill>
                  <a:schemeClr val="tx1"/>
                </a:solidFill>
                <a:latin typeface="ＭＳ ゴシック" panose="020B0609070205080204" pitchFamily="49" charset="-128"/>
                <a:ea typeface="ＭＳ ゴシック" panose="020B0609070205080204" pitchFamily="49" charset="-128"/>
              </a:rPr>
              <a:t>19</a:t>
            </a:r>
            <a:r>
              <a:rPr lang="ja-JP" altLang="en-US" sz="900" kern="0" dirty="0">
                <a:solidFill>
                  <a:schemeClr val="tx1"/>
                </a:solidFill>
                <a:latin typeface="ＭＳ ゴシック" panose="020B0609070205080204" pitchFamily="49" charset="-128"/>
                <a:ea typeface="ＭＳ ゴシック" panose="020B0609070205080204" pitchFamily="49" charset="-128"/>
              </a:rPr>
              <a:t>参照）。</a:t>
            </a:r>
            <a:endParaRPr lang="en-US" altLang="ja-JP" sz="900" kern="0" dirty="0">
              <a:solidFill>
                <a:schemeClr val="tx1"/>
              </a:solidFill>
              <a:latin typeface="ＭＳ ゴシック" panose="020B0609070205080204" pitchFamily="49" charset="-128"/>
              <a:ea typeface="ＭＳ ゴシック" panose="020B0609070205080204" pitchFamily="49" charset="-128"/>
            </a:endParaRPr>
          </a:p>
          <a:p>
            <a:pPr fontAlgn="base">
              <a:spcBef>
                <a:spcPct val="0"/>
              </a:spcBef>
              <a:spcAft>
                <a:spcPct val="0"/>
              </a:spcAft>
            </a:pPr>
            <a:r>
              <a:rPr lang="ja-JP" altLang="en-US" sz="900" kern="0" dirty="0">
                <a:solidFill>
                  <a:schemeClr val="tx1"/>
                </a:solidFill>
                <a:latin typeface="ＭＳ ゴシック" panose="020B0609070205080204" pitchFamily="49" charset="-128"/>
                <a:ea typeface="ＭＳ ゴシック" panose="020B0609070205080204" pitchFamily="49" charset="-128"/>
              </a:rPr>
              <a:t>ただし、（）内の値は、</a:t>
            </a:r>
            <a:r>
              <a:rPr lang="en-US" altLang="ja-JP" sz="900" kern="0" dirty="0">
                <a:solidFill>
                  <a:schemeClr val="tx1"/>
                </a:solidFill>
                <a:latin typeface="ＭＳ ゴシック" panose="020B0609070205080204" pitchFamily="49" charset="-128"/>
                <a:ea typeface="ＭＳ ゴシック" panose="020B0609070205080204" pitchFamily="49" charset="-128"/>
              </a:rPr>
              <a:t>KDB</a:t>
            </a:r>
            <a:r>
              <a:rPr lang="ja-JP" altLang="en-US" sz="900" kern="0" dirty="0">
                <a:solidFill>
                  <a:schemeClr val="tx1"/>
                </a:solidFill>
                <a:latin typeface="ＭＳ ゴシック" panose="020B0609070205080204" pitchFamily="49" charset="-128"/>
                <a:ea typeface="ＭＳ ゴシック" panose="020B0609070205080204" pitchFamily="49" charset="-128"/>
              </a:rPr>
              <a:t>データから算出できないので、</a:t>
            </a:r>
            <a:r>
              <a:rPr lang="zh-CN" altLang="en-US" sz="900" kern="0" dirty="0">
                <a:solidFill>
                  <a:schemeClr val="tx1"/>
                </a:solidFill>
                <a:latin typeface="ＭＳ ゴシック" panose="020B0609070205080204" pitchFamily="49" charset="-128"/>
                <a:ea typeface="ＭＳ ゴシック" panose="020B0609070205080204" pitchFamily="49" charset="-128"/>
              </a:rPr>
              <a:t>厚生労働科学研究班</a:t>
            </a:r>
            <a:r>
              <a:rPr lang="ja-JP" altLang="en-US" sz="900" kern="0" dirty="0">
                <a:solidFill>
                  <a:schemeClr val="tx1"/>
                </a:solidFill>
                <a:latin typeface="ＭＳ ゴシック" panose="020B0609070205080204" pitchFamily="49" charset="-128"/>
                <a:ea typeface="ＭＳ ゴシック" panose="020B0609070205080204" pitchFamily="49" charset="-128"/>
              </a:rPr>
              <a:t>が示す方法に基づき算出。（</a:t>
            </a:r>
            <a:r>
              <a:rPr lang="en-US" altLang="ja-JP" sz="900" kern="0" dirty="0">
                <a:solidFill>
                  <a:schemeClr val="tx1"/>
                </a:solidFill>
                <a:latin typeface="ＭＳ ゴシック" panose="020B0609070205080204" pitchFamily="49" charset="-128"/>
                <a:ea typeface="ＭＳ ゴシック" panose="020B0609070205080204" pitchFamily="49" charset="-128"/>
              </a:rPr>
              <a:t>http://toukei.umin.jp/kenkoujyumyou</a:t>
            </a:r>
            <a:r>
              <a:rPr lang="ja-JP" altLang="en-US" sz="900" kern="0" dirty="0">
                <a:solidFill>
                  <a:schemeClr val="tx1"/>
                </a:solidFill>
                <a:latin typeface="ＭＳ ゴシック" panose="020B0609070205080204" pitchFamily="49" charset="-128"/>
                <a:ea typeface="ＭＳ ゴシック" panose="020B0609070205080204" pitchFamily="49" charset="-128"/>
              </a:rPr>
              <a:t>）</a:t>
            </a:r>
            <a:endParaRPr lang="zh-TW" altLang="en-US" sz="900" kern="0" dirty="0">
              <a:solidFill>
                <a:schemeClr val="tx1"/>
              </a:solidFill>
              <a:latin typeface="ＭＳ ゴシック" panose="020B0609070205080204" pitchFamily="49" charset="-128"/>
              <a:ea typeface="ＭＳ ゴシック" panose="020B0609070205080204" pitchFamily="49" charset="-128"/>
            </a:endParaRPr>
          </a:p>
        </p:txBody>
      </p:sp>
      <p:sp>
        <p:nvSpPr>
          <p:cNvPr id="32" name="正方形/長方形 31">
            <a:extLst>
              <a:ext uri="{FF2B5EF4-FFF2-40B4-BE49-F238E27FC236}">
                <a16:creationId xmlns:a16="http://schemas.microsoft.com/office/drawing/2014/main" id="{3D81473F-4766-42B2-9A21-6B2A54DF1C09}"/>
              </a:ext>
            </a:extLst>
          </p:cNvPr>
          <p:cNvSpPr/>
          <p:nvPr/>
        </p:nvSpPr>
        <p:spPr>
          <a:xfrm>
            <a:off x="8746076" y="3180738"/>
            <a:ext cx="1025067" cy="709909"/>
          </a:xfrm>
          <a:prstGeom prst="rect">
            <a:avLst/>
          </a:prstGeom>
          <a:solidFill>
            <a:schemeClr val="bg1"/>
          </a:solidFill>
          <a:ln w="254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base">
              <a:spcBef>
                <a:spcPct val="0"/>
              </a:spcBef>
              <a:spcAft>
                <a:spcPct val="0"/>
              </a:spcAft>
            </a:pPr>
            <a:r>
              <a:rPr lang="en-US" altLang="ja-JP" sz="900" kern="0" dirty="0">
                <a:solidFill>
                  <a:schemeClr val="tx1"/>
                </a:solidFill>
                <a:latin typeface="ＭＳ ゴシック" panose="020B0609070205080204" pitchFamily="49" charset="-128"/>
                <a:ea typeface="ＭＳ ゴシック" panose="020B0609070205080204" pitchFamily="49" charset="-128"/>
              </a:rPr>
              <a:t>※</a:t>
            </a:r>
            <a:r>
              <a:rPr lang="ja-JP" altLang="en-US" sz="900" kern="0" dirty="0">
                <a:solidFill>
                  <a:schemeClr val="tx1"/>
                </a:solidFill>
                <a:latin typeface="ＭＳ ゴシック" panose="020B0609070205080204" pitchFamily="49" charset="-128"/>
                <a:ea typeface="ＭＳ ゴシック" panose="020B0609070205080204" pitchFamily="49" charset="-128"/>
              </a:rPr>
              <a:t>人口</a:t>
            </a:r>
            <a:r>
              <a:rPr lang="en-US" altLang="ja-JP" sz="900" kern="0" dirty="0">
                <a:solidFill>
                  <a:schemeClr val="tx1"/>
                </a:solidFill>
                <a:latin typeface="ＭＳ ゴシック" panose="020B0609070205080204" pitchFamily="49" charset="-128"/>
                <a:ea typeface="ＭＳ ゴシック" panose="020B0609070205080204" pitchFamily="49" charset="-128"/>
              </a:rPr>
              <a:t>1.2</a:t>
            </a:r>
            <a:r>
              <a:rPr lang="ja-JP" altLang="en-US" sz="900" kern="0" dirty="0">
                <a:solidFill>
                  <a:schemeClr val="tx1"/>
                </a:solidFill>
                <a:latin typeface="ＭＳ ゴシック" panose="020B0609070205080204" pitchFamily="49" charset="-128"/>
                <a:ea typeface="ＭＳ ゴシック" panose="020B0609070205080204" pitchFamily="49" charset="-128"/>
              </a:rPr>
              <a:t>万人未満の能勢町、千早赤阪村、田尻町を除き算出</a:t>
            </a:r>
            <a:endParaRPr lang="en-US" altLang="ja-JP" sz="900" kern="0" dirty="0">
              <a:solidFill>
                <a:schemeClr val="tx1"/>
              </a:solidFill>
              <a:latin typeface="ＭＳ ゴシック" panose="020B0609070205080204" pitchFamily="49" charset="-128"/>
              <a:ea typeface="ＭＳ ゴシック" panose="020B0609070205080204" pitchFamily="49" charset="-128"/>
            </a:endParaRPr>
          </a:p>
        </p:txBody>
      </p:sp>
      <p:sp>
        <p:nvSpPr>
          <p:cNvPr id="60" name="正方形/長方形 59">
            <a:extLst>
              <a:ext uri="{FF2B5EF4-FFF2-40B4-BE49-F238E27FC236}">
                <a16:creationId xmlns:a16="http://schemas.microsoft.com/office/drawing/2014/main" id="{9228EF96-D775-42DE-AD57-30B22D52AAEC}"/>
              </a:ext>
            </a:extLst>
          </p:cNvPr>
          <p:cNvSpPr/>
          <p:nvPr/>
        </p:nvSpPr>
        <p:spPr>
          <a:xfrm>
            <a:off x="3368331" y="5835309"/>
            <a:ext cx="1213967" cy="360000"/>
          </a:xfrm>
          <a:prstGeom prst="rect">
            <a:avLst/>
          </a:prstGeom>
          <a:solidFill>
            <a:schemeClr val="bg1"/>
          </a:solidFill>
          <a:ln w="12700" cap="flat" cmpd="sng" algn="ctr">
            <a:noFill/>
            <a:prstDash val="solid"/>
            <a:miter lim="800000"/>
          </a:ln>
          <a:effectLst/>
        </p:spPr>
        <p:txBody>
          <a:bodyPr lIns="36000" tIns="36000" rIns="36000" bIns="3600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ja-JP" altLang="en-US"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平成</a:t>
            </a:r>
            <a:r>
              <a:rPr kumimoji="1" lang="en-US" altLang="ja-JP"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30</a:t>
            </a:r>
            <a:r>
              <a:rPr kumimoji="1" lang="ja-JP" altLang="en-US" sz="1800" b="1"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年（女性）</a:t>
            </a:r>
          </a:p>
        </p:txBody>
      </p:sp>
    </p:spTree>
    <p:extLst>
      <p:ext uri="{BB962C8B-B14F-4D97-AF65-F5344CB8AC3E}">
        <p14:creationId xmlns:p14="http://schemas.microsoft.com/office/powerpoint/2010/main" val="3940578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558118D-1FCD-4225-B085-6540BD54F5FD}"/>
              </a:ext>
            </a:extLst>
          </p:cNvPr>
          <p:cNvSpPr/>
          <p:nvPr/>
        </p:nvSpPr>
        <p:spPr>
          <a:xfrm>
            <a:off x="0" y="2033"/>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en-US" altLang="ja-JP" sz="2000" b="1" dirty="0">
                <a:solidFill>
                  <a:schemeClr val="tx1"/>
                </a:solidFill>
                <a:latin typeface="Meiryo UI" panose="020B0604030504040204" pitchFamily="50" charset="-128"/>
                <a:ea typeface="Meiryo UI" panose="020B0604030504040204" pitchFamily="50" charset="-128"/>
              </a:rPr>
              <a:t>4</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4" name="図 3">
            <a:extLst>
              <a:ext uri="{FF2B5EF4-FFF2-40B4-BE49-F238E27FC236}">
                <a16:creationId xmlns:a16="http://schemas.microsoft.com/office/drawing/2014/main" id="{4F6096C4-56F6-4208-9710-AD1666401B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8" name="スライド番号プレースホルダー 1">
            <a:extLst>
              <a:ext uri="{FF2B5EF4-FFF2-40B4-BE49-F238E27FC236}">
                <a16:creationId xmlns:a16="http://schemas.microsoft.com/office/drawing/2014/main" id="{0C1478C4-943A-41EF-8B69-718DDC0C5634}"/>
              </a:ext>
            </a:extLst>
          </p:cNvPr>
          <p:cNvSpPr>
            <a:spLocks noGrp="1"/>
          </p:cNvSpPr>
          <p:nvPr>
            <p:ph type="sldNum" sz="quarter" idx="12"/>
          </p:nvPr>
        </p:nvSpPr>
        <p:spPr>
          <a:xfrm>
            <a:off x="9523412" y="6546852"/>
            <a:ext cx="375961" cy="288000"/>
          </a:xfrm>
          <a:solidFill>
            <a:schemeClr val="accent1"/>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5" name="表 14">
            <a:extLst>
              <a:ext uri="{FF2B5EF4-FFF2-40B4-BE49-F238E27FC236}">
                <a16:creationId xmlns:a16="http://schemas.microsoft.com/office/drawing/2014/main" id="{8EF87FC6-0B7B-42FD-B2B8-4B3C52688634}"/>
              </a:ext>
            </a:extLst>
          </p:cNvPr>
          <p:cNvGraphicFramePr>
            <a:graphicFrameLocks noGrp="1"/>
          </p:cNvGraphicFramePr>
          <p:nvPr>
            <p:extLst>
              <p:ext uri="{D42A27DB-BD31-4B8C-83A1-F6EECF244321}">
                <p14:modId xmlns:p14="http://schemas.microsoft.com/office/powerpoint/2010/main" val="4184024347"/>
              </p:ext>
            </p:extLst>
          </p:nvPr>
        </p:nvGraphicFramePr>
        <p:xfrm>
          <a:off x="683913" y="1776304"/>
          <a:ext cx="8790173" cy="2815392"/>
        </p:xfrm>
        <a:graphic>
          <a:graphicData uri="http://schemas.openxmlformats.org/drawingml/2006/table">
            <a:tbl>
              <a:tblPr firstRow="1" bandRow="1">
                <a:tableStyleId>{5C22544A-7EE6-4342-B048-85BDC9FD1C3A}</a:tableStyleId>
              </a:tblPr>
              <a:tblGrid>
                <a:gridCol w="2341905">
                  <a:extLst>
                    <a:ext uri="{9D8B030D-6E8A-4147-A177-3AD203B41FA5}">
                      <a16:colId xmlns:a16="http://schemas.microsoft.com/office/drawing/2014/main" val="110367424"/>
                    </a:ext>
                  </a:extLst>
                </a:gridCol>
                <a:gridCol w="3224134">
                  <a:extLst>
                    <a:ext uri="{9D8B030D-6E8A-4147-A177-3AD203B41FA5}">
                      <a16:colId xmlns:a16="http://schemas.microsoft.com/office/drawing/2014/main" val="847893990"/>
                    </a:ext>
                  </a:extLst>
                </a:gridCol>
                <a:gridCol w="3224134">
                  <a:extLst>
                    <a:ext uri="{9D8B030D-6E8A-4147-A177-3AD203B41FA5}">
                      <a16:colId xmlns:a16="http://schemas.microsoft.com/office/drawing/2014/main" val="3461363991"/>
                    </a:ext>
                  </a:extLst>
                </a:gridCol>
              </a:tblGrid>
              <a:tr h="366144">
                <a:tc>
                  <a:txBody>
                    <a:bodyPr/>
                    <a:lstStyle/>
                    <a:p>
                      <a:pPr algn="ctr"/>
                      <a:endParaRPr kumimoji="1" lang="ja-JP" altLang="en-US" sz="1400" dirty="0">
                        <a:solidFill>
                          <a:schemeClr val="bg1"/>
                        </a:solidFill>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kumimoji="1" lang="ja-JP" altLang="en-US" sz="1200" dirty="0">
                          <a:solidFill>
                            <a:schemeClr val="bg1"/>
                          </a:solidFill>
                          <a:latin typeface="+mn-ea"/>
                          <a:ea typeface="+mn-ea"/>
                        </a:rPr>
                        <a:t>国公表値</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75000"/>
                      </a:schemeClr>
                    </a:solidFill>
                  </a:tcPr>
                </a:tc>
                <a:tc>
                  <a:txBody>
                    <a:bodyPr/>
                    <a:lstStyle/>
                    <a:p>
                      <a:pPr algn="ctr"/>
                      <a:r>
                        <a:rPr kumimoji="1" lang="ja-JP" altLang="en-US" sz="1200" dirty="0">
                          <a:solidFill>
                            <a:schemeClr val="bg1"/>
                          </a:solidFill>
                          <a:latin typeface="+mn-ea"/>
                          <a:ea typeface="+mn-ea"/>
                        </a:rPr>
                        <a:t>大阪府算出値</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solidFill>
                      <a:schemeClr val="accent1">
                        <a:lumMod val="75000"/>
                      </a:schemeClr>
                    </a:solidFill>
                  </a:tcPr>
                </a:tc>
                <a:extLst>
                  <a:ext uri="{0D108BD9-81ED-4DB2-BD59-A6C34878D82A}">
                    <a16:rowId xmlns:a16="http://schemas.microsoft.com/office/drawing/2014/main" val="4112430683"/>
                  </a:ext>
                </a:extLst>
              </a:tr>
              <a:tr h="1224624">
                <a:tc>
                  <a:txBody>
                    <a:bodyPr/>
                    <a:lstStyle/>
                    <a:p>
                      <a:pPr algn="ctr"/>
                      <a:r>
                        <a:rPr kumimoji="1" lang="ja-JP" altLang="en-US" sz="1400" b="1" dirty="0">
                          <a:latin typeface="+mn-ea"/>
                          <a:ea typeface="+mn-ea"/>
                        </a:rPr>
                        <a:t>使用データ</a:t>
                      </a:r>
                      <a:endParaRPr kumimoji="1" lang="en-US" altLang="ja-JP" sz="1400" b="1" dirty="0">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mn-ea"/>
                          <a:ea typeface="+mn-ea"/>
                        </a:rPr>
                        <a:t>国民生活基礎調査</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mn-ea"/>
                          <a:ea typeface="+mn-ea"/>
                        </a:rPr>
                        <a:t>介護保険事業状況報告（国保データベース（ </a:t>
                      </a:r>
                      <a:r>
                        <a:rPr kumimoji="1" lang="en-US" altLang="ja-JP" sz="1200" dirty="0">
                          <a:latin typeface="+mn-ea"/>
                          <a:ea typeface="+mn-ea"/>
                        </a:rPr>
                        <a:t>KDB </a:t>
                      </a:r>
                      <a:r>
                        <a:rPr kumimoji="1" lang="ja-JP" altLang="en-US" sz="1200" dirty="0">
                          <a:latin typeface="+mn-ea"/>
                          <a:ea typeface="+mn-ea"/>
                        </a:rPr>
                        <a:t>）システム）等</a:t>
                      </a:r>
                      <a:endParaRPr kumimoji="1" lang="en-US" altLang="ja-JP" sz="1200" dirty="0">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81275207"/>
                  </a:ext>
                </a:extLst>
              </a:tr>
              <a:tr h="1224624">
                <a:tc>
                  <a:txBody>
                    <a:bodyPr/>
                    <a:lstStyle/>
                    <a:p>
                      <a:pPr algn="ctr"/>
                      <a:r>
                        <a:rPr kumimoji="1" lang="ja-JP" altLang="en-US" sz="1400" b="1" dirty="0">
                          <a:latin typeface="+mn-ea"/>
                          <a:ea typeface="+mn-ea"/>
                        </a:rPr>
                        <a:t>算出方法</a:t>
                      </a:r>
                      <a:endParaRPr kumimoji="1" lang="en-US" altLang="ja-JP" sz="1400" b="1" dirty="0">
                        <a:latin typeface="+mn-ea"/>
                        <a:ea typeface="+mn-ea"/>
                      </a:endParaRP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mn-ea"/>
                          <a:ea typeface="+mn-ea"/>
                        </a:rPr>
                        <a:t>「健康上の問題で日常生活に何か影響がありますか」に「ある」と回答した人を「不健康」、「ない」と回答した人を「健康」として算出</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tc>
                  <a:txBody>
                    <a:bodyPr/>
                    <a:lstStyle/>
                    <a:p>
                      <a:r>
                        <a:rPr kumimoji="1" lang="ja-JP" altLang="en-US" sz="1200" dirty="0">
                          <a:latin typeface="+mn-ea"/>
                          <a:ea typeface="+mn-ea"/>
                        </a:rPr>
                        <a:t>要介護</a:t>
                      </a:r>
                      <a:r>
                        <a:rPr kumimoji="1" lang="en-US" altLang="ja-JP" sz="1200" dirty="0">
                          <a:latin typeface="+mn-ea"/>
                          <a:ea typeface="+mn-ea"/>
                        </a:rPr>
                        <a:t>2</a:t>
                      </a:r>
                      <a:r>
                        <a:rPr kumimoji="1" lang="ja-JP" altLang="en-US" sz="1200" dirty="0">
                          <a:latin typeface="+mn-ea"/>
                          <a:ea typeface="+mn-ea"/>
                        </a:rPr>
                        <a:t>～</a:t>
                      </a:r>
                      <a:r>
                        <a:rPr kumimoji="1" lang="en-US" altLang="ja-JP" sz="1200" dirty="0">
                          <a:latin typeface="+mn-ea"/>
                          <a:ea typeface="+mn-ea"/>
                        </a:rPr>
                        <a:t>5</a:t>
                      </a:r>
                      <a:r>
                        <a:rPr kumimoji="1" lang="ja-JP" altLang="en-US" sz="1200" dirty="0">
                          <a:latin typeface="+mn-ea"/>
                          <a:ea typeface="+mn-ea"/>
                        </a:rPr>
                        <a:t>の認定者を「不健康」、</a:t>
                      </a:r>
                      <a:endParaRPr kumimoji="1" lang="en-US" altLang="ja-JP" sz="1200" dirty="0">
                        <a:latin typeface="+mn-ea"/>
                        <a:ea typeface="+mn-ea"/>
                      </a:endParaRPr>
                    </a:p>
                    <a:p>
                      <a:r>
                        <a:rPr kumimoji="1" lang="ja-JP" altLang="en-US" sz="1200" dirty="0">
                          <a:latin typeface="+mn-ea"/>
                          <a:ea typeface="+mn-ea"/>
                        </a:rPr>
                        <a:t>それ以外の人を「健康」として算出</a:t>
                      </a:r>
                    </a:p>
                  </a:txBody>
                  <a:tcPr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9525" cap="flat" cmpd="sng" algn="ctr">
                      <a:solidFill>
                        <a:schemeClr val="tx1"/>
                      </a:solidFill>
                      <a:prstDash val="solid"/>
                      <a:round/>
                      <a:headEnd type="none" w="med" len="med"/>
                      <a:tailEnd type="none" w="med" len="med"/>
                    </a:lnT>
                    <a:lnB w="952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9048470"/>
                  </a:ext>
                </a:extLst>
              </a:tr>
            </a:tbl>
          </a:graphicData>
        </a:graphic>
      </p:graphicFrame>
      <p:sp>
        <p:nvSpPr>
          <p:cNvPr id="16" name="テキスト ボックス 15">
            <a:extLst>
              <a:ext uri="{FF2B5EF4-FFF2-40B4-BE49-F238E27FC236}">
                <a16:creationId xmlns:a16="http://schemas.microsoft.com/office/drawing/2014/main" id="{9FFDC4E9-66E0-47CC-98A2-F44419C9A841}"/>
              </a:ext>
            </a:extLst>
          </p:cNvPr>
          <p:cNvSpPr txBox="1"/>
          <p:nvPr/>
        </p:nvSpPr>
        <p:spPr>
          <a:xfrm>
            <a:off x="93799" y="753899"/>
            <a:ext cx="9686305" cy="738664"/>
          </a:xfrm>
          <a:prstGeom prst="rect">
            <a:avLst/>
          </a:prstGeom>
          <a:noFill/>
        </p:spPr>
        <p:txBody>
          <a:bodyPr wrap="square" rtlCol="0">
            <a:spAutoFit/>
          </a:bodyPr>
          <a:lstStyle/>
          <a:p>
            <a:r>
              <a:rPr lang="en-US" altLang="ja-JP" sz="1400" dirty="0">
                <a:latin typeface="+mn-ea"/>
              </a:rPr>
              <a:t>【</a:t>
            </a:r>
            <a:r>
              <a:rPr lang="ja-JP" altLang="en-US" sz="1400" dirty="0">
                <a:latin typeface="+mn-ea"/>
              </a:rPr>
              <a:t>大阪府が市町村別の健康寿命を公表している理由</a:t>
            </a:r>
            <a:r>
              <a:rPr lang="en-US" altLang="ja-JP" sz="1400" dirty="0">
                <a:latin typeface="+mn-ea"/>
              </a:rPr>
              <a:t>】</a:t>
            </a:r>
          </a:p>
          <a:p>
            <a:r>
              <a:rPr lang="ja-JP" altLang="en-US" sz="1400" dirty="0">
                <a:latin typeface="+mn-ea"/>
              </a:rPr>
              <a:t>●国は、健康寿命・不健康期間について、都道府県別は公表しているが、市町村別には公表されていない。</a:t>
            </a:r>
            <a:endParaRPr lang="en-US" altLang="ja-JP" sz="1400" dirty="0">
              <a:latin typeface="+mn-ea"/>
            </a:endParaRPr>
          </a:p>
          <a:p>
            <a:r>
              <a:rPr lang="ja-JP" altLang="en-US" sz="1400" dirty="0">
                <a:latin typeface="+mn-ea"/>
              </a:rPr>
              <a:t>●そのため、大阪府では、厚生労働科学研究班が示す算出方法に基づき、市町村別に算出し公表している。</a:t>
            </a:r>
            <a:endParaRPr kumimoji="1" lang="ja-JP" altLang="en-US" sz="1400" dirty="0">
              <a:latin typeface="+mn-ea"/>
            </a:endParaRPr>
          </a:p>
        </p:txBody>
      </p:sp>
      <p:sp>
        <p:nvSpPr>
          <p:cNvPr id="17" name="テキスト ボックス 16">
            <a:extLst>
              <a:ext uri="{FF2B5EF4-FFF2-40B4-BE49-F238E27FC236}">
                <a16:creationId xmlns:a16="http://schemas.microsoft.com/office/drawing/2014/main" id="{082D0CFE-97FF-4CE5-BE96-DB121F981819}"/>
              </a:ext>
            </a:extLst>
          </p:cNvPr>
          <p:cNvSpPr txBox="1"/>
          <p:nvPr/>
        </p:nvSpPr>
        <p:spPr>
          <a:xfrm>
            <a:off x="1545204" y="5402042"/>
            <a:ext cx="1704513" cy="338554"/>
          </a:xfrm>
          <a:prstGeom prst="rect">
            <a:avLst/>
          </a:prstGeom>
          <a:solidFill>
            <a:schemeClr val="accent1"/>
          </a:solidFill>
        </p:spPr>
        <p:txBody>
          <a:bodyPr wrap="square" rtlCol="0" anchor="ctr">
            <a:spAutoFit/>
          </a:bodyPr>
          <a:lstStyle/>
          <a:p>
            <a:pPr algn="ctr"/>
            <a:r>
              <a:rPr kumimoji="1" lang="ja-JP" altLang="en-US" sz="1600" dirty="0">
                <a:solidFill>
                  <a:schemeClr val="bg1"/>
                </a:solidFill>
                <a:latin typeface="+mn-ea"/>
              </a:rPr>
              <a:t>健康寿命</a:t>
            </a:r>
          </a:p>
        </p:txBody>
      </p:sp>
      <p:sp>
        <p:nvSpPr>
          <p:cNvPr id="19" name="テキスト ボックス 18">
            <a:extLst>
              <a:ext uri="{FF2B5EF4-FFF2-40B4-BE49-F238E27FC236}">
                <a16:creationId xmlns:a16="http://schemas.microsoft.com/office/drawing/2014/main" id="{9888DC1B-8597-4DF5-811B-B255160D6D35}"/>
              </a:ext>
            </a:extLst>
          </p:cNvPr>
          <p:cNvSpPr txBox="1"/>
          <p:nvPr/>
        </p:nvSpPr>
        <p:spPr>
          <a:xfrm>
            <a:off x="4084694" y="5402042"/>
            <a:ext cx="1704513" cy="338554"/>
          </a:xfrm>
          <a:prstGeom prst="rect">
            <a:avLst/>
          </a:prstGeom>
          <a:solidFill>
            <a:schemeClr val="accent1"/>
          </a:solidFill>
        </p:spPr>
        <p:txBody>
          <a:bodyPr wrap="square" rtlCol="0" anchor="ctr">
            <a:spAutoFit/>
          </a:bodyPr>
          <a:lstStyle/>
          <a:p>
            <a:pPr algn="ctr"/>
            <a:r>
              <a:rPr kumimoji="1" lang="ja-JP" altLang="en-US" sz="1600" dirty="0">
                <a:solidFill>
                  <a:schemeClr val="bg1"/>
                </a:solidFill>
                <a:latin typeface="+mn-ea"/>
              </a:rPr>
              <a:t>平均寿命</a:t>
            </a:r>
          </a:p>
        </p:txBody>
      </p:sp>
      <p:sp>
        <p:nvSpPr>
          <p:cNvPr id="20" name="テキスト ボックス 19">
            <a:extLst>
              <a:ext uri="{FF2B5EF4-FFF2-40B4-BE49-F238E27FC236}">
                <a16:creationId xmlns:a16="http://schemas.microsoft.com/office/drawing/2014/main" id="{4722CC7D-9D8C-48FA-8FBA-07B0D14838A0}"/>
              </a:ext>
            </a:extLst>
          </p:cNvPr>
          <p:cNvSpPr txBox="1"/>
          <p:nvPr/>
        </p:nvSpPr>
        <p:spPr>
          <a:xfrm>
            <a:off x="6624184" y="5402042"/>
            <a:ext cx="2216460" cy="338554"/>
          </a:xfrm>
          <a:prstGeom prst="rect">
            <a:avLst/>
          </a:prstGeom>
          <a:solidFill>
            <a:schemeClr val="accent1"/>
          </a:solidFill>
        </p:spPr>
        <p:txBody>
          <a:bodyPr wrap="square" rtlCol="0" anchor="ctr">
            <a:spAutoFit/>
          </a:bodyPr>
          <a:lstStyle/>
          <a:p>
            <a:pPr algn="ctr"/>
            <a:r>
              <a:rPr lang="ja-JP" altLang="en-US" sz="1600" dirty="0">
                <a:solidFill>
                  <a:schemeClr val="bg1"/>
                </a:solidFill>
                <a:latin typeface="+mn-ea"/>
              </a:rPr>
              <a:t>不健康期間</a:t>
            </a:r>
            <a:endParaRPr kumimoji="1" lang="ja-JP" altLang="en-US" sz="1600" dirty="0">
              <a:solidFill>
                <a:schemeClr val="bg1"/>
              </a:solidFill>
              <a:latin typeface="+mn-ea"/>
            </a:endParaRPr>
          </a:p>
        </p:txBody>
      </p:sp>
      <p:sp>
        <p:nvSpPr>
          <p:cNvPr id="21" name="テキスト ボックス 20">
            <a:extLst>
              <a:ext uri="{FF2B5EF4-FFF2-40B4-BE49-F238E27FC236}">
                <a16:creationId xmlns:a16="http://schemas.microsoft.com/office/drawing/2014/main" id="{16B6B44D-E7F8-43B0-B7E2-A7990100646B}"/>
              </a:ext>
            </a:extLst>
          </p:cNvPr>
          <p:cNvSpPr txBox="1"/>
          <p:nvPr/>
        </p:nvSpPr>
        <p:spPr>
          <a:xfrm>
            <a:off x="3340236" y="5371264"/>
            <a:ext cx="630315" cy="400110"/>
          </a:xfrm>
          <a:prstGeom prst="rect">
            <a:avLst/>
          </a:prstGeom>
          <a:noFill/>
        </p:spPr>
        <p:txBody>
          <a:bodyPr wrap="square" rtlCol="0">
            <a:spAutoFit/>
          </a:bodyPr>
          <a:lstStyle/>
          <a:p>
            <a:pPr algn="ctr"/>
            <a:r>
              <a:rPr kumimoji="1" lang="ja-JP" altLang="en-US" sz="2000" b="1" dirty="0">
                <a:latin typeface="+mn-ea"/>
              </a:rPr>
              <a:t>＝</a:t>
            </a:r>
          </a:p>
        </p:txBody>
      </p:sp>
      <p:sp>
        <p:nvSpPr>
          <p:cNvPr id="22" name="テキスト ボックス 21">
            <a:extLst>
              <a:ext uri="{FF2B5EF4-FFF2-40B4-BE49-F238E27FC236}">
                <a16:creationId xmlns:a16="http://schemas.microsoft.com/office/drawing/2014/main" id="{DCCC9389-0AE6-45A0-B280-F8B2AC0CFA0D}"/>
              </a:ext>
            </a:extLst>
          </p:cNvPr>
          <p:cNvSpPr txBox="1"/>
          <p:nvPr/>
        </p:nvSpPr>
        <p:spPr>
          <a:xfrm>
            <a:off x="5891538" y="5371264"/>
            <a:ext cx="630315" cy="400110"/>
          </a:xfrm>
          <a:prstGeom prst="rect">
            <a:avLst/>
          </a:prstGeom>
          <a:noFill/>
        </p:spPr>
        <p:txBody>
          <a:bodyPr wrap="square" rtlCol="0">
            <a:spAutoFit/>
          </a:bodyPr>
          <a:lstStyle/>
          <a:p>
            <a:pPr algn="ctr"/>
            <a:r>
              <a:rPr kumimoji="1" lang="ja-JP" altLang="en-US" sz="2000" b="1" dirty="0">
                <a:latin typeface="+mn-ea"/>
              </a:rPr>
              <a:t>－</a:t>
            </a:r>
          </a:p>
        </p:txBody>
      </p:sp>
    </p:spTree>
    <p:extLst>
      <p:ext uri="{BB962C8B-B14F-4D97-AF65-F5344CB8AC3E}">
        <p14:creationId xmlns:p14="http://schemas.microsoft.com/office/powerpoint/2010/main" val="19389965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正方形/長方形 23">
            <a:extLst>
              <a:ext uri="{FF2B5EF4-FFF2-40B4-BE49-F238E27FC236}">
                <a16:creationId xmlns:a16="http://schemas.microsoft.com/office/drawing/2014/main" id="{10E57820-C81D-41FD-BD14-A42335D1A94F}"/>
              </a:ext>
            </a:extLst>
          </p:cNvPr>
          <p:cNvSpPr/>
          <p:nvPr/>
        </p:nvSpPr>
        <p:spPr>
          <a:xfrm>
            <a:off x="125699" y="730053"/>
            <a:ext cx="9585693" cy="60450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3" name="正方形/長方形 2">
            <a:extLst>
              <a:ext uri="{FF2B5EF4-FFF2-40B4-BE49-F238E27FC236}">
                <a16:creationId xmlns:a16="http://schemas.microsoft.com/office/drawing/2014/main" id="{D558118D-1FCD-4225-B085-6540BD54F5FD}"/>
              </a:ext>
            </a:extLst>
          </p:cNvPr>
          <p:cNvSpPr/>
          <p:nvPr/>
        </p:nvSpPr>
        <p:spPr>
          <a:xfrm>
            <a:off x="0" y="2033"/>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令和</a:t>
            </a:r>
            <a:r>
              <a:rPr kumimoji="1" lang="en-US" altLang="ja-JP" sz="2000" b="1" dirty="0">
                <a:solidFill>
                  <a:schemeClr val="tx1"/>
                </a:solidFill>
                <a:latin typeface="Meiryo UI" panose="020B0604030504040204" pitchFamily="50" charset="-128"/>
                <a:ea typeface="Meiryo UI" panose="020B0604030504040204" pitchFamily="50" charset="-128"/>
              </a:rPr>
              <a:t>7</a:t>
            </a:r>
            <a:r>
              <a:rPr kumimoji="1" lang="ja-JP" altLang="en-US" sz="2000" b="1" dirty="0">
                <a:solidFill>
                  <a:schemeClr val="tx1"/>
                </a:solidFill>
                <a:latin typeface="Meiryo UI" panose="020B0604030504040204" pitchFamily="50" charset="-128"/>
                <a:ea typeface="Meiryo UI" panose="020B0604030504040204" pitchFamily="50" charset="-128"/>
              </a:rPr>
              <a:t>年度大阪府健康づくり実態調査について</a:t>
            </a:r>
          </a:p>
        </p:txBody>
      </p:sp>
      <p:pic>
        <p:nvPicPr>
          <p:cNvPr id="4" name="図 3">
            <a:extLst>
              <a:ext uri="{FF2B5EF4-FFF2-40B4-BE49-F238E27FC236}">
                <a16:creationId xmlns:a16="http://schemas.microsoft.com/office/drawing/2014/main" id="{4F6096C4-56F6-4208-9710-AD1666401B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20175" y="66584"/>
            <a:ext cx="1320923" cy="432000"/>
          </a:xfrm>
          <a:prstGeom prst="rect">
            <a:avLst/>
          </a:prstGeom>
        </p:spPr>
      </p:pic>
      <p:sp>
        <p:nvSpPr>
          <p:cNvPr id="13" name="テキスト ボックス 12">
            <a:extLst>
              <a:ext uri="{FF2B5EF4-FFF2-40B4-BE49-F238E27FC236}">
                <a16:creationId xmlns:a16="http://schemas.microsoft.com/office/drawing/2014/main" id="{62BFA278-BE43-428E-B130-DB6C835134A4}"/>
              </a:ext>
            </a:extLst>
          </p:cNvPr>
          <p:cNvSpPr txBox="1"/>
          <p:nvPr/>
        </p:nvSpPr>
        <p:spPr>
          <a:xfrm>
            <a:off x="348133" y="4139009"/>
            <a:ext cx="9209731" cy="1917384"/>
          </a:xfrm>
          <a:prstGeom prst="rect">
            <a:avLst/>
          </a:prstGeom>
          <a:solidFill>
            <a:srgbClr val="DEEBF7"/>
          </a:solidFill>
        </p:spPr>
        <p:txBody>
          <a:bodyPr wrap="square" rtlCol="0">
            <a:spAutoFit/>
          </a:bodyPr>
          <a:lstStyle/>
          <a:p>
            <a:pPr marL="600075" indent="-333375" algn="just">
              <a:lnSpc>
                <a:spcPct val="150000"/>
              </a:lnSpc>
            </a:pPr>
            <a:endParaRPr lang="en-US" altLang="ja-JP" sz="1400" b="1" u="sng" kern="100" dirty="0">
              <a:effectLst/>
              <a:latin typeface="+mn-ea"/>
              <a:cs typeface="Times New Roman" panose="02020603050405020304" pitchFamily="18" charset="0"/>
            </a:endParaRPr>
          </a:p>
          <a:p>
            <a:pPr marL="600075" indent="-333375" algn="just">
              <a:lnSpc>
                <a:spcPct val="150000"/>
              </a:lnSpc>
            </a:pPr>
            <a:r>
              <a:rPr lang="ja-JP" altLang="en-US" sz="1400" b="1" kern="100" dirty="0">
                <a:latin typeface="+mn-ea"/>
                <a:cs typeface="Times New Roman" panose="02020603050405020304" pitchFamily="18" charset="0"/>
              </a:rPr>
              <a:t>調査回答者は、実際の市区町村別人口割合との乖離が生じているため、公表値（大阪府の値）については、</a:t>
            </a:r>
            <a:endParaRPr lang="en-US" altLang="ja-JP" sz="1400" b="1" kern="100" dirty="0">
              <a:latin typeface="+mn-ea"/>
              <a:cs typeface="Times New Roman" panose="02020603050405020304" pitchFamily="18" charset="0"/>
            </a:endParaRPr>
          </a:p>
          <a:p>
            <a:pPr marL="600075" indent="-333375" algn="just">
              <a:lnSpc>
                <a:spcPct val="150000"/>
              </a:lnSpc>
            </a:pPr>
            <a:r>
              <a:rPr lang="ja-JP" altLang="en-US" sz="1400" b="1" kern="100" dirty="0">
                <a:latin typeface="+mn-ea"/>
                <a:cs typeface="Times New Roman" panose="02020603050405020304" pitchFamily="18" charset="0"/>
              </a:rPr>
              <a:t>市区町村別人口割合を補正（ウェイトバック補正）した値を公表</a:t>
            </a:r>
            <a:endParaRPr lang="en-US" altLang="ja-JP" sz="1400" b="1" kern="100" dirty="0">
              <a:latin typeface="+mn-ea"/>
              <a:cs typeface="Times New Roman" panose="02020603050405020304" pitchFamily="18" charset="0"/>
            </a:endParaRPr>
          </a:p>
          <a:p>
            <a:pPr marL="600075" indent="-333375" algn="just">
              <a:lnSpc>
                <a:spcPct val="150000"/>
              </a:lnSpc>
            </a:pPr>
            <a:r>
              <a:rPr lang="en-US" altLang="ja-JP" sz="1400" b="1" kern="100" dirty="0">
                <a:latin typeface="+mn-ea"/>
                <a:cs typeface="Times New Roman" panose="02020603050405020304" pitchFamily="18" charset="0"/>
              </a:rPr>
              <a:t>※</a:t>
            </a:r>
            <a:r>
              <a:rPr lang="ja-JP" altLang="en-US" sz="1400" b="1" kern="100" dirty="0">
                <a:latin typeface="+mn-ea"/>
                <a:cs typeface="Times New Roman" panose="02020603050405020304" pitchFamily="18" charset="0"/>
              </a:rPr>
              <a:t>「令和４年度大阪府健康づくり実態調査」の公表値はウェイトバック補正はしていないため、</a:t>
            </a:r>
            <a:endParaRPr lang="en-US" altLang="ja-JP" sz="1400" b="1" kern="100" dirty="0">
              <a:latin typeface="+mn-ea"/>
              <a:cs typeface="Times New Roman" panose="02020603050405020304" pitchFamily="18" charset="0"/>
            </a:endParaRPr>
          </a:p>
          <a:p>
            <a:pPr marL="600075" indent="-333375" algn="just">
              <a:lnSpc>
                <a:spcPct val="150000"/>
              </a:lnSpc>
            </a:pPr>
            <a:r>
              <a:rPr lang="ja-JP" altLang="en-US" sz="1400" b="1" kern="100" dirty="0">
                <a:latin typeface="+mn-ea"/>
                <a:cs typeface="Times New Roman" panose="02020603050405020304" pitchFamily="18" charset="0"/>
              </a:rPr>
              <a:t>　 比較の際は留意が必要</a:t>
            </a:r>
            <a:endParaRPr lang="en-US" altLang="ja-JP" sz="1400" b="1" u="sng" kern="100" dirty="0">
              <a:effectLst/>
              <a:latin typeface="+mn-ea"/>
              <a:cs typeface="Times New Roman" panose="02020603050405020304" pitchFamily="18" charset="0"/>
            </a:endParaRPr>
          </a:p>
          <a:p>
            <a:pPr marL="600075" indent="-333375" algn="just">
              <a:lnSpc>
                <a:spcPct val="150000"/>
              </a:lnSpc>
            </a:pPr>
            <a:endParaRPr lang="en-US" altLang="ja-JP" sz="1000" kern="100" dirty="0">
              <a:effectLst/>
              <a:latin typeface="+mn-ea"/>
              <a:cs typeface="Times New Roman" panose="02020603050405020304" pitchFamily="18" charset="0"/>
            </a:endParaRPr>
          </a:p>
        </p:txBody>
      </p:sp>
      <p:sp>
        <p:nvSpPr>
          <p:cNvPr id="7" name="正方形/長方形 6">
            <a:extLst>
              <a:ext uri="{FF2B5EF4-FFF2-40B4-BE49-F238E27FC236}">
                <a16:creationId xmlns:a16="http://schemas.microsoft.com/office/drawing/2014/main" id="{C17E58BD-7DDD-ACAC-2067-EB71F53E173D}"/>
              </a:ext>
            </a:extLst>
          </p:cNvPr>
          <p:cNvSpPr/>
          <p:nvPr/>
        </p:nvSpPr>
        <p:spPr>
          <a:xfrm>
            <a:off x="313680" y="892021"/>
            <a:ext cx="9209732" cy="2708549"/>
          </a:xfrm>
          <a:prstGeom prst="rect">
            <a:avLst/>
          </a:prstGeom>
          <a:solidFill>
            <a:srgbClr val="DEE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kumimoji="1" lang="ja-JP" altLang="en-US" b="1" dirty="0"/>
          </a:p>
        </p:txBody>
      </p:sp>
      <p:sp>
        <p:nvSpPr>
          <p:cNvPr id="8" name="テキスト ボックス 35">
            <a:extLst>
              <a:ext uri="{FF2B5EF4-FFF2-40B4-BE49-F238E27FC236}">
                <a16:creationId xmlns:a16="http://schemas.microsoft.com/office/drawing/2014/main" id="{5CA99B74-3061-796A-DD86-A3A87F574770}"/>
              </a:ext>
            </a:extLst>
          </p:cNvPr>
          <p:cNvSpPr txBox="1"/>
          <p:nvPr/>
        </p:nvSpPr>
        <p:spPr>
          <a:xfrm>
            <a:off x="740544" y="1308625"/>
            <a:ext cx="8424911" cy="1938992"/>
          </a:xfrm>
          <a:prstGeom prst="rect">
            <a:avLst/>
          </a:prstGeom>
          <a:noFill/>
        </p:spPr>
        <p:txBody>
          <a:bodyPr wrap="square" lIns="72000" tIns="0" rIns="72000" bIns="0"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nSpc>
                <a:spcPct val="150000"/>
              </a:lnSpc>
              <a:tabLst>
                <a:tab pos="177800" algn="l"/>
              </a:tabLst>
            </a:pPr>
            <a:r>
              <a:rPr lang="ja-JP" altLang="en-US" sz="1400" b="1" dirty="0">
                <a:latin typeface="+mn-ea"/>
                <a:cs typeface="Meiryo UI" panose="020B0604030504040204" pitchFamily="50" charset="-128"/>
              </a:rPr>
              <a:t>調査対象：府内に居住する満</a:t>
            </a:r>
            <a:r>
              <a:rPr lang="en-US" altLang="ja-JP" sz="1400" b="1" dirty="0">
                <a:latin typeface="+mn-ea"/>
                <a:cs typeface="Meiryo UI" panose="020B0604030504040204" pitchFamily="50" charset="-128"/>
              </a:rPr>
              <a:t>20</a:t>
            </a:r>
            <a:r>
              <a:rPr lang="ja-JP" altLang="en-US" sz="1400" b="1" dirty="0">
                <a:latin typeface="+mn-ea"/>
                <a:cs typeface="Meiryo UI" panose="020B0604030504040204" pitchFamily="50" charset="-128"/>
              </a:rPr>
              <a:t>歳（令和</a:t>
            </a:r>
            <a:r>
              <a:rPr lang="en-US" altLang="ja-JP" sz="1400" b="1" dirty="0">
                <a:latin typeface="+mn-ea"/>
                <a:cs typeface="Meiryo UI" panose="020B0604030504040204" pitchFamily="50" charset="-128"/>
              </a:rPr>
              <a:t>7</a:t>
            </a:r>
            <a:r>
              <a:rPr lang="ja-JP" altLang="en-US" sz="1400" b="1" dirty="0">
                <a:latin typeface="+mn-ea"/>
                <a:cs typeface="Meiryo UI" panose="020B0604030504040204" pitchFamily="50" charset="-128"/>
              </a:rPr>
              <a:t>年</a:t>
            </a:r>
            <a:r>
              <a:rPr lang="en-US" altLang="ja-JP" sz="1400" b="1" dirty="0">
                <a:latin typeface="+mn-ea"/>
                <a:cs typeface="Meiryo UI" panose="020B0604030504040204" pitchFamily="50" charset="-128"/>
              </a:rPr>
              <a:t>8</a:t>
            </a:r>
            <a:r>
              <a:rPr lang="ja-JP" altLang="en-US" sz="1400" b="1" dirty="0">
                <a:latin typeface="+mn-ea"/>
                <a:cs typeface="Meiryo UI" panose="020B0604030504040204" pitchFamily="50" charset="-128"/>
              </a:rPr>
              <a:t>月</a:t>
            </a:r>
            <a:r>
              <a:rPr lang="en-US" altLang="ja-JP" sz="1400" b="1" dirty="0">
                <a:latin typeface="+mn-ea"/>
                <a:cs typeface="Meiryo UI" panose="020B0604030504040204" pitchFamily="50" charset="-128"/>
              </a:rPr>
              <a:t>1</a:t>
            </a:r>
            <a:r>
              <a:rPr lang="ja-JP" altLang="en-US" sz="1400" b="1" dirty="0">
                <a:latin typeface="+mn-ea"/>
                <a:cs typeface="Meiryo UI" panose="020B0604030504040204" pitchFamily="50" charset="-128"/>
              </a:rPr>
              <a:t>日時点）以上の者から無作為抽出した</a:t>
            </a:r>
            <a:r>
              <a:rPr lang="en-US" altLang="ja-JP" sz="1400" b="1" dirty="0">
                <a:latin typeface="+mn-ea"/>
                <a:cs typeface="Meiryo UI" panose="020B0604030504040204" pitchFamily="50" charset="-128"/>
              </a:rPr>
              <a:t>10,000</a:t>
            </a:r>
            <a:r>
              <a:rPr lang="ja-JP" altLang="en-US" sz="1400" b="1" dirty="0">
                <a:latin typeface="+mn-ea"/>
                <a:cs typeface="Meiryo UI" panose="020B0604030504040204" pitchFamily="50" charset="-128"/>
              </a:rPr>
              <a:t>人</a:t>
            </a:r>
          </a:p>
          <a:p>
            <a:pPr>
              <a:lnSpc>
                <a:spcPct val="150000"/>
              </a:lnSpc>
              <a:tabLst>
                <a:tab pos="177800" algn="l"/>
              </a:tabLst>
            </a:pPr>
            <a:r>
              <a:rPr lang="ja-JP" altLang="en-US" sz="1400" b="1" dirty="0">
                <a:latin typeface="+mn-ea"/>
                <a:cs typeface="Meiryo UI" panose="020B0604030504040204" pitchFamily="50" charset="-128"/>
              </a:rPr>
              <a:t>調査方法：郵送配付・郵送回収、またはインターネットによる回答</a:t>
            </a:r>
          </a:p>
          <a:p>
            <a:pPr>
              <a:lnSpc>
                <a:spcPct val="150000"/>
              </a:lnSpc>
              <a:tabLst>
                <a:tab pos="177800" algn="l"/>
              </a:tabLst>
            </a:pPr>
            <a:r>
              <a:rPr lang="ja-JP" altLang="en-US" sz="1400" b="1" dirty="0">
                <a:latin typeface="+mn-ea"/>
                <a:cs typeface="Meiryo UI" panose="020B0604030504040204" pitchFamily="50" charset="-128"/>
              </a:rPr>
              <a:t>調査期間：令和</a:t>
            </a:r>
            <a:r>
              <a:rPr lang="en-US" altLang="ja-JP" sz="1400" b="1" dirty="0">
                <a:latin typeface="+mn-ea"/>
                <a:cs typeface="Meiryo UI" panose="020B0604030504040204" pitchFamily="50" charset="-128"/>
              </a:rPr>
              <a:t>7</a:t>
            </a:r>
            <a:r>
              <a:rPr lang="ja-JP" altLang="en-US" sz="1400" b="1" dirty="0">
                <a:latin typeface="+mn-ea"/>
                <a:cs typeface="Meiryo UI" panose="020B0604030504040204" pitchFamily="50" charset="-128"/>
              </a:rPr>
              <a:t>年</a:t>
            </a:r>
            <a:r>
              <a:rPr lang="en-US" altLang="ja-JP" sz="1400" b="1" dirty="0">
                <a:latin typeface="+mn-ea"/>
                <a:cs typeface="Meiryo UI" panose="020B0604030504040204" pitchFamily="50" charset="-128"/>
              </a:rPr>
              <a:t>9</a:t>
            </a:r>
            <a:r>
              <a:rPr lang="ja-JP" altLang="en-US" sz="1400" b="1" dirty="0">
                <a:latin typeface="+mn-ea"/>
                <a:cs typeface="Meiryo UI" panose="020B0604030504040204" pitchFamily="50" charset="-128"/>
              </a:rPr>
              <a:t>月</a:t>
            </a:r>
            <a:r>
              <a:rPr lang="en-US" altLang="ja-JP" sz="1400" b="1" dirty="0">
                <a:latin typeface="+mn-ea"/>
                <a:cs typeface="Meiryo UI" panose="020B0604030504040204" pitchFamily="50" charset="-128"/>
              </a:rPr>
              <a:t>10</a:t>
            </a:r>
            <a:r>
              <a:rPr lang="ja-JP" altLang="en-US" sz="1400" b="1" dirty="0">
                <a:latin typeface="+mn-ea"/>
                <a:cs typeface="Meiryo UI" panose="020B0604030504040204" pitchFamily="50" charset="-128"/>
              </a:rPr>
              <a:t>日～令和</a:t>
            </a:r>
            <a:r>
              <a:rPr lang="en-US" altLang="ja-JP" sz="1400" b="1" dirty="0">
                <a:latin typeface="+mn-ea"/>
                <a:cs typeface="Meiryo UI" panose="020B0604030504040204" pitchFamily="50" charset="-128"/>
              </a:rPr>
              <a:t>7</a:t>
            </a:r>
            <a:r>
              <a:rPr lang="ja-JP" altLang="en-US" sz="1400" b="1" dirty="0">
                <a:latin typeface="+mn-ea"/>
                <a:cs typeface="Meiryo UI" panose="020B0604030504040204" pitchFamily="50" charset="-128"/>
              </a:rPr>
              <a:t>年</a:t>
            </a:r>
            <a:r>
              <a:rPr lang="en-US" altLang="ja-JP" sz="1400" b="1" dirty="0">
                <a:latin typeface="+mn-ea"/>
                <a:cs typeface="Meiryo UI" panose="020B0604030504040204" pitchFamily="50" charset="-128"/>
              </a:rPr>
              <a:t>10</a:t>
            </a:r>
            <a:r>
              <a:rPr lang="ja-JP" altLang="en-US" sz="1400" b="1" dirty="0">
                <a:latin typeface="+mn-ea"/>
                <a:cs typeface="Meiryo UI" panose="020B0604030504040204" pitchFamily="50" charset="-128"/>
              </a:rPr>
              <a:t>月</a:t>
            </a:r>
            <a:r>
              <a:rPr lang="en-US" altLang="ja-JP" sz="1400" b="1" dirty="0">
                <a:latin typeface="+mn-ea"/>
                <a:cs typeface="Meiryo UI" panose="020B0604030504040204" pitchFamily="50" charset="-128"/>
              </a:rPr>
              <a:t>17</a:t>
            </a:r>
            <a:r>
              <a:rPr lang="ja-JP" altLang="en-US" sz="1400" b="1" dirty="0">
                <a:latin typeface="+mn-ea"/>
                <a:cs typeface="Meiryo UI" panose="020B0604030504040204" pitchFamily="50" charset="-128"/>
              </a:rPr>
              <a:t>日</a:t>
            </a:r>
            <a:endParaRPr lang="en-US" altLang="ja-JP" sz="1400" b="1" dirty="0">
              <a:latin typeface="+mn-ea"/>
              <a:cs typeface="Meiryo UI" panose="020B0604030504040204" pitchFamily="50" charset="-128"/>
            </a:endParaRPr>
          </a:p>
          <a:p>
            <a:pPr>
              <a:lnSpc>
                <a:spcPct val="150000"/>
              </a:lnSpc>
              <a:tabLst>
                <a:tab pos="177800" algn="l"/>
              </a:tabLst>
            </a:pPr>
            <a:r>
              <a:rPr lang="ja-JP" altLang="en-US" sz="1400" b="1" dirty="0">
                <a:latin typeface="+mn-ea"/>
                <a:cs typeface="Meiryo UI" panose="020B0604030504040204" pitchFamily="50" charset="-128"/>
              </a:rPr>
              <a:t>調査票の配付・回収の状況</a:t>
            </a:r>
          </a:p>
          <a:p>
            <a:pPr>
              <a:tabLst>
                <a:tab pos="542925" algn="l"/>
                <a:tab pos="1438275" algn="l"/>
              </a:tabLst>
            </a:pPr>
            <a:r>
              <a:rPr lang="en-US" altLang="ja-JP" sz="1400" b="1" dirty="0">
                <a:latin typeface="+mn-ea"/>
                <a:cs typeface="Meiryo UI" panose="020B0604030504040204" pitchFamily="50" charset="-128"/>
              </a:rPr>
              <a:t>	</a:t>
            </a:r>
            <a:r>
              <a:rPr lang="ja-JP" altLang="en-US" sz="1400" b="1" dirty="0">
                <a:latin typeface="+mn-ea"/>
                <a:cs typeface="Meiryo UI" panose="020B0604030504040204" pitchFamily="50" charset="-128"/>
              </a:rPr>
              <a:t>配付件数	：</a:t>
            </a:r>
            <a:r>
              <a:rPr lang="en-US" altLang="ja-JP" sz="1400" b="1" dirty="0">
                <a:latin typeface="+mn-ea"/>
                <a:cs typeface="Meiryo UI" panose="020B0604030504040204" pitchFamily="50" charset="-128"/>
              </a:rPr>
              <a:t>10,000</a:t>
            </a:r>
            <a:r>
              <a:rPr lang="ja-JP" altLang="en-US" sz="1400" b="1" dirty="0">
                <a:latin typeface="+mn-ea"/>
                <a:cs typeface="Meiryo UI" panose="020B0604030504040204" pitchFamily="50" charset="-128"/>
              </a:rPr>
              <a:t>件</a:t>
            </a:r>
          </a:p>
          <a:p>
            <a:pPr>
              <a:tabLst>
                <a:tab pos="542925" algn="l"/>
                <a:tab pos="1438275" algn="l"/>
              </a:tabLst>
            </a:pPr>
            <a:r>
              <a:rPr lang="en-US" altLang="ja-JP" sz="1400" b="1" dirty="0">
                <a:latin typeface="+mn-ea"/>
                <a:cs typeface="Meiryo UI" panose="020B0604030504040204" pitchFamily="50" charset="-128"/>
              </a:rPr>
              <a:t>	</a:t>
            </a:r>
            <a:r>
              <a:rPr lang="ja-JP" altLang="en-US" sz="1400" b="1" dirty="0">
                <a:latin typeface="+mn-ea"/>
                <a:cs typeface="Meiryo UI" panose="020B0604030504040204" pitchFamily="50" charset="-128"/>
              </a:rPr>
              <a:t>回収数・率	： </a:t>
            </a:r>
            <a:r>
              <a:rPr lang="en-US" altLang="ja-JP" sz="1400" b="1" dirty="0">
                <a:latin typeface="+mn-ea"/>
                <a:cs typeface="Meiryo UI" panose="020B0604030504040204" pitchFamily="50" charset="-128"/>
              </a:rPr>
              <a:t>5,130</a:t>
            </a:r>
            <a:r>
              <a:rPr lang="ja-JP" altLang="en-US" sz="1400" b="1" dirty="0">
                <a:latin typeface="+mn-ea"/>
                <a:cs typeface="Meiryo UI" panose="020B0604030504040204" pitchFamily="50" charset="-128"/>
              </a:rPr>
              <a:t>件　（</a:t>
            </a:r>
            <a:r>
              <a:rPr lang="en-US" altLang="ja-JP" sz="1400" b="1" dirty="0">
                <a:latin typeface="+mn-ea"/>
                <a:cs typeface="Meiryo UI" panose="020B0604030504040204" pitchFamily="50" charset="-128"/>
              </a:rPr>
              <a:t>51.3</a:t>
            </a:r>
            <a:r>
              <a:rPr lang="ja-JP" altLang="en-US" sz="1400" b="1" dirty="0">
                <a:latin typeface="+mn-ea"/>
                <a:cs typeface="Meiryo UI" panose="020B0604030504040204" pitchFamily="50" charset="-128"/>
              </a:rPr>
              <a:t>％）郵送</a:t>
            </a:r>
            <a:r>
              <a:rPr lang="en-US" altLang="ja-JP" sz="1400" b="1" dirty="0">
                <a:latin typeface="+mn-ea"/>
                <a:cs typeface="Meiryo UI" panose="020B0604030504040204" pitchFamily="50" charset="-128"/>
              </a:rPr>
              <a:t>3,427</a:t>
            </a:r>
            <a:r>
              <a:rPr lang="ja-JP" altLang="en-US" sz="1400" b="1" dirty="0">
                <a:latin typeface="+mn-ea"/>
                <a:cs typeface="Meiryo UI" panose="020B0604030504040204" pitchFamily="50" charset="-128"/>
              </a:rPr>
              <a:t>件、インターネット</a:t>
            </a:r>
            <a:r>
              <a:rPr lang="en-US" altLang="ja-JP" sz="1400" b="1" dirty="0">
                <a:latin typeface="+mn-ea"/>
                <a:cs typeface="Meiryo UI" panose="020B0604030504040204" pitchFamily="50" charset="-128"/>
              </a:rPr>
              <a:t>1,703</a:t>
            </a:r>
            <a:r>
              <a:rPr lang="ja-JP" altLang="en-US" sz="1400" b="1" dirty="0">
                <a:latin typeface="+mn-ea"/>
                <a:cs typeface="Meiryo UI" panose="020B0604030504040204" pitchFamily="50" charset="-128"/>
              </a:rPr>
              <a:t>件</a:t>
            </a:r>
          </a:p>
          <a:p>
            <a:pPr>
              <a:tabLst>
                <a:tab pos="542925" algn="l"/>
                <a:tab pos="1438275" algn="l"/>
              </a:tabLst>
            </a:pPr>
            <a:r>
              <a:rPr lang="en-US" altLang="ja-JP" sz="1400" b="1" dirty="0">
                <a:latin typeface="+mn-ea"/>
                <a:cs typeface="Meiryo UI" panose="020B0604030504040204" pitchFamily="50" charset="-128"/>
              </a:rPr>
              <a:t>	</a:t>
            </a:r>
            <a:r>
              <a:rPr lang="ja-JP" altLang="en-US" sz="1400" b="1" dirty="0">
                <a:latin typeface="+mn-ea"/>
                <a:cs typeface="Meiryo UI" panose="020B0604030504040204" pitchFamily="50" charset="-128"/>
              </a:rPr>
              <a:t>有効回答数・率	： </a:t>
            </a:r>
            <a:r>
              <a:rPr lang="en-US" altLang="ja-JP" sz="1400" b="1" dirty="0">
                <a:latin typeface="+mn-ea"/>
                <a:cs typeface="Meiryo UI" panose="020B0604030504040204" pitchFamily="50" charset="-128"/>
              </a:rPr>
              <a:t>5,121</a:t>
            </a:r>
            <a:r>
              <a:rPr lang="ja-JP" altLang="en-US" sz="1400" b="1" dirty="0">
                <a:latin typeface="+mn-ea"/>
                <a:cs typeface="Meiryo UI" panose="020B0604030504040204" pitchFamily="50" charset="-128"/>
              </a:rPr>
              <a:t>件　（</a:t>
            </a:r>
            <a:r>
              <a:rPr lang="en-US" altLang="ja-JP" sz="1400" b="1" dirty="0">
                <a:latin typeface="+mn-ea"/>
                <a:cs typeface="Meiryo UI" panose="020B0604030504040204" pitchFamily="50" charset="-128"/>
              </a:rPr>
              <a:t>51.2</a:t>
            </a:r>
            <a:r>
              <a:rPr lang="ja-JP" altLang="en-US" sz="1400" b="1" dirty="0">
                <a:latin typeface="+mn-ea"/>
                <a:cs typeface="Meiryo UI" panose="020B0604030504040204" pitchFamily="50" charset="-128"/>
              </a:rPr>
              <a:t>％）郵送</a:t>
            </a:r>
            <a:r>
              <a:rPr lang="en-US" altLang="ja-JP" sz="1400" b="1" dirty="0">
                <a:latin typeface="+mn-ea"/>
                <a:cs typeface="Meiryo UI" panose="020B0604030504040204" pitchFamily="50" charset="-128"/>
              </a:rPr>
              <a:t>3,419</a:t>
            </a:r>
            <a:r>
              <a:rPr lang="ja-JP" altLang="en-US" sz="1400" b="1" dirty="0">
                <a:latin typeface="+mn-ea"/>
                <a:cs typeface="Meiryo UI" panose="020B0604030504040204" pitchFamily="50" charset="-128"/>
              </a:rPr>
              <a:t>件、インターネット</a:t>
            </a:r>
            <a:r>
              <a:rPr lang="en-US" altLang="ja-JP" sz="1400" b="1" dirty="0">
                <a:latin typeface="+mn-ea"/>
                <a:cs typeface="Meiryo UI" panose="020B0604030504040204" pitchFamily="50" charset="-128"/>
              </a:rPr>
              <a:t>1,702</a:t>
            </a:r>
            <a:r>
              <a:rPr lang="ja-JP" altLang="en-US" sz="1400" b="1" dirty="0">
                <a:latin typeface="+mn-ea"/>
                <a:cs typeface="Meiryo UI" panose="020B0604030504040204" pitchFamily="50" charset="-128"/>
              </a:rPr>
              <a:t>件</a:t>
            </a:r>
            <a:endParaRPr lang="en-US" altLang="ja-JP" sz="1400" b="1" dirty="0">
              <a:latin typeface="+mn-ea"/>
              <a:cs typeface="Meiryo UI" panose="020B0604030504040204" pitchFamily="50" charset="-128"/>
            </a:endParaRPr>
          </a:p>
        </p:txBody>
      </p:sp>
      <p:sp>
        <p:nvSpPr>
          <p:cNvPr id="9" name="テキスト ボックス 34">
            <a:extLst>
              <a:ext uri="{FF2B5EF4-FFF2-40B4-BE49-F238E27FC236}">
                <a16:creationId xmlns:a16="http://schemas.microsoft.com/office/drawing/2014/main" id="{0A5C9AB5-A918-2C9F-36D1-E84AAE60CFAE}"/>
              </a:ext>
            </a:extLst>
          </p:cNvPr>
          <p:cNvSpPr txBox="1"/>
          <p:nvPr/>
        </p:nvSpPr>
        <p:spPr>
          <a:xfrm>
            <a:off x="313680" y="683844"/>
            <a:ext cx="1788544" cy="366293"/>
          </a:xfrm>
          <a:prstGeom prst="rect">
            <a:avLst/>
          </a:prstGeom>
          <a:solidFill>
            <a:schemeClr val="accent5"/>
          </a:solidFill>
          <a:ln w="38100" cmpd="sng">
            <a:solidFill>
              <a:schemeClr val="bg1"/>
            </a:solidFill>
          </a:ln>
        </p:spPr>
        <p:txBody>
          <a:bodyPr wrap="square" lIns="72000" tIns="36000" rIns="72000" bIns="3600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調査概要</a:t>
            </a:r>
          </a:p>
        </p:txBody>
      </p:sp>
      <p:sp>
        <p:nvSpPr>
          <p:cNvPr id="10" name="テキスト ボックス 34">
            <a:extLst>
              <a:ext uri="{FF2B5EF4-FFF2-40B4-BE49-F238E27FC236}">
                <a16:creationId xmlns:a16="http://schemas.microsoft.com/office/drawing/2014/main" id="{B3EC8684-6420-8424-4F90-B69F0A9C14F2}"/>
              </a:ext>
            </a:extLst>
          </p:cNvPr>
          <p:cNvSpPr txBox="1"/>
          <p:nvPr/>
        </p:nvSpPr>
        <p:spPr>
          <a:xfrm>
            <a:off x="313680" y="3984339"/>
            <a:ext cx="2747579" cy="366293"/>
          </a:xfrm>
          <a:prstGeom prst="rect">
            <a:avLst/>
          </a:prstGeom>
          <a:solidFill>
            <a:schemeClr val="accent5"/>
          </a:solidFill>
          <a:ln w="38100" cmpd="sng">
            <a:solidFill>
              <a:schemeClr val="bg1"/>
            </a:solidFill>
          </a:ln>
        </p:spPr>
        <p:txBody>
          <a:bodyPr wrap="square" lIns="72000" tIns="36000" rIns="72000" bIns="3600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ja-JP" altLang="en-US" sz="1100" b="1" dirty="0">
                <a:solidFill>
                  <a:schemeClr val="bg1"/>
                </a:solidFill>
                <a:latin typeface="BIZ UDゴシック" panose="020B0400000000000000" pitchFamily="49" charset="-128"/>
                <a:ea typeface="BIZ UDゴシック" panose="020B0400000000000000" pitchFamily="49" charset="-128"/>
                <a:cs typeface="Meiryo UI" panose="020B0604030504040204" pitchFamily="50" charset="-128"/>
              </a:rPr>
              <a:t>調査結果の公表値について</a:t>
            </a:r>
          </a:p>
        </p:txBody>
      </p:sp>
      <p:sp>
        <p:nvSpPr>
          <p:cNvPr id="18" name="スライド番号プレースホルダー 1">
            <a:extLst>
              <a:ext uri="{FF2B5EF4-FFF2-40B4-BE49-F238E27FC236}">
                <a16:creationId xmlns:a16="http://schemas.microsoft.com/office/drawing/2014/main" id="{0C1478C4-943A-41EF-8B69-718DDC0C5634}"/>
              </a:ext>
            </a:extLst>
          </p:cNvPr>
          <p:cNvSpPr>
            <a:spLocks noGrp="1"/>
          </p:cNvSpPr>
          <p:nvPr>
            <p:ph type="sldNum" sz="quarter" idx="12"/>
          </p:nvPr>
        </p:nvSpPr>
        <p:spPr>
          <a:xfrm>
            <a:off x="9523412" y="6546852"/>
            <a:ext cx="375961" cy="288000"/>
          </a:xfrm>
          <a:solidFill>
            <a:schemeClr val="accent1"/>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07413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13909" y="714344"/>
            <a:ext cx="9432000" cy="60325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682"/>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en-US" altLang="ja-JP" sz="2000" b="1" dirty="0">
                <a:solidFill>
                  <a:schemeClr val="tx1"/>
                </a:solidFill>
                <a:latin typeface="Meiryo UI" panose="020B0604030504040204" pitchFamily="50" charset="-128"/>
                <a:ea typeface="Meiryo UI" panose="020B0604030504040204" pitchFamily="50" charset="-128"/>
              </a:rPr>
              <a:t>1</a:t>
            </a:r>
            <a:r>
              <a:rPr kumimoji="1" lang="ja-JP" altLang="en-US" sz="2000" b="1" dirty="0">
                <a:solidFill>
                  <a:schemeClr val="tx1"/>
                </a:solidFill>
                <a:latin typeface="Meiryo UI" panose="020B0604030504040204" pitchFamily="50" charset="-128"/>
                <a:ea typeface="Meiryo UI" panose="020B0604030504040204" pitchFamily="50" charset="-128"/>
              </a:rPr>
              <a:t>　生活習慣病の予防</a:t>
            </a:r>
          </a:p>
        </p:txBody>
      </p:sp>
      <p:sp>
        <p:nvSpPr>
          <p:cNvPr id="15" name="正方形/長方形 14"/>
          <p:cNvSpPr/>
          <p:nvPr/>
        </p:nvSpPr>
        <p:spPr>
          <a:xfrm>
            <a:off x="129324" y="592507"/>
            <a:ext cx="4608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a:t>
            </a:r>
            <a:r>
              <a:rPr kumimoji="1" lang="en-US" altLang="ja-JP" sz="2000" b="1" dirty="0">
                <a:ln w="0"/>
                <a:solidFill>
                  <a:schemeClr val="bg1"/>
                </a:solidFill>
                <a:effectLst>
                  <a:outerShdw blurRad="38100" dist="19050" dir="2700000" algn="tl" rotWithShape="0">
                    <a:schemeClr val="dk1">
                      <a:alpha val="40000"/>
                    </a:schemeClr>
                  </a:outerShdw>
                </a:effectLst>
              </a:rPr>
              <a:t>1</a:t>
            </a:r>
            <a:r>
              <a:rPr kumimoji="1" lang="ja-JP" altLang="en-US" sz="2000" b="1" dirty="0">
                <a:ln w="0"/>
                <a:solidFill>
                  <a:schemeClr val="bg1"/>
                </a:solidFill>
                <a:effectLst>
                  <a:outerShdw blurRad="38100" dist="19050" dir="2700000" algn="tl" rotWithShape="0">
                    <a:schemeClr val="dk1">
                      <a:alpha val="40000"/>
                    </a:schemeClr>
                  </a:outerShdw>
                </a:effectLst>
              </a:rPr>
              <a:t>）栄養・食生活</a:t>
            </a:r>
            <a:r>
              <a:rPr kumimoji="1" lang="ja-JP" altLang="en-US" sz="2000" b="1" dirty="0">
                <a:solidFill>
                  <a:schemeClr val="bg1"/>
                </a:solidFill>
              </a:rPr>
              <a:t>　</a:t>
            </a:r>
            <a:r>
              <a:rPr kumimoji="1" lang="ja-JP" altLang="en-US" sz="1600" b="1" dirty="0">
                <a:solidFill>
                  <a:schemeClr val="bg1"/>
                </a:solidFill>
              </a:rPr>
              <a:t>計画 </a:t>
            </a:r>
            <a:r>
              <a:rPr kumimoji="1" lang="en-US" altLang="ja-JP" sz="1600" b="1" dirty="0">
                <a:solidFill>
                  <a:schemeClr val="bg1"/>
                </a:solidFill>
              </a:rPr>
              <a:t>P.70-72</a:t>
            </a:r>
          </a:p>
        </p:txBody>
      </p:sp>
      <p:sp>
        <p:nvSpPr>
          <p:cNvPr id="17" name="正方形/長方形 16"/>
          <p:cNvSpPr/>
          <p:nvPr/>
        </p:nvSpPr>
        <p:spPr>
          <a:xfrm>
            <a:off x="323085" y="1514571"/>
            <a:ext cx="3240000" cy="288000"/>
          </a:xfrm>
          <a:prstGeom prst="rect">
            <a:avLst/>
          </a:prstGeom>
        </p:spPr>
        <p:txBody>
          <a:bodyPr wrap="square" lIns="36000" tIns="72000" rIns="36000" bIns="36000" anchor="ctr">
            <a:noAutofit/>
          </a:bodyPr>
          <a:lstStyle/>
          <a:p>
            <a:r>
              <a:rPr lang="en-US" altLang="ja-JP" sz="1200" b="1" dirty="0">
                <a:latin typeface="+mn-ea"/>
              </a:rPr>
              <a:t>【</a:t>
            </a:r>
            <a:r>
              <a:rPr lang="ja-JP" altLang="en-US" sz="1200" b="1" dirty="0">
                <a:latin typeface="+mn-ea"/>
              </a:rPr>
              <a:t>府民の行動目標</a:t>
            </a:r>
            <a:r>
              <a:rPr lang="en-US" altLang="ja-JP" sz="1400" b="1" dirty="0">
                <a:latin typeface="+mn-ea"/>
              </a:rPr>
              <a:t>】</a:t>
            </a:r>
            <a:endParaRPr lang="ja-JP" altLang="en-US" sz="1400" b="1" dirty="0">
              <a:latin typeface="+mn-ea"/>
            </a:endParaRPr>
          </a:p>
        </p:txBody>
      </p:sp>
      <p:sp>
        <p:nvSpPr>
          <p:cNvPr id="18" name="正方形/長方形 17"/>
          <p:cNvSpPr/>
          <p:nvPr/>
        </p:nvSpPr>
        <p:spPr>
          <a:xfrm>
            <a:off x="404091" y="1747218"/>
            <a:ext cx="8856000" cy="832308"/>
          </a:xfrm>
          <a:prstGeom prst="rect">
            <a:avLst/>
          </a:prstGeom>
        </p:spPr>
        <p:txBody>
          <a:bodyPr wrap="square" lIns="36000" tIns="72000" rIns="36000" bIns="36000">
            <a:noAutofit/>
          </a:bodyPr>
          <a:lstStyle/>
          <a:p>
            <a:r>
              <a:rPr lang="ja-JP" altLang="en-US" sz="1050" b="1" dirty="0">
                <a:latin typeface="+mn-ea"/>
              </a:rPr>
              <a:t>▽生涯を通じて健やかな生活を送ることができるよう、朝食や野菜摂取、栄養バランスのとれた食生活の重要性を理解し、習慣　</a:t>
            </a:r>
            <a:endParaRPr lang="en-US" altLang="ja-JP" sz="1050" b="1" dirty="0">
              <a:latin typeface="+mn-ea"/>
            </a:endParaRPr>
          </a:p>
          <a:p>
            <a:r>
              <a:rPr lang="ja-JP" altLang="en-US" sz="1050" b="1" dirty="0">
                <a:latin typeface="+mn-ea"/>
              </a:rPr>
              <a:t>　化します。</a:t>
            </a:r>
          </a:p>
          <a:p>
            <a:r>
              <a:rPr lang="ja-JP" altLang="en-US" sz="1050" b="1" dirty="0">
                <a:latin typeface="+mn-ea"/>
              </a:rPr>
              <a:t>▽若い世代から健康的な食生活を実践し、適正体重を維持します。</a:t>
            </a:r>
          </a:p>
          <a:p>
            <a:r>
              <a:rPr lang="ja-JP" altLang="en-US" sz="1050" b="1" dirty="0">
                <a:latin typeface="+mn-ea"/>
              </a:rPr>
              <a:t>▽高齢者は、低栄養にならないよう留意し、個々の健康状態に合った食生活を実践します。</a:t>
            </a:r>
          </a:p>
        </p:txBody>
      </p:sp>
      <p:sp>
        <p:nvSpPr>
          <p:cNvPr id="24" name="正方形/長方形 23"/>
          <p:cNvSpPr/>
          <p:nvPr/>
        </p:nvSpPr>
        <p:spPr>
          <a:xfrm>
            <a:off x="323085" y="2454146"/>
            <a:ext cx="3240000" cy="288000"/>
          </a:xfrm>
          <a:prstGeom prst="rect">
            <a:avLst/>
          </a:prstGeom>
        </p:spPr>
        <p:txBody>
          <a:bodyPr wrap="square" lIns="36000" tIns="72000" rIns="36000" bIns="36000" anchor="ctr">
            <a:noAutofit/>
          </a:bodyPr>
          <a:lstStyle/>
          <a:p>
            <a:r>
              <a:rPr lang="en-US" altLang="ja-JP" sz="1200" b="1" dirty="0">
                <a:latin typeface="+mn-ea"/>
              </a:rPr>
              <a:t>【</a:t>
            </a:r>
            <a:r>
              <a:rPr lang="ja-JP" altLang="en-US" sz="1200" b="1" dirty="0">
                <a:latin typeface="+mn-ea"/>
              </a:rPr>
              <a:t>行政等が取り組む数値目標</a:t>
            </a:r>
            <a:r>
              <a:rPr lang="en-US" altLang="ja-JP" sz="1200" b="1" dirty="0">
                <a:latin typeface="+mn-ea"/>
              </a:rPr>
              <a:t>】</a:t>
            </a:r>
            <a:endParaRPr lang="ja-JP" altLang="en-US" sz="12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4113074038"/>
              </p:ext>
            </p:extLst>
          </p:nvPr>
        </p:nvGraphicFramePr>
        <p:xfrm>
          <a:off x="400751" y="2761695"/>
          <a:ext cx="9079201" cy="3762001"/>
        </p:xfrm>
        <a:graphic>
          <a:graphicData uri="http://schemas.openxmlformats.org/drawingml/2006/table">
            <a:tbl>
              <a:tblPr firstRow="1" firstCol="1" bandRow="1">
                <a:tableStyleId>{5C22544A-7EE6-4342-B048-85BDC9FD1C3A}</a:tableStyleId>
              </a:tblPr>
              <a:tblGrid>
                <a:gridCol w="413402">
                  <a:extLst>
                    <a:ext uri="{9D8B030D-6E8A-4147-A177-3AD203B41FA5}">
                      <a16:colId xmlns:a16="http://schemas.microsoft.com/office/drawing/2014/main" val="20000"/>
                    </a:ext>
                  </a:extLst>
                </a:gridCol>
                <a:gridCol w="4320958">
                  <a:extLst>
                    <a:ext uri="{9D8B030D-6E8A-4147-A177-3AD203B41FA5}">
                      <a16:colId xmlns:a16="http://schemas.microsoft.com/office/drawing/2014/main" val="20001"/>
                    </a:ext>
                  </a:extLst>
                </a:gridCol>
                <a:gridCol w="1513965">
                  <a:extLst>
                    <a:ext uri="{9D8B030D-6E8A-4147-A177-3AD203B41FA5}">
                      <a16:colId xmlns:a16="http://schemas.microsoft.com/office/drawing/2014/main" val="3549333295"/>
                    </a:ext>
                  </a:extLst>
                </a:gridCol>
                <a:gridCol w="1405200">
                  <a:extLst>
                    <a:ext uri="{9D8B030D-6E8A-4147-A177-3AD203B41FA5}">
                      <a16:colId xmlns:a16="http://schemas.microsoft.com/office/drawing/2014/main" val="682318142"/>
                    </a:ext>
                  </a:extLst>
                </a:gridCol>
                <a:gridCol w="1425676">
                  <a:extLst>
                    <a:ext uri="{9D8B030D-6E8A-4147-A177-3AD203B41FA5}">
                      <a16:colId xmlns:a16="http://schemas.microsoft.com/office/drawing/2014/main" val="20003"/>
                    </a:ext>
                  </a:extLst>
                </a:gridCol>
              </a:tblGrid>
              <a:tr h="261567">
                <a:tc>
                  <a:txBody>
                    <a:bodyPr/>
                    <a:lstStyle/>
                    <a:p>
                      <a:pPr algn="ctr" fontAlgn="auto">
                        <a:lnSpc>
                          <a:spcPts val="1600"/>
                        </a:lnSpc>
                        <a:spcAft>
                          <a:spcPts val="0"/>
                        </a:spcAft>
                      </a:pPr>
                      <a:endParaRPr lang="ja-JP" sz="105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050" kern="100" dirty="0">
                          <a:effectLst/>
                          <a:latin typeface="+mn-ea"/>
                          <a:ea typeface="+mn-ea"/>
                        </a:rPr>
                        <a:t>項目</a:t>
                      </a:r>
                      <a:endParaRPr lang="ja-JP" sz="105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050" dirty="0">
                          <a:solidFill>
                            <a:schemeClr val="bg1"/>
                          </a:solidFill>
                          <a:effectLst/>
                          <a:latin typeface="+mn-ea"/>
                          <a:ea typeface="+mn-ea"/>
                          <a:cs typeface="HG丸ｺﾞｼｯｸM-PRO"/>
                        </a:rPr>
                        <a:t>計画策定時の値</a:t>
                      </a:r>
                      <a:endParaRPr lang="ja-JP" sz="105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050" dirty="0">
                          <a:solidFill>
                            <a:schemeClr val="bg1"/>
                          </a:solidFill>
                          <a:effectLst/>
                          <a:latin typeface="+mn-ea"/>
                          <a:ea typeface="+mn-ea"/>
                          <a:cs typeface="HG丸ｺﾞｼｯｸM-PRO"/>
                        </a:rPr>
                        <a:t>現状値</a:t>
                      </a:r>
                      <a:endParaRPr lang="ja-JP" sz="105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050" dirty="0">
                          <a:solidFill>
                            <a:schemeClr val="bg1"/>
                          </a:solidFill>
                          <a:effectLst/>
                          <a:latin typeface="+mn-ea"/>
                          <a:ea typeface="+mn-ea"/>
                        </a:rPr>
                        <a:t>20</a:t>
                      </a:r>
                      <a:r>
                        <a:rPr lang="en-US" altLang="ja-JP" sz="1050" dirty="0">
                          <a:solidFill>
                            <a:schemeClr val="bg1"/>
                          </a:solidFill>
                          <a:effectLst/>
                          <a:latin typeface="+mn-ea"/>
                          <a:ea typeface="+mn-ea"/>
                        </a:rPr>
                        <a:t>35</a:t>
                      </a:r>
                      <a:r>
                        <a:rPr lang="ja-JP" sz="1050" dirty="0">
                          <a:solidFill>
                            <a:schemeClr val="bg1"/>
                          </a:solidFill>
                          <a:effectLst/>
                          <a:latin typeface="+mn-ea"/>
                          <a:ea typeface="+mn-ea"/>
                        </a:rPr>
                        <a:t>年度目標</a:t>
                      </a:r>
                      <a:r>
                        <a:rPr lang="ja-JP" altLang="en-US" sz="1050" dirty="0">
                          <a:solidFill>
                            <a:schemeClr val="bg1"/>
                          </a:solidFill>
                          <a:effectLst/>
                          <a:latin typeface="+mn-ea"/>
                          <a:ea typeface="+mn-ea"/>
                        </a:rPr>
                        <a:t>値</a:t>
                      </a:r>
                      <a:endParaRPr lang="ja-JP" sz="105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459510">
                <a:tc>
                  <a:txBody>
                    <a:bodyPr/>
                    <a:lstStyle/>
                    <a:p>
                      <a:pPr algn="ctr" fontAlgn="auto">
                        <a:lnSpc>
                          <a:spcPts val="1600"/>
                        </a:lnSpc>
                        <a:spcAft>
                          <a:spcPts val="0"/>
                        </a:spcAft>
                      </a:pPr>
                      <a:r>
                        <a:rPr lang="en-US" altLang="ja-JP" sz="1000" dirty="0">
                          <a:solidFill>
                            <a:schemeClr val="bg1"/>
                          </a:solidFill>
                          <a:effectLst/>
                          <a:latin typeface="+mn-ea"/>
                          <a:ea typeface="+mn-ea"/>
                          <a:cs typeface="HG丸ｺﾞｼｯｸM-PRO"/>
                        </a:rPr>
                        <a:t>3</a:t>
                      </a:r>
                      <a:endParaRPr lang="ja-JP" sz="10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900" b="1" dirty="0">
                          <a:solidFill>
                            <a:schemeClr val="tx1"/>
                          </a:solidFill>
                          <a:effectLst/>
                          <a:latin typeface="+mn-ea"/>
                          <a:ea typeface="+mn-ea"/>
                        </a:rPr>
                        <a:t>朝食を欠食する府民の割合の減少（</a:t>
                      </a:r>
                      <a:r>
                        <a:rPr lang="en-US" altLang="ja-JP" sz="900" b="1" dirty="0">
                          <a:solidFill>
                            <a:schemeClr val="tx1"/>
                          </a:solidFill>
                          <a:effectLst/>
                          <a:latin typeface="+mn-ea"/>
                          <a:ea typeface="+mn-ea"/>
                        </a:rPr>
                        <a:t>20-30 </a:t>
                      </a:r>
                      <a:r>
                        <a:rPr lang="ja-JP" altLang="en-US" sz="900" b="1" dirty="0">
                          <a:solidFill>
                            <a:schemeClr val="tx1"/>
                          </a:solidFill>
                          <a:effectLst/>
                          <a:latin typeface="+mn-ea"/>
                          <a:ea typeface="+mn-ea"/>
                        </a:rPr>
                        <a:t>歳代）</a:t>
                      </a:r>
                      <a:endParaRPr lang="en-US" altLang="ja-JP" sz="900" b="1" dirty="0">
                        <a:solidFill>
                          <a:schemeClr val="tx1"/>
                        </a:solidFill>
                        <a:effectLst/>
                        <a:latin typeface="+mn-ea"/>
                        <a:ea typeface="+mn-ea"/>
                      </a:endParaRPr>
                    </a:p>
                    <a:p>
                      <a:pPr algn="l" fontAlgn="auto">
                        <a:lnSpc>
                          <a:spcPts val="1600"/>
                        </a:lnSpc>
                        <a:spcAft>
                          <a:spcPts val="0"/>
                        </a:spcAft>
                      </a:pP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大阪府民の栄養・健康状況（国民健康・栄養調査から算出）</a:t>
                      </a:r>
                      <a:r>
                        <a:rPr lang="en-US" altLang="ja-JP" sz="9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effectLst/>
                          <a:latin typeface="+mn-ea"/>
                          <a:ea typeface="+mn-ea"/>
                        </a:rPr>
                        <a:t>24.8</a:t>
                      </a:r>
                      <a:r>
                        <a:rPr lang="ja-JP" altLang="en-US" sz="900" b="1" dirty="0">
                          <a:solidFill>
                            <a:schemeClr val="tx1"/>
                          </a:solidFill>
                          <a:effectLst/>
                          <a:latin typeface="+mn-ea"/>
                          <a:ea typeface="+mn-ea"/>
                        </a:rPr>
                        <a:t>％</a:t>
                      </a:r>
                      <a:r>
                        <a:rPr lang="en-US" altLang="ja-JP" sz="800" b="1" dirty="0">
                          <a:solidFill>
                            <a:schemeClr val="tx1"/>
                          </a:solidFill>
                          <a:effectLst/>
                          <a:latin typeface="+mn-ea"/>
                          <a:ea typeface="+mn-ea"/>
                        </a:rPr>
                        <a:t>(H29-R1 </a:t>
                      </a:r>
                      <a:r>
                        <a:rPr lang="ja-JP" altLang="en-US" sz="800" b="1" dirty="0">
                          <a:solidFill>
                            <a:schemeClr val="tx1"/>
                          </a:solidFill>
                          <a:effectLst/>
                          <a:latin typeface="+mn-ea"/>
                          <a:ea typeface="+mn-ea"/>
                        </a:rPr>
                        <a:t>平均</a:t>
                      </a:r>
                      <a:r>
                        <a:rPr lang="en-US" altLang="ja-JP" sz="800" b="1" dirty="0">
                          <a:solidFill>
                            <a:schemeClr val="tx1"/>
                          </a:solidFill>
                          <a:effectLst/>
                          <a:latin typeface="+mn-ea"/>
                          <a:ea typeface="+mn-ea"/>
                        </a:rPr>
                        <a:t>)</a:t>
                      </a:r>
                      <a:endParaRPr lang="ja-JP" altLang="ja-JP" sz="8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effectLst/>
                          <a:latin typeface="+mn-ea"/>
                          <a:ea typeface="+mn-ea"/>
                          <a:cs typeface="HG丸ｺﾞｼｯｸM-PRO"/>
                        </a:rPr>
                        <a:t>R4-R6</a:t>
                      </a:r>
                      <a:r>
                        <a:rPr lang="ja-JP" altLang="en-US" sz="900" b="1" dirty="0">
                          <a:solidFill>
                            <a:schemeClr val="tx1"/>
                          </a:solidFill>
                          <a:effectLst/>
                          <a:latin typeface="+mn-ea"/>
                          <a:ea typeface="+mn-ea"/>
                          <a:cs typeface="HG丸ｺﾞｼｯｸM-PRO"/>
                        </a:rPr>
                        <a:t>の結果を</a:t>
                      </a:r>
                      <a:endParaRPr lang="en-US" altLang="ja-JP" sz="900" b="1" dirty="0">
                        <a:solidFill>
                          <a:schemeClr val="tx1"/>
                        </a:solidFill>
                        <a:effectLst/>
                        <a:latin typeface="+mn-ea"/>
                        <a:ea typeface="+mn-ea"/>
                        <a:cs typeface="HG丸ｺﾞｼｯｸM-PRO"/>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effectLst/>
                          <a:latin typeface="+mn-ea"/>
                          <a:ea typeface="+mn-ea"/>
                          <a:cs typeface="HG丸ｺﾞｼｯｸM-PRO"/>
                        </a:rPr>
                        <a:t>R9</a:t>
                      </a:r>
                      <a:r>
                        <a:rPr lang="ja-JP" altLang="en-US" sz="900" b="1" dirty="0">
                          <a:solidFill>
                            <a:schemeClr val="tx1"/>
                          </a:solidFill>
                          <a:effectLst/>
                          <a:latin typeface="+mn-ea"/>
                          <a:ea typeface="+mn-ea"/>
                          <a:cs typeface="HG丸ｺﾞｼｯｸM-PRO"/>
                        </a:rPr>
                        <a:t>年度に公表予定</a:t>
                      </a:r>
                      <a:endParaRPr lang="ja-JP" altLang="ja-JP"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15</a:t>
                      </a:r>
                      <a:r>
                        <a:rPr lang="ja-JP" altLang="en-US" sz="900" b="1" dirty="0">
                          <a:solidFill>
                            <a:schemeClr val="tx1"/>
                          </a:solidFill>
                          <a:effectLst/>
                          <a:latin typeface="+mn-ea"/>
                          <a:ea typeface="+mn-ea"/>
                        </a:rPr>
                        <a:t>％以下</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9510">
                <a:tc>
                  <a:txBody>
                    <a:bodyPr/>
                    <a:lstStyle/>
                    <a:p>
                      <a:pPr algn="ctr" fontAlgn="auto">
                        <a:lnSpc>
                          <a:spcPts val="1600"/>
                        </a:lnSpc>
                        <a:spcAft>
                          <a:spcPts val="0"/>
                        </a:spcAft>
                      </a:pPr>
                      <a:r>
                        <a:rPr lang="en-US" altLang="ja-JP" sz="1000" dirty="0">
                          <a:solidFill>
                            <a:schemeClr val="bg1"/>
                          </a:solidFill>
                          <a:effectLst/>
                          <a:latin typeface="+mn-ea"/>
                          <a:ea typeface="+mn-ea"/>
                          <a:cs typeface="HG丸ｺﾞｼｯｸM-PRO"/>
                        </a:rPr>
                        <a:t>4</a:t>
                      </a:r>
                      <a:endParaRPr lang="ja-JP" sz="10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900" b="1" dirty="0">
                          <a:solidFill>
                            <a:schemeClr val="tx1"/>
                          </a:solidFill>
                          <a:effectLst/>
                          <a:latin typeface="+mn-ea"/>
                          <a:ea typeface="+mn-ea"/>
                        </a:rPr>
                        <a:t>野菜摂取量の増加（</a:t>
                      </a:r>
                      <a:r>
                        <a:rPr lang="en-US" altLang="ja-JP" sz="900" b="1" dirty="0">
                          <a:solidFill>
                            <a:schemeClr val="tx1"/>
                          </a:solidFill>
                          <a:effectLst/>
                          <a:latin typeface="+mn-ea"/>
                          <a:ea typeface="+mn-ea"/>
                        </a:rPr>
                        <a:t>20 </a:t>
                      </a:r>
                      <a:r>
                        <a:rPr lang="ja-JP" altLang="en-US" sz="900" b="1" dirty="0">
                          <a:solidFill>
                            <a:schemeClr val="tx1"/>
                          </a:solidFill>
                          <a:effectLst/>
                          <a:latin typeface="+mn-ea"/>
                          <a:ea typeface="+mn-ea"/>
                        </a:rPr>
                        <a:t>歳以上）</a:t>
                      </a:r>
                      <a:endParaRPr lang="en-US" altLang="ja-JP" sz="900" b="1" dirty="0">
                        <a:solidFill>
                          <a:schemeClr val="tx1"/>
                        </a:solidFill>
                        <a:effectLst/>
                        <a:latin typeface="+mn-ea"/>
                        <a:ea typeface="+mn-ea"/>
                      </a:endParaRPr>
                    </a:p>
                    <a:p>
                      <a:pPr algn="l" fontAlgn="auto">
                        <a:lnSpc>
                          <a:spcPts val="1600"/>
                        </a:lnSpc>
                        <a:spcAft>
                          <a:spcPts val="0"/>
                        </a:spcAft>
                      </a:pP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大阪府民の栄養・健康状況（国民健康・栄養調査から算出）</a:t>
                      </a:r>
                      <a:r>
                        <a:rPr lang="en-US" altLang="ja-JP" sz="9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effectLst/>
                          <a:latin typeface="+mn-ea"/>
                          <a:ea typeface="+mn-ea"/>
                          <a:cs typeface="HG丸ｺﾞｼｯｸM-PRO"/>
                        </a:rPr>
                        <a:t>256g</a:t>
                      </a:r>
                      <a:r>
                        <a:rPr lang="en-US" altLang="ja-JP" sz="800" b="1" dirty="0">
                          <a:solidFill>
                            <a:schemeClr val="tx1"/>
                          </a:solidFill>
                          <a:effectLst/>
                          <a:latin typeface="+mn-ea"/>
                          <a:ea typeface="+mn-ea"/>
                          <a:cs typeface="HG丸ｺﾞｼｯｸM-PRO"/>
                        </a:rPr>
                        <a:t>(H29-R1 </a:t>
                      </a:r>
                      <a:r>
                        <a:rPr lang="ja-JP" altLang="en-US" sz="800" b="1" dirty="0">
                          <a:solidFill>
                            <a:schemeClr val="tx1"/>
                          </a:solidFill>
                          <a:effectLst/>
                          <a:latin typeface="+mn-ea"/>
                          <a:ea typeface="+mn-ea"/>
                          <a:cs typeface="HG丸ｺﾞｼｯｸM-PRO"/>
                        </a:rPr>
                        <a:t>平均）</a:t>
                      </a:r>
                      <a:endParaRPr lang="ja-JP" altLang="en-US"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endParaRPr lang="ja-JP" altLang="en-US"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cs typeface="HG丸ｺﾞｼｯｸM-PRO"/>
                        </a:rPr>
                        <a:t>350</a:t>
                      </a:r>
                      <a:r>
                        <a:rPr lang="ja-JP" altLang="en-US" sz="900" b="1" dirty="0">
                          <a:solidFill>
                            <a:schemeClr val="tx1"/>
                          </a:solidFill>
                          <a:effectLst/>
                          <a:latin typeface="+mn-ea"/>
                          <a:ea typeface="+mn-ea"/>
                          <a:cs typeface="HG丸ｺﾞｼｯｸM-PRO"/>
                        </a:rPr>
                        <a:t>ｇ以上</a:t>
                      </a:r>
                      <a:endParaRPr lang="ja-JP"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9244758"/>
                  </a:ext>
                </a:extLst>
              </a:tr>
              <a:tr h="459510">
                <a:tc>
                  <a:txBody>
                    <a:bodyPr/>
                    <a:lstStyle/>
                    <a:p>
                      <a:pPr algn="ctr" fontAlgn="auto">
                        <a:lnSpc>
                          <a:spcPts val="1600"/>
                        </a:lnSpc>
                        <a:spcAft>
                          <a:spcPts val="0"/>
                        </a:spcAft>
                      </a:pPr>
                      <a:r>
                        <a:rPr lang="en-US" altLang="ja-JP" sz="1000" dirty="0">
                          <a:solidFill>
                            <a:schemeClr val="bg1"/>
                          </a:solidFill>
                          <a:effectLst/>
                          <a:latin typeface="+mn-ea"/>
                          <a:ea typeface="+mn-ea"/>
                          <a:cs typeface="HG丸ｺﾞｼｯｸM-PRO"/>
                        </a:rPr>
                        <a:t>5</a:t>
                      </a:r>
                      <a:endParaRPr lang="ja-JP" sz="10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900" b="1" dirty="0">
                          <a:solidFill>
                            <a:schemeClr val="tx1"/>
                          </a:solidFill>
                          <a:effectLst/>
                          <a:latin typeface="+mn-ea"/>
                          <a:ea typeface="+mn-ea"/>
                        </a:rPr>
                        <a:t>食塩摂取量の減少（</a:t>
                      </a:r>
                      <a:r>
                        <a:rPr lang="en-US" altLang="ja-JP" sz="900" b="1" dirty="0">
                          <a:solidFill>
                            <a:schemeClr val="tx1"/>
                          </a:solidFill>
                          <a:effectLst/>
                          <a:latin typeface="+mn-ea"/>
                          <a:ea typeface="+mn-ea"/>
                        </a:rPr>
                        <a:t>20 </a:t>
                      </a:r>
                      <a:r>
                        <a:rPr lang="ja-JP" altLang="en-US" sz="900" b="1" dirty="0">
                          <a:solidFill>
                            <a:schemeClr val="tx1"/>
                          </a:solidFill>
                          <a:effectLst/>
                          <a:latin typeface="+mn-ea"/>
                          <a:ea typeface="+mn-ea"/>
                        </a:rPr>
                        <a:t>歳以上）</a:t>
                      </a:r>
                      <a:endParaRPr lang="en-US" altLang="ja-JP" sz="900" b="1" dirty="0">
                        <a:solidFill>
                          <a:schemeClr val="tx1"/>
                        </a:solidFill>
                        <a:effectLst/>
                        <a:latin typeface="+mn-ea"/>
                        <a:ea typeface="+mn-ea"/>
                      </a:endParaRPr>
                    </a:p>
                    <a:p>
                      <a:pPr algn="l" fontAlgn="auto">
                        <a:lnSpc>
                          <a:spcPts val="1600"/>
                        </a:lnSpc>
                        <a:spcAft>
                          <a:spcPts val="0"/>
                        </a:spcAft>
                      </a:pP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大阪府民の栄養・健康状況（国民健康・栄養調査から算出）</a:t>
                      </a:r>
                      <a:r>
                        <a:rPr lang="en-US" altLang="ja-JP" sz="9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effectLst/>
                          <a:latin typeface="+mn-ea"/>
                          <a:ea typeface="+mn-ea"/>
                          <a:cs typeface="HG丸ｺﾞｼｯｸM-PRO"/>
                        </a:rPr>
                        <a:t>9.7g</a:t>
                      </a:r>
                      <a:r>
                        <a:rPr lang="en-US" altLang="ja-JP" sz="800" b="1" dirty="0">
                          <a:solidFill>
                            <a:schemeClr val="tx1"/>
                          </a:solidFill>
                          <a:effectLst/>
                          <a:latin typeface="+mn-ea"/>
                          <a:ea typeface="+mn-ea"/>
                          <a:cs typeface="HG丸ｺﾞｼｯｸM-PRO"/>
                        </a:rPr>
                        <a:t>(H29-R1 </a:t>
                      </a:r>
                      <a:r>
                        <a:rPr lang="ja-JP" altLang="en-US" sz="800" b="1" dirty="0">
                          <a:solidFill>
                            <a:schemeClr val="tx1"/>
                          </a:solidFill>
                          <a:effectLst/>
                          <a:latin typeface="+mn-ea"/>
                          <a:ea typeface="+mn-ea"/>
                          <a:cs typeface="HG丸ｺﾞｼｯｸM-PRO"/>
                        </a:rPr>
                        <a:t>平均</a:t>
                      </a:r>
                      <a:r>
                        <a:rPr lang="en-US" altLang="ja-JP" sz="800" b="1" dirty="0">
                          <a:solidFill>
                            <a:schemeClr val="tx1"/>
                          </a:solidFill>
                          <a:effectLst/>
                          <a:latin typeface="+mn-ea"/>
                          <a:ea typeface="+mn-ea"/>
                          <a:cs typeface="HG丸ｺﾞｼｯｸM-PRO"/>
                        </a:rPr>
                        <a:t>)</a:t>
                      </a:r>
                      <a:endParaRPr lang="ja-JP" altLang="ja-JP"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endParaRPr lang="ja-JP"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cs typeface="HG丸ｺﾞｼｯｸM-PRO"/>
                        </a:rPr>
                        <a:t>7</a:t>
                      </a:r>
                      <a:r>
                        <a:rPr lang="ja-JP" altLang="en-US" sz="900" b="1" dirty="0">
                          <a:solidFill>
                            <a:schemeClr val="tx1"/>
                          </a:solidFill>
                          <a:effectLst/>
                          <a:latin typeface="+mn-ea"/>
                          <a:ea typeface="+mn-ea"/>
                          <a:cs typeface="HG丸ｺﾞｼｯｸM-PRO"/>
                        </a:rPr>
                        <a:t>ｇ未満</a:t>
                      </a:r>
                      <a:endParaRPr lang="ja-JP"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347069"/>
                  </a:ext>
                </a:extLst>
              </a:tr>
              <a:tr h="789528">
                <a:tc>
                  <a:txBody>
                    <a:bodyPr/>
                    <a:lstStyle/>
                    <a:p>
                      <a:pPr algn="ctr" fontAlgn="auto">
                        <a:lnSpc>
                          <a:spcPts val="1600"/>
                        </a:lnSpc>
                        <a:spcAft>
                          <a:spcPts val="0"/>
                        </a:spcAft>
                      </a:pPr>
                      <a:r>
                        <a:rPr lang="en-US" altLang="ja-JP" sz="1000" dirty="0">
                          <a:solidFill>
                            <a:schemeClr val="bg1"/>
                          </a:solidFill>
                          <a:effectLst/>
                          <a:latin typeface="+mn-ea"/>
                          <a:ea typeface="+mn-ea"/>
                          <a:cs typeface="HG丸ｺﾞｼｯｸM-PRO"/>
                        </a:rPr>
                        <a:t>6</a:t>
                      </a:r>
                      <a:endParaRPr lang="ja-JP" sz="10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900" b="1" dirty="0">
                          <a:solidFill>
                            <a:schemeClr val="tx1"/>
                          </a:solidFill>
                          <a:effectLst/>
                          <a:latin typeface="+mn-ea"/>
                          <a:ea typeface="+mn-ea"/>
                        </a:rPr>
                        <a:t>バランスのとれた食生活を実践する府民の割合の増加（主食・主菜・副菜を組み合わせた食事を</a:t>
                      </a:r>
                      <a:r>
                        <a:rPr lang="en-US" altLang="ja-JP" sz="900" b="1" dirty="0">
                          <a:solidFill>
                            <a:schemeClr val="tx1"/>
                          </a:solidFill>
                          <a:effectLst/>
                          <a:latin typeface="+mn-ea"/>
                          <a:ea typeface="+mn-ea"/>
                        </a:rPr>
                        <a:t>1</a:t>
                      </a:r>
                      <a:r>
                        <a:rPr lang="ja-JP" altLang="en-US" sz="900" b="1" dirty="0">
                          <a:solidFill>
                            <a:schemeClr val="tx1"/>
                          </a:solidFill>
                          <a:effectLst/>
                          <a:latin typeface="+mn-ea"/>
                          <a:ea typeface="+mn-ea"/>
                        </a:rPr>
                        <a:t>日</a:t>
                      </a:r>
                      <a:r>
                        <a:rPr lang="en-US" altLang="ja-JP" sz="900" b="1" dirty="0">
                          <a:solidFill>
                            <a:schemeClr val="tx1"/>
                          </a:solidFill>
                          <a:effectLst/>
                          <a:latin typeface="+mn-ea"/>
                          <a:ea typeface="+mn-ea"/>
                        </a:rPr>
                        <a:t>2</a:t>
                      </a:r>
                      <a:r>
                        <a:rPr lang="ja-JP" altLang="en-US" sz="900" b="1" dirty="0">
                          <a:solidFill>
                            <a:schemeClr val="tx1"/>
                          </a:solidFill>
                          <a:effectLst/>
                          <a:latin typeface="+mn-ea"/>
                          <a:ea typeface="+mn-ea"/>
                        </a:rPr>
                        <a:t>回以上ほぼ毎日食べている府民の割合）</a:t>
                      </a:r>
                      <a:endParaRPr lang="en-US" altLang="ja-JP" sz="900" b="1" dirty="0">
                        <a:solidFill>
                          <a:schemeClr val="tx1"/>
                        </a:solidFill>
                        <a:effectLst/>
                        <a:latin typeface="+mn-ea"/>
                        <a:ea typeface="+mn-ea"/>
                      </a:endParaRPr>
                    </a:p>
                    <a:p>
                      <a:pPr algn="l" fontAlgn="auto">
                        <a:lnSpc>
                          <a:spcPts val="1600"/>
                        </a:lnSpc>
                        <a:spcAft>
                          <a:spcPts val="0"/>
                        </a:spcAft>
                      </a:pP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大阪府健康づくり実態調査</a:t>
                      </a:r>
                      <a:r>
                        <a:rPr lang="en-US" altLang="ja-JP" sz="9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effectLst/>
                          <a:latin typeface="+mn-ea"/>
                          <a:ea typeface="+mn-ea"/>
                          <a:cs typeface="HG丸ｺﾞｼｯｸM-PRO"/>
                        </a:rPr>
                        <a:t>49.6</a:t>
                      </a:r>
                      <a:r>
                        <a:rPr lang="ja-JP" altLang="en-US" sz="900" b="1" dirty="0">
                          <a:solidFill>
                            <a:schemeClr val="tx1"/>
                          </a:solidFill>
                          <a:effectLst/>
                          <a:latin typeface="+mn-ea"/>
                          <a:ea typeface="+mn-ea"/>
                          <a:cs typeface="HG丸ｺﾞｼｯｸM-PRO"/>
                        </a:rPr>
                        <a:t>％</a:t>
                      </a:r>
                      <a:r>
                        <a:rPr lang="en-US" altLang="ja-JP" sz="800" b="1" dirty="0">
                          <a:solidFill>
                            <a:schemeClr val="tx1"/>
                          </a:solidFill>
                          <a:effectLst/>
                          <a:latin typeface="+mn-ea"/>
                          <a:ea typeface="+mn-ea"/>
                          <a:cs typeface="HG丸ｺﾞｼｯｸM-PRO"/>
                        </a:rPr>
                        <a:t>(R4)</a:t>
                      </a:r>
                      <a:endParaRPr lang="en-US" altLang="ja-JP"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effectLst/>
                          <a:latin typeface="+mn-ea"/>
                          <a:ea typeface="+mn-ea"/>
                          <a:cs typeface="HG丸ｺﾞｼｯｸM-PRO"/>
                        </a:rPr>
                        <a:t>45.9%(R7)</a:t>
                      </a:r>
                      <a:r>
                        <a:rPr lang="ja-JP" altLang="en-US" sz="900" b="0" dirty="0">
                          <a:solidFill>
                            <a:schemeClr val="tx1"/>
                          </a:solidFill>
                          <a:effectLst/>
                          <a:latin typeface="+mn-ea"/>
                          <a:ea typeface="+mn-ea"/>
                          <a:cs typeface="HG丸ｺﾞｼｯｸM-PRO"/>
                        </a:rPr>
                        <a:t> ［△］</a:t>
                      </a:r>
                      <a:endParaRPr lang="en-US" altLang="ja-JP"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cs typeface="HG丸ｺﾞｼｯｸM-PRO"/>
                        </a:rPr>
                        <a:t>60</a:t>
                      </a:r>
                      <a:r>
                        <a:rPr lang="ja-JP" altLang="en-US" sz="900" b="1" dirty="0">
                          <a:solidFill>
                            <a:schemeClr val="tx1"/>
                          </a:solidFill>
                          <a:effectLst/>
                          <a:latin typeface="+mn-ea"/>
                          <a:ea typeface="+mn-ea"/>
                          <a:cs typeface="HG丸ｺﾞｼｯｸM-PRO"/>
                        </a:rPr>
                        <a:t>％以上</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1304140"/>
                  </a:ext>
                </a:extLst>
              </a:tr>
              <a:tr h="605540">
                <a:tc>
                  <a:txBody>
                    <a:bodyPr/>
                    <a:lstStyle/>
                    <a:p>
                      <a:pPr algn="ctr" fontAlgn="auto">
                        <a:lnSpc>
                          <a:spcPts val="1600"/>
                        </a:lnSpc>
                        <a:spcAft>
                          <a:spcPts val="0"/>
                        </a:spcAft>
                      </a:pPr>
                      <a:r>
                        <a:rPr lang="en-US" altLang="ja-JP" sz="1000" dirty="0">
                          <a:solidFill>
                            <a:schemeClr val="bg1"/>
                          </a:solidFill>
                          <a:effectLst/>
                          <a:latin typeface="+mn-ea"/>
                          <a:ea typeface="+mn-ea"/>
                          <a:cs typeface="HG丸ｺﾞｼｯｸM-PRO"/>
                        </a:rPr>
                        <a:t>7</a:t>
                      </a:r>
                      <a:endParaRPr lang="ja-JP" sz="10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900" b="1" dirty="0">
                          <a:solidFill>
                            <a:schemeClr val="tx1"/>
                          </a:solidFill>
                          <a:effectLst/>
                          <a:latin typeface="+mn-ea"/>
                          <a:ea typeface="+mn-ea"/>
                        </a:rPr>
                        <a:t>適正体重を維持している者の増加　ＢＭＩ</a:t>
                      </a:r>
                      <a:r>
                        <a:rPr lang="en-US" altLang="ja-JP" sz="900" b="1" dirty="0">
                          <a:solidFill>
                            <a:schemeClr val="tx1"/>
                          </a:solidFill>
                          <a:effectLst/>
                          <a:latin typeface="+mn-ea"/>
                          <a:ea typeface="+mn-ea"/>
                        </a:rPr>
                        <a:t>18.5 </a:t>
                      </a:r>
                      <a:r>
                        <a:rPr lang="ja-JP" altLang="en-US" sz="900" b="1" dirty="0">
                          <a:solidFill>
                            <a:schemeClr val="tx1"/>
                          </a:solidFill>
                          <a:effectLst/>
                          <a:latin typeface="+mn-ea"/>
                          <a:ea typeface="+mn-ea"/>
                        </a:rPr>
                        <a:t>以上 </a:t>
                      </a:r>
                      <a:r>
                        <a:rPr lang="en-US" altLang="ja-JP" sz="900" b="1" dirty="0">
                          <a:solidFill>
                            <a:schemeClr val="tx1"/>
                          </a:solidFill>
                          <a:effectLst/>
                          <a:latin typeface="+mn-ea"/>
                          <a:ea typeface="+mn-ea"/>
                        </a:rPr>
                        <a:t>25 </a:t>
                      </a:r>
                      <a:r>
                        <a:rPr lang="ja-JP" altLang="en-US" sz="900" b="1" dirty="0">
                          <a:solidFill>
                            <a:schemeClr val="tx1"/>
                          </a:solidFill>
                          <a:effectLst/>
                          <a:latin typeface="+mn-ea"/>
                          <a:ea typeface="+mn-ea"/>
                        </a:rPr>
                        <a:t>未満（</a:t>
                      </a:r>
                      <a:r>
                        <a:rPr lang="en-US" altLang="ja-JP" sz="900" b="1" dirty="0">
                          <a:solidFill>
                            <a:schemeClr val="tx1"/>
                          </a:solidFill>
                          <a:effectLst/>
                          <a:latin typeface="+mn-ea"/>
                          <a:ea typeface="+mn-ea"/>
                        </a:rPr>
                        <a:t>65 </a:t>
                      </a:r>
                      <a:r>
                        <a:rPr lang="ja-JP" altLang="en-US" sz="900" b="1" dirty="0">
                          <a:solidFill>
                            <a:schemeClr val="tx1"/>
                          </a:solidFill>
                          <a:effectLst/>
                          <a:latin typeface="+mn-ea"/>
                          <a:ea typeface="+mn-ea"/>
                        </a:rPr>
                        <a:t>歳以上はＢＭＩ</a:t>
                      </a:r>
                      <a:r>
                        <a:rPr lang="en-US" altLang="ja-JP" sz="900" b="1" dirty="0">
                          <a:solidFill>
                            <a:schemeClr val="tx1"/>
                          </a:solidFill>
                          <a:effectLst/>
                          <a:latin typeface="+mn-ea"/>
                          <a:ea typeface="+mn-ea"/>
                        </a:rPr>
                        <a:t>20 </a:t>
                      </a:r>
                      <a:r>
                        <a:rPr lang="ja-JP" altLang="en-US" sz="900" b="1" dirty="0">
                          <a:solidFill>
                            <a:schemeClr val="tx1"/>
                          </a:solidFill>
                          <a:effectLst/>
                          <a:latin typeface="+mn-ea"/>
                          <a:ea typeface="+mn-ea"/>
                        </a:rPr>
                        <a:t>を超え </a:t>
                      </a:r>
                      <a:r>
                        <a:rPr lang="en-US" altLang="ja-JP" sz="900" b="1" dirty="0">
                          <a:solidFill>
                            <a:schemeClr val="tx1"/>
                          </a:solidFill>
                          <a:effectLst/>
                          <a:latin typeface="+mn-ea"/>
                          <a:ea typeface="+mn-ea"/>
                        </a:rPr>
                        <a:t>25 </a:t>
                      </a:r>
                      <a:r>
                        <a:rPr lang="ja-JP" altLang="en-US" sz="900" b="1" dirty="0">
                          <a:solidFill>
                            <a:schemeClr val="tx1"/>
                          </a:solidFill>
                          <a:effectLst/>
                          <a:latin typeface="+mn-ea"/>
                          <a:ea typeface="+mn-ea"/>
                        </a:rPr>
                        <a:t>未満）の者の割合</a:t>
                      </a: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大阪府健康づくり実態調査</a:t>
                      </a:r>
                      <a:r>
                        <a:rPr lang="en-US" altLang="ja-JP" sz="9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effectLst/>
                          <a:latin typeface="+mn-ea"/>
                          <a:ea typeface="+mn-ea"/>
                          <a:cs typeface="HG丸ｺﾞｼｯｸM-PRO"/>
                        </a:rPr>
                        <a:t>63.9</a:t>
                      </a:r>
                      <a:r>
                        <a:rPr lang="ja-JP" altLang="en-US" sz="900" b="1" dirty="0">
                          <a:solidFill>
                            <a:schemeClr val="tx1"/>
                          </a:solidFill>
                          <a:effectLst/>
                          <a:latin typeface="+mn-ea"/>
                          <a:ea typeface="+mn-ea"/>
                          <a:cs typeface="HG丸ｺﾞｼｯｸM-PRO"/>
                        </a:rPr>
                        <a:t>％</a:t>
                      </a:r>
                      <a:r>
                        <a:rPr lang="en-US" altLang="ja-JP" sz="800" b="1" dirty="0">
                          <a:solidFill>
                            <a:schemeClr val="tx1"/>
                          </a:solidFill>
                          <a:effectLst/>
                          <a:latin typeface="+mn-ea"/>
                          <a:ea typeface="+mn-ea"/>
                          <a:cs typeface="HG丸ｺﾞｼｯｸM-PRO"/>
                        </a:rPr>
                        <a:t>(R4)</a:t>
                      </a:r>
                      <a:endParaRPr lang="ja-JP" altLang="ja-JP"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effectLst/>
                          <a:latin typeface="+mn-ea"/>
                          <a:ea typeface="+mn-ea"/>
                          <a:cs typeface="HG丸ｺﾞｼｯｸM-PRO"/>
                        </a:rPr>
                        <a:t>67.2</a:t>
                      </a:r>
                      <a:r>
                        <a:rPr lang="ja-JP" altLang="en-US" sz="900" b="1" dirty="0">
                          <a:solidFill>
                            <a:schemeClr val="tx1"/>
                          </a:solidFill>
                          <a:effectLst/>
                          <a:latin typeface="+mn-ea"/>
                          <a:ea typeface="+mn-ea"/>
                          <a:cs typeface="HG丸ｺﾞｼｯｸM-PRO"/>
                        </a:rPr>
                        <a:t>％</a:t>
                      </a:r>
                      <a:r>
                        <a:rPr lang="en-US" altLang="ja-JP" sz="800" b="1" dirty="0">
                          <a:solidFill>
                            <a:schemeClr val="tx1"/>
                          </a:solidFill>
                          <a:effectLst/>
                          <a:latin typeface="+mn-ea"/>
                          <a:ea typeface="+mn-ea"/>
                          <a:cs typeface="HG丸ｺﾞｼｯｸM-PRO"/>
                        </a:rPr>
                        <a:t>(R7)</a:t>
                      </a:r>
                      <a:r>
                        <a:rPr lang="ja-JP" altLang="en-US" sz="900" b="0" dirty="0">
                          <a:solidFill>
                            <a:schemeClr val="tx1"/>
                          </a:solidFill>
                          <a:effectLst/>
                          <a:latin typeface="+mn-ea"/>
                          <a:ea typeface="+mn-ea"/>
                          <a:cs typeface="HG丸ｺﾞｼｯｸM-PRO"/>
                        </a:rPr>
                        <a:t>［〇］</a:t>
                      </a:r>
                      <a:endParaRPr lang="en-US" altLang="ja-JP"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cs typeface="HG丸ｺﾞｼｯｸM-PRO"/>
                        </a:rPr>
                        <a:t>70</a:t>
                      </a:r>
                      <a:r>
                        <a:rPr lang="ja-JP" altLang="en-US" sz="900" b="1" dirty="0">
                          <a:solidFill>
                            <a:schemeClr val="tx1"/>
                          </a:solidFill>
                          <a:effectLst/>
                          <a:latin typeface="+mn-ea"/>
                          <a:ea typeface="+mn-ea"/>
                          <a:cs typeface="HG丸ｺﾞｼｯｸM-PRO"/>
                        </a:rPr>
                        <a:t>％</a:t>
                      </a:r>
                      <a:endParaRPr lang="ja-JP"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65103749"/>
                  </a:ext>
                </a:extLst>
              </a:tr>
              <a:tr h="363418">
                <a:tc rowSpan="2">
                  <a:txBody>
                    <a:bodyPr/>
                    <a:lstStyle/>
                    <a:p>
                      <a:pPr algn="ctr" fontAlgn="auto">
                        <a:lnSpc>
                          <a:spcPts val="1600"/>
                        </a:lnSpc>
                        <a:spcAft>
                          <a:spcPts val="0"/>
                        </a:spcAft>
                      </a:pPr>
                      <a:r>
                        <a:rPr lang="en-US" altLang="ja-JP" sz="1000" dirty="0">
                          <a:solidFill>
                            <a:schemeClr val="bg1"/>
                          </a:solidFill>
                          <a:effectLst/>
                          <a:latin typeface="+mn-ea"/>
                          <a:ea typeface="+mn-ea"/>
                          <a:cs typeface="HG丸ｺﾞｼｯｸM-PRO"/>
                        </a:rPr>
                        <a:t>8</a:t>
                      </a:r>
                      <a:endParaRPr lang="ja-JP" sz="10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900" b="1" dirty="0">
                          <a:solidFill>
                            <a:schemeClr val="tx1"/>
                          </a:solidFill>
                          <a:effectLst/>
                          <a:latin typeface="+mn-ea"/>
                          <a:ea typeface="+mn-ea"/>
                        </a:rPr>
                        <a:t>児童・生徒における肥満傾向児の減少（男性 </a:t>
                      </a:r>
                      <a:r>
                        <a:rPr lang="en-US" altLang="ja-JP" sz="900" b="1" dirty="0">
                          <a:solidFill>
                            <a:schemeClr val="tx1"/>
                          </a:solidFill>
                          <a:effectLst/>
                          <a:latin typeface="+mn-ea"/>
                          <a:ea typeface="+mn-ea"/>
                        </a:rPr>
                        <a:t>10 </a:t>
                      </a:r>
                      <a:r>
                        <a:rPr lang="ja-JP" altLang="en-US" sz="900" b="1" dirty="0">
                          <a:solidFill>
                            <a:schemeClr val="tx1"/>
                          </a:solidFill>
                          <a:effectLst/>
                          <a:latin typeface="+mn-ea"/>
                          <a:ea typeface="+mn-ea"/>
                        </a:rPr>
                        <a:t>歳）</a:t>
                      </a: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学校保健統計調査</a:t>
                      </a:r>
                      <a:r>
                        <a:rPr lang="en-US" altLang="ja-JP" sz="9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effectLst/>
                          <a:latin typeface="+mn-ea"/>
                          <a:ea typeface="+mn-ea"/>
                          <a:cs typeface="HG丸ｺﾞｼｯｸM-PRO"/>
                        </a:rPr>
                        <a:t>10.75</a:t>
                      </a:r>
                      <a:r>
                        <a:rPr lang="ja-JP" altLang="en-US" sz="900" b="1" dirty="0">
                          <a:solidFill>
                            <a:schemeClr val="tx1"/>
                          </a:solidFill>
                          <a:effectLst/>
                          <a:latin typeface="+mn-ea"/>
                          <a:ea typeface="+mn-ea"/>
                          <a:cs typeface="HG丸ｺﾞｼｯｸM-PRO"/>
                        </a:rPr>
                        <a:t>％</a:t>
                      </a:r>
                      <a:r>
                        <a:rPr lang="en-US" altLang="ja-JP" sz="800" b="1" dirty="0">
                          <a:solidFill>
                            <a:schemeClr val="tx1"/>
                          </a:solidFill>
                          <a:effectLst/>
                          <a:latin typeface="+mn-ea"/>
                          <a:ea typeface="+mn-ea"/>
                          <a:cs typeface="HG丸ｺﾞｼｯｸM-PRO"/>
                        </a:rPr>
                        <a:t>(R4)</a:t>
                      </a:r>
                      <a:endParaRPr lang="en-US" altLang="ja-JP"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effectLst/>
                          <a:latin typeface="+mn-ea"/>
                          <a:ea typeface="+mn-ea"/>
                          <a:cs typeface="HG丸ｺﾞｼｯｸM-PRO"/>
                        </a:rPr>
                        <a:t>14.26</a:t>
                      </a:r>
                      <a:r>
                        <a:rPr lang="ja-JP" altLang="en-US" sz="900" b="1" dirty="0">
                          <a:solidFill>
                            <a:schemeClr val="tx1"/>
                          </a:solidFill>
                          <a:effectLst/>
                          <a:latin typeface="+mn-ea"/>
                          <a:ea typeface="+mn-ea"/>
                          <a:cs typeface="HG丸ｺﾞｼｯｸM-PRO"/>
                        </a:rPr>
                        <a:t>％</a:t>
                      </a:r>
                      <a:r>
                        <a:rPr lang="en-US" altLang="ja-JP" sz="900" b="1" dirty="0">
                          <a:solidFill>
                            <a:schemeClr val="tx1"/>
                          </a:solidFill>
                          <a:effectLst/>
                          <a:latin typeface="+mn-ea"/>
                          <a:ea typeface="+mn-ea"/>
                          <a:cs typeface="HG丸ｺﾞｼｯｸM-PRO"/>
                        </a:rPr>
                        <a:t>(R7)</a:t>
                      </a:r>
                      <a:r>
                        <a:rPr lang="ja-JP" altLang="en-US" sz="900" b="0" dirty="0">
                          <a:solidFill>
                            <a:schemeClr val="tx1"/>
                          </a:solidFill>
                          <a:effectLst/>
                          <a:latin typeface="+mn-ea"/>
                          <a:ea typeface="+mn-ea"/>
                          <a:cs typeface="HG丸ｺﾞｼｯｸM-PRO"/>
                        </a:rPr>
                        <a:t>［△］</a:t>
                      </a:r>
                      <a:endParaRPr lang="en-US" altLang="ja-JP" sz="900" b="0"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900" b="1" dirty="0">
                          <a:solidFill>
                            <a:schemeClr val="tx1"/>
                          </a:solidFill>
                          <a:effectLst/>
                          <a:latin typeface="+mn-ea"/>
                          <a:ea typeface="+mn-ea"/>
                          <a:cs typeface="HG丸ｺﾞｼｯｸM-PRO"/>
                        </a:rPr>
                        <a:t>減少</a:t>
                      </a:r>
                      <a:endParaRPr lang="ja-JP"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62787325"/>
                  </a:ext>
                </a:extLst>
              </a:tr>
              <a:tr h="363418">
                <a:tc vMerge="1">
                  <a:txBody>
                    <a:bodyPr/>
                    <a:lstStyle/>
                    <a:p>
                      <a:pPr algn="ctr" fontAlgn="auto">
                        <a:lnSpc>
                          <a:spcPts val="1600"/>
                        </a:lnSpc>
                        <a:spcAft>
                          <a:spcPts val="0"/>
                        </a:spcAft>
                      </a:pP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900" b="1" dirty="0">
                          <a:solidFill>
                            <a:schemeClr val="tx1"/>
                          </a:solidFill>
                          <a:effectLst/>
                          <a:latin typeface="+mn-ea"/>
                          <a:ea typeface="+mn-ea"/>
                        </a:rPr>
                        <a:t>児童・生徒における肥満傾向児の減少（女性 </a:t>
                      </a:r>
                      <a:r>
                        <a:rPr lang="en-US" altLang="ja-JP" sz="900" b="1" dirty="0">
                          <a:solidFill>
                            <a:schemeClr val="tx1"/>
                          </a:solidFill>
                          <a:effectLst/>
                          <a:latin typeface="+mn-ea"/>
                          <a:ea typeface="+mn-ea"/>
                        </a:rPr>
                        <a:t>10 </a:t>
                      </a:r>
                      <a:r>
                        <a:rPr lang="ja-JP" altLang="en-US" sz="900" b="1" dirty="0">
                          <a:solidFill>
                            <a:schemeClr val="tx1"/>
                          </a:solidFill>
                          <a:effectLst/>
                          <a:latin typeface="+mn-ea"/>
                          <a:ea typeface="+mn-ea"/>
                        </a:rPr>
                        <a:t>歳）</a:t>
                      </a: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学校保健統計調査</a:t>
                      </a:r>
                      <a:r>
                        <a:rPr lang="en-US" altLang="ja-JP" sz="9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effectLst/>
                          <a:latin typeface="+mn-ea"/>
                          <a:ea typeface="+mn-ea"/>
                          <a:cs typeface="HG丸ｺﾞｼｯｸM-PRO"/>
                        </a:rPr>
                        <a:t>10.11</a:t>
                      </a:r>
                      <a:r>
                        <a:rPr lang="ja-JP" altLang="en-US" sz="900" b="1" dirty="0">
                          <a:solidFill>
                            <a:schemeClr val="tx1"/>
                          </a:solidFill>
                          <a:effectLst/>
                          <a:latin typeface="+mn-ea"/>
                          <a:ea typeface="+mn-ea"/>
                          <a:cs typeface="HG丸ｺﾞｼｯｸM-PRO"/>
                        </a:rPr>
                        <a:t>％</a:t>
                      </a:r>
                      <a:r>
                        <a:rPr lang="en-US" altLang="ja-JP" sz="800" b="1" dirty="0">
                          <a:solidFill>
                            <a:schemeClr val="tx1"/>
                          </a:solidFill>
                          <a:effectLst/>
                          <a:latin typeface="+mn-ea"/>
                          <a:ea typeface="+mn-ea"/>
                          <a:cs typeface="HG丸ｺﾞｼｯｸM-PRO"/>
                        </a:rPr>
                        <a:t>(R4)</a:t>
                      </a:r>
                      <a:endParaRPr lang="ja-JP" altLang="ja-JP"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effectLst/>
                          <a:latin typeface="+mn-ea"/>
                          <a:ea typeface="+mn-ea"/>
                          <a:cs typeface="HG丸ｺﾞｼｯｸM-PRO"/>
                        </a:rPr>
                        <a:t>10.35</a:t>
                      </a:r>
                      <a:r>
                        <a:rPr lang="ja-JP" altLang="en-US" sz="900" b="1" dirty="0">
                          <a:solidFill>
                            <a:schemeClr val="tx1"/>
                          </a:solidFill>
                          <a:effectLst/>
                          <a:latin typeface="+mn-ea"/>
                          <a:ea typeface="+mn-ea"/>
                          <a:cs typeface="HG丸ｺﾞｼｯｸM-PRO"/>
                        </a:rPr>
                        <a:t>％</a:t>
                      </a:r>
                      <a:r>
                        <a:rPr lang="en-US" altLang="ja-JP" sz="900" b="1" dirty="0">
                          <a:solidFill>
                            <a:schemeClr val="tx1"/>
                          </a:solidFill>
                          <a:effectLst/>
                          <a:latin typeface="+mn-ea"/>
                          <a:ea typeface="+mn-ea"/>
                          <a:cs typeface="HG丸ｺﾞｼｯｸM-PRO"/>
                        </a:rPr>
                        <a:t>(R7)</a:t>
                      </a:r>
                      <a:r>
                        <a:rPr lang="ja-JP" altLang="en-US" sz="900" b="0" dirty="0">
                          <a:solidFill>
                            <a:schemeClr val="tx1"/>
                          </a:solidFill>
                          <a:effectLst/>
                          <a:latin typeface="+mn-ea"/>
                          <a:ea typeface="+mn-ea"/>
                          <a:cs typeface="HG丸ｺﾞｼｯｸM-PRO"/>
                        </a:rPr>
                        <a:t>［△］</a:t>
                      </a:r>
                      <a:endParaRPr lang="en-US" altLang="ja-JP" sz="900" b="0"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900" b="1" dirty="0">
                          <a:solidFill>
                            <a:schemeClr val="tx1"/>
                          </a:solidFill>
                          <a:effectLst/>
                          <a:latin typeface="+mn-ea"/>
                          <a:ea typeface="+mn-ea"/>
                          <a:cs typeface="HG丸ｺﾞｼｯｸM-PRO"/>
                        </a:rPr>
                        <a:t>減少</a:t>
                      </a:r>
                      <a:endParaRPr lang="ja-JP"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0242033"/>
                  </a:ext>
                </a:extLst>
              </a:tr>
            </a:tbl>
          </a:graphicData>
        </a:graphic>
      </p:graphicFrame>
      <p:sp>
        <p:nvSpPr>
          <p:cNvPr id="16" name="角丸四角形 15"/>
          <p:cNvSpPr/>
          <p:nvPr/>
        </p:nvSpPr>
        <p:spPr>
          <a:xfrm>
            <a:off x="357909" y="1539729"/>
            <a:ext cx="9165504" cy="5106604"/>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20" name="角丸四角形 19"/>
          <p:cNvSpPr/>
          <p:nvPr/>
        </p:nvSpPr>
        <p:spPr>
          <a:xfrm>
            <a:off x="336405" y="1037216"/>
            <a:ext cx="2088000" cy="432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1" name="角丸四角形 20"/>
          <p:cNvSpPr/>
          <p:nvPr/>
        </p:nvSpPr>
        <p:spPr>
          <a:xfrm>
            <a:off x="2465258" y="1028705"/>
            <a:ext cx="7056000" cy="432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健康的な食生活を実践します ～朝ごはん・野菜をしっかり食べましょう～ </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17</a:t>
            </a:fld>
            <a:endParaRPr kumimoji="1" lang="ja-JP" altLang="en-US"/>
          </a:p>
        </p:txBody>
      </p:sp>
      <p:pic>
        <p:nvPicPr>
          <p:cNvPr id="22" name="図 2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23" name="角丸四角形 47">
            <a:extLst>
              <a:ext uri="{FF2B5EF4-FFF2-40B4-BE49-F238E27FC236}">
                <a16:creationId xmlns:a16="http://schemas.microsoft.com/office/drawing/2014/main" id="{5A73EA8D-8B34-458F-A9BA-BD3D36F04CD4}"/>
              </a:ext>
            </a:extLst>
          </p:cNvPr>
          <p:cNvSpPr/>
          <p:nvPr/>
        </p:nvSpPr>
        <p:spPr>
          <a:xfrm>
            <a:off x="6122368" y="2324751"/>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248994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565998876"/>
              </p:ext>
            </p:extLst>
          </p:nvPr>
        </p:nvGraphicFramePr>
        <p:xfrm>
          <a:off x="468793" y="1340168"/>
          <a:ext cx="9054620" cy="5272773"/>
        </p:xfrm>
        <a:graphic>
          <a:graphicData uri="http://schemas.openxmlformats.org/drawingml/2006/table">
            <a:tbl>
              <a:tblPr firstRow="1" bandRow="1">
                <a:tableStyleId>{5C22544A-7EE6-4342-B048-85BDC9FD1C3A}</a:tableStyleId>
              </a:tblPr>
              <a:tblGrid>
                <a:gridCol w="1022296">
                  <a:extLst>
                    <a:ext uri="{9D8B030D-6E8A-4147-A177-3AD203B41FA5}">
                      <a16:colId xmlns:a16="http://schemas.microsoft.com/office/drawing/2014/main" val="528851062"/>
                    </a:ext>
                  </a:extLst>
                </a:gridCol>
                <a:gridCol w="8032324">
                  <a:extLst>
                    <a:ext uri="{9D8B030D-6E8A-4147-A177-3AD203B41FA5}">
                      <a16:colId xmlns:a16="http://schemas.microsoft.com/office/drawing/2014/main" val="89849022"/>
                    </a:ext>
                  </a:extLst>
                </a:gridCol>
              </a:tblGrid>
              <a:tr h="5272773">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gn="r">
                        <a:lnSpc>
                          <a:spcPct val="100000"/>
                        </a:lnSpc>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地域における栄養相談への支援、栄養管理の質の向上</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■大阪府栄養士会による無料栄養相談の実施</a:t>
                      </a:r>
                      <a:r>
                        <a:rPr kumimoji="1" lang="en-US" altLang="ja-JP" sz="1100" b="0" baseline="0" dirty="0">
                          <a:solidFill>
                            <a:schemeClr val="tx1"/>
                          </a:solidFill>
                          <a:latin typeface="+mn-ea"/>
                          <a:ea typeface="+mn-ea"/>
                        </a:rPr>
                        <a:t>【27</a:t>
                      </a:r>
                      <a:r>
                        <a:rPr kumimoji="1" lang="ja-JP" altLang="en-US" sz="1100" b="0" baseline="0" dirty="0">
                          <a:solidFill>
                            <a:schemeClr val="tx1"/>
                          </a:solidFill>
                          <a:latin typeface="+mn-ea"/>
                          <a:ea typeface="+mn-ea"/>
                        </a:rPr>
                        <a:t>件</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■栄養ケア・ステーション等の整備・拡大</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栄養ケア・ステーション登録栄養士数</a:t>
                      </a:r>
                      <a:r>
                        <a:rPr kumimoji="1" lang="en-US" altLang="ja-JP" sz="1100" b="0" baseline="0" dirty="0">
                          <a:solidFill>
                            <a:schemeClr val="tx1"/>
                          </a:solidFill>
                          <a:latin typeface="+mn-ea"/>
                          <a:ea typeface="+mn-ea"/>
                        </a:rPr>
                        <a:t>271</a:t>
                      </a:r>
                      <a:r>
                        <a:rPr kumimoji="1" lang="ja-JP" altLang="en-US" sz="1100" b="0" baseline="0" dirty="0">
                          <a:solidFill>
                            <a:schemeClr val="tx1"/>
                          </a:solidFill>
                          <a:latin typeface="+mn-ea"/>
                          <a:ea typeface="+mn-ea"/>
                        </a:rPr>
                        <a:t>人、日本栄養士会認定栄養ケア・ステーション</a:t>
                      </a:r>
                      <a:r>
                        <a:rPr kumimoji="1" lang="en-US" altLang="ja-JP" sz="1100" b="0" baseline="0" dirty="0">
                          <a:solidFill>
                            <a:schemeClr val="tx1"/>
                          </a:solidFill>
                          <a:latin typeface="+mn-ea"/>
                          <a:ea typeface="+mn-ea"/>
                        </a:rPr>
                        <a:t>26</a:t>
                      </a:r>
                      <a:r>
                        <a:rPr kumimoji="1" lang="ja-JP" altLang="en-US" sz="1100" b="0" baseline="0" dirty="0">
                          <a:solidFill>
                            <a:schemeClr val="tx1"/>
                          </a:solidFill>
                          <a:latin typeface="+mn-ea"/>
                          <a:ea typeface="+mn-ea"/>
                        </a:rPr>
                        <a:t>団体、大阪府栄養士会登録栄養ケアチーム</a:t>
                      </a:r>
                      <a:r>
                        <a:rPr kumimoji="1" lang="en-US" altLang="ja-JP" sz="1100" b="0" baseline="0" dirty="0">
                          <a:solidFill>
                            <a:schemeClr val="tx1"/>
                          </a:solidFill>
                          <a:latin typeface="+mn-ea"/>
                          <a:ea typeface="+mn-ea"/>
                        </a:rPr>
                        <a:t>15</a:t>
                      </a:r>
                      <a:r>
                        <a:rPr kumimoji="1" lang="ja-JP" altLang="en-US" sz="1100" b="0" baseline="0" dirty="0">
                          <a:solidFill>
                            <a:schemeClr val="tx1"/>
                          </a:solidFill>
                          <a:latin typeface="+mn-ea"/>
                          <a:ea typeface="+mn-ea"/>
                        </a:rPr>
                        <a:t>団体</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■保健所における特定給食施設指導において、学校・企業での</a:t>
                      </a:r>
                      <a:r>
                        <a:rPr kumimoji="1" lang="en-US" altLang="ja-JP" sz="1100" b="0" baseline="0" dirty="0">
                          <a:solidFill>
                            <a:schemeClr val="tx1"/>
                          </a:solidFill>
                          <a:latin typeface="+mn-ea"/>
                          <a:ea typeface="+mn-ea"/>
                        </a:rPr>
                        <a:t>V.O.S.</a:t>
                      </a:r>
                      <a:r>
                        <a:rPr kumimoji="1" lang="ja-JP" altLang="en-US" sz="1100" b="0" baseline="0" dirty="0">
                          <a:solidFill>
                            <a:schemeClr val="tx1"/>
                          </a:solidFill>
                          <a:latin typeface="+mn-ea"/>
                          <a:ea typeface="+mn-ea"/>
                        </a:rPr>
                        <a:t>の提供推進</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aseline="0" dirty="0">
                          <a:solidFill>
                            <a:schemeClr val="tx1"/>
                          </a:solidFill>
                          <a:latin typeface="+mn-ea"/>
                          <a:ea typeface="+mn-ea"/>
                        </a:rPr>
                        <a:t>■</a:t>
                      </a:r>
                      <a:r>
                        <a:rPr kumimoji="1" lang="ja-JP" altLang="en-US" sz="1100" b="0" baseline="0" dirty="0">
                          <a:solidFill>
                            <a:schemeClr val="tx1"/>
                          </a:solidFill>
                          <a:latin typeface="+mn-ea"/>
                          <a:ea typeface="+mn-ea"/>
                        </a:rPr>
                        <a:t>特定給食施設等を対象にオンデマンド講演会を開催</a:t>
                      </a:r>
                      <a:r>
                        <a:rPr kumimoji="1" lang="en-US" altLang="ja-JP" sz="1100" b="0" baseline="0" dirty="0">
                          <a:solidFill>
                            <a:schemeClr val="tx1"/>
                          </a:solidFill>
                          <a:latin typeface="+mn-ea"/>
                          <a:ea typeface="+mn-ea"/>
                        </a:rPr>
                        <a:t>【12~1</a:t>
                      </a:r>
                      <a:r>
                        <a:rPr kumimoji="1" lang="ja-JP" altLang="en-US" sz="1100" b="0" baseline="0" dirty="0">
                          <a:solidFill>
                            <a:schemeClr val="tx1"/>
                          </a:solidFill>
                          <a:latin typeface="+mn-ea"/>
                          <a:ea typeface="+mn-ea"/>
                        </a:rPr>
                        <a:t>月</a:t>
                      </a:r>
                      <a:r>
                        <a:rPr kumimoji="1" lang="en-US" altLang="ja-JP" sz="1100" b="0" baseline="0" dirty="0">
                          <a:solidFill>
                            <a:schemeClr val="tx1"/>
                          </a:solidFill>
                          <a:latin typeface="+mn-ea"/>
                          <a:ea typeface="+mn-ea"/>
                        </a:rPr>
                        <a:t> </a:t>
                      </a:r>
                      <a:r>
                        <a:rPr kumimoji="1" lang="ja-JP" altLang="en-US" sz="1100" b="0" baseline="0" dirty="0">
                          <a:solidFill>
                            <a:schemeClr val="tx1"/>
                          </a:solidFill>
                          <a:latin typeface="+mn-ea"/>
                          <a:ea typeface="+mn-ea"/>
                        </a:rPr>
                        <a:t>視聴回数</a:t>
                      </a:r>
                      <a:r>
                        <a:rPr kumimoji="1" lang="en-US" altLang="ja-JP" sz="1100" b="0" baseline="0" dirty="0">
                          <a:solidFill>
                            <a:schemeClr val="tx1"/>
                          </a:solidFill>
                          <a:latin typeface="+mn-ea"/>
                          <a:ea typeface="+mn-ea"/>
                        </a:rPr>
                        <a:t>3,855</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a:t>
                      </a:r>
                    </a:p>
                    <a:p>
                      <a:pPr marL="174625" indent="-174625">
                        <a:lnSpc>
                          <a:spcPct val="100000"/>
                        </a:lnSpc>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学校等における取組み</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■コンビニエンスストアと協力し、店内での子ども食堂において、子どもとその保護者を対象とした栄養・歯科に関する食育体験と講話を実施</a:t>
                      </a:r>
                      <a:r>
                        <a:rPr kumimoji="1" lang="en-US" altLang="ja-JP" sz="1100" b="0" baseline="0" dirty="0">
                          <a:solidFill>
                            <a:schemeClr val="tx1"/>
                          </a:solidFill>
                          <a:latin typeface="+mn-ea"/>
                          <a:ea typeface="+mn-ea"/>
                        </a:rPr>
                        <a:t>【4</a:t>
                      </a:r>
                      <a:r>
                        <a:rPr kumimoji="1" lang="ja-JP" altLang="en-US" sz="1100" b="0" baseline="0" dirty="0">
                          <a:solidFill>
                            <a:schemeClr val="tx1"/>
                          </a:solidFill>
                          <a:latin typeface="+mn-ea"/>
                          <a:ea typeface="+mn-ea"/>
                        </a:rPr>
                        <a:t>か所・</a:t>
                      </a:r>
                      <a:r>
                        <a:rPr kumimoji="1" lang="en-US" altLang="ja-JP" sz="1100" b="0" baseline="0" dirty="0">
                          <a:solidFill>
                            <a:schemeClr val="tx1"/>
                          </a:solidFill>
                          <a:latin typeface="+mn-ea"/>
                          <a:ea typeface="+mn-ea"/>
                        </a:rPr>
                        <a:t>43</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府内小中学校を中心に連携ポスターを配布し、朝食摂取を呼びかけるキャンペーンを実施（約</a:t>
                      </a:r>
                      <a:r>
                        <a:rPr kumimoji="1" lang="en-US" altLang="ja-JP" sz="1100" b="1" baseline="0" dirty="0">
                          <a:solidFill>
                            <a:schemeClr val="tx1"/>
                          </a:solidFill>
                          <a:latin typeface="+mn-ea"/>
                          <a:ea typeface="+mn-ea"/>
                        </a:rPr>
                        <a:t>1500</a:t>
                      </a:r>
                      <a:r>
                        <a:rPr kumimoji="1" lang="ja-JP" altLang="en-US" sz="1100" b="1" baseline="0" dirty="0">
                          <a:solidFill>
                            <a:schemeClr val="tx1"/>
                          </a:solidFill>
                          <a:latin typeface="+mn-ea"/>
                          <a:ea typeface="+mn-ea"/>
                        </a:rPr>
                        <a:t>校）</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■各市町村立学校・府立学校勤務の指導栄養教諭・栄養教諭等の代表者を対象に個別的な相談指導の研修を実施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a:t>
                      </a:r>
                      <a:r>
                        <a:rPr kumimoji="1" lang="en-US" altLang="zh-TW" sz="1100" b="0" baseline="0" dirty="0">
                          <a:solidFill>
                            <a:schemeClr val="tx1"/>
                          </a:solidFill>
                          <a:latin typeface="+mn-ea"/>
                          <a:ea typeface="+mn-ea"/>
                        </a:rPr>
                        <a:t>【</a:t>
                      </a:r>
                      <a:r>
                        <a:rPr kumimoji="1" lang="en-US" altLang="ja-JP" sz="1100" b="0" baseline="0" dirty="0">
                          <a:solidFill>
                            <a:schemeClr val="tx1"/>
                          </a:solidFill>
                          <a:latin typeface="+mn-ea"/>
                          <a:ea typeface="+mn-ea"/>
                        </a:rPr>
                        <a:t>6/3</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11/10</a:t>
                      </a:r>
                      <a:r>
                        <a:rPr kumimoji="1" lang="ja-JP" altLang="en-US" sz="1100" b="0" baseline="0" dirty="0">
                          <a:solidFill>
                            <a:schemeClr val="tx1"/>
                          </a:solidFill>
                          <a:latin typeface="+mn-ea"/>
                          <a:ea typeface="+mn-ea"/>
                        </a:rPr>
                        <a:t>・各</a:t>
                      </a:r>
                      <a:r>
                        <a:rPr kumimoji="1" lang="en-US" altLang="ja-JP" sz="1100" b="0" baseline="0" dirty="0">
                          <a:solidFill>
                            <a:schemeClr val="tx1"/>
                          </a:solidFill>
                          <a:latin typeface="+mn-ea"/>
                          <a:ea typeface="+mn-ea"/>
                        </a:rPr>
                        <a:t>73</a:t>
                      </a:r>
                      <a:r>
                        <a:rPr kumimoji="1" lang="ja-JP" altLang="en-US" sz="1100" b="0" baseline="0" dirty="0">
                          <a:solidFill>
                            <a:schemeClr val="tx1"/>
                          </a:solidFill>
                          <a:latin typeface="+mn-ea"/>
                          <a:ea typeface="+mn-ea"/>
                        </a:rPr>
                        <a:t>人</a:t>
                      </a:r>
                      <a:r>
                        <a:rPr kumimoji="1" lang="en-US" altLang="zh-TW"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■政令市を除く、小・中学校及び義務教育学校、府立学校の管理職、共同調理場長を対象に衛生管理・食物アレルギー対応・個別的な相談指導のオンデマンド研修を実施</a:t>
                      </a:r>
                      <a:r>
                        <a:rPr kumimoji="1" lang="en-US" altLang="ja-JP" sz="1100" b="0" baseline="0" dirty="0">
                          <a:solidFill>
                            <a:schemeClr val="tx1"/>
                          </a:solidFill>
                          <a:latin typeface="+mn-ea"/>
                          <a:ea typeface="+mn-ea"/>
                        </a:rPr>
                        <a:t>【</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7/28</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9/5</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開催、</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906</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■保育所・認定こども園の食事提供に関する参考資料として、「食事プロセス</a:t>
                      </a:r>
                      <a:r>
                        <a:rPr kumimoji="1" lang="en-US" altLang="ja-JP" sz="1100" b="0" baseline="0" dirty="0">
                          <a:solidFill>
                            <a:schemeClr val="tx1"/>
                          </a:solidFill>
                          <a:latin typeface="+mn-ea"/>
                          <a:ea typeface="+mn-ea"/>
                        </a:rPr>
                        <a:t>PDCA</a:t>
                      </a:r>
                      <a:r>
                        <a:rPr kumimoji="1" lang="ja-JP" altLang="en-US" sz="1100" b="0" baseline="0" dirty="0">
                          <a:solidFill>
                            <a:schemeClr val="tx1"/>
                          </a:solidFill>
                          <a:latin typeface="+mn-ea"/>
                          <a:ea typeface="+mn-ea"/>
                        </a:rPr>
                        <a:t>」をホームページに掲載し普及啓発を実施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■児童福祉施設に勤務する職員（栄養士・調理員等）や児童福祉行政を担当する関係者を対象とし、施設での食事提供にかかる取組推進をテーマに、オンデマンド研修を実施</a:t>
                      </a:r>
                      <a:r>
                        <a:rPr kumimoji="1" lang="en-US" altLang="ja-JP" sz="1100" b="0" baseline="0" dirty="0">
                          <a:solidFill>
                            <a:schemeClr val="tx1"/>
                          </a:solidFill>
                          <a:latin typeface="+mn-ea"/>
                          <a:ea typeface="+mn-ea"/>
                        </a:rPr>
                        <a:t>【9/16</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11/17</a:t>
                      </a:r>
                      <a:r>
                        <a:rPr kumimoji="1" lang="ja-JP" altLang="en-US" sz="1100" b="0" baseline="0" dirty="0">
                          <a:solidFill>
                            <a:schemeClr val="tx1"/>
                          </a:solidFill>
                          <a:latin typeface="+mn-ea"/>
                          <a:ea typeface="+mn-ea"/>
                        </a:rPr>
                        <a:t>開催、視聴回数</a:t>
                      </a:r>
                      <a:r>
                        <a:rPr kumimoji="1" lang="en-US" altLang="ja-JP" sz="1100" b="0" baseline="0" dirty="0">
                          <a:solidFill>
                            <a:schemeClr val="tx1"/>
                          </a:solidFill>
                          <a:latin typeface="+mn-ea"/>
                          <a:ea typeface="+mn-ea"/>
                        </a:rPr>
                        <a:t>1,719</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「おおさか</a:t>
                      </a:r>
                      <a:r>
                        <a:rPr kumimoji="1" lang="en-US" altLang="ja-JP" sz="1100" b="1" baseline="0" dirty="0">
                          <a:solidFill>
                            <a:schemeClr val="tx1"/>
                          </a:solidFill>
                          <a:latin typeface="+mn-ea"/>
                          <a:ea typeface="+mn-ea"/>
                        </a:rPr>
                        <a:t>EXPO</a:t>
                      </a:r>
                      <a:r>
                        <a:rPr kumimoji="1" lang="ja-JP" altLang="en-US" sz="1100" b="1" baseline="0" dirty="0">
                          <a:solidFill>
                            <a:schemeClr val="tx1"/>
                          </a:solidFill>
                          <a:latin typeface="+mn-ea"/>
                          <a:ea typeface="+mn-ea"/>
                        </a:rPr>
                        <a:t>ヘルシーメニュー」コンテスト応募校食堂にて該当メニューの提供を実施</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rgbClr val="FF0000"/>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18</a:t>
            </a:fld>
            <a:endParaRPr kumimoji="1" lang="ja-JP" altLang="en-US"/>
          </a:p>
        </p:txBody>
      </p:sp>
      <p:pic>
        <p:nvPicPr>
          <p:cNvPr id="10" name="図 9">
            <a:extLst>
              <a:ext uri="{FF2B5EF4-FFF2-40B4-BE49-F238E27FC236}">
                <a16:creationId xmlns:a16="http://schemas.microsoft.com/office/drawing/2014/main" id="{C3BC1810-B52B-4BCD-A655-F842C6984D4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18096" y="5053510"/>
            <a:ext cx="1098859" cy="1094935"/>
          </a:xfrm>
          <a:prstGeom prst="rect">
            <a:avLst/>
          </a:prstGeom>
        </p:spPr>
      </p:pic>
      <p:sp>
        <p:nvSpPr>
          <p:cNvPr id="17" name="正方形/長方形 16">
            <a:extLst>
              <a:ext uri="{FF2B5EF4-FFF2-40B4-BE49-F238E27FC236}">
                <a16:creationId xmlns:a16="http://schemas.microsoft.com/office/drawing/2014/main" id="{42E93970-01D1-40B4-A384-84C66AAF0B06}"/>
              </a:ext>
            </a:extLst>
          </p:cNvPr>
          <p:cNvSpPr/>
          <p:nvPr/>
        </p:nvSpPr>
        <p:spPr>
          <a:xfrm>
            <a:off x="4497695" y="6229505"/>
            <a:ext cx="4594407" cy="340357"/>
          </a:xfrm>
          <a:prstGeom prst="rect">
            <a:avLst/>
          </a:prstGeom>
        </p:spPr>
        <p:txBody>
          <a:bodyPr wrap="square" lIns="36000" tIns="72000" rIns="36000" bIns="36000">
            <a:noAutofit/>
          </a:bodyPr>
          <a:lstStyle/>
          <a:p>
            <a:pPr algn="ctr"/>
            <a:r>
              <a:rPr lang="ja-JP" altLang="en-US" sz="1100" b="1" dirty="0">
                <a:latin typeface="+mn-ea"/>
              </a:rPr>
              <a:t>「おおさか</a:t>
            </a:r>
            <a:r>
              <a:rPr lang="en-US" altLang="ja-JP" sz="1100" b="1" dirty="0">
                <a:latin typeface="+mn-ea"/>
              </a:rPr>
              <a:t>EXPO</a:t>
            </a:r>
            <a:r>
              <a:rPr lang="ja-JP" altLang="en-US" sz="1100" b="1" dirty="0">
                <a:latin typeface="+mn-ea"/>
              </a:rPr>
              <a:t>ヘルシーメニュー」コンテスト応募校食堂での提供</a:t>
            </a:r>
          </a:p>
        </p:txBody>
      </p:sp>
      <p:sp>
        <p:nvSpPr>
          <p:cNvPr id="18" name="正方形/長方形 17">
            <a:extLst>
              <a:ext uri="{FF2B5EF4-FFF2-40B4-BE49-F238E27FC236}">
                <a16:creationId xmlns:a16="http://schemas.microsoft.com/office/drawing/2014/main" id="{78C9B447-AAEA-4A59-954F-809D42D5C861}"/>
              </a:ext>
            </a:extLst>
          </p:cNvPr>
          <p:cNvSpPr/>
          <p:nvPr/>
        </p:nvSpPr>
        <p:spPr>
          <a:xfrm>
            <a:off x="1805574" y="6286850"/>
            <a:ext cx="2631284" cy="214336"/>
          </a:xfrm>
          <a:prstGeom prst="rect">
            <a:avLst/>
          </a:prstGeom>
        </p:spPr>
        <p:txBody>
          <a:bodyPr wrap="square" lIns="36000" tIns="72000" rIns="36000" bIns="36000">
            <a:noAutofit/>
          </a:bodyPr>
          <a:lstStyle/>
          <a:p>
            <a:pPr algn="ctr"/>
            <a:r>
              <a:rPr lang="ja-JP" altLang="en-US" sz="1100" b="1" dirty="0">
                <a:latin typeface="+mn-ea"/>
              </a:rPr>
              <a:t>朝食摂取キャンペーン</a:t>
            </a:r>
          </a:p>
        </p:txBody>
      </p:sp>
      <p:grpSp>
        <p:nvGrpSpPr>
          <p:cNvPr id="21" name="グループ化 20">
            <a:extLst>
              <a:ext uri="{FF2B5EF4-FFF2-40B4-BE49-F238E27FC236}">
                <a16:creationId xmlns:a16="http://schemas.microsoft.com/office/drawing/2014/main" id="{AB8032AB-5C6D-40E0-B43F-E4EBDC760930}"/>
              </a:ext>
            </a:extLst>
          </p:cNvPr>
          <p:cNvGrpSpPr/>
          <p:nvPr/>
        </p:nvGrpSpPr>
        <p:grpSpPr>
          <a:xfrm>
            <a:off x="468793" y="336658"/>
            <a:ext cx="8972238" cy="897411"/>
            <a:chOff x="514113" y="6317463"/>
            <a:chExt cx="9143348" cy="770644"/>
          </a:xfrm>
        </p:grpSpPr>
        <p:sp>
          <p:nvSpPr>
            <p:cNvPr id="22" name="角丸四角形 19">
              <a:extLst>
                <a:ext uri="{FF2B5EF4-FFF2-40B4-BE49-F238E27FC236}">
                  <a16:creationId xmlns:a16="http://schemas.microsoft.com/office/drawing/2014/main" id="{0C155E96-BD53-4A93-93D0-CC57AAA7FB42}"/>
                </a:ext>
              </a:extLst>
            </p:cNvPr>
            <p:cNvSpPr/>
            <p:nvPr/>
          </p:nvSpPr>
          <p:spPr>
            <a:xfrm>
              <a:off x="514113" y="6318487"/>
              <a:ext cx="1080000" cy="76962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a:p>
              <a:pPr algn="ctr">
                <a:lnSpc>
                  <a:spcPts val="2000"/>
                </a:lnSpc>
              </a:pPr>
              <a:r>
                <a:rPr kumimoji="1" lang="ja-JP" altLang="en-US" sz="1000" b="1" dirty="0">
                  <a:solidFill>
                    <a:schemeClr val="bg1"/>
                  </a:solidFill>
                </a:rPr>
                <a:t>（計画策定時）</a:t>
              </a:r>
              <a:endParaRPr kumimoji="1" lang="en-US" altLang="ja-JP" sz="1000" b="1" dirty="0">
                <a:solidFill>
                  <a:schemeClr val="bg1"/>
                </a:solidFill>
              </a:endParaRPr>
            </a:p>
          </p:txBody>
        </p:sp>
        <p:sp>
          <p:nvSpPr>
            <p:cNvPr id="23" name="角丸四角形 20">
              <a:extLst>
                <a:ext uri="{FF2B5EF4-FFF2-40B4-BE49-F238E27FC236}">
                  <a16:creationId xmlns:a16="http://schemas.microsoft.com/office/drawing/2014/main" id="{56596244-EDE6-4E8B-80BC-13D9CB006BA6}"/>
                </a:ext>
              </a:extLst>
            </p:cNvPr>
            <p:cNvSpPr/>
            <p:nvPr/>
          </p:nvSpPr>
          <p:spPr>
            <a:xfrm>
              <a:off x="1604214" y="6317463"/>
              <a:ext cx="8053247" cy="76962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 朝食をほとんど毎日食べる人の割合は、若い世代で特に低くなっており、また、野菜摂取量は国の目標値（</a:t>
              </a:r>
              <a:r>
                <a:rPr kumimoji="1" lang="en-US" altLang="ja-JP" sz="1200" b="1" baseline="0" dirty="0">
                  <a:solidFill>
                    <a:schemeClr val="tx1"/>
                  </a:solidFill>
                  <a:latin typeface="+mn-ea"/>
                  <a:ea typeface="+mn-ea"/>
                </a:rPr>
                <a:t>350g</a:t>
              </a:r>
              <a:r>
                <a:rPr kumimoji="1" lang="ja-JP" altLang="en-US" sz="1200" b="1" baseline="0" dirty="0">
                  <a:solidFill>
                    <a:schemeClr val="tx1"/>
                  </a:solidFill>
                  <a:latin typeface="+mn-ea"/>
                  <a:ea typeface="+mn-ea"/>
                </a:rPr>
                <a:t>）よりも約</a:t>
              </a:r>
              <a:r>
                <a:rPr kumimoji="1" lang="en-US" altLang="ja-JP" sz="1200" b="1" baseline="0" dirty="0">
                  <a:solidFill>
                    <a:schemeClr val="tx1"/>
                  </a:solidFill>
                  <a:latin typeface="+mn-ea"/>
                  <a:ea typeface="+mn-ea"/>
                </a:rPr>
                <a:t>90g</a:t>
              </a:r>
              <a:r>
                <a:rPr kumimoji="1" lang="ja-JP" altLang="en-US" sz="1200" b="1" baseline="0" dirty="0">
                  <a:solidFill>
                    <a:schemeClr val="tx1"/>
                  </a:solidFill>
                  <a:latin typeface="+mn-ea"/>
                  <a:ea typeface="+mn-ea"/>
                </a:rPr>
                <a:t>少なく、全国平均も下回っています。</a:t>
              </a:r>
            </a:p>
            <a:p>
              <a:pPr marL="174625" indent="-174625">
                <a:lnSpc>
                  <a:spcPct val="100000"/>
                </a:lnSpc>
              </a:pPr>
              <a:r>
                <a:rPr kumimoji="1" lang="ja-JP" altLang="en-US" sz="1200" b="1" baseline="0" dirty="0">
                  <a:solidFill>
                    <a:schemeClr val="tx1"/>
                  </a:solidFill>
                  <a:latin typeface="+mn-ea"/>
                  <a:ea typeface="+mn-ea"/>
                </a:rPr>
                <a:t>◆ 生活習慣病を予防するために、若い世代から栄養バランスのとれた食事をとる習慣をつけ、日頃から減塩や野菜摂取を心がけるなど、健康的な食生活を送る実践が求められます。</a:t>
              </a:r>
            </a:p>
          </p:txBody>
        </p:sp>
      </p:grpSp>
      <p:grpSp>
        <p:nvGrpSpPr>
          <p:cNvPr id="15" name="グループ化 14">
            <a:extLst>
              <a:ext uri="{FF2B5EF4-FFF2-40B4-BE49-F238E27FC236}">
                <a16:creationId xmlns:a16="http://schemas.microsoft.com/office/drawing/2014/main" id="{D9F02F7A-2084-4D54-96E1-4E962FB819E9}"/>
              </a:ext>
            </a:extLst>
          </p:cNvPr>
          <p:cNvGrpSpPr/>
          <p:nvPr/>
        </p:nvGrpSpPr>
        <p:grpSpPr>
          <a:xfrm>
            <a:off x="2599313" y="5003797"/>
            <a:ext cx="904342" cy="1225709"/>
            <a:chOff x="7886636" y="4031354"/>
            <a:chExt cx="1232805" cy="1734702"/>
          </a:xfrm>
        </p:grpSpPr>
        <p:pic>
          <p:nvPicPr>
            <p:cNvPr id="16" name="図 15">
              <a:extLst>
                <a:ext uri="{FF2B5EF4-FFF2-40B4-BE49-F238E27FC236}">
                  <a16:creationId xmlns:a16="http://schemas.microsoft.com/office/drawing/2014/main" id="{A3465459-0014-4298-96D9-91B76CECBFE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86636" y="4031354"/>
              <a:ext cx="1232805" cy="1734702"/>
            </a:xfrm>
            <a:prstGeom prst="rect">
              <a:avLst/>
            </a:prstGeom>
          </p:spPr>
        </p:pic>
        <p:sp>
          <p:nvSpPr>
            <p:cNvPr id="20" name="正方形/長方形 19">
              <a:extLst>
                <a:ext uri="{FF2B5EF4-FFF2-40B4-BE49-F238E27FC236}">
                  <a16:creationId xmlns:a16="http://schemas.microsoft.com/office/drawing/2014/main" id="{AF13AD83-5788-456F-AAF0-752B3EE6336E}"/>
                </a:ext>
              </a:extLst>
            </p:cNvPr>
            <p:cNvSpPr/>
            <p:nvPr/>
          </p:nvSpPr>
          <p:spPr>
            <a:xfrm>
              <a:off x="7898360" y="4052835"/>
              <a:ext cx="124460" cy="168646"/>
            </a:xfrm>
            <a:prstGeom prst="rect">
              <a:avLst/>
            </a:prstGeom>
            <a:solidFill>
              <a:srgbClr val="FFC20A"/>
            </a:solidFill>
            <a:ln>
              <a:solidFill>
                <a:srgbClr val="FFC2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pic>
        <p:nvPicPr>
          <p:cNvPr id="4" name="図 3">
            <a:extLst>
              <a:ext uri="{FF2B5EF4-FFF2-40B4-BE49-F238E27FC236}">
                <a16:creationId xmlns:a16="http://schemas.microsoft.com/office/drawing/2014/main" id="{CFF94F71-EE73-4602-B94C-8A4C39AA838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49462" y="5063198"/>
            <a:ext cx="1098859" cy="1095004"/>
          </a:xfrm>
          <a:prstGeom prst="rect">
            <a:avLst/>
          </a:prstGeom>
        </p:spPr>
      </p:pic>
      <p:pic>
        <p:nvPicPr>
          <p:cNvPr id="7" name="図 6">
            <a:extLst>
              <a:ext uri="{FF2B5EF4-FFF2-40B4-BE49-F238E27FC236}">
                <a16:creationId xmlns:a16="http://schemas.microsoft.com/office/drawing/2014/main" id="{DFFBFBA2-70F3-4E85-9473-AC10B0B8B6B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222897" y="5063198"/>
            <a:ext cx="1120623" cy="1101302"/>
          </a:xfrm>
          <a:prstGeom prst="rect">
            <a:avLst/>
          </a:prstGeom>
        </p:spPr>
      </p:pic>
    </p:spTree>
    <p:extLst>
      <p:ext uri="{BB962C8B-B14F-4D97-AF65-F5344CB8AC3E}">
        <p14:creationId xmlns:p14="http://schemas.microsoft.com/office/powerpoint/2010/main" val="3079846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41595787"/>
              </p:ext>
            </p:extLst>
          </p:nvPr>
        </p:nvGraphicFramePr>
        <p:xfrm>
          <a:off x="468793" y="279959"/>
          <a:ext cx="8928000" cy="6267798"/>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267798">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企業や大学等との連携による食生活の改善</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■民間企業が発行する機関誌を活用した</a:t>
                      </a:r>
                      <a:r>
                        <a:rPr kumimoji="1" lang="en-US" altLang="ja-JP" sz="1100" b="0" baseline="0" dirty="0">
                          <a:solidFill>
                            <a:schemeClr val="tx1"/>
                          </a:solidFill>
                          <a:latin typeface="+mn-ea"/>
                          <a:ea typeface="+mn-ea"/>
                        </a:rPr>
                        <a:t>V.O.S.</a:t>
                      </a:r>
                      <a:r>
                        <a:rPr kumimoji="1" lang="ja-JP" altLang="en-US" sz="1100" b="0" baseline="0" dirty="0">
                          <a:solidFill>
                            <a:schemeClr val="tx1"/>
                          </a:solidFill>
                          <a:latin typeface="+mn-ea"/>
                          <a:ea typeface="+mn-ea"/>
                        </a:rPr>
                        <a:t>の啓発</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森永乳業考案</a:t>
                      </a:r>
                      <a:r>
                        <a:rPr kumimoji="1" lang="en-US" altLang="ja-JP" sz="1100" b="1" baseline="0" dirty="0">
                          <a:solidFill>
                            <a:schemeClr val="tx1"/>
                          </a:solidFill>
                          <a:latin typeface="+mn-ea"/>
                          <a:ea typeface="+mn-ea"/>
                        </a:rPr>
                        <a:t>V.O.S.</a:t>
                      </a:r>
                      <a:r>
                        <a:rPr kumimoji="1" lang="ja-JP" altLang="en-US" sz="1100" b="1" baseline="0" dirty="0">
                          <a:solidFill>
                            <a:schemeClr val="tx1"/>
                          </a:solidFill>
                          <a:latin typeface="+mn-ea"/>
                          <a:ea typeface="+mn-ea"/>
                        </a:rPr>
                        <a:t>メニューの府庁本館地下食堂提供</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「ミルク親子丼」、</a:t>
                      </a:r>
                      <a:r>
                        <a:rPr kumimoji="1" lang="en-US" altLang="ja-JP" sz="1100" b="1" baseline="0" dirty="0">
                          <a:solidFill>
                            <a:schemeClr val="tx1"/>
                          </a:solidFill>
                          <a:latin typeface="+mn-ea"/>
                          <a:ea typeface="+mn-ea"/>
                        </a:rPr>
                        <a:t>6/23</a:t>
                      </a:r>
                      <a:r>
                        <a:rPr kumimoji="1" lang="ja-JP" altLang="en-US" sz="1100" b="1" baseline="0" dirty="0">
                          <a:solidFill>
                            <a:schemeClr val="tx1"/>
                          </a:solidFill>
                          <a:latin typeface="+mn-ea"/>
                          <a:ea typeface="+mn-ea"/>
                        </a:rPr>
                        <a:t>～</a:t>
                      </a:r>
                      <a:r>
                        <a:rPr kumimoji="1" lang="en-US" altLang="ja-JP" sz="1100" b="1" baseline="0" dirty="0">
                          <a:solidFill>
                            <a:schemeClr val="tx1"/>
                          </a:solidFill>
                          <a:latin typeface="+mn-ea"/>
                          <a:ea typeface="+mn-ea"/>
                        </a:rPr>
                        <a:t>27】【</a:t>
                      </a:r>
                      <a:r>
                        <a:rPr kumimoji="1" lang="ja-JP" altLang="en-US" sz="1100" b="1" baseline="0" dirty="0">
                          <a:solidFill>
                            <a:schemeClr val="tx1"/>
                          </a:solidFill>
                          <a:latin typeface="+mn-ea"/>
                          <a:ea typeface="+mn-ea"/>
                        </a:rPr>
                        <a:t>「豆腐と夏野菜のイタリアンどんぶり」、</a:t>
                      </a:r>
                      <a:r>
                        <a:rPr kumimoji="1" lang="en-US" altLang="ja-JP" sz="1100" b="1" baseline="0" dirty="0">
                          <a:solidFill>
                            <a:schemeClr val="tx1"/>
                          </a:solidFill>
                          <a:latin typeface="+mn-ea"/>
                          <a:ea typeface="+mn-ea"/>
                        </a:rPr>
                        <a:t>8/18</a:t>
                      </a:r>
                      <a:r>
                        <a:rPr kumimoji="1" lang="ja-JP" altLang="en-US" sz="1100" b="1" baseline="0" dirty="0">
                          <a:solidFill>
                            <a:schemeClr val="tx1"/>
                          </a:solidFill>
                          <a:latin typeface="+mn-ea"/>
                          <a:ea typeface="+mn-ea"/>
                        </a:rPr>
                        <a:t>～</a:t>
                      </a:r>
                      <a:r>
                        <a:rPr kumimoji="1" lang="en-US" altLang="ja-JP" sz="1100" b="1" baseline="0" dirty="0">
                          <a:solidFill>
                            <a:schemeClr val="tx1"/>
                          </a:solidFill>
                          <a:latin typeface="+mn-ea"/>
                          <a:ea typeface="+mn-ea"/>
                        </a:rPr>
                        <a:t>22】</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江崎グリコ連携、府内カフェ英國屋でモーニング</a:t>
                      </a:r>
                      <a:r>
                        <a:rPr kumimoji="1" lang="en-US" altLang="ja-JP" sz="1100" b="1" baseline="0" dirty="0">
                          <a:solidFill>
                            <a:schemeClr val="tx1"/>
                          </a:solidFill>
                          <a:latin typeface="+mn-ea"/>
                          <a:ea typeface="+mn-ea"/>
                        </a:rPr>
                        <a:t>V.O.S.</a:t>
                      </a:r>
                      <a:r>
                        <a:rPr kumimoji="1" lang="ja-JP" altLang="en-US" sz="1100" b="1" baseline="0" dirty="0">
                          <a:solidFill>
                            <a:schemeClr val="tx1"/>
                          </a:solidFill>
                          <a:latin typeface="+mn-ea"/>
                          <a:ea typeface="+mn-ea"/>
                        </a:rPr>
                        <a:t>プラス</a:t>
                      </a:r>
                      <a:r>
                        <a:rPr kumimoji="1" lang="en-US" altLang="ja-JP" sz="1100" b="1" baseline="0" dirty="0">
                          <a:solidFill>
                            <a:schemeClr val="tx1"/>
                          </a:solidFill>
                          <a:latin typeface="+mn-ea"/>
                          <a:ea typeface="+mn-ea"/>
                        </a:rPr>
                        <a:t>F</a:t>
                      </a:r>
                      <a:r>
                        <a:rPr kumimoji="1" lang="ja-JP" altLang="en-US" sz="1100" b="1" baseline="0" dirty="0">
                          <a:solidFill>
                            <a:schemeClr val="tx1"/>
                          </a:solidFill>
                          <a:latin typeface="+mn-ea"/>
                          <a:ea typeface="+mn-ea"/>
                        </a:rPr>
                        <a:t>（果物）メニューの提供</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「タンサでカラダよろこぶ</a:t>
                      </a:r>
                      <a:r>
                        <a:rPr kumimoji="1" lang="en-US" altLang="ja-JP" sz="1100" b="1" baseline="0" dirty="0">
                          <a:solidFill>
                            <a:schemeClr val="tx1"/>
                          </a:solidFill>
                          <a:latin typeface="+mn-ea"/>
                          <a:ea typeface="+mn-ea"/>
                        </a:rPr>
                        <a:t>V.O.S.</a:t>
                      </a:r>
                      <a:r>
                        <a:rPr kumimoji="1" lang="ja-JP" altLang="en-US" sz="1100" b="1" baseline="0" dirty="0">
                          <a:solidFill>
                            <a:schemeClr val="tx1"/>
                          </a:solidFill>
                          <a:latin typeface="+mn-ea"/>
                          <a:ea typeface="+mn-ea"/>
                        </a:rPr>
                        <a:t>モーニングセット」、</a:t>
                      </a:r>
                      <a:r>
                        <a:rPr kumimoji="1" lang="en-US" altLang="ja-JP" sz="1100" b="1" baseline="0" dirty="0">
                          <a:solidFill>
                            <a:schemeClr val="tx1"/>
                          </a:solidFill>
                          <a:latin typeface="+mn-ea"/>
                          <a:ea typeface="+mn-ea"/>
                        </a:rPr>
                        <a:t>8</a:t>
                      </a:r>
                      <a:r>
                        <a:rPr kumimoji="1" lang="ja-JP" altLang="en-US" sz="1100" b="1" baseline="0" dirty="0">
                          <a:solidFill>
                            <a:schemeClr val="tx1"/>
                          </a:solidFill>
                          <a:latin typeface="+mn-ea"/>
                          <a:ea typeface="+mn-ea"/>
                        </a:rPr>
                        <a:t>月末から</a:t>
                      </a:r>
                      <a:r>
                        <a:rPr kumimoji="1" lang="en-US" altLang="ja-JP" sz="1100" b="1" baseline="0" dirty="0">
                          <a:solidFill>
                            <a:schemeClr val="tx1"/>
                          </a:solidFill>
                          <a:latin typeface="+mn-ea"/>
                          <a:ea typeface="+mn-ea"/>
                        </a:rPr>
                        <a:t>1</a:t>
                      </a:r>
                      <a:r>
                        <a:rPr kumimoji="1" lang="ja-JP" altLang="en-US" sz="1100" b="1" baseline="0" dirty="0">
                          <a:solidFill>
                            <a:schemeClr val="tx1"/>
                          </a:solidFill>
                          <a:latin typeface="+mn-ea"/>
                          <a:ea typeface="+mn-ea"/>
                        </a:rPr>
                        <a:t>か月</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江崎グリコ・ロート製薬連携、ロートレシピ梅田</a:t>
                      </a:r>
                      <a:r>
                        <a:rPr kumimoji="1" lang="en-US" altLang="ja-JP" sz="1100" b="1" baseline="0" dirty="0">
                          <a:solidFill>
                            <a:schemeClr val="tx1"/>
                          </a:solidFill>
                          <a:latin typeface="+mn-ea"/>
                          <a:ea typeface="+mn-ea"/>
                        </a:rPr>
                        <a:t>NU</a:t>
                      </a:r>
                      <a:r>
                        <a:rPr kumimoji="1" lang="ja-JP" altLang="en-US" sz="1100" b="1" baseline="0" dirty="0">
                          <a:solidFill>
                            <a:schemeClr val="tx1"/>
                          </a:solidFill>
                          <a:latin typeface="+mn-ea"/>
                          <a:ea typeface="+mn-ea"/>
                        </a:rPr>
                        <a:t>茶屋町プラス店でのおおさか</a:t>
                      </a:r>
                      <a:r>
                        <a:rPr kumimoji="1" lang="en-US" altLang="ja-JP" sz="1100" b="1" baseline="0" dirty="0">
                          <a:solidFill>
                            <a:schemeClr val="tx1"/>
                          </a:solidFill>
                          <a:latin typeface="+mn-ea"/>
                          <a:ea typeface="+mn-ea"/>
                        </a:rPr>
                        <a:t>EXPO</a:t>
                      </a:r>
                      <a:r>
                        <a:rPr kumimoji="1" lang="ja-JP" altLang="en-US" sz="1100" b="1" baseline="0" dirty="0">
                          <a:solidFill>
                            <a:schemeClr val="tx1"/>
                          </a:solidFill>
                          <a:latin typeface="+mn-ea"/>
                          <a:ea typeface="+mn-ea"/>
                        </a:rPr>
                        <a:t>ヘルシーメニュー提供</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「秋鮭と大阪産ルッコラの</a:t>
                      </a:r>
                      <a:r>
                        <a:rPr kumimoji="1" lang="en-US" altLang="ja-JP" sz="1100" b="1" baseline="0" dirty="0">
                          <a:solidFill>
                            <a:schemeClr val="tx1"/>
                          </a:solidFill>
                          <a:latin typeface="+mn-ea"/>
                          <a:ea typeface="+mn-ea"/>
                        </a:rPr>
                        <a:t>SUNAO</a:t>
                      </a:r>
                      <a:r>
                        <a:rPr kumimoji="1" lang="ja-JP" altLang="en-US" sz="1100" b="1" baseline="0" dirty="0">
                          <a:solidFill>
                            <a:schemeClr val="tx1"/>
                          </a:solidFill>
                          <a:latin typeface="+mn-ea"/>
                          <a:ea typeface="+mn-ea"/>
                        </a:rPr>
                        <a:t>もっちりパスタ・季節のデリセット」、</a:t>
                      </a:r>
                      <a:r>
                        <a:rPr kumimoji="1" lang="en-US" altLang="ja-JP" sz="1100" b="1" baseline="0" dirty="0">
                          <a:solidFill>
                            <a:schemeClr val="tx1"/>
                          </a:solidFill>
                          <a:latin typeface="+mn-ea"/>
                          <a:ea typeface="+mn-ea"/>
                        </a:rPr>
                        <a:t>11/13</a:t>
                      </a:r>
                      <a:r>
                        <a:rPr kumimoji="1" lang="ja-JP" altLang="en-US" sz="1100" b="1" baseline="0" dirty="0">
                          <a:solidFill>
                            <a:schemeClr val="tx1"/>
                          </a:solidFill>
                          <a:latin typeface="+mn-ea"/>
                          <a:ea typeface="+mn-ea"/>
                        </a:rPr>
                        <a:t>～</a:t>
                      </a:r>
                      <a:r>
                        <a:rPr kumimoji="1" lang="en-US" altLang="ja-JP" sz="1100" b="1" baseline="0" dirty="0">
                          <a:solidFill>
                            <a:schemeClr val="tx1"/>
                          </a:solidFill>
                          <a:latin typeface="+mn-ea"/>
                          <a:ea typeface="+mn-ea"/>
                        </a:rPr>
                        <a:t>26】</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■食品企業との連携によるスーパー等での</a:t>
                      </a:r>
                      <a:r>
                        <a:rPr kumimoji="1" lang="en-US" altLang="ja-JP" sz="1100" b="0" baseline="0" dirty="0">
                          <a:solidFill>
                            <a:schemeClr val="tx1"/>
                          </a:solidFill>
                          <a:latin typeface="+mn-ea"/>
                          <a:ea typeface="+mn-ea"/>
                        </a:rPr>
                        <a:t>V.O.S.</a:t>
                      </a:r>
                      <a:r>
                        <a:rPr kumimoji="1" lang="ja-JP" altLang="en-US" sz="1100" b="0" baseline="0" dirty="0">
                          <a:solidFill>
                            <a:schemeClr val="tx1"/>
                          </a:solidFill>
                          <a:latin typeface="+mn-ea"/>
                          <a:ea typeface="+mn-ea"/>
                        </a:rPr>
                        <a:t>の普及啓発</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■健活おおさか推進府民会議ワークショップで、府民の野菜摂取量増加をテーマに、グループワーク形式の検討を実施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baseline="0" dirty="0">
                          <a:solidFill>
                            <a:schemeClr val="tx1"/>
                          </a:solidFill>
                          <a:latin typeface="+mn-ea"/>
                          <a:ea typeface="+mn-ea"/>
                        </a:rPr>
                        <a:t>【49</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■府内全大学を対象とした情報交換会を実施</a:t>
                      </a:r>
                      <a:r>
                        <a:rPr kumimoji="1" lang="en-US" altLang="ja-JP" sz="1100" b="0" baseline="0" dirty="0">
                          <a:solidFill>
                            <a:schemeClr val="tx1"/>
                          </a:solidFill>
                          <a:latin typeface="+mn-ea"/>
                          <a:ea typeface="+mn-ea"/>
                        </a:rPr>
                        <a:t>【15</a:t>
                      </a:r>
                      <a:r>
                        <a:rPr kumimoji="1" lang="ja-JP" altLang="en-US" sz="1100" b="0" baseline="0" dirty="0">
                          <a:solidFill>
                            <a:schemeClr val="tx1"/>
                          </a:solidFill>
                          <a:latin typeface="+mn-ea"/>
                          <a:ea typeface="+mn-ea"/>
                        </a:rPr>
                        <a:t>大学（</a:t>
                      </a:r>
                      <a:r>
                        <a:rPr kumimoji="1" lang="en-US" altLang="ja-JP" sz="1100" b="0" baseline="0" dirty="0">
                          <a:solidFill>
                            <a:schemeClr val="tx1"/>
                          </a:solidFill>
                          <a:latin typeface="+mn-ea"/>
                          <a:ea typeface="+mn-ea"/>
                        </a:rPr>
                        <a:t>25</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15</a:t>
                      </a:r>
                      <a:r>
                        <a:rPr kumimoji="1" lang="ja-JP" altLang="en-US" sz="1100" b="0" baseline="0" dirty="0">
                          <a:solidFill>
                            <a:schemeClr val="tx1"/>
                          </a:solidFill>
                          <a:latin typeface="+mn-ea"/>
                          <a:ea typeface="+mn-ea"/>
                        </a:rPr>
                        <a:t>保健所（</a:t>
                      </a:r>
                      <a:r>
                        <a:rPr kumimoji="1" lang="en-US" altLang="ja-JP" sz="1100" b="0" baseline="0" dirty="0">
                          <a:solidFill>
                            <a:schemeClr val="tx1"/>
                          </a:solidFill>
                          <a:latin typeface="+mn-ea"/>
                          <a:ea typeface="+mn-ea"/>
                        </a:rPr>
                        <a:t>22</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■やせ・肥満に関するモデル事業として、大学生向けに学祭や健康診断等で体組成測定を実施し、測定結果に基づき管理栄養士から食生活に関する助言を実施</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５大学（計</a:t>
                      </a:r>
                      <a:r>
                        <a:rPr kumimoji="1" lang="en-US" altLang="ja-JP" sz="1100" b="0" baseline="0" dirty="0">
                          <a:solidFill>
                            <a:schemeClr val="tx1"/>
                          </a:solidFill>
                          <a:latin typeface="+mn-ea"/>
                          <a:ea typeface="+mn-ea"/>
                        </a:rPr>
                        <a:t>363</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indent="-174625">
                        <a:lnSpc>
                          <a:spcPct val="100000"/>
                        </a:lnSpc>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「食育」など食生活の改善に向けた普及啓発</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食育推進ネットワーク会議と連携し、「おおさか食育の縁日 </a:t>
                      </a:r>
                      <a:r>
                        <a:rPr kumimoji="1" lang="en-US" altLang="ja-JP" sz="1100" b="1" baseline="0" dirty="0">
                          <a:solidFill>
                            <a:schemeClr val="tx1"/>
                          </a:solidFill>
                          <a:latin typeface="+mn-ea"/>
                          <a:ea typeface="+mn-ea"/>
                        </a:rPr>
                        <a:t>in </a:t>
                      </a:r>
                      <a:r>
                        <a:rPr kumimoji="1" lang="ja-JP" altLang="en-US" sz="1100" b="1" baseline="0" dirty="0">
                          <a:solidFill>
                            <a:schemeClr val="tx1"/>
                          </a:solidFill>
                          <a:latin typeface="+mn-ea"/>
                          <a:ea typeface="+mn-ea"/>
                        </a:rPr>
                        <a:t>近鉄百貨店上本町店」イベントを開催</a:t>
                      </a:r>
                      <a:r>
                        <a:rPr kumimoji="1" lang="en-US" altLang="ja-JP" sz="1100" b="1" baseline="0" dirty="0">
                          <a:solidFill>
                            <a:schemeClr val="tx1"/>
                          </a:solidFill>
                          <a:latin typeface="+mn-ea"/>
                          <a:ea typeface="+mn-ea"/>
                        </a:rPr>
                        <a:t>【11/22</a:t>
                      </a: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233</a:t>
                      </a:r>
                      <a:r>
                        <a:rPr kumimoji="1" lang="ja-JP" altLang="en-US" sz="1100" b="1" baseline="0" dirty="0">
                          <a:solidFill>
                            <a:schemeClr val="tx1"/>
                          </a:solidFill>
                          <a:latin typeface="+mn-ea"/>
                          <a:ea typeface="+mn-ea"/>
                        </a:rPr>
                        <a:t>人</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■企業と連携して作成したメニューブックを活用した</a:t>
                      </a:r>
                      <a:r>
                        <a:rPr kumimoji="1" lang="en-US" altLang="ja-JP" sz="1100" b="0" baseline="0" dirty="0">
                          <a:solidFill>
                            <a:schemeClr val="tx1"/>
                          </a:solidFill>
                          <a:latin typeface="+mn-ea"/>
                          <a:ea typeface="+mn-ea"/>
                        </a:rPr>
                        <a:t>V.O.S.</a:t>
                      </a:r>
                      <a:r>
                        <a:rPr kumimoji="1" lang="ja-JP" altLang="en-US" sz="1100" b="0" baseline="0" dirty="0">
                          <a:solidFill>
                            <a:schemeClr val="tx1"/>
                          </a:solidFill>
                          <a:latin typeface="+mn-ea"/>
                          <a:ea typeface="+mn-ea"/>
                        </a:rPr>
                        <a:t>や朝食を食べることの啓発</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インフルエンサー「ひらさわけ」によるおおさか</a:t>
                      </a:r>
                      <a:r>
                        <a:rPr kumimoji="1" lang="en-US" altLang="ja-JP" sz="1100" b="1" baseline="0" dirty="0">
                          <a:solidFill>
                            <a:schemeClr val="tx1"/>
                          </a:solidFill>
                          <a:latin typeface="+mn-ea"/>
                          <a:ea typeface="+mn-ea"/>
                        </a:rPr>
                        <a:t>EXPO</a:t>
                      </a:r>
                      <a:r>
                        <a:rPr kumimoji="1" lang="ja-JP" altLang="en-US" sz="1100" b="1" baseline="0" dirty="0">
                          <a:solidFill>
                            <a:schemeClr val="tx1"/>
                          </a:solidFill>
                          <a:latin typeface="+mn-ea"/>
                          <a:ea typeface="+mn-ea"/>
                        </a:rPr>
                        <a:t>ヘルシーメニューの考案と</a:t>
                      </a:r>
                      <a:r>
                        <a:rPr kumimoji="1" lang="en-US" altLang="ja-JP" sz="1100" b="1" baseline="0" dirty="0">
                          <a:solidFill>
                            <a:schemeClr val="tx1"/>
                          </a:solidFill>
                          <a:latin typeface="+mn-ea"/>
                          <a:ea typeface="+mn-ea"/>
                        </a:rPr>
                        <a:t>Instagram</a:t>
                      </a:r>
                      <a:r>
                        <a:rPr kumimoji="1" lang="ja-JP" altLang="en-US" sz="1100" b="1" baseline="0" dirty="0">
                          <a:solidFill>
                            <a:schemeClr val="tx1"/>
                          </a:solidFill>
                          <a:latin typeface="+mn-ea"/>
                          <a:ea typeface="+mn-ea"/>
                        </a:rPr>
                        <a:t>アカウントでの動画投稿によるヘルシーメニューの情報発信</a:t>
                      </a:r>
                      <a:r>
                        <a:rPr kumimoji="1" lang="en-US" altLang="ja-JP" sz="1100" b="1" baseline="0" dirty="0">
                          <a:solidFill>
                            <a:schemeClr val="tx1"/>
                          </a:solidFill>
                          <a:latin typeface="+mn-ea"/>
                          <a:ea typeface="+mn-ea"/>
                        </a:rPr>
                        <a:t>【12/22</a:t>
                      </a:r>
                      <a:r>
                        <a:rPr kumimoji="1" lang="ja-JP" altLang="en-US" sz="1100" b="1" baseline="0" dirty="0">
                          <a:solidFill>
                            <a:schemeClr val="tx1"/>
                          </a:solidFill>
                          <a:latin typeface="+mn-ea"/>
                          <a:ea typeface="+mn-ea"/>
                        </a:rPr>
                        <a:t>投稿、</a:t>
                      </a:r>
                      <a:r>
                        <a:rPr kumimoji="1" lang="en-US" altLang="ja-JP" sz="1100" b="1" baseline="0" dirty="0">
                          <a:solidFill>
                            <a:schemeClr val="tx1"/>
                          </a:solidFill>
                          <a:latin typeface="+mn-ea"/>
                          <a:ea typeface="+mn-ea"/>
                        </a:rPr>
                        <a:t>123</a:t>
                      </a:r>
                      <a:r>
                        <a:rPr kumimoji="1" lang="ja-JP" altLang="en-US" sz="1100" b="1" baseline="0" dirty="0">
                          <a:solidFill>
                            <a:schemeClr val="tx1"/>
                          </a:solidFill>
                          <a:latin typeface="+mn-ea"/>
                          <a:ea typeface="+mn-ea"/>
                        </a:rPr>
                        <a:t>万回再生（令和</a:t>
                      </a:r>
                      <a:r>
                        <a:rPr kumimoji="1" lang="en-US" altLang="ja-JP" sz="1100" b="1" baseline="0" dirty="0">
                          <a:solidFill>
                            <a:schemeClr val="tx1"/>
                          </a:solidFill>
                          <a:latin typeface="+mn-ea"/>
                          <a:ea typeface="+mn-ea"/>
                        </a:rPr>
                        <a:t>8</a:t>
                      </a:r>
                      <a:r>
                        <a:rPr kumimoji="1" lang="ja-JP" altLang="en-US" sz="1100" b="1" baseline="0" dirty="0">
                          <a:solidFill>
                            <a:schemeClr val="tx1"/>
                          </a:solidFill>
                          <a:latin typeface="+mn-ea"/>
                          <a:ea typeface="+mn-ea"/>
                        </a:rPr>
                        <a:t>年</a:t>
                      </a:r>
                      <a:r>
                        <a:rPr kumimoji="1" lang="en-US" altLang="ja-JP" sz="1100" b="1" baseline="0" dirty="0">
                          <a:solidFill>
                            <a:schemeClr val="tx1"/>
                          </a:solidFill>
                          <a:latin typeface="+mn-ea"/>
                          <a:ea typeface="+mn-ea"/>
                        </a:rPr>
                        <a:t>2</a:t>
                      </a:r>
                      <a:r>
                        <a:rPr kumimoji="1" lang="ja-JP" altLang="en-US" sz="1100" b="1" baseline="0" dirty="0">
                          <a:solidFill>
                            <a:schemeClr val="tx1"/>
                          </a:solidFill>
                          <a:latin typeface="+mn-ea"/>
                          <a:ea typeface="+mn-ea"/>
                        </a:rPr>
                        <a:t>月時点）</a:t>
                      </a:r>
                      <a:r>
                        <a:rPr kumimoji="1" lang="en-US" altLang="ja-JP" sz="1100" b="1" baseline="0" dirty="0">
                          <a:solidFill>
                            <a:schemeClr val="tx1"/>
                          </a:solidFill>
                          <a:latin typeface="+mn-ea"/>
                          <a:ea typeface="+mn-ea"/>
                        </a:rPr>
                        <a:t>】</a:t>
                      </a:r>
                      <a:endParaRPr kumimoji="1" lang="ja-JP" altLang="en-US"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a:t>
                      </a:r>
                      <a:r>
                        <a:rPr kumimoji="1" lang="ja-JP" altLang="en-US" sz="1100" b="0" dirty="0">
                          <a:solidFill>
                            <a:schemeClr val="tx1"/>
                          </a:solidFill>
                          <a:latin typeface="+mn-ea"/>
                          <a:ea typeface="+mn-ea"/>
                        </a:rPr>
                        <a:t>大阪府健康アプリ「アスマイル」で食生活改善につながるコラムを投稿（</a:t>
                      </a:r>
                      <a:r>
                        <a:rPr kumimoji="1" lang="en-US" altLang="ja-JP" sz="1100" b="0" dirty="0">
                          <a:solidFill>
                            <a:schemeClr val="tx1"/>
                          </a:solidFill>
                          <a:latin typeface="+mn-ea"/>
                          <a:ea typeface="+mn-ea"/>
                        </a:rPr>
                        <a:t>10</a:t>
                      </a:r>
                      <a:r>
                        <a:rPr kumimoji="1" lang="ja-JP" altLang="en-US" sz="1100" b="0" dirty="0">
                          <a:solidFill>
                            <a:schemeClr val="tx1"/>
                          </a:solidFill>
                          <a:latin typeface="+mn-ea"/>
                          <a:ea typeface="+mn-ea"/>
                        </a:rPr>
                        <a:t>回）</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■健活１０公式</a:t>
                      </a:r>
                      <a:r>
                        <a:rPr kumimoji="1" lang="en-US" altLang="ja-JP" sz="1100" b="0" baseline="0" dirty="0">
                          <a:solidFill>
                            <a:schemeClr val="tx1"/>
                          </a:solidFill>
                          <a:latin typeface="+mn-ea"/>
                          <a:ea typeface="+mn-ea"/>
                        </a:rPr>
                        <a:t>X</a:t>
                      </a:r>
                      <a:r>
                        <a:rPr kumimoji="1" lang="ja-JP" altLang="en-US" sz="1100" b="0" baseline="0" dirty="0">
                          <a:solidFill>
                            <a:schemeClr val="tx1"/>
                          </a:solidFill>
                          <a:latin typeface="+mn-ea"/>
                          <a:ea typeface="+mn-ea"/>
                        </a:rPr>
                        <a:t>や</a:t>
                      </a:r>
                      <a:r>
                        <a:rPr kumimoji="1" lang="en-US" altLang="ja-JP" sz="1100" b="0" baseline="0" dirty="0">
                          <a:solidFill>
                            <a:schemeClr val="tx1"/>
                          </a:solidFill>
                          <a:latin typeface="+mn-ea"/>
                          <a:ea typeface="+mn-ea"/>
                        </a:rPr>
                        <a:t>Instagram</a:t>
                      </a:r>
                      <a:r>
                        <a:rPr kumimoji="1" lang="ja-JP" altLang="en-US" sz="1100" b="0" baseline="0" dirty="0">
                          <a:solidFill>
                            <a:schemeClr val="tx1"/>
                          </a:solidFill>
                          <a:latin typeface="+mn-ea"/>
                          <a:ea typeface="+mn-ea"/>
                        </a:rPr>
                        <a:t>で食に関する情報を発信（</a:t>
                      </a:r>
                      <a:r>
                        <a:rPr kumimoji="1" lang="en-US" altLang="ja-JP" sz="1100" b="0" baseline="0" dirty="0">
                          <a:solidFill>
                            <a:schemeClr val="tx1"/>
                          </a:solidFill>
                          <a:latin typeface="+mn-ea"/>
                          <a:ea typeface="+mn-ea"/>
                        </a:rPr>
                        <a:t>93</a:t>
                      </a:r>
                      <a:r>
                        <a:rPr kumimoji="1" lang="ja-JP" altLang="en-US" sz="1100" b="0" baseline="0" dirty="0">
                          <a:solidFill>
                            <a:schemeClr val="tx1"/>
                          </a:solidFill>
                          <a:latin typeface="+mn-ea"/>
                          <a:ea typeface="+mn-ea"/>
                        </a:rPr>
                        <a:t>回）</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野菜</a:t>
                      </a:r>
                      <a:r>
                        <a:rPr kumimoji="1" lang="en-US" altLang="ja-JP" sz="1100" b="1" baseline="0" dirty="0">
                          <a:solidFill>
                            <a:schemeClr val="tx1"/>
                          </a:solidFill>
                          <a:latin typeface="+mn-ea"/>
                          <a:ea typeface="+mn-ea"/>
                        </a:rPr>
                        <a:t>120g</a:t>
                      </a:r>
                      <a:r>
                        <a:rPr kumimoji="1" lang="ja-JP" altLang="en-US" sz="1100" b="1" baseline="0" dirty="0">
                          <a:solidFill>
                            <a:schemeClr val="tx1"/>
                          </a:solidFill>
                          <a:latin typeface="+mn-ea"/>
                          <a:ea typeface="+mn-ea"/>
                        </a:rPr>
                        <a:t>を摂取することができるプレ</a:t>
                      </a:r>
                      <a:r>
                        <a:rPr kumimoji="1" lang="en-US" altLang="ja-JP" sz="1100" b="1" baseline="0" dirty="0">
                          <a:solidFill>
                            <a:schemeClr val="tx1"/>
                          </a:solidFill>
                          <a:latin typeface="+mn-ea"/>
                          <a:ea typeface="+mn-ea"/>
                        </a:rPr>
                        <a:t>V.O.S.</a:t>
                      </a:r>
                      <a:r>
                        <a:rPr kumimoji="1" lang="ja-JP" altLang="en-US" sz="1100" b="1" baseline="0" dirty="0">
                          <a:solidFill>
                            <a:schemeClr val="tx1"/>
                          </a:solidFill>
                          <a:latin typeface="+mn-ea"/>
                          <a:ea typeface="+mn-ea"/>
                        </a:rPr>
                        <a:t>お弁当メニューを募集する大阪府</a:t>
                      </a:r>
                      <a:r>
                        <a:rPr kumimoji="1" lang="en-US" altLang="ja-JP" sz="1100" b="1" baseline="0" dirty="0">
                          <a:solidFill>
                            <a:schemeClr val="tx1"/>
                          </a:solidFill>
                          <a:latin typeface="+mn-ea"/>
                          <a:ea typeface="+mn-ea"/>
                        </a:rPr>
                        <a:t>V.O.S.</a:t>
                      </a:r>
                      <a:r>
                        <a:rPr kumimoji="1" lang="ja-JP" altLang="en-US" sz="1100" b="1" baseline="0" dirty="0">
                          <a:solidFill>
                            <a:schemeClr val="tx1"/>
                          </a:solidFill>
                          <a:latin typeface="+mn-ea"/>
                          <a:ea typeface="+mn-ea"/>
                        </a:rPr>
                        <a:t>事業「ベジ弁コンテスト」を開催</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府内在住、在学、在勤者対象、</a:t>
                      </a:r>
                      <a:r>
                        <a:rPr kumimoji="1" lang="en-US" altLang="ja-JP" sz="1100" b="1" baseline="0" dirty="0">
                          <a:solidFill>
                            <a:schemeClr val="tx1"/>
                          </a:solidFill>
                          <a:latin typeface="+mn-ea"/>
                          <a:ea typeface="+mn-ea"/>
                        </a:rPr>
                        <a:t>12/15</a:t>
                      </a:r>
                      <a:r>
                        <a:rPr kumimoji="1" lang="ja-JP" altLang="en-US" sz="1100" b="1" baseline="0" dirty="0">
                          <a:solidFill>
                            <a:schemeClr val="tx1"/>
                          </a:solidFill>
                          <a:latin typeface="+mn-ea"/>
                          <a:ea typeface="+mn-ea"/>
                        </a:rPr>
                        <a:t>～</a:t>
                      </a:r>
                      <a:r>
                        <a:rPr kumimoji="1" lang="en-US" altLang="ja-JP" sz="1100" b="1" baseline="0" dirty="0">
                          <a:solidFill>
                            <a:schemeClr val="tx1"/>
                          </a:solidFill>
                          <a:latin typeface="+mn-ea"/>
                          <a:ea typeface="+mn-ea"/>
                        </a:rPr>
                        <a:t>1/23</a:t>
                      </a:r>
                      <a:r>
                        <a:rPr kumimoji="1" lang="ja-JP" altLang="en-US" sz="1100" b="1" baseline="0" dirty="0">
                          <a:solidFill>
                            <a:schemeClr val="tx1"/>
                          </a:solidFill>
                          <a:latin typeface="+mn-ea"/>
                          <a:ea typeface="+mn-ea"/>
                        </a:rPr>
                        <a:t>、応募全</a:t>
                      </a:r>
                      <a:r>
                        <a:rPr kumimoji="1" lang="en-US" altLang="ja-JP" sz="1100" b="1" baseline="0" dirty="0">
                          <a:solidFill>
                            <a:schemeClr val="tx1"/>
                          </a:solidFill>
                          <a:latin typeface="+mn-ea"/>
                          <a:ea typeface="+mn-ea"/>
                        </a:rPr>
                        <a:t>80</a:t>
                      </a:r>
                      <a:r>
                        <a:rPr kumimoji="1" lang="ja-JP" altLang="en-US" sz="1100" b="1" baseline="0" dirty="0">
                          <a:solidFill>
                            <a:schemeClr val="tx1"/>
                          </a:solidFill>
                          <a:latin typeface="+mn-ea"/>
                          <a:ea typeface="+mn-ea"/>
                        </a:rPr>
                        <a:t>件</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19</a:t>
            </a:fld>
            <a:endParaRPr kumimoji="1" lang="ja-JP" altLang="en-US"/>
          </a:p>
        </p:txBody>
      </p:sp>
      <p:pic>
        <p:nvPicPr>
          <p:cNvPr id="5" name="図 4">
            <a:extLst>
              <a:ext uri="{FF2B5EF4-FFF2-40B4-BE49-F238E27FC236}">
                <a16:creationId xmlns:a16="http://schemas.microsoft.com/office/drawing/2014/main" id="{D0B99184-3A2C-4AF7-939A-039BC2B66E1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5444" y="4889451"/>
            <a:ext cx="1580144" cy="1055050"/>
          </a:xfrm>
          <a:prstGeom prst="rect">
            <a:avLst/>
          </a:prstGeom>
        </p:spPr>
      </p:pic>
      <p:pic>
        <p:nvPicPr>
          <p:cNvPr id="7" name="図 6">
            <a:extLst>
              <a:ext uri="{FF2B5EF4-FFF2-40B4-BE49-F238E27FC236}">
                <a16:creationId xmlns:a16="http://schemas.microsoft.com/office/drawing/2014/main" id="{916A25F5-F6BA-41FF-B3FF-3D808D17E84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70577" y="4810896"/>
            <a:ext cx="1133605" cy="1133605"/>
          </a:xfrm>
          <a:prstGeom prst="rect">
            <a:avLst/>
          </a:prstGeom>
        </p:spPr>
      </p:pic>
      <p:pic>
        <p:nvPicPr>
          <p:cNvPr id="10" name="図 9">
            <a:extLst>
              <a:ext uri="{FF2B5EF4-FFF2-40B4-BE49-F238E27FC236}">
                <a16:creationId xmlns:a16="http://schemas.microsoft.com/office/drawing/2014/main" id="{FAA47A46-81FC-4E8C-A787-B60B7830284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39343" y="4889450"/>
            <a:ext cx="1440464" cy="1064364"/>
          </a:xfrm>
          <a:prstGeom prst="rect">
            <a:avLst/>
          </a:prstGeom>
        </p:spPr>
      </p:pic>
      <p:sp>
        <p:nvSpPr>
          <p:cNvPr id="15" name="正方形/長方形 14">
            <a:extLst>
              <a:ext uri="{FF2B5EF4-FFF2-40B4-BE49-F238E27FC236}">
                <a16:creationId xmlns:a16="http://schemas.microsoft.com/office/drawing/2014/main" id="{DEE06EF2-C655-40A3-88C1-4BD0209B5619}"/>
              </a:ext>
            </a:extLst>
          </p:cNvPr>
          <p:cNvSpPr/>
          <p:nvPr/>
        </p:nvSpPr>
        <p:spPr>
          <a:xfrm>
            <a:off x="1080048" y="6032601"/>
            <a:ext cx="2631284" cy="484575"/>
          </a:xfrm>
          <a:prstGeom prst="rect">
            <a:avLst/>
          </a:prstGeom>
        </p:spPr>
        <p:txBody>
          <a:bodyPr wrap="square" lIns="36000" tIns="72000" rIns="36000" bIns="36000">
            <a:noAutofit/>
          </a:bodyPr>
          <a:lstStyle/>
          <a:p>
            <a:pPr algn="ctr"/>
            <a:r>
              <a:rPr lang="en-US" altLang="ja-JP" sz="1050" b="1" dirty="0">
                <a:latin typeface="+mn-ea"/>
              </a:rPr>
              <a:t>V.O.S.</a:t>
            </a:r>
            <a:r>
              <a:rPr lang="ja-JP" altLang="en-US" sz="1050" b="1" dirty="0">
                <a:latin typeface="+mn-ea"/>
              </a:rPr>
              <a:t>メニュー</a:t>
            </a:r>
            <a:endParaRPr lang="en-US" altLang="ja-JP" sz="1050" b="1" dirty="0">
              <a:latin typeface="+mn-ea"/>
            </a:endParaRPr>
          </a:p>
          <a:p>
            <a:pPr algn="ctr"/>
            <a:r>
              <a:rPr lang="en-US" altLang="ja-JP" sz="1050" b="1" dirty="0">
                <a:latin typeface="+mn-ea"/>
              </a:rPr>
              <a:t>(</a:t>
            </a:r>
            <a:r>
              <a:rPr lang="ja-JP" altLang="en-US" sz="1050" b="1" dirty="0">
                <a:latin typeface="+mn-ea"/>
              </a:rPr>
              <a:t>府庁本館地下食堂</a:t>
            </a:r>
            <a:r>
              <a:rPr lang="en-US" altLang="ja-JP" sz="1050" b="1" dirty="0">
                <a:latin typeface="+mn-ea"/>
              </a:rPr>
              <a:t>)</a:t>
            </a:r>
            <a:endParaRPr lang="ja-JP" altLang="en-US" sz="1050" b="1" dirty="0">
              <a:latin typeface="+mn-ea"/>
            </a:endParaRPr>
          </a:p>
        </p:txBody>
      </p:sp>
      <p:sp>
        <p:nvSpPr>
          <p:cNvPr id="16" name="正方形/長方形 15">
            <a:extLst>
              <a:ext uri="{FF2B5EF4-FFF2-40B4-BE49-F238E27FC236}">
                <a16:creationId xmlns:a16="http://schemas.microsoft.com/office/drawing/2014/main" id="{952F6885-90B5-43D2-8A1B-E9700AD33567}"/>
              </a:ext>
            </a:extLst>
          </p:cNvPr>
          <p:cNvSpPr/>
          <p:nvPr/>
        </p:nvSpPr>
        <p:spPr>
          <a:xfrm>
            <a:off x="2773968" y="5925433"/>
            <a:ext cx="2930867" cy="214336"/>
          </a:xfrm>
          <a:prstGeom prst="rect">
            <a:avLst/>
          </a:prstGeom>
        </p:spPr>
        <p:txBody>
          <a:bodyPr wrap="square" lIns="36000" tIns="72000" rIns="36000" bIns="36000">
            <a:noAutofit/>
          </a:bodyPr>
          <a:lstStyle/>
          <a:p>
            <a:pPr algn="ctr"/>
            <a:r>
              <a:rPr lang="ja-JP" altLang="en-US" sz="1050" b="1" dirty="0">
                <a:latin typeface="+mn-ea"/>
              </a:rPr>
              <a:t>モーニング</a:t>
            </a:r>
            <a:r>
              <a:rPr lang="en-US" altLang="ja-JP" sz="1050" b="1" dirty="0">
                <a:latin typeface="+mn-ea"/>
              </a:rPr>
              <a:t>V.O.S.</a:t>
            </a:r>
          </a:p>
          <a:p>
            <a:pPr algn="ctr"/>
            <a:r>
              <a:rPr lang="ja-JP" altLang="en-US" sz="1050" b="1" dirty="0">
                <a:latin typeface="+mn-ea"/>
              </a:rPr>
              <a:t>プラス</a:t>
            </a:r>
            <a:r>
              <a:rPr lang="en-US" altLang="ja-JP" sz="1050" b="1" dirty="0">
                <a:latin typeface="+mn-ea"/>
              </a:rPr>
              <a:t>F</a:t>
            </a:r>
            <a:r>
              <a:rPr lang="ja-JP" altLang="en-US" sz="1050" b="1" dirty="0">
                <a:latin typeface="+mn-ea"/>
              </a:rPr>
              <a:t>（果物）メニュー</a:t>
            </a:r>
          </a:p>
          <a:p>
            <a:pPr algn="ctr"/>
            <a:r>
              <a:rPr lang="en-US" altLang="ja-JP" sz="1050" b="1" dirty="0">
                <a:latin typeface="+mn-ea"/>
              </a:rPr>
              <a:t>(</a:t>
            </a:r>
            <a:r>
              <a:rPr lang="ja-JP" altLang="en-US" sz="1050" b="1" dirty="0">
                <a:latin typeface="+mn-ea"/>
              </a:rPr>
              <a:t>府内カフェ英國屋一部店舗</a:t>
            </a:r>
            <a:r>
              <a:rPr lang="en-US" altLang="ja-JP" sz="1050" b="1" dirty="0">
                <a:latin typeface="+mn-ea"/>
              </a:rPr>
              <a:t>)</a:t>
            </a:r>
          </a:p>
        </p:txBody>
      </p:sp>
      <p:sp>
        <p:nvSpPr>
          <p:cNvPr id="17" name="正方形/長方形 16">
            <a:extLst>
              <a:ext uri="{FF2B5EF4-FFF2-40B4-BE49-F238E27FC236}">
                <a16:creationId xmlns:a16="http://schemas.microsoft.com/office/drawing/2014/main" id="{C4275FD3-2F37-4242-8C64-B3E39C3B7C4E}"/>
              </a:ext>
            </a:extLst>
          </p:cNvPr>
          <p:cNvSpPr/>
          <p:nvPr/>
        </p:nvSpPr>
        <p:spPr>
          <a:xfrm>
            <a:off x="5077781" y="5987351"/>
            <a:ext cx="2631284" cy="484574"/>
          </a:xfrm>
          <a:prstGeom prst="rect">
            <a:avLst/>
          </a:prstGeom>
        </p:spPr>
        <p:txBody>
          <a:bodyPr wrap="square" lIns="36000" tIns="72000" rIns="36000" bIns="36000">
            <a:noAutofit/>
          </a:bodyPr>
          <a:lstStyle/>
          <a:p>
            <a:pPr algn="ctr"/>
            <a:r>
              <a:rPr lang="ja-JP" altLang="en-US" sz="1050" b="1" dirty="0">
                <a:latin typeface="+mn-ea"/>
              </a:rPr>
              <a:t>おおさか</a:t>
            </a:r>
            <a:r>
              <a:rPr lang="en-US" altLang="ja-JP" sz="1050" b="1" dirty="0">
                <a:latin typeface="+mn-ea"/>
              </a:rPr>
              <a:t>EXPO</a:t>
            </a:r>
            <a:r>
              <a:rPr lang="ja-JP" altLang="en-US" sz="1050" b="1" dirty="0">
                <a:latin typeface="+mn-ea"/>
              </a:rPr>
              <a:t>ヘルシーメニュー</a:t>
            </a:r>
          </a:p>
          <a:p>
            <a:pPr algn="ctr"/>
            <a:r>
              <a:rPr lang="en-US" altLang="ja-JP" sz="1050" b="1" dirty="0">
                <a:latin typeface="+mn-ea"/>
              </a:rPr>
              <a:t>(</a:t>
            </a:r>
            <a:r>
              <a:rPr lang="ja-JP" altLang="en-US" sz="1050" b="1" dirty="0">
                <a:latin typeface="+mn-ea"/>
              </a:rPr>
              <a:t>ロートレシピ梅田</a:t>
            </a:r>
            <a:r>
              <a:rPr lang="en-US" altLang="ja-JP" sz="1050" b="1" dirty="0">
                <a:latin typeface="+mn-ea"/>
              </a:rPr>
              <a:t>NU</a:t>
            </a:r>
            <a:r>
              <a:rPr lang="ja-JP" altLang="en-US" sz="1050" b="1" dirty="0">
                <a:latin typeface="+mn-ea"/>
              </a:rPr>
              <a:t>茶屋町プラス店</a:t>
            </a:r>
            <a:r>
              <a:rPr lang="en-US" altLang="ja-JP" sz="1050" b="1" dirty="0">
                <a:latin typeface="+mn-ea"/>
              </a:rPr>
              <a:t>)</a:t>
            </a:r>
          </a:p>
        </p:txBody>
      </p:sp>
      <p:pic>
        <p:nvPicPr>
          <p:cNvPr id="11" name="図 10">
            <a:extLst>
              <a:ext uri="{FF2B5EF4-FFF2-40B4-BE49-F238E27FC236}">
                <a16:creationId xmlns:a16="http://schemas.microsoft.com/office/drawing/2014/main" id="{CC53A704-C8B4-4015-8551-70EF760B592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712708" y="4889449"/>
            <a:ext cx="1511935" cy="1068005"/>
          </a:xfrm>
          <a:prstGeom prst="rect">
            <a:avLst/>
          </a:prstGeom>
        </p:spPr>
      </p:pic>
      <p:sp>
        <p:nvSpPr>
          <p:cNvPr id="12" name="正方形/長方形 11">
            <a:extLst>
              <a:ext uri="{FF2B5EF4-FFF2-40B4-BE49-F238E27FC236}">
                <a16:creationId xmlns:a16="http://schemas.microsoft.com/office/drawing/2014/main" id="{4EFC1A7E-A563-4F7D-B64A-8AC13220128D}"/>
              </a:ext>
            </a:extLst>
          </p:cNvPr>
          <p:cNvSpPr/>
          <p:nvPr/>
        </p:nvSpPr>
        <p:spPr>
          <a:xfrm>
            <a:off x="7159026" y="6074467"/>
            <a:ext cx="2631284" cy="287999"/>
          </a:xfrm>
          <a:prstGeom prst="rect">
            <a:avLst/>
          </a:prstGeom>
        </p:spPr>
        <p:txBody>
          <a:bodyPr wrap="square" lIns="36000" tIns="72000" rIns="36000" bIns="36000">
            <a:noAutofit/>
          </a:bodyPr>
          <a:lstStyle/>
          <a:p>
            <a:pPr algn="ctr"/>
            <a:r>
              <a:rPr lang="ja-JP" altLang="en-US" sz="1100" b="1" dirty="0">
                <a:latin typeface="+mn-ea"/>
              </a:rPr>
              <a:t>ベジ弁コンテスト</a:t>
            </a:r>
          </a:p>
        </p:txBody>
      </p:sp>
    </p:spTree>
    <p:extLst>
      <p:ext uri="{BB962C8B-B14F-4D97-AF65-F5344CB8AC3E}">
        <p14:creationId xmlns:p14="http://schemas.microsoft.com/office/powerpoint/2010/main" val="1775905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11"/>
          <p:cNvSpPr txBox="1"/>
          <p:nvPr/>
        </p:nvSpPr>
        <p:spPr>
          <a:xfrm>
            <a:off x="1173000" y="1193122"/>
            <a:ext cx="7560000" cy="4104000"/>
          </a:xfrm>
          <a:prstGeom prst="roundRect">
            <a:avLst>
              <a:gd name="adj" fmla="val 0"/>
            </a:avLst>
          </a:prstGeom>
          <a:noFill/>
          <a:ln w="12700">
            <a:noFill/>
          </a:ln>
        </p:spPr>
        <p:txBody>
          <a:bodyPr wrap="square" lIns="72000" tIns="72000" rIns="72000" bIns="72000" rtlCol="0" anchor="t">
            <a:noAutofit/>
          </a:bodyPr>
          <a:lstStyle/>
          <a:p>
            <a:pPr>
              <a:lnSpc>
                <a:spcPts val="1800"/>
              </a:lnSpc>
            </a:pPr>
            <a:r>
              <a:rPr lang="ja-JP" altLang="en-US" sz="1400" dirty="0">
                <a:latin typeface="HG創英角ｺﾞｼｯｸUB" panose="020B0909000000000000" pitchFamily="49" charset="-128"/>
                <a:ea typeface="HG創英角ｺﾞｼｯｸUB" panose="020B0909000000000000" pitchFamily="49" charset="-128"/>
              </a:rPr>
              <a:t>＜ 目 次 ＞</a:t>
            </a:r>
            <a:endParaRPr lang="en-US" altLang="ja-JP" sz="1400" dirty="0">
              <a:latin typeface="HG創英角ｺﾞｼｯｸUB" panose="020B0909000000000000" pitchFamily="49" charset="-128"/>
              <a:ea typeface="HG創英角ｺﾞｼｯｸUB" panose="020B0909000000000000" pitchFamily="49" charset="-128"/>
            </a:endParaRPr>
          </a:p>
          <a:p>
            <a:pPr>
              <a:lnSpc>
                <a:spcPts val="1800"/>
              </a:lnSpc>
            </a:pPr>
            <a:endParaRPr lang="en-US" altLang="ja-JP" sz="1400" dirty="0">
              <a:latin typeface="HG創英角ｺﾞｼｯｸUB" panose="020B0909000000000000" pitchFamily="49" charset="-128"/>
              <a:ea typeface="HG創英角ｺﾞｼｯｸUB" panose="020B0909000000000000" pitchFamily="49" charset="-128"/>
            </a:endParaRPr>
          </a:p>
          <a:p>
            <a:pPr>
              <a:lnSpc>
                <a:spcPts val="1800"/>
              </a:lnSpc>
            </a:pPr>
            <a:r>
              <a:rPr lang="ja-JP" altLang="en-US" sz="1400" dirty="0">
                <a:latin typeface="HG創英角ｺﾞｼｯｸUB" panose="020B0909000000000000" pitchFamily="49" charset="-128"/>
                <a:ea typeface="HG創英角ｺﾞｼｯｸUB" panose="020B0909000000000000" pitchFamily="49" charset="-128"/>
              </a:rPr>
              <a:t>▸ 年次報告について</a:t>
            </a:r>
            <a:r>
              <a:rPr lang="en-US" altLang="ja-JP" sz="1400" dirty="0">
                <a:latin typeface="HG創英角ｺﾞｼｯｸUB" panose="020B0909000000000000" pitchFamily="49" charset="-128"/>
                <a:ea typeface="HG創英角ｺﾞｼｯｸUB" panose="020B0909000000000000" pitchFamily="49" charset="-128"/>
              </a:rPr>
              <a:t>									      P.3</a:t>
            </a:r>
          </a:p>
          <a:p>
            <a:pPr>
              <a:lnSpc>
                <a:spcPts val="1800"/>
              </a:lnSpc>
            </a:pPr>
            <a:endParaRPr lang="ja-JP" altLang="en-US" sz="800" dirty="0">
              <a:latin typeface="HG創英角ｺﾞｼｯｸUB" panose="020B0909000000000000" pitchFamily="49" charset="-128"/>
              <a:ea typeface="HG創英角ｺﾞｼｯｸUB" panose="020B0909000000000000" pitchFamily="49" charset="-128"/>
            </a:endParaRPr>
          </a:p>
          <a:p>
            <a:pPr>
              <a:lnSpc>
                <a:spcPts val="1800"/>
              </a:lnSpc>
            </a:pPr>
            <a:r>
              <a:rPr lang="ja-JP" altLang="en-US" sz="1400" dirty="0">
                <a:latin typeface="HG創英角ｺﾞｼｯｸUB" panose="020B0909000000000000" pitchFamily="49" charset="-128"/>
                <a:ea typeface="HG創英角ｺﾞｼｯｸUB" panose="020B0909000000000000" pitchFamily="49" charset="-128"/>
              </a:rPr>
              <a:t>▸ 健康増進計画におけるＰＤＣＡ進捗管理票について</a:t>
            </a:r>
            <a:r>
              <a:rPr lang="en-US" altLang="ja-JP" sz="1400" dirty="0">
                <a:latin typeface="HG創英角ｺﾞｼｯｸUB" panose="020B0909000000000000" pitchFamily="49" charset="-128"/>
                <a:ea typeface="HG創英角ｺﾞｼｯｸUB" panose="020B0909000000000000" pitchFamily="49" charset="-128"/>
              </a:rPr>
              <a:t>		</a:t>
            </a:r>
            <a:r>
              <a:rPr lang="ja-JP" altLang="en-US" sz="1400" dirty="0">
                <a:latin typeface="HG創英角ｺﾞｼｯｸUB" panose="020B0909000000000000" pitchFamily="49" charset="-128"/>
                <a:ea typeface="HG創英角ｺﾞｼｯｸUB" panose="020B0909000000000000" pitchFamily="49" charset="-128"/>
              </a:rPr>
              <a:t>　 　　　  </a:t>
            </a:r>
            <a:r>
              <a:rPr lang="en-US" altLang="ja-JP" sz="1400" dirty="0">
                <a:latin typeface="HG創英角ｺﾞｼｯｸUB" panose="020B0909000000000000" pitchFamily="49" charset="-128"/>
                <a:ea typeface="HG創英角ｺﾞｼｯｸUB" panose="020B0909000000000000" pitchFamily="49" charset="-128"/>
              </a:rPr>
              <a:t>P.4</a:t>
            </a:r>
          </a:p>
          <a:p>
            <a:pPr>
              <a:lnSpc>
                <a:spcPts val="1800"/>
              </a:lnSpc>
            </a:pPr>
            <a:r>
              <a:rPr lang="ja-JP" altLang="en-US" sz="1400" dirty="0">
                <a:latin typeface="HG創英角ｺﾞｼｯｸUB" panose="020B0909000000000000" pitchFamily="49" charset="-128"/>
                <a:ea typeface="HG創英角ｺﾞｼｯｸUB" panose="020B0909000000000000" pitchFamily="49" charset="-128"/>
              </a:rPr>
              <a:t>　</a:t>
            </a:r>
            <a:endParaRPr lang="ja-JP" altLang="en-US" sz="800" dirty="0">
              <a:latin typeface="HG創英角ｺﾞｼｯｸUB" panose="020B0909000000000000" pitchFamily="49" charset="-128"/>
              <a:ea typeface="HG創英角ｺﾞｼｯｸUB" panose="020B0909000000000000" pitchFamily="49" charset="-128"/>
            </a:endParaRPr>
          </a:p>
          <a:p>
            <a:pPr>
              <a:lnSpc>
                <a:spcPts val="1800"/>
              </a:lnSpc>
            </a:pPr>
            <a:r>
              <a:rPr lang="ja-JP" altLang="en-US" sz="1400" dirty="0">
                <a:latin typeface="HG創英角ｺﾞｼｯｸUB" panose="020B0909000000000000" pitchFamily="49" charset="-128"/>
                <a:ea typeface="HG創英角ｺﾞｼｯｸUB" panose="020B0909000000000000" pitchFamily="49" charset="-128"/>
              </a:rPr>
              <a:t>▸ 歯科口腔保健計画におけるＰＤＣＡ進捗管理票について</a:t>
            </a:r>
            <a:r>
              <a:rPr lang="en-US" altLang="ja-JP" sz="1400" dirty="0">
                <a:latin typeface="HG創英角ｺﾞｼｯｸUB" panose="020B0909000000000000" pitchFamily="49" charset="-128"/>
                <a:ea typeface="HG創英角ｺﾞｼｯｸUB" panose="020B0909000000000000" pitchFamily="49" charset="-128"/>
              </a:rPr>
              <a:t>	</a:t>
            </a:r>
            <a:r>
              <a:rPr lang="ja-JP" altLang="en-US" sz="1400" dirty="0">
                <a:latin typeface="HG創英角ｺﾞｼｯｸUB" panose="020B0909000000000000" pitchFamily="49" charset="-128"/>
                <a:ea typeface="HG創英角ｺﾞｼｯｸUB" panose="020B0909000000000000" pitchFamily="49" charset="-128"/>
              </a:rPr>
              <a:t>　　　　　 </a:t>
            </a:r>
            <a:r>
              <a:rPr lang="en-US" altLang="ja-JP" sz="1400" dirty="0">
                <a:latin typeface="HG創英角ｺﾞｼｯｸUB" panose="020B0909000000000000" pitchFamily="49" charset="-128"/>
                <a:ea typeface="HG創英角ｺﾞｼｯｸUB" panose="020B0909000000000000" pitchFamily="49" charset="-128"/>
              </a:rPr>
              <a:t>P.70</a:t>
            </a:r>
            <a:endParaRPr lang="ja-JP" altLang="en-US" sz="1400" dirty="0">
              <a:latin typeface="HG創英角ｺﾞｼｯｸUB" panose="020B0909000000000000" pitchFamily="49" charset="-128"/>
              <a:ea typeface="HG創英角ｺﾞｼｯｸUB" panose="020B0909000000000000" pitchFamily="49" charset="-128"/>
            </a:endParaRPr>
          </a:p>
          <a:p>
            <a:pPr>
              <a:lnSpc>
                <a:spcPts val="1800"/>
              </a:lnSpc>
            </a:pPr>
            <a:r>
              <a:rPr lang="ja-JP" altLang="en-US" sz="1400" dirty="0">
                <a:latin typeface="HG創英角ｺﾞｼｯｸUB" panose="020B0909000000000000" pitchFamily="49" charset="-128"/>
                <a:ea typeface="HG創英角ｺﾞｼｯｸUB" panose="020B0909000000000000" pitchFamily="49" charset="-128"/>
              </a:rPr>
              <a:t>　</a:t>
            </a:r>
            <a:endParaRPr lang="en-US" altLang="ja-JP" sz="1400" dirty="0">
              <a:latin typeface="HG創英角ｺﾞｼｯｸUB" panose="020B0909000000000000" pitchFamily="49" charset="-128"/>
              <a:ea typeface="HG創英角ｺﾞｼｯｸUB" panose="020B0909000000000000" pitchFamily="49" charset="-128"/>
            </a:endParaRPr>
          </a:p>
          <a:p>
            <a:pPr>
              <a:lnSpc>
                <a:spcPts val="1800"/>
              </a:lnSpc>
            </a:pPr>
            <a:r>
              <a:rPr lang="ja-JP" altLang="en-US" sz="1400" dirty="0">
                <a:latin typeface="HG創英角ｺﾞｼｯｸUB" panose="020B0909000000000000" pitchFamily="49" charset="-128"/>
                <a:ea typeface="HG創英角ｺﾞｼｯｸUB" panose="020B0909000000000000" pitchFamily="49" charset="-128"/>
              </a:rPr>
              <a:t>▸ </a:t>
            </a:r>
            <a:r>
              <a:rPr lang="zh-TW" altLang="en-US" sz="1400" dirty="0">
                <a:latin typeface="HG創英角ｺﾞｼｯｸUB" panose="020B0909000000000000" pitchFamily="49" charset="-128"/>
                <a:ea typeface="HG創英角ｺﾞｼｯｸUB" panose="020B0909000000000000" pitchFamily="49" charset="-128"/>
              </a:rPr>
              <a:t>食育推進計画</a:t>
            </a:r>
            <a:r>
              <a:rPr lang="ja-JP" altLang="en-US" sz="1400" dirty="0">
                <a:latin typeface="HG創英角ｺﾞｼｯｸUB" panose="020B0909000000000000" pitchFamily="49" charset="-128"/>
                <a:ea typeface="HG創英角ｺﾞｼｯｸUB" panose="020B0909000000000000" pitchFamily="49" charset="-128"/>
              </a:rPr>
              <a:t>におけるＰＤＣＡ進捗管理票について</a:t>
            </a:r>
            <a:r>
              <a:rPr lang="en-US" altLang="ja-JP" sz="1400" dirty="0">
                <a:latin typeface="HG創英角ｺﾞｼｯｸUB" panose="020B0909000000000000" pitchFamily="49" charset="-128"/>
                <a:ea typeface="HG創英角ｺﾞｼｯｸUB" panose="020B0909000000000000" pitchFamily="49" charset="-128"/>
              </a:rPr>
              <a:t>		 </a:t>
            </a:r>
            <a:r>
              <a:rPr lang="ja-JP" altLang="en-US" sz="1400" dirty="0">
                <a:latin typeface="HG創英角ｺﾞｼｯｸUB" panose="020B0909000000000000" pitchFamily="49" charset="-128"/>
                <a:ea typeface="HG創英角ｺﾞｼｯｸUB" panose="020B0909000000000000" pitchFamily="49" charset="-128"/>
              </a:rPr>
              <a:t>　　　　　</a:t>
            </a:r>
            <a:r>
              <a:rPr lang="en-US" altLang="ja-JP" sz="1400" dirty="0">
                <a:latin typeface="HG創英角ｺﾞｼｯｸUB" panose="020B0909000000000000" pitchFamily="49" charset="-128"/>
                <a:ea typeface="HG創英角ｺﾞｼｯｸUB" panose="020B0909000000000000" pitchFamily="49" charset="-128"/>
              </a:rPr>
              <a:t>P.93</a:t>
            </a:r>
            <a:endParaRPr lang="ja-JP" altLang="en-US" sz="1400" dirty="0">
              <a:latin typeface="HG創英角ｺﾞｼｯｸUB" panose="020B0909000000000000" pitchFamily="49" charset="-128"/>
              <a:ea typeface="HG創英角ｺﾞｼｯｸUB" panose="020B0909000000000000" pitchFamily="49" charset="-128"/>
            </a:endParaRPr>
          </a:p>
        </p:txBody>
      </p:sp>
      <p:sp>
        <p:nvSpPr>
          <p:cNvPr id="2" name="スライド番号プレースホルダー 1"/>
          <p:cNvSpPr>
            <a:spLocks noGrp="1"/>
          </p:cNvSpPr>
          <p:nvPr>
            <p:ph type="sldNum" sz="quarter" idx="12"/>
          </p:nvPr>
        </p:nvSpPr>
        <p:spPr/>
        <p:txBody>
          <a:bodyPr/>
          <a:lstStyle/>
          <a:p>
            <a:fld id="{4D1D0668-0C6C-4C7F-AAAF-C0078F4BF5F6}" type="slidenum">
              <a:rPr kumimoji="1" lang="ja-JP" altLang="en-US" smtClean="0"/>
              <a:t>2</a:t>
            </a:fld>
            <a:endParaRPr kumimoji="1" lang="ja-JP" altLang="en-US" dirty="0"/>
          </a:p>
        </p:txBody>
      </p:sp>
      <p:sp>
        <p:nvSpPr>
          <p:cNvPr id="6" name="テキスト ボックス 5"/>
          <p:cNvSpPr txBox="1"/>
          <p:nvPr/>
        </p:nvSpPr>
        <p:spPr>
          <a:xfrm>
            <a:off x="5249494" y="96723"/>
            <a:ext cx="4608000" cy="216000"/>
          </a:xfrm>
          <a:prstGeom prst="roundRect">
            <a:avLst>
              <a:gd name="adj" fmla="val 50000"/>
            </a:avLst>
          </a:prstGeom>
          <a:solidFill>
            <a:srgbClr val="009999"/>
          </a:solidFill>
        </p:spPr>
        <p:txBody>
          <a:bodyPr wrap="none" lIns="72000" tIns="43200" rIns="36000" bIns="36000" rtlCol="0" anchor="ctr">
            <a:noAutofit/>
          </a:bodyPr>
          <a:lstStyle/>
          <a:p>
            <a:pPr algn="ctr"/>
            <a:r>
              <a:rPr lang="ja-JP" altLang="en-US" sz="1100" b="1" dirty="0">
                <a:solidFill>
                  <a:schemeClr val="bg1"/>
                </a:solidFill>
                <a:latin typeface="游ゴシック" panose="020B0400000000000000" pitchFamily="50" charset="-128"/>
                <a:ea typeface="游ゴシック" panose="020B0400000000000000" pitchFamily="50" charset="-128"/>
              </a:rPr>
              <a:t>大阪府健康づくり推進条例第</a:t>
            </a:r>
            <a:r>
              <a:rPr lang="en-US" altLang="ja-JP" sz="1100" b="1" dirty="0">
                <a:solidFill>
                  <a:schemeClr val="bg1"/>
                </a:solidFill>
                <a:latin typeface="游ゴシック" panose="020B0400000000000000" pitchFamily="50" charset="-128"/>
                <a:ea typeface="游ゴシック" panose="020B0400000000000000" pitchFamily="50" charset="-128"/>
              </a:rPr>
              <a:t>19</a:t>
            </a:r>
            <a:r>
              <a:rPr lang="ja-JP" altLang="en-US" sz="1100" b="1" dirty="0">
                <a:solidFill>
                  <a:schemeClr val="bg1"/>
                </a:solidFill>
                <a:latin typeface="游ゴシック" panose="020B0400000000000000" pitchFamily="50" charset="-128"/>
                <a:ea typeface="游ゴシック" panose="020B0400000000000000" pitchFamily="50" charset="-128"/>
              </a:rPr>
              <a:t>条に基づく年次報告書</a:t>
            </a:r>
            <a:r>
              <a:rPr lang="en-US" altLang="ja-JP" sz="1100" b="1" dirty="0">
                <a:solidFill>
                  <a:schemeClr val="bg1"/>
                </a:solidFill>
                <a:latin typeface="游ゴシック" panose="020B0400000000000000" pitchFamily="50" charset="-128"/>
                <a:ea typeface="游ゴシック" panose="020B0400000000000000" pitchFamily="50" charset="-128"/>
              </a:rPr>
              <a:t>〈</a:t>
            </a:r>
            <a:r>
              <a:rPr lang="ja-JP" altLang="en-US" sz="1100" b="1" dirty="0">
                <a:solidFill>
                  <a:schemeClr val="bg1"/>
                </a:solidFill>
                <a:latin typeface="游ゴシック" panose="020B0400000000000000" pitchFamily="50" charset="-128"/>
                <a:ea typeface="游ゴシック" panose="020B0400000000000000" pitchFamily="50" charset="-128"/>
              </a:rPr>
              <a:t>令和７年度</a:t>
            </a:r>
            <a:r>
              <a:rPr lang="en-US" altLang="ja-JP" sz="1100" b="1" dirty="0">
                <a:solidFill>
                  <a:schemeClr val="bg1"/>
                </a:solidFill>
                <a:latin typeface="游ゴシック" panose="020B0400000000000000" pitchFamily="50" charset="-128"/>
                <a:ea typeface="游ゴシック" panose="020B0400000000000000" pitchFamily="50" charset="-128"/>
              </a:rPr>
              <a:t>〉</a:t>
            </a:r>
            <a:endParaRPr lang="ja-JP" altLang="en-US" sz="1100" b="1" dirty="0">
              <a:solidFill>
                <a:schemeClr val="bg1"/>
              </a:solidFill>
              <a:latin typeface="游ゴシック" panose="020B0400000000000000" pitchFamily="50" charset="-128"/>
              <a:ea typeface="游ゴシック" panose="020B0400000000000000" pitchFamily="50" charset="-128"/>
            </a:endParaRPr>
          </a:p>
        </p:txBody>
      </p:sp>
      <p:pic>
        <p:nvPicPr>
          <p:cNvPr id="7" name="図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82603" y="358877"/>
            <a:ext cx="1100769" cy="360000"/>
          </a:xfrm>
          <a:prstGeom prst="rect">
            <a:avLst/>
          </a:prstGeom>
        </p:spPr>
      </p:pic>
    </p:spTree>
    <p:extLst>
      <p:ext uri="{BB962C8B-B14F-4D97-AF65-F5344CB8AC3E}">
        <p14:creationId xmlns:p14="http://schemas.microsoft.com/office/powerpoint/2010/main" val="2561532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36306" y="142134"/>
            <a:ext cx="9467107" cy="66369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497684792"/>
              </p:ext>
            </p:extLst>
          </p:nvPr>
        </p:nvGraphicFramePr>
        <p:xfrm>
          <a:off x="382589" y="1006433"/>
          <a:ext cx="9287106" cy="5748120"/>
        </p:xfrm>
        <a:graphic>
          <a:graphicData uri="http://schemas.openxmlformats.org/drawingml/2006/table">
            <a:tbl>
              <a:tblPr firstRow="1" bandRow="1">
                <a:tableStyleId>{5C22544A-7EE6-4342-B048-85BDC9FD1C3A}</a:tableStyleId>
              </a:tblPr>
              <a:tblGrid>
                <a:gridCol w="1048544">
                  <a:extLst>
                    <a:ext uri="{9D8B030D-6E8A-4147-A177-3AD203B41FA5}">
                      <a16:colId xmlns:a16="http://schemas.microsoft.com/office/drawing/2014/main" val="528851062"/>
                    </a:ext>
                  </a:extLst>
                </a:gridCol>
                <a:gridCol w="8238562">
                  <a:extLst>
                    <a:ext uri="{9D8B030D-6E8A-4147-A177-3AD203B41FA5}">
                      <a16:colId xmlns:a16="http://schemas.microsoft.com/office/drawing/2014/main" val="89849022"/>
                    </a:ext>
                  </a:extLst>
                </a:gridCol>
              </a:tblGrid>
              <a:tr h="27466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solidFill>
                          <a:schemeClr val="bg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地域における栄養相談への支援、栄養管理の質の向上</a:t>
                      </a:r>
                      <a:r>
                        <a:rPr kumimoji="1" lang="en-US" altLang="ja-JP" sz="1100" u="none" baseline="0" dirty="0">
                          <a:solidFill>
                            <a:schemeClr val="tx1"/>
                          </a:solidFill>
                          <a:latin typeface="+mn-ea"/>
                          <a:ea typeface="+mn-ea"/>
                        </a:rPr>
                        <a:t>》</a:t>
                      </a:r>
                      <a:endParaRPr kumimoji="1" lang="en-US" altLang="ja-JP" sz="1100" b="1"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■栄養ケア・ステーションの周知</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■各施設の栄養管理の質の向上</a:t>
                      </a:r>
                      <a:endParaRPr kumimoji="1" lang="en-US" altLang="ja-JP" sz="1100" b="0" strike="noStrik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学校等における取組み</a:t>
                      </a:r>
                      <a:r>
                        <a:rPr kumimoji="1" lang="en-US" altLang="ja-JP" sz="1100" u="none" baseline="0" dirty="0">
                          <a:solidFill>
                            <a:schemeClr val="tx1"/>
                          </a:solidFill>
                          <a:latin typeface="+mn-ea"/>
                          <a:ea typeface="+mn-ea"/>
                        </a:rPr>
                        <a:t>》</a:t>
                      </a:r>
                      <a:endParaRPr kumimoji="1" lang="en-US" altLang="ja-JP" sz="1100" b="1"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■個別的な相談指導の更なる充実</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■栄養士や調理員への「食事プロセス</a:t>
                      </a:r>
                      <a:r>
                        <a:rPr kumimoji="1" lang="en-US" altLang="ja-JP" sz="1100" b="0" baseline="0" dirty="0">
                          <a:solidFill>
                            <a:schemeClr val="tx1"/>
                          </a:solidFill>
                          <a:latin typeface="+mn-ea"/>
                          <a:ea typeface="+mn-ea"/>
                        </a:rPr>
                        <a:t>PDCA</a:t>
                      </a:r>
                      <a:r>
                        <a:rPr kumimoji="1" lang="ja-JP" altLang="en-US" sz="1100" b="0" baseline="0" dirty="0">
                          <a:solidFill>
                            <a:schemeClr val="tx1"/>
                          </a:solidFill>
                          <a:latin typeface="+mn-ea"/>
                          <a:ea typeface="+mn-ea"/>
                        </a:rPr>
                        <a:t>」の更なる周知</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企業や大学等との連携による食生活の改善</a:t>
                      </a:r>
                      <a:r>
                        <a:rPr kumimoji="1" lang="en-US" altLang="ja-JP" sz="1100" u="none" baseline="0" dirty="0">
                          <a:solidFill>
                            <a:schemeClr val="tx1"/>
                          </a:solidFill>
                          <a:latin typeface="+mn-ea"/>
                          <a:ea typeface="+mn-ea"/>
                        </a:rPr>
                        <a:t>》</a:t>
                      </a:r>
                      <a:endParaRPr kumimoji="1" lang="en-US" altLang="ja-JP" sz="1100" b="1"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■企業・事業所・大学等との更なる連携強化</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■若い世代における食生活の改善</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■やせ・肥満に関するモデル事業の展開</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V.O.S.</a:t>
                      </a:r>
                      <a:r>
                        <a:rPr kumimoji="1" lang="ja-JP" altLang="en-US" sz="1100" b="0" baseline="0" dirty="0">
                          <a:solidFill>
                            <a:schemeClr val="tx1"/>
                          </a:solidFill>
                          <a:latin typeface="+mn-ea"/>
                          <a:ea typeface="+mn-ea"/>
                        </a:rPr>
                        <a:t>の認知度の向上</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「食育」など食生活の改善に向けた普及啓発</a:t>
                      </a:r>
                      <a:r>
                        <a:rPr kumimoji="1" lang="en-US" altLang="ja-JP" sz="1100" u="none" baseline="0" dirty="0">
                          <a:solidFill>
                            <a:schemeClr val="tx1"/>
                          </a:solidFill>
                          <a:latin typeface="+mn-ea"/>
                          <a:ea typeface="+mn-ea"/>
                        </a:rPr>
                        <a:t>》</a:t>
                      </a:r>
                      <a:endParaRPr kumimoji="1" lang="en-US" altLang="ja-JP" sz="1100" b="1"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■各団体等が連携・協働できる機会の確保</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29116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endParaRPr kumimoji="1" lang="en-US" altLang="ja-JP" sz="1600" b="1" baseline="0" dirty="0">
                        <a:solidFill>
                          <a:schemeClr val="bg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地域における栄養相談への支援、栄養管理の質の向上</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■市町村等と連携した栄養・ケアステーションの周知</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■特定給食施設等を対象にした研修会の開催</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学校等における取組み</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■個別的な相談指導体制の構築に向けて、各市町村教育委員会及び管理職への指導啓発を実施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■「食事プロセス</a:t>
                      </a:r>
                      <a:r>
                        <a:rPr kumimoji="1" lang="en-US" altLang="ja-JP" sz="1100" b="0" baseline="0" dirty="0">
                          <a:solidFill>
                            <a:schemeClr val="tx1"/>
                          </a:solidFill>
                          <a:latin typeface="+mn-ea"/>
                          <a:ea typeface="+mn-ea"/>
                        </a:rPr>
                        <a:t>PDCA</a:t>
                      </a:r>
                      <a:r>
                        <a:rPr kumimoji="1" lang="ja-JP" altLang="en-US" sz="1100" b="0" baseline="0" dirty="0">
                          <a:solidFill>
                            <a:schemeClr val="tx1"/>
                          </a:solidFill>
                          <a:latin typeface="+mn-ea"/>
                          <a:ea typeface="+mn-ea"/>
                        </a:rPr>
                        <a:t>」について、保育所・認定こども園に周知する機会をとらえて普及啓発を実施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企業や大学等との連携による食生活の改善</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包括連携協定締結企業等と連携した府民啓発事業の展開</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V.O.S.</a:t>
                      </a:r>
                      <a:r>
                        <a:rPr kumimoji="1" lang="ja-JP" altLang="en-US" sz="1100" b="1" baseline="0" dirty="0">
                          <a:solidFill>
                            <a:schemeClr val="tx1"/>
                          </a:solidFill>
                          <a:latin typeface="+mn-ea"/>
                          <a:ea typeface="+mn-ea"/>
                        </a:rPr>
                        <a:t>及びおおさか</a:t>
                      </a:r>
                      <a:r>
                        <a:rPr kumimoji="1" lang="en-US" altLang="ja-JP" sz="1100" b="1" baseline="0" dirty="0">
                          <a:solidFill>
                            <a:schemeClr val="tx1"/>
                          </a:solidFill>
                          <a:latin typeface="+mn-ea"/>
                          <a:ea typeface="+mn-ea"/>
                        </a:rPr>
                        <a:t>EXPO</a:t>
                      </a:r>
                      <a:r>
                        <a:rPr kumimoji="1" lang="ja-JP" altLang="en-US" sz="1100" b="1" baseline="0" dirty="0">
                          <a:solidFill>
                            <a:schemeClr val="tx1"/>
                          </a:solidFill>
                          <a:latin typeface="+mn-ea"/>
                          <a:ea typeface="+mn-ea"/>
                        </a:rPr>
                        <a:t>ヘルシーメニューの認知拡大</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やせ・肥満に関するモデル事業の展開</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健活おおさか推進府民会議ワークショップで創出されたアイデアの実現化を推進</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「食育」など食生活の改善に向けた普及啓発</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■大阪府食育推進ネットワーク会議を中心とした事業実施、参画団体の連携・協働した取組みの推進</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SNS</a:t>
                      </a:r>
                      <a:r>
                        <a:rPr kumimoji="1" lang="ja-JP" altLang="en-US" sz="1100" b="1" baseline="0" dirty="0">
                          <a:solidFill>
                            <a:schemeClr val="tx1"/>
                          </a:solidFill>
                          <a:latin typeface="+mn-ea"/>
                          <a:ea typeface="+mn-ea"/>
                        </a:rPr>
                        <a:t>を通じた情報発信</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7506514"/>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20</a:t>
            </a:fld>
            <a:endParaRPr kumimoji="1" lang="ja-JP" altLang="en-US"/>
          </a:p>
        </p:txBody>
      </p:sp>
      <p:graphicFrame>
        <p:nvGraphicFramePr>
          <p:cNvPr id="3" name="表 2">
            <a:extLst>
              <a:ext uri="{FF2B5EF4-FFF2-40B4-BE49-F238E27FC236}">
                <a16:creationId xmlns:a16="http://schemas.microsoft.com/office/drawing/2014/main" id="{7CB95201-6159-4784-B6AD-1938E63D0F52}"/>
              </a:ext>
            </a:extLst>
          </p:cNvPr>
          <p:cNvGraphicFramePr>
            <a:graphicFrameLocks noGrp="1"/>
          </p:cNvGraphicFramePr>
          <p:nvPr>
            <p:extLst>
              <p:ext uri="{D42A27DB-BD31-4B8C-83A1-F6EECF244321}">
                <p14:modId xmlns:p14="http://schemas.microsoft.com/office/powerpoint/2010/main" val="1984636878"/>
              </p:ext>
            </p:extLst>
          </p:nvPr>
        </p:nvGraphicFramePr>
        <p:xfrm>
          <a:off x="382589" y="193322"/>
          <a:ext cx="9140823" cy="813111"/>
        </p:xfrm>
        <a:graphic>
          <a:graphicData uri="http://schemas.openxmlformats.org/drawingml/2006/table">
            <a:tbl>
              <a:tblPr firstRow="1" bandRow="1">
                <a:tableStyleId>{5C22544A-7EE6-4342-B048-85BDC9FD1C3A}</a:tableStyleId>
              </a:tblPr>
              <a:tblGrid>
                <a:gridCol w="1032027">
                  <a:extLst>
                    <a:ext uri="{9D8B030D-6E8A-4147-A177-3AD203B41FA5}">
                      <a16:colId xmlns:a16="http://schemas.microsoft.com/office/drawing/2014/main" val="1540844266"/>
                    </a:ext>
                  </a:extLst>
                </a:gridCol>
                <a:gridCol w="8108796">
                  <a:extLst>
                    <a:ext uri="{9D8B030D-6E8A-4147-A177-3AD203B41FA5}">
                      <a16:colId xmlns:a16="http://schemas.microsoft.com/office/drawing/2014/main" val="674764230"/>
                    </a:ext>
                  </a:extLst>
                </a:gridCol>
              </a:tblGrid>
              <a:tr h="8131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7</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健康・栄養対策費（経常）＜栄養士法等関係事業・食生活改善地域推進事業＞（</a:t>
                      </a:r>
                      <a:r>
                        <a:rPr kumimoji="1" lang="en-US" altLang="ja-JP" sz="1100" b="0" baseline="0" dirty="0">
                          <a:solidFill>
                            <a:schemeClr val="tx1"/>
                          </a:solidFill>
                          <a:latin typeface="+mn-ea"/>
                          <a:ea typeface="+mn-ea"/>
                        </a:rPr>
                        <a:t>6,138</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健康・栄養対策費（政策）＜自然に健康になれる持続可能な食環境づくり＞（</a:t>
                      </a:r>
                      <a:r>
                        <a:rPr kumimoji="1" lang="en-US" altLang="ja-JP" sz="1100" b="0" baseline="0" dirty="0">
                          <a:solidFill>
                            <a:schemeClr val="tx1"/>
                          </a:solidFill>
                          <a:latin typeface="+mn-ea"/>
                          <a:ea typeface="+mn-ea"/>
                        </a:rPr>
                        <a:t>5,022</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健活会議連携推進事業（</a:t>
                      </a:r>
                      <a:r>
                        <a:rPr kumimoji="1" lang="en-US" altLang="ja-JP" sz="1100" b="0" baseline="0" dirty="0">
                          <a:solidFill>
                            <a:schemeClr val="tx1"/>
                          </a:solidFill>
                          <a:latin typeface="+mn-ea"/>
                          <a:ea typeface="+mn-ea"/>
                        </a:rPr>
                        <a:t>7,890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健康キャンパス・プロジェクト事業（</a:t>
                      </a:r>
                      <a:r>
                        <a:rPr kumimoji="1" lang="en-US" altLang="ja-JP" sz="1100" b="0" baseline="0" dirty="0">
                          <a:solidFill>
                            <a:schemeClr val="tx1"/>
                          </a:solidFill>
                          <a:latin typeface="+mn-ea"/>
                          <a:ea typeface="+mn-ea"/>
                        </a:rPr>
                        <a:t>1,773</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59797632"/>
                  </a:ext>
                </a:extLst>
              </a:tr>
            </a:tbl>
          </a:graphicData>
        </a:graphic>
      </p:graphicFrame>
    </p:spTree>
    <p:extLst>
      <p:ext uri="{BB962C8B-B14F-4D97-AF65-F5344CB8AC3E}">
        <p14:creationId xmlns:p14="http://schemas.microsoft.com/office/powerpoint/2010/main" val="1564531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37000" y="314807"/>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452709912"/>
              </p:ext>
            </p:extLst>
          </p:nvPr>
        </p:nvGraphicFramePr>
        <p:xfrm>
          <a:off x="436852" y="442222"/>
          <a:ext cx="9086561" cy="946200"/>
        </p:xfrm>
        <a:graphic>
          <a:graphicData uri="http://schemas.openxmlformats.org/drawingml/2006/table">
            <a:tbl>
              <a:tblPr firstRow="1" bandRow="1">
                <a:tableStyleId>{5C22544A-7EE6-4342-B048-85BDC9FD1C3A}</a:tableStyleId>
              </a:tblPr>
              <a:tblGrid>
                <a:gridCol w="1025902">
                  <a:extLst>
                    <a:ext uri="{9D8B030D-6E8A-4147-A177-3AD203B41FA5}">
                      <a16:colId xmlns:a16="http://schemas.microsoft.com/office/drawing/2014/main" val="528851062"/>
                    </a:ext>
                  </a:extLst>
                </a:gridCol>
                <a:gridCol w="8060659">
                  <a:extLst>
                    <a:ext uri="{9D8B030D-6E8A-4147-A177-3AD203B41FA5}">
                      <a16:colId xmlns:a16="http://schemas.microsoft.com/office/drawing/2014/main" val="89849022"/>
                    </a:ext>
                  </a:extLst>
                </a:gridCol>
              </a:tblGrid>
              <a:tr h="6105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8</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健康・栄養対策費（経常）＜栄養士法等関係事業・食生活改善地域推進事業＞　（</a:t>
                      </a:r>
                      <a:r>
                        <a:rPr kumimoji="1" lang="en-US" altLang="ja-JP" sz="1100" b="0" baseline="0" dirty="0">
                          <a:solidFill>
                            <a:schemeClr val="tx1"/>
                          </a:solidFill>
                          <a:latin typeface="+mn-ea"/>
                          <a:ea typeface="+mn-ea"/>
                        </a:rPr>
                        <a:t>6,236</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健康・栄養対策費（政策）＜自然に健康になれる持続可能な食環境づくり＞</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3,623</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千円）</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減額</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健活会議連携推進事業（</a:t>
                      </a:r>
                      <a:r>
                        <a:rPr kumimoji="1" lang="en-US" altLang="ja-JP" sz="1100" b="0" baseline="0" dirty="0">
                          <a:solidFill>
                            <a:schemeClr val="tx1"/>
                          </a:solidFill>
                          <a:latin typeface="+mn-ea"/>
                          <a:ea typeface="+mn-ea"/>
                        </a:rPr>
                        <a:t>7,890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健康キャンパス・プロジェクト事業（</a:t>
                      </a:r>
                      <a:r>
                        <a:rPr kumimoji="1" lang="en-US" altLang="ja-JP" sz="1100" b="0" baseline="0" dirty="0">
                          <a:solidFill>
                            <a:schemeClr val="tx1"/>
                          </a:solidFill>
                          <a:latin typeface="+mn-ea"/>
                          <a:ea typeface="+mn-ea"/>
                        </a:rPr>
                        <a:t>1,773</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万博レガシーを継承した健活１０プロモーション　（</a:t>
                      </a:r>
                      <a:r>
                        <a:rPr kumimoji="1" lang="en-US" altLang="ja-JP" sz="1100" b="0" baseline="0" dirty="0">
                          <a:solidFill>
                            <a:schemeClr val="tx1"/>
                          </a:solidFill>
                          <a:latin typeface="+mn-ea"/>
                          <a:ea typeface="+mn-ea"/>
                        </a:rPr>
                        <a:t>120,000</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新規</a:t>
                      </a:r>
                      <a:r>
                        <a:rPr kumimoji="1" lang="en-US" altLang="ja-JP" sz="1100" b="0" baseline="0" dirty="0">
                          <a:solidFill>
                            <a:schemeClr val="tx1"/>
                          </a:solidFill>
                          <a:latin typeface="+mn-ea"/>
                          <a:ea typeface="+mn-ea"/>
                        </a:rPr>
                        <a:t>】</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957756"/>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21</a:t>
            </a:fld>
            <a:endParaRPr kumimoji="1" lang="ja-JP" altLang="en-US"/>
          </a:p>
        </p:txBody>
      </p:sp>
    </p:spTree>
    <p:extLst>
      <p:ext uri="{BB962C8B-B14F-4D97-AF65-F5344CB8AC3E}">
        <p14:creationId xmlns:p14="http://schemas.microsoft.com/office/powerpoint/2010/main" val="1673307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en-US" altLang="ja-JP" sz="2000" b="1" dirty="0">
                <a:solidFill>
                  <a:schemeClr val="tx1"/>
                </a:solidFill>
                <a:latin typeface="Meiryo UI" panose="020B0604030504040204" pitchFamily="50" charset="-128"/>
                <a:ea typeface="Meiryo UI" panose="020B0604030504040204" pitchFamily="50" charset="-128"/>
              </a:rPr>
              <a:t>1</a:t>
            </a:r>
            <a:r>
              <a:rPr kumimoji="1" lang="ja-JP" altLang="en-US" sz="2000" b="1" dirty="0">
                <a:solidFill>
                  <a:schemeClr val="tx1"/>
                </a:solidFill>
                <a:latin typeface="Meiryo UI" panose="020B0604030504040204" pitchFamily="50" charset="-128"/>
                <a:ea typeface="Meiryo UI" panose="020B0604030504040204" pitchFamily="50" charset="-128"/>
              </a:rPr>
              <a:t>　生活習慣病の予防</a:t>
            </a:r>
          </a:p>
        </p:txBody>
      </p:sp>
      <p:pic>
        <p:nvPicPr>
          <p:cNvPr id="19" name="図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3" name="正方形/長方形 2">
            <a:extLst>
              <a:ext uri="{FF2B5EF4-FFF2-40B4-BE49-F238E27FC236}">
                <a16:creationId xmlns:a16="http://schemas.microsoft.com/office/drawing/2014/main" id="{F592EFE4-B74A-B297-13AF-FA0C50F9CA30}"/>
              </a:ext>
            </a:extLst>
          </p:cNvPr>
          <p:cNvSpPr/>
          <p:nvPr/>
        </p:nvSpPr>
        <p:spPr>
          <a:xfrm>
            <a:off x="271413" y="865992"/>
            <a:ext cx="9432000" cy="59179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5" name="正方形/長方形 4">
            <a:extLst>
              <a:ext uri="{FF2B5EF4-FFF2-40B4-BE49-F238E27FC236}">
                <a16:creationId xmlns:a16="http://schemas.microsoft.com/office/drawing/2014/main" id="{8F419E80-34D2-4817-BC51-6BC87D9AE563}"/>
              </a:ext>
            </a:extLst>
          </p:cNvPr>
          <p:cNvSpPr/>
          <p:nvPr/>
        </p:nvSpPr>
        <p:spPr>
          <a:xfrm>
            <a:off x="129324" y="614542"/>
            <a:ext cx="4608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a:t>
            </a:r>
            <a:r>
              <a:rPr kumimoji="1" lang="en-US" altLang="ja-JP" sz="2000" b="1" dirty="0">
                <a:ln w="0"/>
                <a:solidFill>
                  <a:schemeClr val="bg1"/>
                </a:solidFill>
                <a:effectLst>
                  <a:outerShdw blurRad="38100" dist="19050" dir="2700000" algn="tl" rotWithShape="0">
                    <a:schemeClr val="dk1">
                      <a:alpha val="40000"/>
                    </a:schemeClr>
                  </a:outerShdw>
                </a:effectLst>
              </a:rPr>
              <a:t>2</a:t>
            </a:r>
            <a:r>
              <a:rPr kumimoji="1" lang="ja-JP" altLang="en-US" sz="2000" b="1" dirty="0">
                <a:ln w="0"/>
                <a:solidFill>
                  <a:schemeClr val="bg1"/>
                </a:solidFill>
                <a:effectLst>
                  <a:outerShdw blurRad="38100" dist="19050" dir="2700000" algn="tl" rotWithShape="0">
                    <a:schemeClr val="dk1">
                      <a:alpha val="40000"/>
                    </a:schemeClr>
                  </a:outerShdw>
                </a:effectLst>
              </a:rPr>
              <a:t>）身体活動・運動</a:t>
            </a:r>
            <a:r>
              <a:rPr kumimoji="1" lang="ja-JP" altLang="en-US" sz="2000" b="1" dirty="0">
                <a:solidFill>
                  <a:schemeClr val="bg1"/>
                </a:solidFill>
              </a:rPr>
              <a:t>　</a:t>
            </a:r>
            <a:r>
              <a:rPr kumimoji="1" lang="ja-JP" altLang="en-US" sz="1600" b="1" dirty="0">
                <a:solidFill>
                  <a:schemeClr val="bg1"/>
                </a:solidFill>
              </a:rPr>
              <a:t>計画 </a:t>
            </a:r>
            <a:r>
              <a:rPr kumimoji="1" lang="en-US" altLang="ja-JP" sz="1600" b="1" dirty="0">
                <a:solidFill>
                  <a:schemeClr val="bg1"/>
                </a:solidFill>
              </a:rPr>
              <a:t>P.73-74</a:t>
            </a:r>
          </a:p>
        </p:txBody>
      </p:sp>
      <p:sp>
        <p:nvSpPr>
          <p:cNvPr id="6" name="正方形/長方形 5">
            <a:extLst>
              <a:ext uri="{FF2B5EF4-FFF2-40B4-BE49-F238E27FC236}">
                <a16:creationId xmlns:a16="http://schemas.microsoft.com/office/drawing/2014/main" id="{E81221CB-D7DD-F68C-4B4F-5E1BAEDA2ACA}"/>
              </a:ext>
            </a:extLst>
          </p:cNvPr>
          <p:cNvSpPr/>
          <p:nvPr/>
        </p:nvSpPr>
        <p:spPr>
          <a:xfrm>
            <a:off x="357909" y="1574971"/>
            <a:ext cx="3240000" cy="288000"/>
          </a:xfrm>
          <a:prstGeom prst="rect">
            <a:avLst/>
          </a:prstGeom>
        </p:spPr>
        <p:txBody>
          <a:bodyPr wrap="square" lIns="36000" tIns="72000" rIns="36000" bIns="36000" anchor="ctr">
            <a:noAutofit/>
          </a:bodyPr>
          <a:lstStyle/>
          <a:p>
            <a:r>
              <a:rPr lang="en-US" altLang="ja-JP" sz="1400" b="1" dirty="0">
                <a:latin typeface="+mn-ea"/>
              </a:rPr>
              <a:t>【</a:t>
            </a:r>
            <a:r>
              <a:rPr lang="ja-JP" altLang="en-US" sz="1400" b="1" dirty="0">
                <a:latin typeface="+mn-ea"/>
              </a:rPr>
              <a:t>府民の行動目標</a:t>
            </a:r>
            <a:r>
              <a:rPr lang="en-US" altLang="ja-JP" sz="1400" b="1" dirty="0">
                <a:latin typeface="+mn-ea"/>
              </a:rPr>
              <a:t>】</a:t>
            </a:r>
            <a:endParaRPr lang="ja-JP" altLang="en-US" sz="1400" b="1" dirty="0">
              <a:latin typeface="+mn-ea"/>
            </a:endParaRPr>
          </a:p>
        </p:txBody>
      </p:sp>
      <p:sp>
        <p:nvSpPr>
          <p:cNvPr id="7" name="正方形/長方形 6">
            <a:extLst>
              <a:ext uri="{FF2B5EF4-FFF2-40B4-BE49-F238E27FC236}">
                <a16:creationId xmlns:a16="http://schemas.microsoft.com/office/drawing/2014/main" id="{D46EF9E9-881D-64C9-7F67-6215B8192940}"/>
              </a:ext>
            </a:extLst>
          </p:cNvPr>
          <p:cNvSpPr/>
          <p:nvPr/>
        </p:nvSpPr>
        <p:spPr>
          <a:xfrm>
            <a:off x="454622" y="1810919"/>
            <a:ext cx="8856000" cy="532770"/>
          </a:xfrm>
          <a:prstGeom prst="rect">
            <a:avLst/>
          </a:prstGeom>
        </p:spPr>
        <p:txBody>
          <a:bodyPr wrap="square" lIns="36000" tIns="72000" rIns="36000" bIns="36000">
            <a:noAutofit/>
          </a:bodyPr>
          <a:lstStyle/>
          <a:p>
            <a:r>
              <a:rPr lang="ja-JP" altLang="en-US" sz="1100" b="1" dirty="0">
                <a:latin typeface="+mn-ea"/>
              </a:rPr>
              <a:t>▽通勤・通学等でなるべく歩くようにするなど、日常生活での「身体活動・運動」量を増やし、取組を継続します。</a:t>
            </a:r>
            <a:endParaRPr lang="en-US" altLang="ja-JP" sz="1100" b="1" dirty="0">
              <a:latin typeface="+mn-ea"/>
            </a:endParaRPr>
          </a:p>
          <a:p>
            <a:r>
              <a:rPr lang="ja-JP" altLang="en-US" sz="1100" b="1" dirty="0">
                <a:latin typeface="+mn-ea"/>
              </a:rPr>
              <a:t>▽地域のスポーツ活動やレクリエーション等に参加するなど、自分の身体状態に合わせた身体活動を継続的に実践します。</a:t>
            </a:r>
          </a:p>
        </p:txBody>
      </p:sp>
      <p:sp>
        <p:nvSpPr>
          <p:cNvPr id="9" name="正方形/長方形 8">
            <a:extLst>
              <a:ext uri="{FF2B5EF4-FFF2-40B4-BE49-F238E27FC236}">
                <a16:creationId xmlns:a16="http://schemas.microsoft.com/office/drawing/2014/main" id="{9FB13249-4DC9-2FC2-29E8-35F88220DB46}"/>
              </a:ext>
            </a:extLst>
          </p:cNvPr>
          <p:cNvSpPr/>
          <p:nvPr/>
        </p:nvSpPr>
        <p:spPr>
          <a:xfrm>
            <a:off x="357909" y="2199690"/>
            <a:ext cx="3240000" cy="288000"/>
          </a:xfrm>
          <a:prstGeom prst="rect">
            <a:avLst/>
          </a:prstGeom>
        </p:spPr>
        <p:txBody>
          <a:bodyPr wrap="square" lIns="36000" tIns="72000" rIns="36000" bIns="36000" anchor="ctr">
            <a:noAutofit/>
          </a:bodyPr>
          <a:lstStyle/>
          <a:p>
            <a:r>
              <a:rPr lang="en-US" altLang="ja-JP" sz="1400" b="1" dirty="0">
                <a:latin typeface="+mn-ea"/>
              </a:rPr>
              <a:t>【</a:t>
            </a:r>
            <a:r>
              <a:rPr lang="ja-JP" altLang="en-US" sz="1400" b="1" dirty="0">
                <a:latin typeface="+mn-ea"/>
              </a:rPr>
              <a:t>行政等が取り組む数値目標</a:t>
            </a:r>
            <a:r>
              <a:rPr lang="en-US" altLang="ja-JP" sz="1400" b="1" dirty="0">
                <a:latin typeface="+mn-ea"/>
              </a:rPr>
              <a:t>】</a:t>
            </a:r>
            <a:endParaRPr lang="ja-JP" altLang="en-US" sz="1400" b="1" dirty="0">
              <a:latin typeface="+mn-ea"/>
            </a:endParaRPr>
          </a:p>
        </p:txBody>
      </p:sp>
      <p:graphicFrame>
        <p:nvGraphicFramePr>
          <p:cNvPr id="10" name="表 9">
            <a:extLst>
              <a:ext uri="{FF2B5EF4-FFF2-40B4-BE49-F238E27FC236}">
                <a16:creationId xmlns:a16="http://schemas.microsoft.com/office/drawing/2014/main" id="{83F83B57-CC11-E69A-53B1-DF65BEDB69CC}"/>
              </a:ext>
            </a:extLst>
          </p:cNvPr>
          <p:cNvGraphicFramePr>
            <a:graphicFrameLocks noGrp="1"/>
          </p:cNvGraphicFramePr>
          <p:nvPr>
            <p:extLst>
              <p:ext uri="{D42A27DB-BD31-4B8C-83A1-F6EECF244321}">
                <p14:modId xmlns:p14="http://schemas.microsoft.com/office/powerpoint/2010/main" val="796559321"/>
              </p:ext>
            </p:extLst>
          </p:nvPr>
        </p:nvGraphicFramePr>
        <p:xfrm>
          <a:off x="404090" y="2484165"/>
          <a:ext cx="8993909" cy="2982736"/>
        </p:xfrm>
        <a:graphic>
          <a:graphicData uri="http://schemas.openxmlformats.org/drawingml/2006/table">
            <a:tbl>
              <a:tblPr firstRow="1" firstCol="1" bandRow="1">
                <a:tableStyleId>{5C22544A-7EE6-4342-B048-85BDC9FD1C3A}</a:tableStyleId>
              </a:tblPr>
              <a:tblGrid>
                <a:gridCol w="431923">
                  <a:extLst>
                    <a:ext uri="{9D8B030D-6E8A-4147-A177-3AD203B41FA5}">
                      <a16:colId xmlns:a16="http://schemas.microsoft.com/office/drawing/2014/main" val="20000"/>
                    </a:ext>
                  </a:extLst>
                </a:gridCol>
                <a:gridCol w="4015387">
                  <a:extLst>
                    <a:ext uri="{9D8B030D-6E8A-4147-A177-3AD203B41FA5}">
                      <a16:colId xmlns:a16="http://schemas.microsoft.com/office/drawing/2014/main" val="20001"/>
                    </a:ext>
                  </a:extLst>
                </a:gridCol>
                <a:gridCol w="1687530">
                  <a:extLst>
                    <a:ext uri="{9D8B030D-6E8A-4147-A177-3AD203B41FA5}">
                      <a16:colId xmlns:a16="http://schemas.microsoft.com/office/drawing/2014/main" val="20002"/>
                    </a:ext>
                  </a:extLst>
                </a:gridCol>
                <a:gridCol w="1344928">
                  <a:extLst>
                    <a:ext uri="{9D8B030D-6E8A-4147-A177-3AD203B41FA5}">
                      <a16:colId xmlns:a16="http://schemas.microsoft.com/office/drawing/2014/main" val="1732571304"/>
                    </a:ext>
                  </a:extLst>
                </a:gridCol>
                <a:gridCol w="1514141">
                  <a:extLst>
                    <a:ext uri="{9D8B030D-6E8A-4147-A177-3AD203B41FA5}">
                      <a16:colId xmlns:a16="http://schemas.microsoft.com/office/drawing/2014/main" val="20003"/>
                    </a:ext>
                  </a:extLst>
                </a:gridCol>
              </a:tblGrid>
              <a:tr h="261927">
                <a:tc>
                  <a:txBody>
                    <a:bodyPr/>
                    <a:lstStyle/>
                    <a:p>
                      <a:pPr algn="ctr" fontAlgn="auto">
                        <a:lnSpc>
                          <a:spcPts val="1600"/>
                        </a:lnSpc>
                        <a:spcAft>
                          <a:spcPts val="0"/>
                        </a:spcAft>
                      </a:pPr>
                      <a:r>
                        <a:rPr lang="ja-JP" sz="1200" dirty="0">
                          <a:effectLst/>
                          <a:latin typeface="+mn-ea"/>
                          <a:ea typeface="+mn-ea"/>
                        </a:rPr>
                        <a:t>　</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856926">
                <a:tc>
                  <a:txBody>
                    <a:bodyPr/>
                    <a:lstStyle/>
                    <a:p>
                      <a:pPr algn="ctr" fontAlgn="auto">
                        <a:lnSpc>
                          <a:spcPts val="1600"/>
                        </a:lnSpc>
                        <a:spcAft>
                          <a:spcPts val="0"/>
                        </a:spcAft>
                      </a:pPr>
                      <a:r>
                        <a:rPr lang="en-US" altLang="ja-JP" sz="1200" dirty="0">
                          <a:solidFill>
                            <a:schemeClr val="bg1"/>
                          </a:solidFill>
                          <a:effectLst/>
                          <a:latin typeface="+mn-ea"/>
                          <a:ea typeface="+mn-ea"/>
                        </a:rPr>
                        <a:t>9</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運動習慣のある者（</a:t>
                      </a:r>
                      <a:r>
                        <a:rPr lang="en-US" altLang="ja-JP" sz="1100" b="1" dirty="0">
                          <a:solidFill>
                            <a:schemeClr val="tx1"/>
                          </a:solidFill>
                          <a:effectLst/>
                          <a:latin typeface="+mn-ea"/>
                          <a:ea typeface="+mn-ea"/>
                        </a:rPr>
                        <a:t>1</a:t>
                      </a:r>
                      <a:r>
                        <a:rPr lang="ja-JP" altLang="en-US" sz="1100" b="1" dirty="0">
                          <a:solidFill>
                            <a:schemeClr val="tx1"/>
                          </a:solidFill>
                          <a:effectLst/>
                          <a:latin typeface="+mn-ea"/>
                          <a:ea typeface="+mn-ea"/>
                        </a:rPr>
                        <a:t>日</a:t>
                      </a:r>
                      <a:r>
                        <a:rPr lang="en-US" altLang="ja-JP" sz="1100" b="1" dirty="0">
                          <a:solidFill>
                            <a:schemeClr val="tx1"/>
                          </a:solidFill>
                          <a:effectLst/>
                          <a:latin typeface="+mn-ea"/>
                          <a:ea typeface="+mn-ea"/>
                        </a:rPr>
                        <a:t>30</a:t>
                      </a:r>
                      <a:r>
                        <a:rPr lang="ja-JP" altLang="en-US" sz="1100" b="1" dirty="0">
                          <a:solidFill>
                            <a:schemeClr val="tx1"/>
                          </a:solidFill>
                          <a:effectLst/>
                          <a:latin typeface="+mn-ea"/>
                          <a:ea typeface="+mn-ea"/>
                        </a:rPr>
                        <a:t>分以上、週</a:t>
                      </a:r>
                      <a:r>
                        <a:rPr lang="en-US" altLang="ja-JP" sz="1100" b="1" dirty="0">
                          <a:solidFill>
                            <a:schemeClr val="tx1"/>
                          </a:solidFill>
                          <a:effectLst/>
                          <a:latin typeface="+mn-ea"/>
                          <a:ea typeface="+mn-ea"/>
                        </a:rPr>
                        <a:t>2</a:t>
                      </a:r>
                      <a:r>
                        <a:rPr lang="ja-JP" altLang="en-US" sz="1100" b="1" dirty="0">
                          <a:solidFill>
                            <a:schemeClr val="tx1"/>
                          </a:solidFill>
                          <a:effectLst/>
                          <a:latin typeface="+mn-ea"/>
                          <a:ea typeface="+mn-ea"/>
                        </a:rPr>
                        <a:t>回以上の運動を</a:t>
                      </a:r>
                      <a:r>
                        <a:rPr lang="en-US" altLang="ja-JP" sz="1100" b="1" dirty="0">
                          <a:solidFill>
                            <a:schemeClr val="tx1"/>
                          </a:solidFill>
                          <a:effectLst/>
                          <a:latin typeface="+mn-ea"/>
                          <a:ea typeface="+mn-ea"/>
                        </a:rPr>
                        <a:t>1</a:t>
                      </a:r>
                      <a:r>
                        <a:rPr lang="ja-JP" altLang="en-US" sz="1100" b="1" dirty="0">
                          <a:solidFill>
                            <a:schemeClr val="tx1"/>
                          </a:solidFill>
                          <a:effectLst/>
                          <a:latin typeface="+mn-ea"/>
                          <a:ea typeface="+mn-ea"/>
                        </a:rPr>
                        <a:t>年以上行っている者）の割合の増加</a:t>
                      </a:r>
                      <a:endParaRPr lang="en-US" altLang="ja-JP" sz="1100" b="1" dirty="0">
                        <a:solidFill>
                          <a:schemeClr val="tx1"/>
                        </a:solidFill>
                        <a:effectLst/>
                        <a:latin typeface="+mn-ea"/>
                        <a:ea typeface="+mn-ea"/>
                      </a:endParaRPr>
                    </a:p>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大阪府健康づくり実態調査</a:t>
                      </a:r>
                      <a:r>
                        <a:rPr lang="en-US" altLang="ja-JP" sz="110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36.2%</a:t>
                      </a:r>
                    </a:p>
                    <a:p>
                      <a:pPr algn="ctr" fontAlgn="auto">
                        <a:lnSpc>
                          <a:spcPts val="1600"/>
                        </a:lnSpc>
                        <a:spcAft>
                          <a:spcPts val="0"/>
                        </a:spcAft>
                      </a:pP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sz="105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32.4%</a:t>
                      </a:r>
                    </a:p>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cs typeface="HG丸ｺﾞｼｯｸM-PRO"/>
                        </a:rPr>
                        <a:t>（</a:t>
                      </a:r>
                      <a:r>
                        <a:rPr lang="en-US" altLang="ja-JP" sz="1100" b="1" dirty="0">
                          <a:solidFill>
                            <a:schemeClr val="tx1"/>
                          </a:solidFill>
                          <a:effectLst/>
                          <a:latin typeface="+mn-ea"/>
                          <a:ea typeface="+mn-ea"/>
                          <a:cs typeface="HG丸ｺﾞｼｯｸM-PRO"/>
                        </a:rPr>
                        <a:t>R7</a:t>
                      </a:r>
                      <a:r>
                        <a:rPr lang="ja-JP" altLang="en-US" sz="1100" b="1" dirty="0">
                          <a:solidFill>
                            <a:schemeClr val="tx1"/>
                          </a:solidFill>
                          <a:effectLst/>
                          <a:latin typeface="+mn-ea"/>
                          <a:ea typeface="+mn-ea"/>
                          <a:cs typeface="HG丸ｺﾞｼｯｸM-PRO"/>
                        </a:rPr>
                        <a:t>）</a:t>
                      </a:r>
                      <a:r>
                        <a:rPr lang="ja-JP" altLang="en-US" sz="1100" b="0" dirty="0">
                          <a:solidFill>
                            <a:schemeClr val="tx1"/>
                          </a:solidFill>
                          <a:effectLst/>
                          <a:latin typeface="+mn-ea"/>
                          <a:ea typeface="+mn-ea"/>
                          <a:cs typeface="HG丸ｺﾞｼｯｸM-PRO"/>
                        </a:rPr>
                        <a:t>［△］</a:t>
                      </a:r>
                      <a:endParaRPr lang="ja-JP" altLang="en-US"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40%</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56229">
                <a:tc rowSpan="4">
                  <a:txBody>
                    <a:bodyPr/>
                    <a:lstStyle/>
                    <a:p>
                      <a:pPr algn="ctr" fontAlgn="auto">
                        <a:lnSpc>
                          <a:spcPts val="1600"/>
                        </a:lnSpc>
                        <a:spcAft>
                          <a:spcPts val="0"/>
                        </a:spcAft>
                      </a:pPr>
                      <a:r>
                        <a:rPr lang="en-US" altLang="ja-JP" sz="1000" dirty="0">
                          <a:solidFill>
                            <a:schemeClr val="bg1"/>
                          </a:solidFill>
                          <a:effectLst/>
                          <a:latin typeface="+mn-ea"/>
                          <a:ea typeface="+mn-ea"/>
                          <a:cs typeface="HG丸ｺﾞｼｯｸM-PRO"/>
                        </a:rPr>
                        <a:t>10</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rowSpan="2">
                  <a:txBody>
                    <a:bodyPr/>
                    <a:lstStyle/>
                    <a:p>
                      <a:pPr algn="l" fontAlgn="auto">
                        <a:lnSpc>
                          <a:spcPts val="1600"/>
                        </a:lnSpc>
                        <a:spcAft>
                          <a:spcPts val="0"/>
                        </a:spcAft>
                      </a:pPr>
                      <a:r>
                        <a:rPr lang="ja-JP" altLang="en-US" sz="1100" b="1" dirty="0">
                          <a:solidFill>
                            <a:schemeClr val="tx1"/>
                          </a:solidFill>
                          <a:effectLst/>
                          <a:latin typeface="+mn-ea"/>
                          <a:ea typeface="+mn-ea"/>
                        </a:rPr>
                        <a:t>日常生活における歩数の増加（男性）</a:t>
                      </a:r>
                      <a:endParaRPr lang="en-US" altLang="ja-JP" sz="1100" b="1" dirty="0">
                        <a:solidFill>
                          <a:schemeClr val="tx1"/>
                        </a:solidFill>
                        <a:effectLst/>
                        <a:latin typeface="+mn-ea"/>
                        <a:ea typeface="+mn-ea"/>
                      </a:endParaRPr>
                    </a:p>
                    <a:p>
                      <a:pPr algn="l" fontAlgn="auto">
                        <a:lnSpc>
                          <a:spcPts val="1600"/>
                        </a:lnSpc>
                        <a:spcAft>
                          <a:spcPts val="0"/>
                        </a:spcAft>
                      </a:pPr>
                      <a:r>
                        <a:rPr lang="en-US" altLang="ja-JP" sz="1050" b="1" dirty="0">
                          <a:solidFill>
                            <a:schemeClr val="tx1"/>
                          </a:solidFill>
                          <a:effectLst/>
                          <a:latin typeface="+mn-ea"/>
                          <a:ea typeface="+mn-ea"/>
                        </a:rPr>
                        <a:t>【</a:t>
                      </a:r>
                      <a:r>
                        <a:rPr lang="ja-JP" altLang="en-US" sz="1050" b="1" dirty="0">
                          <a:solidFill>
                            <a:schemeClr val="tx1"/>
                          </a:solidFill>
                          <a:effectLst/>
                          <a:latin typeface="+mn-ea"/>
                          <a:ea typeface="+mn-ea"/>
                        </a:rPr>
                        <a:t>大阪府民の栄養・健康状況（国民健康・栄養調査から算出）</a:t>
                      </a:r>
                      <a:r>
                        <a:rPr lang="en-US" altLang="ja-JP" sz="105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BF5"/>
                    </a:solidFill>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20</a:t>
                      </a:r>
                      <a:r>
                        <a:rPr lang="ja-JP" altLang="en-US" sz="1100" b="1" dirty="0">
                          <a:solidFill>
                            <a:schemeClr val="tx1"/>
                          </a:solidFill>
                          <a:effectLst/>
                          <a:latin typeface="+mn-ea"/>
                          <a:ea typeface="+mn-ea"/>
                          <a:cs typeface="HG丸ｺﾞｼｯｸM-PRO"/>
                        </a:rPr>
                        <a:t>～</a:t>
                      </a:r>
                      <a:r>
                        <a:rPr lang="en-US" altLang="ja-JP" sz="1100" b="1" dirty="0">
                          <a:solidFill>
                            <a:schemeClr val="tx1"/>
                          </a:solidFill>
                          <a:effectLst/>
                          <a:latin typeface="+mn-ea"/>
                          <a:ea typeface="+mn-ea"/>
                          <a:cs typeface="HG丸ｺﾞｼｯｸM-PRO"/>
                        </a:rPr>
                        <a:t>64</a:t>
                      </a:r>
                      <a:r>
                        <a:rPr lang="ja-JP" altLang="en-US" sz="1100" b="1" dirty="0">
                          <a:solidFill>
                            <a:schemeClr val="tx1"/>
                          </a:solidFill>
                          <a:effectLst/>
                          <a:latin typeface="+mn-ea"/>
                          <a:ea typeface="+mn-ea"/>
                          <a:cs typeface="HG丸ｺﾞｼｯｸM-PRO"/>
                        </a:rPr>
                        <a:t>歳：</a:t>
                      </a:r>
                      <a:r>
                        <a:rPr lang="en-US" altLang="ja-JP" sz="1100" b="1" dirty="0">
                          <a:solidFill>
                            <a:schemeClr val="tx1"/>
                          </a:solidFill>
                          <a:effectLst/>
                          <a:latin typeface="+mn-ea"/>
                          <a:ea typeface="+mn-ea"/>
                          <a:cs typeface="HG丸ｺﾞｼｯｸM-PRO"/>
                        </a:rPr>
                        <a:t>8,733</a:t>
                      </a:r>
                      <a:r>
                        <a:rPr lang="ja-JP" altLang="en-US" sz="1100" b="1" dirty="0">
                          <a:solidFill>
                            <a:schemeClr val="tx1"/>
                          </a:solidFill>
                          <a:effectLst/>
                          <a:latin typeface="+mn-ea"/>
                          <a:ea typeface="+mn-ea"/>
                          <a:cs typeface="HG丸ｺﾞｼｯｸM-PRO"/>
                        </a:rPr>
                        <a:t>歩</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H29-R1</a:t>
                      </a:r>
                      <a:r>
                        <a:rPr lang="ja-JP" altLang="en-US" sz="1050" b="1" dirty="0">
                          <a:solidFill>
                            <a:schemeClr val="tx1"/>
                          </a:solidFill>
                          <a:effectLst/>
                          <a:latin typeface="+mn-ea"/>
                          <a:ea typeface="+mn-ea"/>
                          <a:cs typeface="HG丸ｺﾞｼｯｸM-PRO"/>
                        </a:rPr>
                        <a:t>平均）</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4">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R4-R6</a:t>
                      </a:r>
                      <a:r>
                        <a:rPr lang="ja-JP" altLang="en-US" sz="1100" b="1" dirty="0">
                          <a:solidFill>
                            <a:schemeClr val="tx1"/>
                          </a:solidFill>
                          <a:effectLst/>
                          <a:latin typeface="+mn-ea"/>
                          <a:ea typeface="+mn-ea"/>
                          <a:cs typeface="HG丸ｺﾞｼｯｸM-PRO"/>
                        </a:rPr>
                        <a:t>の結果を</a:t>
                      </a:r>
                      <a:endParaRPr lang="en-US" altLang="ja-JP" sz="1100" b="1" dirty="0">
                        <a:solidFill>
                          <a:schemeClr val="tx1"/>
                        </a:solidFill>
                        <a:effectLst/>
                        <a:latin typeface="+mn-ea"/>
                        <a:ea typeface="+mn-ea"/>
                        <a:cs typeface="HG丸ｺﾞｼｯｸM-PRO"/>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R9</a:t>
                      </a:r>
                      <a:r>
                        <a:rPr lang="ja-JP" altLang="en-US" sz="1100" b="1" dirty="0">
                          <a:solidFill>
                            <a:schemeClr val="tx1"/>
                          </a:solidFill>
                          <a:effectLst/>
                          <a:latin typeface="+mn-ea"/>
                          <a:ea typeface="+mn-ea"/>
                          <a:cs typeface="HG丸ｺﾞｼｯｸM-PRO"/>
                        </a:rPr>
                        <a:t>年度に公表予定</a:t>
                      </a:r>
                      <a:endParaRPr lang="ja-JP" alt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20</a:t>
                      </a:r>
                      <a:r>
                        <a:rPr lang="ja-JP" altLang="en-US" sz="1100" b="1" dirty="0">
                          <a:solidFill>
                            <a:schemeClr val="tx1"/>
                          </a:solidFill>
                          <a:effectLst/>
                          <a:latin typeface="+mn-ea"/>
                          <a:ea typeface="+mn-ea"/>
                          <a:cs typeface="HG丸ｺﾞｼｯｸM-PRO"/>
                        </a:rPr>
                        <a:t>～</a:t>
                      </a:r>
                      <a:r>
                        <a:rPr lang="en-US" altLang="ja-JP" sz="1100" b="1" dirty="0">
                          <a:solidFill>
                            <a:schemeClr val="tx1"/>
                          </a:solidFill>
                          <a:effectLst/>
                          <a:latin typeface="+mn-ea"/>
                          <a:ea typeface="+mn-ea"/>
                          <a:cs typeface="HG丸ｺﾞｼｯｸM-PRO"/>
                        </a:rPr>
                        <a:t>64</a:t>
                      </a:r>
                      <a:r>
                        <a:rPr lang="ja-JP" altLang="en-US" sz="1100" b="1" dirty="0">
                          <a:solidFill>
                            <a:schemeClr val="tx1"/>
                          </a:solidFill>
                          <a:effectLst/>
                          <a:latin typeface="+mn-ea"/>
                          <a:ea typeface="+mn-ea"/>
                          <a:cs typeface="HG丸ｺﾞｼｯｸM-PRO"/>
                        </a:rPr>
                        <a:t>歳：</a:t>
                      </a:r>
                      <a:r>
                        <a:rPr lang="en-US" altLang="ja-JP" sz="1100" b="1" dirty="0">
                          <a:solidFill>
                            <a:schemeClr val="tx1"/>
                          </a:solidFill>
                          <a:effectLst/>
                          <a:latin typeface="+mn-ea"/>
                          <a:ea typeface="+mn-ea"/>
                          <a:cs typeface="HG丸ｺﾞｼｯｸM-PRO"/>
                        </a:rPr>
                        <a:t>9,000</a:t>
                      </a:r>
                      <a:r>
                        <a:rPr lang="ja-JP" altLang="en-US" sz="1100" b="1" dirty="0">
                          <a:solidFill>
                            <a:schemeClr val="tx1"/>
                          </a:solidFill>
                          <a:effectLst/>
                          <a:latin typeface="+mn-ea"/>
                          <a:ea typeface="+mn-ea"/>
                          <a:cs typeface="HG丸ｺﾞｼｯｸM-PRO"/>
                        </a:rPr>
                        <a:t>歩</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795793"/>
                  </a:ext>
                </a:extLst>
              </a:tr>
              <a:tr h="456229">
                <a:tc vMerge="1">
                  <a:txBody>
                    <a:bodyPr/>
                    <a:lstStyle/>
                    <a:p>
                      <a:endParaRPr kumimoji="1" lang="ja-JP" altLang="en-US"/>
                    </a:p>
                  </a:txBody>
                  <a:tcPr/>
                </a:tc>
                <a:tc vMerge="1">
                  <a:txBody>
                    <a:bodyPr/>
                    <a:lstStyle/>
                    <a:p>
                      <a:endParaRPr kumimoji="1" lang="ja-JP" altLang="en-US"/>
                    </a:p>
                  </a:txBody>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65</a:t>
                      </a:r>
                      <a:r>
                        <a:rPr lang="ja-JP" altLang="en-US" sz="1100" b="1" dirty="0">
                          <a:solidFill>
                            <a:schemeClr val="tx1"/>
                          </a:solidFill>
                          <a:effectLst/>
                          <a:latin typeface="+mn-ea"/>
                          <a:ea typeface="+mn-ea"/>
                          <a:cs typeface="HG丸ｺﾞｼｯｸM-PRO"/>
                        </a:rPr>
                        <a:t>歳以上：</a:t>
                      </a:r>
                      <a:r>
                        <a:rPr lang="en-US" altLang="ja-JP" sz="1100" b="1" dirty="0">
                          <a:solidFill>
                            <a:schemeClr val="tx1"/>
                          </a:solidFill>
                          <a:effectLst/>
                          <a:latin typeface="+mn-ea"/>
                          <a:ea typeface="+mn-ea"/>
                          <a:cs typeface="HG丸ｺﾞｼｯｸM-PRO"/>
                        </a:rPr>
                        <a:t>6,180</a:t>
                      </a:r>
                      <a:r>
                        <a:rPr lang="ja-JP" altLang="en-US" sz="1100" b="1" dirty="0">
                          <a:solidFill>
                            <a:schemeClr val="tx1"/>
                          </a:solidFill>
                          <a:effectLst/>
                          <a:latin typeface="+mn-ea"/>
                          <a:ea typeface="+mn-ea"/>
                          <a:cs typeface="HG丸ｺﾞｼｯｸM-PRO"/>
                        </a:rPr>
                        <a:t>歩</a:t>
                      </a:r>
                      <a:endParaRPr lang="en-US" altLang="ja-JP" sz="1100" b="1" dirty="0">
                        <a:solidFill>
                          <a:schemeClr val="tx1"/>
                        </a:solidFill>
                        <a:effectLst/>
                        <a:latin typeface="+mn-ea"/>
                        <a:ea typeface="+mn-ea"/>
                        <a:cs typeface="HG丸ｺﾞｼｯｸM-PRO"/>
                      </a:endParaRPr>
                    </a:p>
                    <a:p>
                      <a:pPr algn="ctr" fontAlgn="auto">
                        <a:lnSpc>
                          <a:spcPts val="1600"/>
                        </a:lnSpc>
                        <a:spcAft>
                          <a:spcPts val="0"/>
                        </a:spcAft>
                      </a:pP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H29-R1</a:t>
                      </a:r>
                      <a:r>
                        <a:rPr lang="ja-JP" altLang="en-US" sz="1050" b="1" dirty="0">
                          <a:solidFill>
                            <a:schemeClr val="tx1"/>
                          </a:solidFill>
                          <a:effectLst/>
                          <a:latin typeface="+mn-ea"/>
                          <a:ea typeface="+mn-ea"/>
                          <a:cs typeface="HG丸ｺﾞｼｯｸM-PRO"/>
                        </a:rPr>
                        <a:t>平均）</a:t>
                      </a:r>
                      <a:endParaRPr lang="ja-JP" sz="105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BF5"/>
                    </a:solidFill>
                  </a:tcPr>
                </a:tc>
                <a:tc vMerge="1">
                  <a:txBody>
                    <a:bodyPr/>
                    <a:lstStyle/>
                    <a:p>
                      <a:pPr algn="ctr" fontAlgn="auto">
                        <a:lnSpc>
                          <a:spcPts val="1600"/>
                        </a:lnSpc>
                        <a:spcAft>
                          <a:spcPts val="0"/>
                        </a:spcAft>
                      </a:pP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BF5"/>
                    </a:solidFill>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65</a:t>
                      </a:r>
                      <a:r>
                        <a:rPr lang="ja-JP" altLang="en-US" sz="1100" b="1" dirty="0">
                          <a:solidFill>
                            <a:schemeClr val="tx1"/>
                          </a:solidFill>
                          <a:effectLst/>
                          <a:latin typeface="+mn-ea"/>
                          <a:ea typeface="+mn-ea"/>
                          <a:cs typeface="HG丸ｺﾞｼｯｸM-PRO"/>
                        </a:rPr>
                        <a:t>歳以上：</a:t>
                      </a:r>
                      <a:r>
                        <a:rPr lang="en-US" altLang="ja-JP" sz="1100" b="1" dirty="0">
                          <a:solidFill>
                            <a:schemeClr val="tx1"/>
                          </a:solidFill>
                          <a:effectLst/>
                          <a:latin typeface="+mn-ea"/>
                          <a:ea typeface="+mn-ea"/>
                          <a:cs typeface="HG丸ｺﾞｼｯｸM-PRO"/>
                        </a:rPr>
                        <a:t>7,000</a:t>
                      </a:r>
                      <a:r>
                        <a:rPr lang="ja-JP" altLang="en-US" sz="1100" b="1" dirty="0">
                          <a:solidFill>
                            <a:schemeClr val="tx1"/>
                          </a:solidFill>
                          <a:effectLst/>
                          <a:latin typeface="+mn-ea"/>
                          <a:ea typeface="+mn-ea"/>
                          <a:cs typeface="HG丸ｺﾞｼｯｸM-PRO"/>
                        </a:rPr>
                        <a:t>歩</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229544326"/>
                  </a:ext>
                </a:extLst>
              </a:tr>
              <a:tr h="456229">
                <a:tc vMerge="1">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3</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rowSpan="2">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100" b="1" dirty="0">
                          <a:solidFill>
                            <a:schemeClr val="tx1"/>
                          </a:solidFill>
                          <a:effectLst/>
                          <a:latin typeface="+mn-ea"/>
                          <a:ea typeface="+mn-ea"/>
                        </a:rPr>
                        <a:t>日常生活における歩数の増加（女性）</a:t>
                      </a:r>
                      <a:endParaRPr lang="en-US" altLang="ja-JP" sz="1100" b="1" dirty="0">
                        <a:solidFill>
                          <a:schemeClr val="tx1"/>
                        </a:solidFill>
                        <a:effectLst/>
                        <a:latin typeface="+mn-ea"/>
                        <a:ea typeface="+mn-ea"/>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050" b="1" dirty="0">
                          <a:solidFill>
                            <a:schemeClr val="tx1"/>
                          </a:solidFill>
                          <a:effectLst/>
                          <a:latin typeface="+mn-ea"/>
                          <a:ea typeface="+mn-ea"/>
                        </a:rPr>
                        <a:t>【</a:t>
                      </a:r>
                      <a:r>
                        <a:rPr lang="ja-JP" altLang="en-US" sz="1050" b="1" dirty="0">
                          <a:solidFill>
                            <a:schemeClr val="tx1"/>
                          </a:solidFill>
                          <a:effectLst/>
                          <a:latin typeface="+mn-ea"/>
                          <a:ea typeface="+mn-ea"/>
                        </a:rPr>
                        <a:t>大阪府民の栄養・健康状況（国民健康・栄養調査から算出）</a:t>
                      </a:r>
                      <a:r>
                        <a:rPr lang="en-US" altLang="ja-JP" sz="1050" b="1" dirty="0">
                          <a:solidFill>
                            <a:schemeClr val="tx1"/>
                          </a:solidFill>
                          <a:effectLst/>
                          <a:latin typeface="+mn-ea"/>
                          <a:ea typeface="+mn-ea"/>
                        </a:rPr>
                        <a:t>】</a:t>
                      </a:r>
                      <a:endParaRPr lang="ja-JP" altLang="en-US" sz="105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pt-BR" altLang="ja-JP" sz="1100" b="1" dirty="0">
                          <a:solidFill>
                            <a:schemeClr val="tx1"/>
                          </a:solidFill>
                          <a:effectLst/>
                          <a:latin typeface="+mn-ea"/>
                          <a:ea typeface="+mn-ea"/>
                          <a:cs typeface="HG丸ｺﾞｼｯｸM-PRO"/>
                        </a:rPr>
                        <a:t>20</a:t>
                      </a:r>
                      <a:r>
                        <a:rPr lang="ja-JP" altLang="pt-BR" sz="1100" b="1" dirty="0">
                          <a:solidFill>
                            <a:schemeClr val="tx1"/>
                          </a:solidFill>
                          <a:effectLst/>
                          <a:latin typeface="+mn-ea"/>
                          <a:ea typeface="+mn-ea"/>
                          <a:cs typeface="HG丸ｺﾞｼｯｸM-PRO"/>
                        </a:rPr>
                        <a:t>～</a:t>
                      </a:r>
                      <a:r>
                        <a:rPr lang="pt-BR" altLang="ja-JP" sz="1100" b="1" dirty="0">
                          <a:solidFill>
                            <a:schemeClr val="tx1"/>
                          </a:solidFill>
                          <a:effectLst/>
                          <a:latin typeface="+mn-ea"/>
                          <a:ea typeface="+mn-ea"/>
                          <a:cs typeface="HG丸ｺﾞｼｯｸM-PRO"/>
                        </a:rPr>
                        <a:t>64</a:t>
                      </a:r>
                      <a:r>
                        <a:rPr lang="ja-JP" altLang="pt-BR" sz="1100" b="1" dirty="0">
                          <a:solidFill>
                            <a:schemeClr val="tx1"/>
                          </a:solidFill>
                          <a:effectLst/>
                          <a:latin typeface="+mn-ea"/>
                          <a:ea typeface="+mn-ea"/>
                          <a:cs typeface="HG丸ｺﾞｼｯｸM-PRO"/>
                        </a:rPr>
                        <a:t>歳：</a:t>
                      </a:r>
                      <a:r>
                        <a:rPr lang="en-US" altLang="ja-JP" sz="1100" b="1" dirty="0">
                          <a:solidFill>
                            <a:schemeClr val="tx1"/>
                          </a:solidFill>
                          <a:effectLst/>
                          <a:latin typeface="+mn-ea"/>
                          <a:ea typeface="+mn-ea"/>
                          <a:cs typeface="HG丸ｺﾞｼｯｸM-PRO"/>
                        </a:rPr>
                        <a:t>7,060</a:t>
                      </a:r>
                      <a:r>
                        <a:rPr lang="ja-JP" altLang="pt-BR" sz="1100" b="1" dirty="0">
                          <a:solidFill>
                            <a:schemeClr val="tx1"/>
                          </a:solidFill>
                          <a:effectLst/>
                          <a:latin typeface="+mn-ea"/>
                          <a:ea typeface="+mn-ea"/>
                          <a:cs typeface="HG丸ｺﾞｼｯｸM-PRO"/>
                        </a:rPr>
                        <a:t>歩</a:t>
                      </a:r>
                      <a:r>
                        <a:rPr lang="ja-JP" altLang="pt-BR" sz="1050" b="1" dirty="0">
                          <a:solidFill>
                            <a:schemeClr val="tx1"/>
                          </a:solidFill>
                          <a:effectLst/>
                          <a:latin typeface="+mn-ea"/>
                          <a:ea typeface="+mn-ea"/>
                          <a:cs typeface="HG丸ｺﾞｼｯｸM-PRO"/>
                        </a:rPr>
                        <a:t>（</a:t>
                      </a:r>
                      <a:r>
                        <a:rPr lang="pt-BR" altLang="ja-JP" sz="1050" b="1" dirty="0">
                          <a:solidFill>
                            <a:schemeClr val="tx1"/>
                          </a:solidFill>
                          <a:effectLst/>
                          <a:latin typeface="+mn-ea"/>
                          <a:ea typeface="+mn-ea"/>
                          <a:cs typeface="HG丸ｺﾞｼｯｸM-PRO"/>
                        </a:rPr>
                        <a:t>H29-R1</a:t>
                      </a:r>
                      <a:r>
                        <a:rPr lang="ja-JP" altLang="pt-BR" sz="1050" b="1" dirty="0">
                          <a:solidFill>
                            <a:schemeClr val="tx1"/>
                          </a:solidFill>
                          <a:effectLst/>
                          <a:latin typeface="+mn-ea"/>
                          <a:ea typeface="+mn-ea"/>
                          <a:cs typeface="HG丸ｺﾞｼｯｸM-PRO"/>
                        </a:rPr>
                        <a:t>平均）</a:t>
                      </a:r>
                      <a:endParaRPr lang="ja-JP" altLang="pt-BR"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endParaRPr kumimoji="1" lang="ja-JP" altLang="en-US" sz="1100" dirty="0"/>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20</a:t>
                      </a:r>
                      <a:r>
                        <a:rPr lang="ja-JP" altLang="en-US" sz="1100" b="1" dirty="0">
                          <a:solidFill>
                            <a:schemeClr val="tx1"/>
                          </a:solidFill>
                          <a:effectLst/>
                          <a:latin typeface="+mn-ea"/>
                          <a:ea typeface="+mn-ea"/>
                          <a:cs typeface="HG丸ｺﾞｼｯｸM-PRO"/>
                        </a:rPr>
                        <a:t>～</a:t>
                      </a:r>
                      <a:r>
                        <a:rPr lang="en-US" altLang="ja-JP" sz="1100" b="1" dirty="0">
                          <a:solidFill>
                            <a:schemeClr val="tx1"/>
                          </a:solidFill>
                          <a:effectLst/>
                          <a:latin typeface="+mn-ea"/>
                          <a:ea typeface="+mn-ea"/>
                          <a:cs typeface="HG丸ｺﾞｼｯｸM-PRO"/>
                        </a:rPr>
                        <a:t>64</a:t>
                      </a:r>
                      <a:r>
                        <a:rPr lang="ja-JP" altLang="en-US" sz="1100" b="1" dirty="0">
                          <a:solidFill>
                            <a:schemeClr val="tx1"/>
                          </a:solidFill>
                          <a:effectLst/>
                          <a:latin typeface="+mn-ea"/>
                          <a:ea typeface="+mn-ea"/>
                          <a:cs typeface="HG丸ｺﾞｼｯｸM-PRO"/>
                        </a:rPr>
                        <a:t>歳：</a:t>
                      </a:r>
                      <a:r>
                        <a:rPr lang="en-US" altLang="ja-JP" sz="1100" b="1" dirty="0">
                          <a:solidFill>
                            <a:schemeClr val="tx1"/>
                          </a:solidFill>
                          <a:effectLst/>
                          <a:latin typeface="+mn-ea"/>
                          <a:ea typeface="+mn-ea"/>
                          <a:cs typeface="HG丸ｺﾞｼｯｸM-PRO"/>
                        </a:rPr>
                        <a:t>8,000</a:t>
                      </a:r>
                      <a:r>
                        <a:rPr lang="ja-JP" altLang="en-US" sz="1100" b="1" dirty="0">
                          <a:solidFill>
                            <a:schemeClr val="tx1"/>
                          </a:solidFill>
                          <a:effectLst/>
                          <a:latin typeface="+mn-ea"/>
                          <a:ea typeface="+mn-ea"/>
                          <a:cs typeface="HG丸ｺﾞｼｯｸM-PRO"/>
                        </a:rPr>
                        <a:t>歩</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17347628"/>
                  </a:ext>
                </a:extLst>
              </a:tr>
              <a:tr h="456229">
                <a:tc vMerge="1">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4</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vMerge="1">
                  <a:txBody>
                    <a:bodyPr/>
                    <a:lstStyle/>
                    <a:p>
                      <a:pPr algn="l" fontAlgn="auto">
                        <a:lnSpc>
                          <a:spcPts val="1600"/>
                        </a:lnSpc>
                        <a:spcAft>
                          <a:spcPts val="0"/>
                        </a:spcAft>
                      </a:pPr>
                      <a:r>
                        <a:rPr lang="ja-JP" altLang="en-US" sz="1200" b="1" dirty="0">
                          <a:solidFill>
                            <a:schemeClr val="tx1"/>
                          </a:solidFill>
                          <a:effectLst/>
                          <a:latin typeface="+mn-ea"/>
                          <a:ea typeface="+mn-ea"/>
                          <a:cs typeface="HG丸ｺﾞｼｯｸM-PRO"/>
                        </a:rPr>
                        <a:t>食塩摂取量（</a:t>
                      </a:r>
                      <a:r>
                        <a:rPr lang="en-US" altLang="ja-JP" sz="1200" b="1" dirty="0">
                          <a:solidFill>
                            <a:schemeClr val="tx1"/>
                          </a:solidFill>
                          <a:effectLst/>
                          <a:latin typeface="+mn-ea"/>
                          <a:ea typeface="+mn-ea"/>
                          <a:cs typeface="HG丸ｺﾞｼｯｸM-PRO"/>
                        </a:rPr>
                        <a:t>20</a:t>
                      </a:r>
                      <a:r>
                        <a:rPr lang="ja-JP" altLang="en-US" sz="1200" b="1" dirty="0">
                          <a:solidFill>
                            <a:schemeClr val="tx1"/>
                          </a:solidFill>
                          <a:effectLst/>
                          <a:latin typeface="+mn-ea"/>
                          <a:ea typeface="+mn-ea"/>
                          <a:cs typeface="HG丸ｺﾞｼｯｸM-PRO"/>
                        </a:rPr>
                        <a:t>歳以上）</a:t>
                      </a:r>
                      <a:endParaRPr lang="ja-JP" sz="12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65</a:t>
                      </a:r>
                      <a:r>
                        <a:rPr lang="ja-JP" altLang="en-US" sz="1100" b="1" dirty="0">
                          <a:solidFill>
                            <a:schemeClr val="tx1"/>
                          </a:solidFill>
                          <a:effectLst/>
                          <a:latin typeface="+mn-ea"/>
                          <a:ea typeface="+mn-ea"/>
                          <a:cs typeface="HG丸ｺﾞｼｯｸM-PRO"/>
                        </a:rPr>
                        <a:t>歳以上：</a:t>
                      </a:r>
                      <a:r>
                        <a:rPr lang="en-US" altLang="ja-JP" sz="1100" b="1" dirty="0">
                          <a:solidFill>
                            <a:schemeClr val="tx1"/>
                          </a:solidFill>
                          <a:effectLst/>
                          <a:latin typeface="+mn-ea"/>
                          <a:ea typeface="+mn-ea"/>
                          <a:cs typeface="HG丸ｺﾞｼｯｸM-PRO"/>
                        </a:rPr>
                        <a:t>5,230</a:t>
                      </a:r>
                      <a:r>
                        <a:rPr lang="ja-JP" altLang="en-US" sz="1100" b="1" dirty="0">
                          <a:solidFill>
                            <a:schemeClr val="tx1"/>
                          </a:solidFill>
                          <a:effectLst/>
                          <a:latin typeface="+mn-ea"/>
                          <a:ea typeface="+mn-ea"/>
                          <a:cs typeface="HG丸ｺﾞｼｯｸM-PRO"/>
                        </a:rPr>
                        <a:t>歩</a:t>
                      </a:r>
                      <a:endParaRPr lang="en-US" altLang="ja-JP" sz="1100" b="1" dirty="0">
                        <a:solidFill>
                          <a:schemeClr val="tx1"/>
                        </a:solidFill>
                        <a:effectLst/>
                        <a:latin typeface="+mn-ea"/>
                        <a:ea typeface="+mn-ea"/>
                        <a:cs typeface="HG丸ｺﾞｼｯｸM-PRO"/>
                      </a:endParaRPr>
                    </a:p>
                    <a:p>
                      <a:pPr algn="ctr" fontAlgn="auto">
                        <a:lnSpc>
                          <a:spcPts val="1600"/>
                        </a:lnSpc>
                        <a:spcAft>
                          <a:spcPts val="0"/>
                        </a:spcAft>
                      </a:pP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H29-R1</a:t>
                      </a:r>
                      <a:r>
                        <a:rPr lang="ja-JP" altLang="en-US" sz="1050" b="1" dirty="0">
                          <a:solidFill>
                            <a:schemeClr val="tx1"/>
                          </a:solidFill>
                          <a:effectLst/>
                          <a:latin typeface="+mn-ea"/>
                          <a:ea typeface="+mn-ea"/>
                          <a:cs typeface="HG丸ｺﾞｼｯｸM-PRO"/>
                        </a:rPr>
                        <a:t>平均）</a:t>
                      </a:r>
                      <a:endParaRPr lang="ja-JP" altLang="ja-JP" sz="105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BF5"/>
                    </a:solidFill>
                  </a:tcPr>
                </a:tc>
                <a:tc vMerge="1">
                  <a:txBody>
                    <a:bodyPr/>
                    <a:lstStyle/>
                    <a:p>
                      <a:endParaRPr kumimoji="1" lang="ja-JP" altLang="en-US" sz="1100" dirty="0"/>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BF5"/>
                    </a:solidFill>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65</a:t>
                      </a:r>
                      <a:r>
                        <a:rPr lang="ja-JP" altLang="en-US" sz="1100" b="1" dirty="0">
                          <a:solidFill>
                            <a:schemeClr val="tx1"/>
                          </a:solidFill>
                          <a:effectLst/>
                          <a:latin typeface="+mn-ea"/>
                          <a:ea typeface="+mn-ea"/>
                          <a:cs typeface="HG丸ｺﾞｼｯｸM-PRO"/>
                        </a:rPr>
                        <a:t>歳以上：</a:t>
                      </a:r>
                      <a:r>
                        <a:rPr lang="en-US" altLang="ja-JP" sz="1100" b="1" dirty="0">
                          <a:solidFill>
                            <a:schemeClr val="tx1"/>
                          </a:solidFill>
                          <a:effectLst/>
                          <a:latin typeface="+mn-ea"/>
                          <a:ea typeface="+mn-ea"/>
                          <a:cs typeface="HG丸ｺﾞｼｯｸM-PRO"/>
                        </a:rPr>
                        <a:t>6,000</a:t>
                      </a:r>
                      <a:r>
                        <a:rPr lang="ja-JP" altLang="en-US" sz="1100" b="1" dirty="0">
                          <a:solidFill>
                            <a:schemeClr val="tx1"/>
                          </a:solidFill>
                          <a:effectLst/>
                          <a:latin typeface="+mn-ea"/>
                          <a:ea typeface="+mn-ea"/>
                          <a:cs typeface="HG丸ｺﾞｼｯｸM-PRO"/>
                        </a:rPr>
                        <a:t>歩</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EBF5"/>
                    </a:solidFill>
                  </a:tcPr>
                </a:tc>
                <a:extLst>
                  <a:ext uri="{0D108BD9-81ED-4DB2-BD59-A6C34878D82A}">
                    <a16:rowId xmlns:a16="http://schemas.microsoft.com/office/drawing/2014/main" val="4019392668"/>
                  </a:ext>
                </a:extLst>
              </a:tr>
            </a:tbl>
          </a:graphicData>
        </a:graphic>
      </p:graphicFrame>
      <p:sp>
        <p:nvSpPr>
          <p:cNvPr id="11" name="角丸四角形 21">
            <a:extLst>
              <a:ext uri="{FF2B5EF4-FFF2-40B4-BE49-F238E27FC236}">
                <a16:creationId xmlns:a16="http://schemas.microsoft.com/office/drawing/2014/main" id="{B9F77863-E37F-9B83-B25C-D8BA1A16E071}"/>
              </a:ext>
            </a:extLst>
          </p:cNvPr>
          <p:cNvSpPr/>
          <p:nvPr/>
        </p:nvSpPr>
        <p:spPr>
          <a:xfrm>
            <a:off x="357909" y="1559468"/>
            <a:ext cx="9144000" cy="4012468"/>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2" name="角丸四角形 22">
            <a:extLst>
              <a:ext uri="{FF2B5EF4-FFF2-40B4-BE49-F238E27FC236}">
                <a16:creationId xmlns:a16="http://schemas.microsoft.com/office/drawing/2014/main" id="{ED3DEDC1-227E-7330-06B3-44F484EFCA34}"/>
              </a:ext>
            </a:extLst>
          </p:cNvPr>
          <p:cNvSpPr/>
          <p:nvPr/>
        </p:nvSpPr>
        <p:spPr>
          <a:xfrm>
            <a:off x="357909" y="1127469"/>
            <a:ext cx="2088000" cy="432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13" name="角丸四角形 20">
            <a:extLst>
              <a:ext uri="{FF2B5EF4-FFF2-40B4-BE49-F238E27FC236}">
                <a16:creationId xmlns:a16="http://schemas.microsoft.com/office/drawing/2014/main" id="{2E712B27-8900-37B7-57D1-62F48CF50009}"/>
              </a:ext>
            </a:extLst>
          </p:cNvPr>
          <p:cNvSpPr/>
          <p:nvPr/>
        </p:nvSpPr>
        <p:spPr>
          <a:xfrm>
            <a:off x="2445909" y="1127469"/>
            <a:ext cx="7056000" cy="432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習慣的に運動に取り組む府民を増やします　</a:t>
            </a:r>
            <a:r>
              <a:rPr kumimoji="1" lang="ja-JP" altLang="en-US" sz="1200" b="1" dirty="0">
                <a:solidFill>
                  <a:schemeClr val="tx1"/>
                </a:solidFill>
              </a:rPr>
              <a:t>～日頃から体を動かし運動しましょう～</a:t>
            </a:r>
          </a:p>
        </p:txBody>
      </p:sp>
      <p:sp>
        <p:nvSpPr>
          <p:cNvPr id="26" name="角丸四角形 19">
            <a:extLst>
              <a:ext uri="{FF2B5EF4-FFF2-40B4-BE49-F238E27FC236}">
                <a16:creationId xmlns:a16="http://schemas.microsoft.com/office/drawing/2014/main" id="{E18C45A6-690B-1E29-211D-E4A43F74D135}"/>
              </a:ext>
            </a:extLst>
          </p:cNvPr>
          <p:cNvSpPr/>
          <p:nvPr/>
        </p:nvSpPr>
        <p:spPr>
          <a:xfrm>
            <a:off x="357909" y="5571936"/>
            <a:ext cx="1080000" cy="1157863"/>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（計画策定時）</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7" name="角丸四角形 20">
            <a:extLst>
              <a:ext uri="{FF2B5EF4-FFF2-40B4-BE49-F238E27FC236}">
                <a16:creationId xmlns:a16="http://schemas.microsoft.com/office/drawing/2014/main" id="{40EDE75F-9927-9404-A6D9-C36F233BA459}"/>
              </a:ext>
            </a:extLst>
          </p:cNvPr>
          <p:cNvSpPr/>
          <p:nvPr/>
        </p:nvSpPr>
        <p:spPr>
          <a:xfrm>
            <a:off x="1437909" y="5571936"/>
            <a:ext cx="8063999" cy="115824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 </a:t>
            </a:r>
            <a:r>
              <a:rPr kumimoji="1" lang="en-US" altLang="ja-JP" sz="1200" b="1" baseline="0" dirty="0">
                <a:solidFill>
                  <a:schemeClr val="tx1"/>
                </a:solidFill>
                <a:latin typeface="+mn-ea"/>
                <a:ea typeface="+mn-ea"/>
              </a:rPr>
              <a:t>1</a:t>
            </a:r>
            <a:r>
              <a:rPr kumimoji="1" lang="ja-JP" altLang="en-US" sz="1200" b="1" baseline="0" dirty="0">
                <a:solidFill>
                  <a:schemeClr val="tx1"/>
                </a:solidFill>
                <a:latin typeface="+mn-ea"/>
                <a:ea typeface="+mn-ea"/>
              </a:rPr>
              <a:t>回 </a:t>
            </a:r>
            <a:r>
              <a:rPr kumimoji="1" lang="en-US" altLang="ja-JP" sz="1200" b="1" baseline="0" dirty="0">
                <a:solidFill>
                  <a:schemeClr val="tx1"/>
                </a:solidFill>
                <a:latin typeface="+mn-ea"/>
                <a:ea typeface="+mn-ea"/>
              </a:rPr>
              <a:t>30 </a:t>
            </a:r>
            <a:r>
              <a:rPr kumimoji="1" lang="ja-JP" altLang="en-US" sz="1200" b="1" baseline="0" dirty="0">
                <a:solidFill>
                  <a:schemeClr val="tx1"/>
                </a:solidFill>
                <a:latin typeface="+mn-ea"/>
                <a:ea typeface="+mn-ea"/>
              </a:rPr>
              <a:t>分以上、週</a:t>
            </a:r>
            <a:r>
              <a:rPr kumimoji="1" lang="en-US" altLang="ja-JP" sz="1200" b="1" baseline="0" dirty="0">
                <a:solidFill>
                  <a:schemeClr val="tx1"/>
                </a:solidFill>
                <a:latin typeface="+mn-ea"/>
                <a:ea typeface="+mn-ea"/>
              </a:rPr>
              <a:t>2</a:t>
            </a:r>
            <a:r>
              <a:rPr kumimoji="1" lang="ja-JP" altLang="en-US" sz="1200" b="1" baseline="0" dirty="0">
                <a:solidFill>
                  <a:schemeClr val="tx1"/>
                </a:solidFill>
                <a:latin typeface="+mn-ea"/>
                <a:ea typeface="+mn-ea"/>
              </a:rPr>
              <a:t>回以上の運動を</a:t>
            </a:r>
            <a:r>
              <a:rPr kumimoji="1" lang="en-US" altLang="ja-JP" sz="1200" b="1" baseline="0" dirty="0">
                <a:solidFill>
                  <a:schemeClr val="tx1"/>
                </a:solidFill>
                <a:latin typeface="+mn-ea"/>
                <a:ea typeface="+mn-ea"/>
              </a:rPr>
              <a:t>1</a:t>
            </a:r>
            <a:r>
              <a:rPr kumimoji="1" lang="ja-JP" altLang="en-US" sz="1200" b="1" baseline="0" dirty="0">
                <a:solidFill>
                  <a:schemeClr val="tx1"/>
                </a:solidFill>
                <a:latin typeface="+mn-ea"/>
                <a:ea typeface="+mn-ea"/>
              </a:rPr>
              <a:t>年以上している府民は約</a:t>
            </a:r>
            <a:r>
              <a:rPr kumimoji="1" lang="en-US" altLang="ja-JP" sz="1200" b="1" baseline="0" dirty="0">
                <a:solidFill>
                  <a:schemeClr val="tx1"/>
                </a:solidFill>
                <a:latin typeface="+mn-ea"/>
                <a:ea typeface="+mn-ea"/>
              </a:rPr>
              <a:t>4</a:t>
            </a:r>
            <a:r>
              <a:rPr kumimoji="1" lang="ja-JP" altLang="en-US" sz="1200" b="1" baseline="0" dirty="0">
                <a:solidFill>
                  <a:schemeClr val="tx1"/>
                </a:solidFill>
                <a:latin typeface="+mn-ea"/>
                <a:ea typeface="+mn-ea"/>
              </a:rPr>
              <a:t>割に上りますが、年代別でみると、男性では </a:t>
            </a:r>
            <a:r>
              <a:rPr kumimoji="1" lang="en-US" altLang="ja-JP" sz="1200" b="1" baseline="0" dirty="0">
                <a:solidFill>
                  <a:schemeClr val="tx1"/>
                </a:solidFill>
                <a:latin typeface="+mn-ea"/>
                <a:ea typeface="+mn-ea"/>
              </a:rPr>
              <a:t>30 </a:t>
            </a:r>
            <a:r>
              <a:rPr kumimoji="1" lang="ja-JP" altLang="en-US" sz="1200" b="1" baseline="0" dirty="0">
                <a:solidFill>
                  <a:schemeClr val="tx1"/>
                </a:solidFill>
                <a:latin typeface="+mn-ea"/>
                <a:ea typeface="+mn-ea"/>
              </a:rPr>
              <a:t>歳代が、女性では </a:t>
            </a:r>
            <a:r>
              <a:rPr kumimoji="1" lang="en-US" altLang="ja-JP" sz="1200" b="1" baseline="0" dirty="0">
                <a:solidFill>
                  <a:schemeClr val="tx1"/>
                </a:solidFill>
                <a:latin typeface="+mn-ea"/>
                <a:ea typeface="+mn-ea"/>
              </a:rPr>
              <a:t>20 </a:t>
            </a:r>
            <a:r>
              <a:rPr kumimoji="1" lang="ja-JP" altLang="en-US" sz="1200" b="1" baseline="0" dirty="0">
                <a:solidFill>
                  <a:schemeClr val="tx1"/>
                </a:solidFill>
                <a:latin typeface="+mn-ea"/>
                <a:ea typeface="+mn-ea"/>
              </a:rPr>
              <a:t>歳代・</a:t>
            </a:r>
            <a:r>
              <a:rPr kumimoji="1" lang="en-US" altLang="ja-JP" sz="1200" b="1" baseline="0" dirty="0">
                <a:solidFill>
                  <a:schemeClr val="tx1"/>
                </a:solidFill>
                <a:latin typeface="+mn-ea"/>
                <a:ea typeface="+mn-ea"/>
              </a:rPr>
              <a:t>30 </a:t>
            </a:r>
            <a:r>
              <a:rPr kumimoji="1" lang="ja-JP" altLang="en-US" sz="1200" b="1" baseline="0" dirty="0">
                <a:solidFill>
                  <a:schemeClr val="tx1"/>
                </a:solidFill>
                <a:latin typeface="+mn-ea"/>
                <a:ea typeface="+mn-ea"/>
              </a:rPr>
              <a:t>歳代が低い状況にあります。</a:t>
            </a:r>
            <a:endParaRPr kumimoji="1" lang="en-US" altLang="ja-JP" sz="1200" b="1" baseline="0" dirty="0">
              <a:solidFill>
                <a:schemeClr val="tx1"/>
              </a:solidFill>
              <a:latin typeface="+mn-ea"/>
              <a:ea typeface="+mn-ea"/>
            </a:endParaRPr>
          </a:p>
          <a:p>
            <a:pPr marL="174625" indent="-174625">
              <a:lnSpc>
                <a:spcPct val="100000"/>
              </a:lnSpc>
            </a:pPr>
            <a:r>
              <a:rPr kumimoji="1" lang="ja-JP" altLang="en-US" sz="1200" b="1" baseline="0" dirty="0">
                <a:solidFill>
                  <a:schemeClr val="tx1"/>
                </a:solidFill>
                <a:latin typeface="+mn-ea"/>
                <a:ea typeface="+mn-ea"/>
              </a:rPr>
              <a:t>◆ 座位時間については、</a:t>
            </a:r>
            <a:r>
              <a:rPr kumimoji="1" lang="en-US" altLang="ja-JP" sz="1200" b="1" baseline="0" dirty="0">
                <a:solidFill>
                  <a:schemeClr val="tx1"/>
                </a:solidFill>
                <a:latin typeface="+mn-ea"/>
                <a:ea typeface="+mn-ea"/>
              </a:rPr>
              <a:t>7</a:t>
            </a:r>
            <a:r>
              <a:rPr kumimoji="1" lang="ja-JP" altLang="en-US" sz="1200" b="1" baseline="0" dirty="0">
                <a:solidFill>
                  <a:schemeClr val="tx1"/>
                </a:solidFill>
                <a:latin typeface="+mn-ea"/>
                <a:ea typeface="+mn-ea"/>
              </a:rPr>
              <a:t>時間以上と回答した府民が約</a:t>
            </a:r>
            <a:r>
              <a:rPr kumimoji="1" lang="en-US" altLang="ja-JP" sz="1200" b="1" baseline="0" dirty="0">
                <a:solidFill>
                  <a:schemeClr val="tx1"/>
                </a:solidFill>
                <a:latin typeface="+mn-ea"/>
                <a:ea typeface="+mn-ea"/>
              </a:rPr>
              <a:t>3</a:t>
            </a:r>
            <a:r>
              <a:rPr kumimoji="1" lang="ja-JP" altLang="en-US" sz="1200" b="1" baseline="0" dirty="0">
                <a:solidFill>
                  <a:schemeClr val="tx1"/>
                </a:solidFill>
                <a:latin typeface="+mn-ea"/>
                <a:ea typeface="+mn-ea"/>
              </a:rPr>
              <a:t>割となっています。また、男女とも、特に働く世代でその割合が高くなっています。</a:t>
            </a:r>
            <a:endParaRPr kumimoji="1" lang="en-US" altLang="ja-JP" sz="1200" b="1" baseline="0" dirty="0">
              <a:solidFill>
                <a:schemeClr val="tx1"/>
              </a:solidFill>
              <a:latin typeface="+mn-ea"/>
              <a:ea typeface="+mn-ea"/>
            </a:endParaRPr>
          </a:p>
          <a:p>
            <a:pPr marL="174625" indent="-174625">
              <a:lnSpc>
                <a:spcPct val="100000"/>
              </a:lnSpc>
            </a:pPr>
            <a:r>
              <a:rPr kumimoji="1" lang="ja-JP" altLang="en-US" sz="1200" b="1" baseline="0" dirty="0">
                <a:solidFill>
                  <a:schemeClr val="tx1"/>
                </a:solidFill>
                <a:latin typeface="+mn-ea"/>
                <a:ea typeface="+mn-ea"/>
              </a:rPr>
              <a:t>◆ 生活習慣病やフレイル予防のためには、若い</a:t>
            </a:r>
            <a:r>
              <a:rPr kumimoji="1" lang="ja-JP" altLang="en-US" sz="1200" b="1" dirty="0">
                <a:solidFill>
                  <a:schemeClr val="tx1"/>
                </a:solidFill>
                <a:latin typeface="+mn-ea"/>
              </a:rPr>
              <a:t>時期</a:t>
            </a:r>
            <a:r>
              <a:rPr kumimoji="1" lang="ja-JP" altLang="en-US" sz="1200" b="1" baseline="0" dirty="0">
                <a:solidFill>
                  <a:schemeClr val="tx1"/>
                </a:solidFill>
                <a:latin typeface="+mn-ea"/>
                <a:ea typeface="+mn-ea"/>
              </a:rPr>
              <a:t>から日常生活の中で、無理なく身体活動・運動に取り組むことが重要です。</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22</a:t>
            </a:fld>
            <a:endParaRPr kumimoji="1" lang="ja-JP" altLang="en-US"/>
          </a:p>
        </p:txBody>
      </p:sp>
    </p:spTree>
    <p:extLst>
      <p:ext uri="{BB962C8B-B14F-4D97-AF65-F5344CB8AC3E}">
        <p14:creationId xmlns:p14="http://schemas.microsoft.com/office/powerpoint/2010/main" val="24286200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4232192738"/>
              </p:ext>
            </p:extLst>
          </p:nvPr>
        </p:nvGraphicFramePr>
        <p:xfrm>
          <a:off x="406103" y="365750"/>
          <a:ext cx="8928000" cy="6181102"/>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181102">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gn="r">
                        <a:lnSpc>
                          <a:spcPct val="100000"/>
                        </a:lnSpc>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学校や大学、地域における運動・体力づくり</a:t>
                      </a:r>
                      <a:r>
                        <a:rPr kumimoji="1" lang="en-US" altLang="ja-JP" sz="1100" u="none" baseline="0" dirty="0">
                          <a:solidFill>
                            <a:schemeClr val="tx1"/>
                          </a:solidFill>
                          <a:latin typeface="+mn-ea"/>
                          <a:ea typeface="+mn-ea"/>
                        </a:rPr>
                        <a:t>》</a:t>
                      </a:r>
                    </a:p>
                    <a:p>
                      <a:pPr marL="174625" indent="-174625">
                        <a:lnSpc>
                          <a:spcPct val="100000"/>
                        </a:lnSpc>
                      </a:pPr>
                      <a:r>
                        <a:rPr kumimoji="1" lang="en-US" altLang="ja-JP" sz="1100" b="0" u="none" baseline="0" dirty="0">
                          <a:solidFill>
                            <a:schemeClr val="tx1"/>
                          </a:solidFill>
                          <a:latin typeface="+mn-ea"/>
                          <a:ea typeface="+mn-ea"/>
                        </a:rPr>
                        <a:t>■</a:t>
                      </a:r>
                      <a:r>
                        <a:rPr kumimoji="1" lang="ja-JP" altLang="en-US" sz="1100" b="0" u="none" baseline="0" dirty="0">
                          <a:solidFill>
                            <a:schemeClr val="tx1"/>
                          </a:solidFill>
                          <a:latin typeface="+mn-ea"/>
                          <a:ea typeface="+mn-ea"/>
                        </a:rPr>
                        <a:t>運動ツールを活用した実技研修会を実施</a:t>
                      </a:r>
                      <a:r>
                        <a:rPr kumimoji="1" lang="en-US" altLang="ja-JP" sz="1100" b="0" u="none" baseline="0" dirty="0">
                          <a:solidFill>
                            <a:schemeClr val="tx1"/>
                          </a:solidFill>
                          <a:latin typeface="+mn-ea"/>
                          <a:ea typeface="+mn-ea"/>
                        </a:rPr>
                        <a:t>【</a:t>
                      </a:r>
                      <a:r>
                        <a:rPr kumimoji="1" lang="ja-JP" altLang="en-US" sz="1100" b="0" u="none" baseline="0" dirty="0">
                          <a:solidFill>
                            <a:schemeClr val="tx1"/>
                          </a:solidFill>
                          <a:latin typeface="+mn-ea"/>
                          <a:ea typeface="+mn-ea"/>
                        </a:rPr>
                        <a:t>計</a:t>
                      </a:r>
                      <a:r>
                        <a:rPr kumimoji="1" lang="en-US" altLang="ja-JP" sz="1100" b="0" u="none" baseline="0" dirty="0">
                          <a:solidFill>
                            <a:schemeClr val="tx1"/>
                          </a:solidFill>
                          <a:latin typeface="+mn-ea"/>
                          <a:ea typeface="+mn-ea"/>
                        </a:rPr>
                        <a:t>5</a:t>
                      </a:r>
                      <a:r>
                        <a:rPr kumimoji="1" lang="ja-JP" altLang="en-US" sz="1100" b="0" u="none" baseline="0" dirty="0">
                          <a:solidFill>
                            <a:schemeClr val="tx1"/>
                          </a:solidFill>
                          <a:latin typeface="+mn-ea"/>
                          <a:ea typeface="+mn-ea"/>
                        </a:rPr>
                        <a:t>回</a:t>
                      </a:r>
                      <a:r>
                        <a:rPr kumimoji="1" lang="en-US" altLang="ja-JP" sz="1100" b="0" u="none" baseline="0" dirty="0">
                          <a:solidFill>
                            <a:schemeClr val="tx1"/>
                          </a:solidFill>
                          <a:latin typeface="+mn-ea"/>
                          <a:ea typeface="+mn-ea"/>
                        </a:rPr>
                        <a:t>】</a:t>
                      </a:r>
                      <a:endParaRPr kumimoji="1" lang="ja-JP" altLang="en-US" sz="1100" b="0" u="none" baseline="0" dirty="0">
                        <a:solidFill>
                          <a:schemeClr val="tx1"/>
                        </a:solidFill>
                        <a:latin typeface="+mn-ea"/>
                        <a:ea typeface="+mn-ea"/>
                      </a:endParaRPr>
                    </a:p>
                    <a:p>
                      <a:pPr marL="174625" indent="-174625">
                        <a:lnSpc>
                          <a:spcPct val="100000"/>
                        </a:lnSpc>
                      </a:pPr>
                      <a:r>
                        <a:rPr kumimoji="1" lang="ja-JP" altLang="en-US" sz="1100" b="0" u="none" baseline="0" dirty="0">
                          <a:solidFill>
                            <a:schemeClr val="tx1"/>
                          </a:solidFill>
                          <a:latin typeface="+mn-ea"/>
                          <a:ea typeface="+mn-ea"/>
                        </a:rPr>
                        <a:t>　</a:t>
                      </a:r>
                      <a:r>
                        <a:rPr kumimoji="1" lang="en-US" altLang="ja-JP" sz="1100" b="0" u="none" baseline="0" dirty="0">
                          <a:solidFill>
                            <a:schemeClr val="tx1"/>
                          </a:solidFill>
                          <a:latin typeface="+mn-ea"/>
                          <a:ea typeface="+mn-ea"/>
                        </a:rPr>
                        <a:t>【</a:t>
                      </a:r>
                      <a:r>
                        <a:rPr kumimoji="1" lang="ja-JP" altLang="en-US" sz="1100" b="0" u="none" baseline="0" dirty="0">
                          <a:solidFill>
                            <a:schemeClr val="tx1"/>
                          </a:solidFill>
                          <a:latin typeface="+mn-ea"/>
                          <a:ea typeface="+mn-ea"/>
                        </a:rPr>
                        <a:t>水泳運動</a:t>
                      </a:r>
                      <a:r>
                        <a:rPr kumimoji="1" lang="en-US" altLang="ja-JP" sz="1100" b="0" u="none" baseline="0" dirty="0">
                          <a:solidFill>
                            <a:schemeClr val="tx1"/>
                          </a:solidFill>
                          <a:latin typeface="+mn-ea"/>
                          <a:ea typeface="+mn-ea"/>
                        </a:rPr>
                        <a:t>27</a:t>
                      </a:r>
                      <a:r>
                        <a:rPr kumimoji="1" lang="ja-JP" altLang="en-US" sz="1100" b="0" u="none" baseline="0" dirty="0">
                          <a:solidFill>
                            <a:schemeClr val="tx1"/>
                          </a:solidFill>
                          <a:latin typeface="+mn-ea"/>
                          <a:ea typeface="+mn-ea"/>
                        </a:rPr>
                        <a:t>人、ボール運動</a:t>
                      </a:r>
                      <a:r>
                        <a:rPr kumimoji="1" lang="en-US" altLang="ja-JP" sz="1100" b="0" u="none" baseline="0" dirty="0">
                          <a:solidFill>
                            <a:schemeClr val="tx1"/>
                          </a:solidFill>
                          <a:latin typeface="+mn-ea"/>
                          <a:ea typeface="+mn-ea"/>
                        </a:rPr>
                        <a:t>48</a:t>
                      </a:r>
                      <a:r>
                        <a:rPr kumimoji="1" lang="ja-JP" altLang="en-US" sz="1100" b="0" u="none" baseline="0" dirty="0">
                          <a:solidFill>
                            <a:schemeClr val="tx1"/>
                          </a:solidFill>
                          <a:latin typeface="+mn-ea"/>
                          <a:ea typeface="+mn-ea"/>
                        </a:rPr>
                        <a:t>人、とび箱運動</a:t>
                      </a:r>
                      <a:r>
                        <a:rPr kumimoji="1" lang="en-US" altLang="ja-JP" sz="1100" b="0" u="none" baseline="0" dirty="0">
                          <a:solidFill>
                            <a:schemeClr val="tx1"/>
                          </a:solidFill>
                          <a:latin typeface="+mn-ea"/>
                          <a:ea typeface="+mn-ea"/>
                        </a:rPr>
                        <a:t>45</a:t>
                      </a:r>
                      <a:r>
                        <a:rPr kumimoji="1" lang="ja-JP" altLang="en-US" sz="1100" b="0" u="none" baseline="0" dirty="0">
                          <a:solidFill>
                            <a:schemeClr val="tx1"/>
                          </a:solidFill>
                          <a:latin typeface="+mn-ea"/>
                          <a:ea typeface="+mn-ea"/>
                        </a:rPr>
                        <a:t>人、体つくり運動</a:t>
                      </a:r>
                      <a:r>
                        <a:rPr kumimoji="1" lang="en-US" altLang="ja-JP" sz="1100" b="0" u="none" baseline="0" dirty="0">
                          <a:solidFill>
                            <a:schemeClr val="tx1"/>
                          </a:solidFill>
                          <a:latin typeface="+mn-ea"/>
                          <a:ea typeface="+mn-ea"/>
                        </a:rPr>
                        <a:t>34</a:t>
                      </a:r>
                      <a:r>
                        <a:rPr kumimoji="1" lang="ja-JP" altLang="en-US" sz="1100" b="0" u="none" baseline="0" dirty="0">
                          <a:solidFill>
                            <a:schemeClr val="tx1"/>
                          </a:solidFill>
                          <a:latin typeface="+mn-ea"/>
                          <a:ea typeface="+mn-ea"/>
                        </a:rPr>
                        <a:t>人、マスゲーム編</a:t>
                      </a:r>
                      <a:r>
                        <a:rPr kumimoji="1" lang="en-US" altLang="ja-JP" sz="1100" b="0" u="none" baseline="0" dirty="0">
                          <a:solidFill>
                            <a:schemeClr val="tx1"/>
                          </a:solidFill>
                          <a:latin typeface="+mn-ea"/>
                          <a:ea typeface="+mn-ea"/>
                        </a:rPr>
                        <a:t>204</a:t>
                      </a:r>
                      <a:r>
                        <a:rPr kumimoji="1" lang="ja-JP" altLang="en-US" sz="1100" b="0" u="none" baseline="0" dirty="0">
                          <a:solidFill>
                            <a:schemeClr val="tx1"/>
                          </a:solidFill>
                          <a:latin typeface="+mn-ea"/>
                          <a:ea typeface="+mn-ea"/>
                        </a:rPr>
                        <a:t>人参加</a:t>
                      </a:r>
                      <a:r>
                        <a:rPr kumimoji="1" lang="en-US" altLang="ja-JP" sz="1100" b="0" u="none" baseline="0" dirty="0">
                          <a:solidFill>
                            <a:schemeClr val="tx1"/>
                          </a:solidFill>
                          <a:latin typeface="+mn-ea"/>
                          <a:ea typeface="+mn-ea"/>
                        </a:rPr>
                        <a:t>】</a:t>
                      </a:r>
                    </a:p>
                    <a:p>
                      <a:pPr marL="174625" indent="-174625">
                        <a:lnSpc>
                          <a:spcPct val="100000"/>
                        </a:lnSpc>
                      </a:pPr>
                      <a:r>
                        <a:rPr kumimoji="1" lang="en-US" altLang="ja-JP" sz="1100" b="0" u="none" baseline="0" dirty="0">
                          <a:solidFill>
                            <a:schemeClr val="tx1"/>
                          </a:solidFill>
                          <a:latin typeface="+mn-ea"/>
                          <a:ea typeface="+mn-ea"/>
                        </a:rPr>
                        <a:t>■</a:t>
                      </a:r>
                      <a:r>
                        <a:rPr kumimoji="1" lang="ja-JP" altLang="en-US" sz="1100" b="0" u="none" baseline="0" dirty="0">
                          <a:solidFill>
                            <a:schemeClr val="tx1"/>
                          </a:solidFill>
                          <a:latin typeface="+mn-ea"/>
                          <a:ea typeface="+mn-ea"/>
                        </a:rPr>
                        <a:t>府立学校部活動顧問、部活動指導員等を対象に「大阪府部活動の在り方に関する研修会」の実施</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u="none" baseline="0" dirty="0">
                          <a:solidFill>
                            <a:schemeClr val="tx1"/>
                          </a:solidFill>
                          <a:latin typeface="+mn-ea"/>
                          <a:ea typeface="+mn-ea"/>
                        </a:rPr>
                        <a:t>　</a:t>
                      </a:r>
                      <a:r>
                        <a:rPr kumimoji="1" lang="en-US" altLang="ja-JP" sz="1100" b="0" u="none" baseline="0" dirty="0">
                          <a:solidFill>
                            <a:schemeClr val="tx1"/>
                          </a:solidFill>
                          <a:latin typeface="+mn-ea"/>
                          <a:ea typeface="+mn-ea"/>
                        </a:rPr>
                        <a:t>【7</a:t>
                      </a:r>
                      <a:r>
                        <a:rPr kumimoji="1" lang="ja-JP" altLang="en-US" sz="1100" b="0" u="none" baseline="0" dirty="0">
                          <a:solidFill>
                            <a:schemeClr val="tx1"/>
                          </a:solidFill>
                          <a:latin typeface="+mn-ea"/>
                          <a:ea typeface="+mn-ea"/>
                        </a:rPr>
                        <a:t>月：</a:t>
                      </a:r>
                      <a:r>
                        <a:rPr kumimoji="1" lang="en-US" altLang="ja-JP" sz="1100" b="0" u="none" baseline="0" dirty="0">
                          <a:solidFill>
                            <a:schemeClr val="tx1"/>
                          </a:solidFill>
                          <a:latin typeface="+mn-ea"/>
                          <a:ea typeface="+mn-ea"/>
                        </a:rPr>
                        <a:t>209</a:t>
                      </a:r>
                      <a:r>
                        <a:rPr kumimoji="1" lang="ja-JP" altLang="en-US" sz="1100" b="0" u="none" baseline="0" dirty="0">
                          <a:solidFill>
                            <a:schemeClr val="tx1"/>
                          </a:solidFill>
                          <a:latin typeface="+mn-ea"/>
                          <a:ea typeface="+mn-ea"/>
                        </a:rPr>
                        <a:t>人参加、</a:t>
                      </a:r>
                      <a:r>
                        <a:rPr kumimoji="1" lang="en-US" altLang="ja-JP" sz="1100" b="0" u="none" baseline="0" dirty="0">
                          <a:solidFill>
                            <a:schemeClr val="tx1"/>
                          </a:solidFill>
                          <a:latin typeface="+mn-ea"/>
                          <a:ea typeface="+mn-ea"/>
                        </a:rPr>
                        <a:t>1</a:t>
                      </a:r>
                      <a:r>
                        <a:rPr kumimoji="1" lang="ja-JP" altLang="en-US" sz="1100" b="0" u="none" baseline="0" dirty="0">
                          <a:solidFill>
                            <a:schemeClr val="tx1"/>
                          </a:solidFill>
                          <a:latin typeface="+mn-ea"/>
                          <a:ea typeface="+mn-ea"/>
                        </a:rPr>
                        <a:t>月：</a:t>
                      </a:r>
                      <a:r>
                        <a:rPr kumimoji="1" lang="en-US" altLang="ja-JP" sz="1100" b="0" u="none" baseline="0" dirty="0">
                          <a:solidFill>
                            <a:schemeClr val="tx1"/>
                          </a:solidFill>
                          <a:latin typeface="+mn-ea"/>
                          <a:ea typeface="+mn-ea"/>
                        </a:rPr>
                        <a:t>253</a:t>
                      </a:r>
                      <a:r>
                        <a:rPr kumimoji="1" lang="ja-JP" altLang="en-US" sz="1100" b="0" u="none" baseline="0" dirty="0">
                          <a:solidFill>
                            <a:schemeClr val="tx1"/>
                          </a:solidFill>
                          <a:latin typeface="+mn-ea"/>
                          <a:ea typeface="+mn-ea"/>
                        </a:rPr>
                        <a:t>人参加</a:t>
                      </a:r>
                      <a:r>
                        <a:rPr kumimoji="1" lang="en-US" altLang="ja-JP" sz="1100" b="0" u="none" baseline="0" dirty="0">
                          <a:solidFill>
                            <a:schemeClr val="tx1"/>
                          </a:solidFill>
                          <a:latin typeface="+mn-ea"/>
                          <a:ea typeface="+mn-ea"/>
                        </a:rPr>
                        <a:t>】</a:t>
                      </a:r>
                    </a:p>
                    <a:p>
                      <a:pPr marL="174625" indent="-174625">
                        <a:lnSpc>
                          <a:spcPct val="100000"/>
                        </a:lnSpc>
                      </a:pPr>
                      <a:r>
                        <a:rPr kumimoji="1" lang="en-US" altLang="ja-JP" sz="1100" b="1" u="none" baseline="0" dirty="0">
                          <a:solidFill>
                            <a:schemeClr val="tx1"/>
                          </a:solidFill>
                          <a:latin typeface="+mn-ea"/>
                          <a:ea typeface="+mn-ea"/>
                        </a:rPr>
                        <a:t>■</a:t>
                      </a:r>
                      <a:r>
                        <a:rPr kumimoji="1" lang="ja-JP" altLang="en-US" sz="1100" b="0" baseline="0" dirty="0">
                          <a:solidFill>
                            <a:schemeClr val="tx1"/>
                          </a:solidFill>
                          <a:latin typeface="+mn-ea"/>
                          <a:ea typeface="+mn-ea"/>
                        </a:rPr>
                        <a:t>（再掲）</a:t>
                      </a:r>
                      <a:r>
                        <a:rPr kumimoji="1" lang="ja-JP" altLang="en-US" sz="1100" b="0" u="none" baseline="0" dirty="0">
                          <a:solidFill>
                            <a:schemeClr val="tx1"/>
                          </a:solidFill>
                          <a:latin typeface="+mn-ea"/>
                          <a:ea typeface="+mn-ea"/>
                        </a:rPr>
                        <a:t>府内全大学を対象とした情報交換会を実施</a:t>
                      </a:r>
                      <a:r>
                        <a:rPr kumimoji="1" lang="en-US" altLang="ja-JP" sz="1100" b="0" u="none" baseline="0" dirty="0">
                          <a:solidFill>
                            <a:schemeClr val="tx1"/>
                          </a:solidFill>
                          <a:latin typeface="+mn-ea"/>
                          <a:ea typeface="+mn-ea"/>
                        </a:rPr>
                        <a:t>【15</a:t>
                      </a:r>
                      <a:r>
                        <a:rPr kumimoji="1" lang="ja-JP" altLang="en-US" sz="1100" b="0" u="none" baseline="0" dirty="0">
                          <a:solidFill>
                            <a:schemeClr val="tx1"/>
                          </a:solidFill>
                          <a:latin typeface="+mn-ea"/>
                          <a:ea typeface="+mn-ea"/>
                        </a:rPr>
                        <a:t>大学</a:t>
                      </a:r>
                      <a:r>
                        <a:rPr kumimoji="1" lang="en-US" altLang="ja-JP" sz="1100" b="0" u="none" baseline="0" dirty="0">
                          <a:solidFill>
                            <a:schemeClr val="tx1"/>
                          </a:solidFill>
                          <a:latin typeface="+mn-ea"/>
                          <a:ea typeface="+mn-ea"/>
                        </a:rPr>
                        <a:t>25</a:t>
                      </a:r>
                      <a:r>
                        <a:rPr kumimoji="1" lang="ja-JP" altLang="en-US" sz="1100" b="0" u="none" baseline="0" dirty="0">
                          <a:solidFill>
                            <a:schemeClr val="tx1"/>
                          </a:solidFill>
                          <a:latin typeface="+mn-ea"/>
                          <a:ea typeface="+mn-ea"/>
                        </a:rPr>
                        <a:t>人、</a:t>
                      </a:r>
                      <a:r>
                        <a:rPr kumimoji="1" lang="en-US" altLang="ja-JP" sz="1100" b="0" u="none" baseline="0" dirty="0">
                          <a:solidFill>
                            <a:schemeClr val="tx1"/>
                          </a:solidFill>
                          <a:latin typeface="+mn-ea"/>
                          <a:ea typeface="+mn-ea"/>
                        </a:rPr>
                        <a:t>15</a:t>
                      </a:r>
                      <a:r>
                        <a:rPr kumimoji="1" lang="ja-JP" altLang="en-US" sz="1100" b="0" u="none" baseline="0" dirty="0">
                          <a:solidFill>
                            <a:schemeClr val="tx1"/>
                          </a:solidFill>
                          <a:latin typeface="+mn-ea"/>
                          <a:ea typeface="+mn-ea"/>
                        </a:rPr>
                        <a:t>保健所</a:t>
                      </a:r>
                      <a:r>
                        <a:rPr kumimoji="1" lang="en-US" altLang="ja-JP" sz="1100" b="0" u="none" baseline="0" dirty="0">
                          <a:solidFill>
                            <a:schemeClr val="tx1"/>
                          </a:solidFill>
                          <a:latin typeface="+mn-ea"/>
                          <a:ea typeface="+mn-ea"/>
                        </a:rPr>
                        <a:t>22</a:t>
                      </a:r>
                      <a:r>
                        <a:rPr kumimoji="1" lang="ja-JP" altLang="en-US" sz="1100" b="0" u="none" baseline="0" dirty="0">
                          <a:solidFill>
                            <a:schemeClr val="tx1"/>
                          </a:solidFill>
                          <a:latin typeface="+mn-ea"/>
                          <a:ea typeface="+mn-ea"/>
                        </a:rPr>
                        <a:t>人</a:t>
                      </a:r>
                      <a:r>
                        <a:rPr kumimoji="1" lang="en-US" altLang="ja-JP" sz="1100" b="0"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（再掲）やせ・肥満に関するモデル事業として、学祭や健康診断等で体組成測定を実施し、測定結果に基づき管理栄養士から指導・助言を実施</a:t>
                      </a:r>
                      <a:r>
                        <a:rPr kumimoji="1" lang="en-US" altLang="ja-JP" sz="1100" b="1" baseline="0" dirty="0">
                          <a:solidFill>
                            <a:schemeClr val="tx1"/>
                          </a:solidFill>
                          <a:latin typeface="+mn-ea"/>
                          <a:ea typeface="+mn-ea"/>
                        </a:rPr>
                        <a:t>【5</a:t>
                      </a:r>
                      <a:r>
                        <a:rPr kumimoji="1" lang="ja-JP" altLang="en-US" sz="1100" b="1" baseline="0" dirty="0">
                          <a:solidFill>
                            <a:schemeClr val="tx1"/>
                          </a:solidFill>
                          <a:latin typeface="+mn-ea"/>
                          <a:ea typeface="+mn-ea"/>
                        </a:rPr>
                        <a:t>大学（計</a:t>
                      </a:r>
                      <a:r>
                        <a:rPr kumimoji="1" lang="en-US" altLang="ja-JP" sz="1100" b="1" baseline="0" dirty="0">
                          <a:solidFill>
                            <a:schemeClr val="tx1"/>
                          </a:solidFill>
                          <a:latin typeface="+mn-ea"/>
                          <a:ea typeface="+mn-ea"/>
                        </a:rPr>
                        <a:t>363</a:t>
                      </a:r>
                      <a:r>
                        <a:rPr kumimoji="1" lang="ja-JP" altLang="en-US" sz="1100" b="1" baseline="0" dirty="0">
                          <a:solidFill>
                            <a:schemeClr val="tx1"/>
                          </a:solidFill>
                          <a:latin typeface="+mn-ea"/>
                          <a:ea typeface="+mn-ea"/>
                        </a:rPr>
                        <a:t>人）</a:t>
                      </a:r>
                      <a:r>
                        <a:rPr kumimoji="1" lang="en-US" altLang="ja-JP" sz="1100" b="1" baseline="0" dirty="0">
                          <a:solidFill>
                            <a:schemeClr val="tx1"/>
                          </a:solidFill>
                          <a:latin typeface="+mn-ea"/>
                          <a:ea typeface="+mn-ea"/>
                        </a:rPr>
                        <a:t>】</a:t>
                      </a:r>
                      <a:endParaRPr kumimoji="1" lang="en-US" altLang="ja-JP" sz="1100" b="1" u="none" baseline="0" dirty="0">
                        <a:solidFill>
                          <a:schemeClr val="tx1"/>
                        </a:solidFill>
                        <a:latin typeface="+mn-ea"/>
                        <a:ea typeface="+mn-ea"/>
                      </a:endParaRPr>
                    </a:p>
                    <a:p>
                      <a:pPr marL="174625" indent="-174625">
                        <a:lnSpc>
                          <a:spcPct val="100000"/>
                        </a:lnSpc>
                      </a:pPr>
                      <a:r>
                        <a:rPr kumimoji="1" lang="en-US" altLang="ja-JP" sz="1100" b="0" u="none" baseline="0" dirty="0">
                          <a:solidFill>
                            <a:schemeClr val="tx1"/>
                          </a:solidFill>
                          <a:latin typeface="+mn-ea"/>
                          <a:ea typeface="+mn-ea"/>
                        </a:rPr>
                        <a:t>■</a:t>
                      </a:r>
                      <a:r>
                        <a:rPr kumimoji="1" lang="ja-JP" altLang="en-US" sz="1100" b="0" u="none" baseline="0" dirty="0">
                          <a:solidFill>
                            <a:schemeClr val="tx1"/>
                          </a:solidFill>
                          <a:latin typeface="+mn-ea"/>
                          <a:ea typeface="+mn-ea"/>
                        </a:rPr>
                        <a:t>府民の主体的な健康意識の向上と実践を促す「おおさか健活マイレージ　アスマイル」を府内全市町村において展開</a:t>
                      </a:r>
                      <a:endParaRPr kumimoji="1" lang="en-US" altLang="ja-JP" sz="1100" b="0" u="none" baseline="0" dirty="0">
                        <a:solidFill>
                          <a:schemeClr val="tx1"/>
                        </a:solidFill>
                        <a:latin typeface="+mn-ea"/>
                        <a:ea typeface="+mn-ea"/>
                      </a:endParaRPr>
                    </a:p>
                    <a:p>
                      <a:pPr marL="174625" indent="-174625">
                        <a:lnSpc>
                          <a:spcPct val="100000"/>
                        </a:lnSpc>
                      </a:pPr>
                      <a:r>
                        <a:rPr kumimoji="1" lang="en-US" altLang="ja-JP" sz="1100" b="0" u="none" baseline="0" dirty="0">
                          <a:solidFill>
                            <a:schemeClr val="tx1"/>
                          </a:solidFill>
                          <a:latin typeface="+mn-ea"/>
                          <a:ea typeface="+mn-ea"/>
                        </a:rPr>
                        <a:t>【</a:t>
                      </a:r>
                      <a:r>
                        <a:rPr kumimoji="1" lang="ja-JP" altLang="en-US" sz="1100" b="0" u="none" baseline="0" dirty="0">
                          <a:solidFill>
                            <a:schemeClr val="tx1"/>
                          </a:solidFill>
                          <a:latin typeface="+mn-ea"/>
                          <a:ea typeface="+mn-ea"/>
                        </a:rPr>
                        <a:t>今年度目標会員数：</a:t>
                      </a:r>
                      <a:r>
                        <a:rPr kumimoji="1" lang="en-US" altLang="ja-JP" sz="1100" b="0" u="none" baseline="0" dirty="0">
                          <a:solidFill>
                            <a:schemeClr val="tx1"/>
                          </a:solidFill>
                          <a:latin typeface="+mn-ea"/>
                          <a:ea typeface="+mn-ea"/>
                        </a:rPr>
                        <a:t>70</a:t>
                      </a:r>
                      <a:r>
                        <a:rPr kumimoji="1" lang="ja-JP" altLang="en-US" sz="1100" b="0" u="none" baseline="0" dirty="0">
                          <a:solidFill>
                            <a:schemeClr val="tx1"/>
                          </a:solidFill>
                          <a:latin typeface="+mn-ea"/>
                          <a:ea typeface="+mn-ea"/>
                        </a:rPr>
                        <a:t>万人　実績：</a:t>
                      </a:r>
                      <a:r>
                        <a:rPr kumimoji="1" lang="en-US" altLang="ja-JP" sz="1100" b="0" u="none" baseline="0" dirty="0">
                          <a:solidFill>
                            <a:schemeClr val="tx1"/>
                          </a:solidFill>
                          <a:latin typeface="+mn-ea"/>
                          <a:ea typeface="+mn-ea"/>
                        </a:rPr>
                        <a:t>50</a:t>
                      </a:r>
                      <a:r>
                        <a:rPr kumimoji="1" lang="ja-JP" altLang="en-US" sz="1100" b="0" u="none" baseline="0" dirty="0">
                          <a:solidFill>
                            <a:schemeClr val="tx1"/>
                          </a:solidFill>
                          <a:latin typeface="+mn-ea"/>
                          <a:ea typeface="+mn-ea"/>
                        </a:rPr>
                        <a:t>万人（令和</a:t>
                      </a:r>
                      <a:r>
                        <a:rPr kumimoji="1" lang="en-US" altLang="ja-JP" sz="1100" b="0" u="none" baseline="0" dirty="0">
                          <a:solidFill>
                            <a:schemeClr val="tx1"/>
                          </a:solidFill>
                          <a:latin typeface="+mn-ea"/>
                          <a:ea typeface="+mn-ea"/>
                        </a:rPr>
                        <a:t>8</a:t>
                      </a:r>
                      <a:r>
                        <a:rPr kumimoji="1" lang="ja-JP" altLang="en-US" sz="1100" b="0" u="none" baseline="0" dirty="0">
                          <a:solidFill>
                            <a:schemeClr val="tx1"/>
                          </a:solidFill>
                          <a:latin typeface="+mn-ea"/>
                          <a:ea typeface="+mn-ea"/>
                        </a:rPr>
                        <a:t>年</a:t>
                      </a:r>
                      <a:r>
                        <a:rPr kumimoji="1" lang="en-US" altLang="ja-JP" sz="1100" b="0" u="none" baseline="0" dirty="0">
                          <a:solidFill>
                            <a:schemeClr val="tx1"/>
                          </a:solidFill>
                          <a:latin typeface="+mn-ea"/>
                          <a:ea typeface="+mn-ea"/>
                        </a:rPr>
                        <a:t>1</a:t>
                      </a:r>
                      <a:r>
                        <a:rPr kumimoji="1" lang="ja-JP" altLang="en-US" sz="1100" b="0" u="none" baseline="0" dirty="0">
                          <a:solidFill>
                            <a:schemeClr val="tx1"/>
                          </a:solidFill>
                          <a:latin typeface="+mn-ea"/>
                          <a:ea typeface="+mn-ea"/>
                        </a:rPr>
                        <a:t>月現在）</a:t>
                      </a:r>
                      <a:r>
                        <a:rPr kumimoji="1" lang="en-US" altLang="ja-JP" sz="1100" b="0" u="none" baseline="0" dirty="0">
                          <a:solidFill>
                            <a:schemeClr val="tx1"/>
                          </a:solidFill>
                          <a:latin typeface="+mn-ea"/>
                          <a:ea typeface="+mn-ea"/>
                        </a:rPr>
                        <a:t>】</a:t>
                      </a:r>
                    </a:p>
                    <a:p>
                      <a:pPr marL="174625" indent="-174625">
                        <a:lnSpc>
                          <a:spcPct val="100000"/>
                        </a:lnSpc>
                      </a:pPr>
                      <a:r>
                        <a:rPr kumimoji="1" lang="en-US" altLang="ja-JP" sz="1100" b="1" u="none" baseline="0" dirty="0">
                          <a:solidFill>
                            <a:schemeClr val="tx1"/>
                          </a:solidFill>
                          <a:highlight>
                            <a:srgbClr val="00FF00"/>
                          </a:highlight>
                          <a:latin typeface="+mn-ea"/>
                          <a:ea typeface="+mn-ea"/>
                        </a:rPr>
                        <a:t>■</a:t>
                      </a:r>
                      <a:r>
                        <a:rPr kumimoji="1" lang="ja-JP" altLang="en-US" sz="1100" b="1" u="none" baseline="0" dirty="0">
                          <a:solidFill>
                            <a:schemeClr val="tx1"/>
                          </a:solidFill>
                          <a:latin typeface="+mn-ea"/>
                          <a:ea typeface="+mn-ea"/>
                        </a:rPr>
                        <a:t>アスマイルについて、万博機運醸成と主体的な健康づくりに取り組む府民の増加をめざすため、</a:t>
                      </a:r>
                      <a:r>
                        <a:rPr kumimoji="1" lang="en-US" altLang="ja-JP" sz="1100" b="1" u="none" baseline="0" dirty="0">
                          <a:solidFill>
                            <a:schemeClr val="tx1"/>
                          </a:solidFill>
                          <a:latin typeface="+mn-ea"/>
                          <a:ea typeface="+mn-ea"/>
                        </a:rPr>
                        <a:t>『</a:t>
                      </a:r>
                      <a:r>
                        <a:rPr kumimoji="1" lang="ja-JP" altLang="en-US" sz="1100" b="1" u="none" baseline="0" dirty="0">
                          <a:solidFill>
                            <a:schemeClr val="tx1"/>
                          </a:solidFill>
                          <a:latin typeface="+mn-ea"/>
                          <a:ea typeface="+mn-ea"/>
                        </a:rPr>
                        <a:t>「ミャクポ！」・「万博入場券」プレゼントキャンペーン</a:t>
                      </a:r>
                      <a:r>
                        <a:rPr kumimoji="1" lang="en-US" altLang="ja-JP" sz="1100" b="1" u="none" baseline="0" dirty="0">
                          <a:solidFill>
                            <a:schemeClr val="tx1"/>
                          </a:solidFill>
                          <a:latin typeface="+mn-ea"/>
                          <a:ea typeface="+mn-ea"/>
                        </a:rPr>
                        <a:t>』</a:t>
                      </a:r>
                      <a:r>
                        <a:rPr kumimoji="1" lang="ja-JP" altLang="en-US" sz="1100" b="1" u="none" baseline="0" dirty="0">
                          <a:solidFill>
                            <a:schemeClr val="tx1"/>
                          </a:solidFill>
                          <a:latin typeface="+mn-ea"/>
                          <a:ea typeface="+mn-ea"/>
                        </a:rPr>
                        <a:t>や、「健康お年玉スマイルキャンペーン」を実施</a:t>
                      </a:r>
                      <a:endParaRPr kumimoji="1" lang="en-US" altLang="ja-JP" sz="1100" b="1" u="none" baseline="0" dirty="0">
                        <a:solidFill>
                          <a:schemeClr val="tx1"/>
                        </a:solidFill>
                        <a:latin typeface="+mn-ea"/>
                        <a:ea typeface="+mn-ea"/>
                      </a:endParaRPr>
                    </a:p>
                    <a:p>
                      <a:pPr marL="174625" indent="-174625">
                        <a:lnSpc>
                          <a:spcPct val="100000"/>
                        </a:lnSpc>
                      </a:pPr>
                      <a:r>
                        <a:rPr kumimoji="1" lang="ja-JP" altLang="en-US" sz="1100" b="1" u="none" baseline="0" dirty="0">
                          <a:solidFill>
                            <a:schemeClr val="tx1"/>
                          </a:solidFill>
                          <a:latin typeface="+mn-ea"/>
                          <a:ea typeface="+mn-ea"/>
                        </a:rPr>
                        <a:t>■</a:t>
                      </a:r>
                      <a:r>
                        <a:rPr kumimoji="1" lang="ja-JP" altLang="en-US" sz="1100" b="0" u="none" baseline="0" dirty="0">
                          <a:solidFill>
                            <a:schemeClr val="tx1"/>
                          </a:solidFill>
                          <a:latin typeface="+mn-ea"/>
                          <a:ea typeface="+mn-ea"/>
                        </a:rPr>
                        <a:t>スポーツ・レクリエーション団体等による日頃の活動成果の発表（発表の場）や大阪府レクリエーション協会による参加型の体験交流会（交流の場）の実施</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u="none" baseline="0" dirty="0">
                          <a:solidFill>
                            <a:schemeClr val="tx1"/>
                          </a:solidFill>
                          <a:latin typeface="+mn-ea"/>
                          <a:ea typeface="+mn-ea"/>
                        </a:rPr>
                        <a:t>■大阪スポーツコミッション構成チーム等の協力のもと現役選手や</a:t>
                      </a:r>
                      <a:r>
                        <a:rPr kumimoji="1" lang="en-US" altLang="ja-JP" sz="1100" b="0" u="none" baseline="0" dirty="0">
                          <a:solidFill>
                            <a:schemeClr val="tx1"/>
                          </a:solidFill>
                          <a:latin typeface="+mn-ea"/>
                          <a:ea typeface="+mn-ea"/>
                        </a:rPr>
                        <a:t>OB</a:t>
                      </a:r>
                      <a:r>
                        <a:rPr kumimoji="1" lang="ja-JP" altLang="en-US" sz="1100" b="0" u="none" baseline="0" dirty="0">
                          <a:solidFill>
                            <a:schemeClr val="tx1"/>
                          </a:solidFill>
                          <a:latin typeface="+mn-ea"/>
                          <a:ea typeface="+mn-ea"/>
                        </a:rPr>
                        <a:t>選手等から直接指導を受けられるスポーツ体験会や、</a:t>
                      </a:r>
                    </a:p>
                    <a:p>
                      <a:pPr marL="174625" indent="-174625">
                        <a:lnSpc>
                          <a:spcPct val="100000"/>
                        </a:lnSpc>
                      </a:pPr>
                      <a:r>
                        <a:rPr kumimoji="1" lang="ja-JP" altLang="en-US" sz="1100" b="0" u="none" baseline="0" dirty="0">
                          <a:solidFill>
                            <a:schemeClr val="tx1"/>
                          </a:solidFill>
                          <a:latin typeface="+mn-ea"/>
                          <a:ea typeface="+mn-ea"/>
                        </a:rPr>
                        <a:t>　府内商業施設等において、</a:t>
                      </a:r>
                      <a:r>
                        <a:rPr kumimoji="1" lang="en-US" altLang="ja-JP" sz="1100" b="0" u="none" baseline="0" dirty="0">
                          <a:solidFill>
                            <a:schemeClr val="tx1"/>
                          </a:solidFill>
                          <a:latin typeface="+mn-ea"/>
                          <a:ea typeface="+mn-ea"/>
                        </a:rPr>
                        <a:t>5</a:t>
                      </a:r>
                      <a:r>
                        <a:rPr kumimoji="1" lang="ja-JP" altLang="en-US" sz="1100" b="0" u="none" baseline="0" dirty="0">
                          <a:solidFill>
                            <a:schemeClr val="tx1"/>
                          </a:solidFill>
                          <a:latin typeface="+mn-ea"/>
                          <a:ea typeface="+mn-ea"/>
                        </a:rPr>
                        <a:t>種目（上体起こし、長座体前屈、開眼片足立ち、立ち幅跳び、反復横跳び）の体力測定会を実施</a:t>
                      </a:r>
                      <a:r>
                        <a:rPr kumimoji="1" lang="en-US" altLang="ja-JP" sz="1100" b="0" u="none" baseline="0" dirty="0">
                          <a:solidFill>
                            <a:schemeClr val="tx1"/>
                          </a:solidFill>
                          <a:latin typeface="+mn-ea"/>
                          <a:ea typeface="+mn-ea"/>
                        </a:rPr>
                        <a:t>【</a:t>
                      </a:r>
                      <a:r>
                        <a:rPr kumimoji="1" lang="ja-JP" altLang="en-US" sz="1100" b="0" u="none" baseline="0" dirty="0">
                          <a:solidFill>
                            <a:schemeClr val="tx1"/>
                          </a:solidFill>
                          <a:latin typeface="+mn-ea"/>
                          <a:ea typeface="+mn-ea"/>
                        </a:rPr>
                        <a:t>各</a:t>
                      </a:r>
                      <a:r>
                        <a:rPr kumimoji="1" lang="en-US" altLang="ja-JP" sz="1100" b="0" u="none" baseline="0" dirty="0">
                          <a:solidFill>
                            <a:schemeClr val="tx1"/>
                          </a:solidFill>
                          <a:latin typeface="+mn-ea"/>
                          <a:ea typeface="+mn-ea"/>
                        </a:rPr>
                        <a:t>4</a:t>
                      </a:r>
                      <a:r>
                        <a:rPr kumimoji="1" lang="ja-JP" altLang="en-US" sz="1100" b="0" u="none" baseline="0" dirty="0">
                          <a:solidFill>
                            <a:schemeClr val="tx1"/>
                          </a:solidFill>
                          <a:latin typeface="+mn-ea"/>
                          <a:ea typeface="+mn-ea"/>
                        </a:rPr>
                        <a:t>回</a:t>
                      </a:r>
                      <a:r>
                        <a:rPr kumimoji="1" lang="en-US" altLang="ja-JP" sz="1100" b="0" u="none" baseline="0" dirty="0">
                          <a:solidFill>
                            <a:schemeClr val="tx1"/>
                          </a:solidFill>
                          <a:latin typeface="+mn-ea"/>
                          <a:ea typeface="+mn-ea"/>
                        </a:rPr>
                        <a:t>】</a:t>
                      </a:r>
                    </a:p>
                    <a:p>
                      <a:pPr marL="174625" indent="-174625">
                        <a:lnSpc>
                          <a:spcPct val="100000"/>
                        </a:lnSpc>
                      </a:pPr>
                      <a:endParaRPr kumimoji="1" lang="en-US" altLang="ja-JP" sz="1100" b="1" u="none" baseline="0" dirty="0">
                        <a:solidFill>
                          <a:srgbClr val="00B0F0"/>
                        </a:solidFill>
                        <a:latin typeface="+mn-ea"/>
                        <a:ea typeface="+mn-ea"/>
                      </a:endParaRPr>
                    </a:p>
                    <a:p>
                      <a:pPr marL="174625" indent="-174625">
                        <a:lnSpc>
                          <a:spcPct val="100000"/>
                        </a:lnSpc>
                      </a:pPr>
                      <a:endParaRPr kumimoji="1" lang="en-US" altLang="ja-JP" sz="1100" b="1" baseline="0" dirty="0">
                        <a:solidFill>
                          <a:schemeClr val="tx1"/>
                        </a:solidFill>
                        <a:highlight>
                          <a:srgbClr val="00FF00"/>
                        </a:highlight>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23</a:t>
            </a:fld>
            <a:endParaRPr kumimoji="1" lang="ja-JP" altLang="en-US"/>
          </a:p>
        </p:txBody>
      </p:sp>
      <p:pic>
        <p:nvPicPr>
          <p:cNvPr id="6" name="図 5">
            <a:extLst>
              <a:ext uri="{FF2B5EF4-FFF2-40B4-BE49-F238E27FC236}">
                <a16:creationId xmlns:a16="http://schemas.microsoft.com/office/drawing/2014/main" id="{BA6FBFC4-62B2-4C28-9554-3712729130D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94866" y="3966146"/>
            <a:ext cx="3436301" cy="1909721"/>
          </a:xfrm>
          <a:prstGeom prst="rect">
            <a:avLst/>
          </a:prstGeom>
        </p:spPr>
      </p:pic>
      <p:sp>
        <p:nvSpPr>
          <p:cNvPr id="12" name="正方形/長方形 11">
            <a:extLst>
              <a:ext uri="{FF2B5EF4-FFF2-40B4-BE49-F238E27FC236}">
                <a16:creationId xmlns:a16="http://schemas.microsoft.com/office/drawing/2014/main" id="{9D93FD89-FDD6-4269-806D-67662E0C478A}"/>
              </a:ext>
            </a:extLst>
          </p:cNvPr>
          <p:cNvSpPr/>
          <p:nvPr/>
        </p:nvSpPr>
        <p:spPr>
          <a:xfrm>
            <a:off x="5864009" y="5933247"/>
            <a:ext cx="2631284" cy="214336"/>
          </a:xfrm>
          <a:prstGeom prst="rect">
            <a:avLst/>
          </a:prstGeom>
        </p:spPr>
        <p:txBody>
          <a:bodyPr wrap="square" lIns="36000" tIns="72000" rIns="36000" bIns="36000">
            <a:noAutofit/>
          </a:bodyPr>
          <a:lstStyle/>
          <a:p>
            <a:pPr algn="ctr"/>
            <a:r>
              <a:rPr lang="ja-JP" altLang="en-US" sz="1100" b="1" dirty="0">
                <a:latin typeface="+mn-ea"/>
              </a:rPr>
              <a:t>アスマイルキャンペーン</a:t>
            </a:r>
          </a:p>
        </p:txBody>
      </p:sp>
      <p:sp>
        <p:nvSpPr>
          <p:cNvPr id="13" name="正方形/長方形 12">
            <a:extLst>
              <a:ext uri="{FF2B5EF4-FFF2-40B4-BE49-F238E27FC236}">
                <a16:creationId xmlns:a16="http://schemas.microsoft.com/office/drawing/2014/main" id="{470B0B32-7AD4-4145-B8E7-E5C3C8B8768C}"/>
              </a:ext>
            </a:extLst>
          </p:cNvPr>
          <p:cNvSpPr/>
          <p:nvPr/>
        </p:nvSpPr>
        <p:spPr>
          <a:xfrm>
            <a:off x="2230348" y="5942497"/>
            <a:ext cx="2631284" cy="214336"/>
          </a:xfrm>
          <a:prstGeom prst="rect">
            <a:avLst/>
          </a:prstGeom>
        </p:spPr>
        <p:txBody>
          <a:bodyPr wrap="square" lIns="36000" tIns="72000" rIns="36000" bIns="36000">
            <a:noAutofit/>
          </a:bodyPr>
          <a:lstStyle/>
          <a:p>
            <a:pPr algn="ctr"/>
            <a:r>
              <a:rPr lang="ja-JP" altLang="en-US" sz="1100" b="1" dirty="0">
                <a:latin typeface="+mn-ea"/>
              </a:rPr>
              <a:t>健康キャンパス・プロジェクト</a:t>
            </a:r>
            <a:endParaRPr lang="en-US" altLang="ja-JP" sz="1100" b="1" dirty="0">
              <a:latin typeface="+mn-ea"/>
            </a:endParaRPr>
          </a:p>
          <a:p>
            <a:pPr algn="ctr"/>
            <a:r>
              <a:rPr lang="ja-JP" altLang="en-US" sz="1100" b="1" dirty="0">
                <a:latin typeface="+mn-ea"/>
              </a:rPr>
              <a:t>やせ・肥満に関するモデル事業</a:t>
            </a:r>
            <a:endParaRPr lang="en-US" altLang="ja-JP" sz="1100" b="1" dirty="0">
              <a:latin typeface="+mn-ea"/>
            </a:endParaRPr>
          </a:p>
        </p:txBody>
      </p:sp>
      <p:pic>
        <p:nvPicPr>
          <p:cNvPr id="11" name="図 10">
            <a:extLst>
              <a:ext uri="{FF2B5EF4-FFF2-40B4-BE49-F238E27FC236}">
                <a16:creationId xmlns:a16="http://schemas.microsoft.com/office/drawing/2014/main" id="{2061D989-2E05-41DA-A163-4AC8AB8BEBC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5934" y="3963042"/>
            <a:ext cx="3361739" cy="1909721"/>
          </a:xfrm>
          <a:prstGeom prst="rect">
            <a:avLst/>
          </a:prstGeom>
        </p:spPr>
      </p:pic>
    </p:spTree>
    <p:extLst>
      <p:ext uri="{BB962C8B-B14F-4D97-AF65-F5344CB8AC3E}">
        <p14:creationId xmlns:p14="http://schemas.microsoft.com/office/powerpoint/2010/main" val="37241002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282712675"/>
              </p:ext>
            </p:extLst>
          </p:nvPr>
        </p:nvGraphicFramePr>
        <p:xfrm>
          <a:off x="216793" y="230165"/>
          <a:ext cx="8928000" cy="6181102"/>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181102">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gn="r">
                        <a:lnSpc>
                          <a:spcPct val="100000"/>
                        </a:lnSpc>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gn="r">
                        <a:lnSpc>
                          <a:spcPct val="100000"/>
                        </a:lnSpc>
                      </a:pPr>
                      <a:endParaRPr kumimoji="1" lang="en-US" altLang="ja-JP" sz="1100" u="none" baseline="0" dirty="0">
                        <a:solidFill>
                          <a:schemeClr val="tx1"/>
                        </a:solidFill>
                        <a:latin typeface="+mn-ea"/>
                        <a:ea typeface="+mn-ea"/>
                      </a:endParaRPr>
                    </a:p>
                    <a:p>
                      <a:pPr marL="174625" indent="-174625" algn="l">
                        <a:lnSpc>
                          <a:spcPct val="100000"/>
                        </a:lnSpc>
                      </a:pPr>
                      <a:endParaRPr kumimoji="1" lang="en-US" altLang="ja-JP" sz="1100" b="0" u="none" baseline="0" dirty="0">
                        <a:solidFill>
                          <a:srgbClr val="FF0000"/>
                        </a:solidFill>
                        <a:latin typeface="+mn-ea"/>
                        <a:ea typeface="+mn-ea"/>
                      </a:endParaRPr>
                    </a:p>
                    <a:p>
                      <a:pPr marL="174625" indent="-174625" algn="l">
                        <a:lnSpc>
                          <a:spcPct val="100000"/>
                        </a:lnSpc>
                      </a:pPr>
                      <a:r>
                        <a:rPr kumimoji="1" lang="en-US" altLang="ja-JP" sz="1100" b="0" u="none" baseline="0" dirty="0">
                          <a:solidFill>
                            <a:schemeClr val="tx1"/>
                          </a:solidFill>
                          <a:latin typeface="+mn-ea"/>
                          <a:ea typeface="+mn-ea"/>
                        </a:rPr>
                        <a:t>《</a:t>
                      </a:r>
                      <a:r>
                        <a:rPr kumimoji="1" lang="ja-JP" altLang="en-US" sz="1100" b="0" u="none" baseline="0" dirty="0">
                          <a:solidFill>
                            <a:schemeClr val="tx1"/>
                          </a:solidFill>
                          <a:latin typeface="+mn-ea"/>
                          <a:ea typeface="+mn-ea"/>
                        </a:rPr>
                        <a:t>民間企業等と連携した普及啓発</a:t>
                      </a:r>
                      <a:r>
                        <a:rPr kumimoji="1" lang="en-US" altLang="ja-JP" sz="1100" b="0" u="none" baseline="0" dirty="0">
                          <a:solidFill>
                            <a:schemeClr val="tx1"/>
                          </a:solidFill>
                          <a:latin typeface="+mn-ea"/>
                          <a:ea typeface="+mn-ea"/>
                        </a:rPr>
                        <a:t>》</a:t>
                      </a:r>
                    </a:p>
                    <a:p>
                      <a:pPr marL="174625" indent="-174625" algn="l">
                        <a:lnSpc>
                          <a:spcPct val="100000"/>
                        </a:lnSpc>
                      </a:pPr>
                      <a:r>
                        <a:rPr kumimoji="1" lang="en-US" altLang="ja-JP" sz="1100" b="1" u="none" baseline="0" dirty="0">
                          <a:solidFill>
                            <a:schemeClr val="tx1"/>
                          </a:solidFill>
                          <a:highlight>
                            <a:srgbClr val="00FF00"/>
                          </a:highlight>
                          <a:latin typeface="+mn-ea"/>
                          <a:ea typeface="+mn-ea"/>
                        </a:rPr>
                        <a:t>■</a:t>
                      </a:r>
                      <a:r>
                        <a:rPr kumimoji="1" lang="ja-JP" altLang="en-US" sz="1100" b="1" u="none" baseline="0" dirty="0">
                          <a:solidFill>
                            <a:schemeClr val="tx1"/>
                          </a:solidFill>
                          <a:latin typeface="+mn-ea"/>
                          <a:ea typeface="+mn-ea"/>
                        </a:rPr>
                        <a:t>万博会場内シャインハットにて、健活</a:t>
                      </a:r>
                      <a:r>
                        <a:rPr kumimoji="1" lang="en-US" altLang="ja-JP" sz="1100" b="1" u="none" baseline="0" dirty="0">
                          <a:solidFill>
                            <a:schemeClr val="tx1"/>
                          </a:solidFill>
                          <a:latin typeface="+mn-ea"/>
                          <a:ea typeface="+mn-ea"/>
                        </a:rPr>
                        <a:t>10</a:t>
                      </a:r>
                      <a:r>
                        <a:rPr kumimoji="1" lang="ja-JP" altLang="en-US" sz="1100" b="1" u="none" baseline="0" dirty="0">
                          <a:solidFill>
                            <a:schemeClr val="tx1"/>
                          </a:solidFill>
                          <a:latin typeface="+mn-ea"/>
                          <a:ea typeface="+mn-ea"/>
                        </a:rPr>
                        <a:t>ソング・ダンスやおおさか</a:t>
                      </a:r>
                      <a:r>
                        <a:rPr kumimoji="1" lang="en-US" altLang="ja-JP" sz="1100" b="1" u="none" baseline="0" dirty="0">
                          <a:solidFill>
                            <a:schemeClr val="tx1"/>
                          </a:solidFill>
                          <a:latin typeface="+mn-ea"/>
                          <a:ea typeface="+mn-ea"/>
                        </a:rPr>
                        <a:t>EXPO</a:t>
                      </a:r>
                      <a:r>
                        <a:rPr kumimoji="1" lang="ja-JP" altLang="en-US" sz="1100" b="1" u="none" baseline="0" dirty="0">
                          <a:solidFill>
                            <a:schemeClr val="tx1"/>
                          </a:solidFill>
                          <a:latin typeface="+mn-ea"/>
                          <a:ea typeface="+mn-ea"/>
                        </a:rPr>
                        <a:t>ヘルシーメニューの要素を取り入れたステージショー「健活</a:t>
                      </a:r>
                      <a:r>
                        <a:rPr kumimoji="1" lang="en-US" altLang="ja-JP" sz="1100" b="1" u="none" baseline="0" dirty="0">
                          <a:solidFill>
                            <a:schemeClr val="tx1"/>
                          </a:solidFill>
                          <a:latin typeface="+mn-ea"/>
                          <a:ea typeface="+mn-ea"/>
                        </a:rPr>
                        <a:t>10 EXPO LIVE!</a:t>
                      </a:r>
                      <a:r>
                        <a:rPr kumimoji="1" lang="ja-JP" altLang="en-US" sz="1100" b="1" u="none" baseline="0" dirty="0">
                          <a:solidFill>
                            <a:schemeClr val="tx1"/>
                          </a:solidFill>
                          <a:latin typeface="+mn-ea"/>
                          <a:ea typeface="+mn-ea"/>
                        </a:rPr>
                        <a:t>」を開催</a:t>
                      </a:r>
                      <a:r>
                        <a:rPr kumimoji="1" lang="en-US" altLang="ja-JP" sz="1100" b="1" u="none" baseline="0" dirty="0">
                          <a:solidFill>
                            <a:schemeClr val="tx1"/>
                          </a:solidFill>
                          <a:latin typeface="+mn-ea"/>
                          <a:ea typeface="+mn-ea"/>
                        </a:rPr>
                        <a:t>【7/25</a:t>
                      </a:r>
                      <a:r>
                        <a:rPr kumimoji="1" lang="ja-JP" altLang="en-US" sz="1100" b="1" u="none" baseline="0" dirty="0">
                          <a:solidFill>
                            <a:schemeClr val="tx1"/>
                          </a:solidFill>
                          <a:latin typeface="+mn-ea"/>
                          <a:ea typeface="+mn-ea"/>
                        </a:rPr>
                        <a:t>来場者数：約</a:t>
                      </a:r>
                      <a:r>
                        <a:rPr kumimoji="1" lang="en-US" altLang="ja-JP" sz="1100" b="1" u="none" baseline="0" dirty="0">
                          <a:solidFill>
                            <a:schemeClr val="tx1"/>
                          </a:solidFill>
                          <a:latin typeface="+mn-ea"/>
                          <a:ea typeface="+mn-ea"/>
                        </a:rPr>
                        <a:t>3,000</a:t>
                      </a:r>
                      <a:r>
                        <a:rPr kumimoji="1" lang="ja-JP" altLang="en-US" sz="1100" b="1" u="none" baseline="0" dirty="0">
                          <a:solidFill>
                            <a:schemeClr val="tx1"/>
                          </a:solidFill>
                          <a:latin typeface="+mn-ea"/>
                          <a:ea typeface="+mn-ea"/>
                        </a:rPr>
                        <a:t>人</a:t>
                      </a:r>
                      <a:r>
                        <a:rPr kumimoji="1" lang="en-US" altLang="ja-JP" sz="1100" b="1" u="none" baseline="0" dirty="0">
                          <a:solidFill>
                            <a:schemeClr val="tx1"/>
                          </a:solidFill>
                          <a:latin typeface="+mn-ea"/>
                          <a:ea typeface="+mn-ea"/>
                        </a:rPr>
                        <a:t>】</a:t>
                      </a:r>
                      <a:endParaRPr kumimoji="1" lang="ja-JP" altLang="en-US" sz="1100" b="1"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u="none" baseline="0" dirty="0">
                          <a:solidFill>
                            <a:schemeClr val="tx1"/>
                          </a:solidFill>
                          <a:highlight>
                            <a:srgbClr val="00FF00"/>
                          </a:highlight>
                          <a:latin typeface="+mn-ea"/>
                          <a:ea typeface="+mn-ea"/>
                        </a:rPr>
                        <a:t>■</a:t>
                      </a:r>
                      <a:r>
                        <a:rPr kumimoji="1" lang="ja-JP" altLang="en-US" sz="1100" b="1" u="none" baseline="0" dirty="0">
                          <a:solidFill>
                            <a:schemeClr val="tx1"/>
                          </a:solidFill>
                          <a:latin typeface="+mn-ea"/>
                          <a:ea typeface="+mn-ea"/>
                        </a:rPr>
                        <a:t>民間企業との共催により、大阪ヘルスケアパビリオンリボーンステージにて、健活</a:t>
                      </a:r>
                      <a:r>
                        <a:rPr kumimoji="1" lang="en-US" altLang="ja-JP" sz="1100" b="1" u="none" baseline="0" dirty="0">
                          <a:solidFill>
                            <a:schemeClr val="tx1"/>
                          </a:solidFill>
                          <a:latin typeface="+mn-ea"/>
                          <a:ea typeface="+mn-ea"/>
                        </a:rPr>
                        <a:t>10</a:t>
                      </a:r>
                      <a:r>
                        <a:rPr kumimoji="1" lang="ja-JP" altLang="en-US" sz="1100" b="1" u="none" baseline="0" dirty="0">
                          <a:solidFill>
                            <a:schemeClr val="tx1"/>
                          </a:solidFill>
                          <a:latin typeface="+mn-ea"/>
                          <a:ea typeface="+mn-ea"/>
                        </a:rPr>
                        <a:t>ソング・ダンス等を取り入れたステージショー「ラフ＆ヘルス　笑って学んで健康に」を開催</a:t>
                      </a:r>
                      <a:r>
                        <a:rPr kumimoji="1" lang="en-US" altLang="ja-JP" sz="1100" b="1" u="none" baseline="0" dirty="0">
                          <a:solidFill>
                            <a:schemeClr val="tx1"/>
                          </a:solidFill>
                          <a:latin typeface="+mn-ea"/>
                          <a:ea typeface="+mn-ea"/>
                        </a:rPr>
                        <a:t>【8/31</a:t>
                      </a:r>
                      <a:r>
                        <a:rPr kumimoji="1" lang="ja-JP" altLang="en-US" sz="1100" b="1" u="none" baseline="0" dirty="0">
                          <a:solidFill>
                            <a:schemeClr val="tx1"/>
                          </a:solidFill>
                          <a:latin typeface="+mn-ea"/>
                          <a:ea typeface="+mn-ea"/>
                        </a:rPr>
                        <a:t>来場者数：約</a:t>
                      </a:r>
                      <a:r>
                        <a:rPr kumimoji="1" lang="en-US" altLang="ja-JP" sz="1100" b="1" u="none" baseline="0" dirty="0">
                          <a:solidFill>
                            <a:schemeClr val="tx1"/>
                          </a:solidFill>
                          <a:latin typeface="+mn-ea"/>
                          <a:ea typeface="+mn-ea"/>
                        </a:rPr>
                        <a:t>8,000</a:t>
                      </a:r>
                      <a:r>
                        <a:rPr kumimoji="1" lang="ja-JP" altLang="en-US" sz="1100" b="1" u="none" baseline="0" dirty="0">
                          <a:solidFill>
                            <a:schemeClr val="tx1"/>
                          </a:solidFill>
                          <a:latin typeface="+mn-ea"/>
                          <a:ea typeface="+mn-ea"/>
                        </a:rPr>
                        <a:t>人</a:t>
                      </a:r>
                      <a:r>
                        <a:rPr kumimoji="1" lang="en-US" altLang="ja-JP" sz="1100" b="1" u="none" baseline="0" dirty="0">
                          <a:solidFill>
                            <a:schemeClr val="tx1"/>
                          </a:solidFill>
                          <a:latin typeface="+mn-ea"/>
                          <a:ea typeface="+mn-ea"/>
                        </a:rPr>
                        <a:t>】</a:t>
                      </a:r>
                      <a:endParaRPr kumimoji="1" lang="ja-JP" altLang="en-US" sz="1100" b="1" u="none" baseline="0" dirty="0">
                        <a:solidFill>
                          <a:schemeClr val="tx1"/>
                        </a:solidFill>
                        <a:latin typeface="+mn-ea"/>
                        <a:ea typeface="+mn-ea"/>
                      </a:endParaRPr>
                    </a:p>
                    <a:p>
                      <a:pPr marL="174625" indent="-174625" algn="l">
                        <a:lnSpc>
                          <a:spcPct val="100000"/>
                        </a:lnSpc>
                      </a:pPr>
                      <a:r>
                        <a:rPr kumimoji="1" lang="ja-JP" altLang="en-US" sz="1100" b="0" u="none" baseline="0" dirty="0">
                          <a:solidFill>
                            <a:schemeClr val="tx1"/>
                          </a:solidFill>
                          <a:latin typeface="+mn-ea"/>
                          <a:ea typeface="+mn-ea"/>
                        </a:rPr>
                        <a:t>■健活おおさか推進府民会議会員と連携し、スポーツ施設の府民向け無料開放デーを実施（</a:t>
                      </a:r>
                      <a:r>
                        <a:rPr kumimoji="1" lang="en-US" altLang="ja-JP" sz="1100" b="0" u="none" baseline="0" dirty="0">
                          <a:solidFill>
                            <a:schemeClr val="tx1"/>
                          </a:solidFill>
                          <a:latin typeface="+mn-ea"/>
                          <a:ea typeface="+mn-ea"/>
                        </a:rPr>
                        <a:t>9</a:t>
                      </a:r>
                      <a:r>
                        <a:rPr kumimoji="1" lang="ja-JP" altLang="en-US" sz="1100" b="0" u="none" baseline="0" dirty="0">
                          <a:solidFill>
                            <a:schemeClr val="tx1"/>
                          </a:solidFill>
                          <a:latin typeface="+mn-ea"/>
                          <a:ea typeface="+mn-ea"/>
                        </a:rPr>
                        <a:t>月）</a:t>
                      </a:r>
                    </a:p>
                    <a:p>
                      <a:pPr marL="174625" indent="-174625" algn="l">
                        <a:lnSpc>
                          <a:spcPct val="100000"/>
                        </a:lnSpc>
                      </a:pPr>
                      <a:r>
                        <a:rPr kumimoji="1" lang="ja-JP" altLang="en-US" sz="1100" b="1" u="none" baseline="0" dirty="0">
                          <a:solidFill>
                            <a:schemeClr val="tx1"/>
                          </a:solidFill>
                          <a:highlight>
                            <a:srgbClr val="00FF00"/>
                          </a:highlight>
                          <a:latin typeface="+mn-ea"/>
                          <a:ea typeface="+mn-ea"/>
                        </a:rPr>
                        <a:t>■</a:t>
                      </a:r>
                      <a:r>
                        <a:rPr kumimoji="1" lang="ja-JP" altLang="en-US" sz="1100" b="1" u="none" baseline="0" dirty="0">
                          <a:solidFill>
                            <a:schemeClr val="tx1"/>
                          </a:solidFill>
                          <a:latin typeface="+mn-ea"/>
                          <a:ea typeface="+mn-ea"/>
                        </a:rPr>
                        <a:t>健活</a:t>
                      </a:r>
                      <a:r>
                        <a:rPr kumimoji="1" lang="en-US" altLang="ja-JP" sz="1100" b="1" u="none" baseline="0" dirty="0">
                          <a:solidFill>
                            <a:schemeClr val="tx1"/>
                          </a:solidFill>
                          <a:latin typeface="+mn-ea"/>
                          <a:ea typeface="+mn-ea"/>
                        </a:rPr>
                        <a:t>10</a:t>
                      </a:r>
                      <a:r>
                        <a:rPr kumimoji="1" lang="ja-JP" altLang="en-US" sz="1100" b="1" u="none" baseline="0" dirty="0">
                          <a:solidFill>
                            <a:schemeClr val="tx1"/>
                          </a:solidFill>
                          <a:latin typeface="+mn-ea"/>
                          <a:ea typeface="+mn-ea"/>
                        </a:rPr>
                        <a:t>ダンスが手軽に踊れる「</a:t>
                      </a:r>
                      <a:r>
                        <a:rPr kumimoji="1" lang="en-US" altLang="ja-JP" sz="1100" b="1" u="none" baseline="0" dirty="0">
                          <a:solidFill>
                            <a:schemeClr val="tx1"/>
                          </a:solidFill>
                          <a:latin typeface="+mn-ea"/>
                          <a:ea typeface="+mn-ea"/>
                        </a:rPr>
                        <a:t>AR</a:t>
                      </a:r>
                      <a:r>
                        <a:rPr kumimoji="1" lang="ja-JP" altLang="en-US" sz="1100" b="1" u="none" baseline="0" dirty="0">
                          <a:solidFill>
                            <a:schemeClr val="tx1"/>
                          </a:solidFill>
                          <a:latin typeface="+mn-ea"/>
                          <a:ea typeface="+mn-ea"/>
                        </a:rPr>
                        <a:t>フォトフレーム」を制作・配信</a:t>
                      </a:r>
                    </a:p>
                    <a:p>
                      <a:pPr marL="174625" indent="-174625" algn="l">
                        <a:lnSpc>
                          <a:spcPct val="100000"/>
                        </a:lnSpc>
                      </a:pPr>
                      <a:r>
                        <a:rPr kumimoji="1" lang="ja-JP" altLang="en-US" sz="1100" b="0" u="none" baseline="0" dirty="0">
                          <a:solidFill>
                            <a:schemeClr val="tx1"/>
                          </a:solidFill>
                          <a:latin typeface="+mn-ea"/>
                          <a:ea typeface="+mn-ea"/>
                        </a:rPr>
                        <a:t>■ドラッグストアや健康サポート薬局等と連携した健康チェックグッズの配布や健康イベントの開催</a:t>
                      </a:r>
                    </a:p>
                    <a:p>
                      <a:pPr marL="174625" indent="-174625" algn="l">
                        <a:lnSpc>
                          <a:spcPct val="100000"/>
                        </a:lnSpc>
                      </a:pPr>
                      <a:r>
                        <a:rPr kumimoji="1" lang="ja-JP" altLang="en-US" sz="1100" b="0" u="none" baseline="0" dirty="0">
                          <a:solidFill>
                            <a:schemeClr val="tx1"/>
                          </a:solidFill>
                          <a:latin typeface="+mn-ea"/>
                          <a:ea typeface="+mn-ea"/>
                        </a:rPr>
                        <a:t>■府庁本館、新別館の階段に、階段利用を促すステッカーを掲出</a:t>
                      </a:r>
                    </a:p>
                    <a:p>
                      <a:pPr marL="174625" indent="-174625" algn="l">
                        <a:lnSpc>
                          <a:spcPct val="100000"/>
                        </a:lnSpc>
                      </a:pPr>
                      <a:r>
                        <a:rPr kumimoji="1" lang="ja-JP" altLang="en-US" sz="1100" b="0" u="none" baseline="0" dirty="0">
                          <a:solidFill>
                            <a:schemeClr val="tx1"/>
                          </a:solidFill>
                          <a:latin typeface="+mn-ea"/>
                          <a:ea typeface="+mn-ea"/>
                        </a:rPr>
                        <a:t>■若年層の府民が身体活動・運動に興味・関心を持てるよう、</a:t>
                      </a:r>
                      <a:r>
                        <a:rPr kumimoji="1" lang="en-US" altLang="ja-JP" sz="1100" b="0" u="none" baseline="0" dirty="0">
                          <a:solidFill>
                            <a:schemeClr val="tx1"/>
                          </a:solidFill>
                          <a:latin typeface="+mn-ea"/>
                          <a:ea typeface="+mn-ea"/>
                        </a:rPr>
                        <a:t>SNS</a:t>
                      </a:r>
                      <a:r>
                        <a:rPr kumimoji="1" lang="ja-JP" altLang="en-US" sz="1100" b="0" u="none" baseline="0" dirty="0">
                          <a:solidFill>
                            <a:schemeClr val="tx1"/>
                          </a:solidFill>
                          <a:latin typeface="+mn-ea"/>
                          <a:ea typeface="+mn-ea"/>
                        </a:rPr>
                        <a:t>を活用した情報発信を実施。人気インフルエンサーとコラボし、「健活</a:t>
                      </a:r>
                      <a:r>
                        <a:rPr kumimoji="1" lang="en-US" altLang="ja-JP" sz="1100" b="0" u="none" baseline="0" dirty="0">
                          <a:solidFill>
                            <a:schemeClr val="tx1"/>
                          </a:solidFill>
                          <a:latin typeface="+mn-ea"/>
                          <a:ea typeface="+mn-ea"/>
                        </a:rPr>
                        <a:t>10</a:t>
                      </a:r>
                      <a:r>
                        <a:rPr kumimoji="1" lang="ja-JP" altLang="en-US" sz="1100" b="0" u="none" baseline="0" dirty="0">
                          <a:solidFill>
                            <a:schemeClr val="tx1"/>
                          </a:solidFill>
                          <a:latin typeface="+mn-ea"/>
                          <a:ea typeface="+mn-ea"/>
                        </a:rPr>
                        <a:t>ソング・ダンス」の動画を配信</a:t>
                      </a:r>
                    </a:p>
                    <a:p>
                      <a:pPr marL="174625" indent="-174625" algn="l">
                        <a:lnSpc>
                          <a:spcPct val="100000"/>
                        </a:lnSpc>
                      </a:pPr>
                      <a:r>
                        <a:rPr kumimoji="1" lang="ja-JP" altLang="en-US" sz="1100" b="0" u="none" baseline="0" dirty="0">
                          <a:solidFill>
                            <a:schemeClr val="tx1"/>
                          </a:solidFill>
                          <a:latin typeface="+mn-ea"/>
                          <a:ea typeface="+mn-ea"/>
                        </a:rPr>
                        <a:t>■フレイル予防の観点から「座位時間」に着目し、オフィスワーカーが勤務中に立つ理由に関する調査を実施</a:t>
                      </a:r>
                      <a:r>
                        <a:rPr kumimoji="1" lang="en-US" altLang="ja-JP" sz="1100" b="0" u="none" baseline="0" dirty="0">
                          <a:solidFill>
                            <a:schemeClr val="tx1"/>
                          </a:solidFill>
                          <a:latin typeface="+mn-ea"/>
                          <a:ea typeface="+mn-ea"/>
                        </a:rPr>
                        <a:t>【2</a:t>
                      </a:r>
                      <a:r>
                        <a:rPr kumimoji="1" lang="ja-JP" altLang="en-US" sz="1100" b="0" u="none" baseline="0" dirty="0">
                          <a:solidFill>
                            <a:schemeClr val="tx1"/>
                          </a:solidFill>
                          <a:latin typeface="+mn-ea"/>
                          <a:ea typeface="+mn-ea"/>
                        </a:rPr>
                        <a:t>事業所、計</a:t>
                      </a:r>
                      <a:r>
                        <a:rPr kumimoji="1" lang="en-US" altLang="ja-JP" sz="1100" b="0" u="none" baseline="0" dirty="0">
                          <a:solidFill>
                            <a:schemeClr val="tx1"/>
                          </a:solidFill>
                          <a:latin typeface="+mn-ea"/>
                          <a:ea typeface="+mn-ea"/>
                        </a:rPr>
                        <a:t>42</a:t>
                      </a:r>
                      <a:r>
                        <a:rPr kumimoji="1" lang="ja-JP" altLang="en-US" sz="1100" b="0" u="none" baseline="0" dirty="0">
                          <a:solidFill>
                            <a:schemeClr val="tx1"/>
                          </a:solidFill>
                          <a:latin typeface="+mn-ea"/>
                          <a:ea typeface="+mn-ea"/>
                        </a:rPr>
                        <a:t>人</a:t>
                      </a:r>
                      <a:r>
                        <a:rPr kumimoji="1" lang="en-US" altLang="ja-JP" sz="1100" b="0" u="none" baseline="0" dirty="0">
                          <a:solidFill>
                            <a:schemeClr val="tx1"/>
                          </a:solidFill>
                          <a:latin typeface="+mn-ea"/>
                          <a:ea typeface="+mn-ea"/>
                        </a:rPr>
                        <a:t>】</a:t>
                      </a:r>
                    </a:p>
                    <a:p>
                      <a:pPr marL="174625" indent="-174625" algn="l">
                        <a:lnSpc>
                          <a:spcPct val="100000"/>
                        </a:lnSpc>
                      </a:pPr>
                      <a:endParaRPr kumimoji="1" lang="en-US" altLang="ja-JP" sz="1100" b="0" u="none"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24</a:t>
            </a:fld>
            <a:endParaRPr kumimoji="1" lang="ja-JP" altLang="en-US"/>
          </a:p>
        </p:txBody>
      </p:sp>
      <p:sp>
        <p:nvSpPr>
          <p:cNvPr id="5" name="正方形/長方形 4">
            <a:extLst>
              <a:ext uri="{FF2B5EF4-FFF2-40B4-BE49-F238E27FC236}">
                <a16:creationId xmlns:a16="http://schemas.microsoft.com/office/drawing/2014/main" id="{7E55B747-1C97-46C5-94E7-755393BE1466}"/>
              </a:ext>
            </a:extLst>
          </p:cNvPr>
          <p:cNvSpPr/>
          <p:nvPr/>
        </p:nvSpPr>
        <p:spPr>
          <a:xfrm>
            <a:off x="1563367" y="5424395"/>
            <a:ext cx="2631284" cy="214336"/>
          </a:xfrm>
          <a:prstGeom prst="rect">
            <a:avLst/>
          </a:prstGeom>
        </p:spPr>
        <p:txBody>
          <a:bodyPr wrap="square" lIns="36000" tIns="72000" rIns="36000" bIns="36000">
            <a:noAutofit/>
          </a:bodyPr>
          <a:lstStyle/>
          <a:p>
            <a:pPr algn="ctr"/>
            <a:r>
              <a:rPr lang="ja-JP" altLang="en-US" sz="1100" b="1" dirty="0">
                <a:latin typeface="+mn-ea"/>
              </a:rPr>
              <a:t>健活</a:t>
            </a:r>
            <a:r>
              <a:rPr lang="en-US" altLang="ja-JP" sz="1100" b="1" dirty="0">
                <a:latin typeface="+mn-ea"/>
              </a:rPr>
              <a:t>10 EXPO LIVE!</a:t>
            </a:r>
            <a:endParaRPr lang="ja-JP" altLang="en-US" sz="1100" b="1" dirty="0">
              <a:latin typeface="+mn-ea"/>
            </a:endParaRPr>
          </a:p>
        </p:txBody>
      </p:sp>
      <p:sp>
        <p:nvSpPr>
          <p:cNvPr id="6" name="正方形/長方形 5">
            <a:extLst>
              <a:ext uri="{FF2B5EF4-FFF2-40B4-BE49-F238E27FC236}">
                <a16:creationId xmlns:a16="http://schemas.microsoft.com/office/drawing/2014/main" id="{728DC746-4F90-4650-85F1-ABD3DFFC0331}"/>
              </a:ext>
            </a:extLst>
          </p:cNvPr>
          <p:cNvSpPr/>
          <p:nvPr/>
        </p:nvSpPr>
        <p:spPr>
          <a:xfrm>
            <a:off x="4516664" y="5424395"/>
            <a:ext cx="2631284" cy="214336"/>
          </a:xfrm>
          <a:prstGeom prst="rect">
            <a:avLst/>
          </a:prstGeom>
        </p:spPr>
        <p:txBody>
          <a:bodyPr wrap="square" lIns="36000" tIns="72000" rIns="36000" bIns="36000">
            <a:noAutofit/>
          </a:bodyPr>
          <a:lstStyle/>
          <a:p>
            <a:pPr algn="ctr"/>
            <a:r>
              <a:rPr lang="ja-JP" altLang="en-US" sz="1100" b="1" dirty="0">
                <a:latin typeface="+mn-ea"/>
              </a:rPr>
              <a:t>ラフ＆ヘルス　笑って学んで健康に</a:t>
            </a:r>
          </a:p>
        </p:txBody>
      </p:sp>
      <p:sp>
        <p:nvSpPr>
          <p:cNvPr id="7" name="正方形/長方形 6">
            <a:extLst>
              <a:ext uri="{FF2B5EF4-FFF2-40B4-BE49-F238E27FC236}">
                <a16:creationId xmlns:a16="http://schemas.microsoft.com/office/drawing/2014/main" id="{2BA66B1D-121B-44C8-B1DE-B9E94A123529}"/>
              </a:ext>
            </a:extLst>
          </p:cNvPr>
          <p:cNvSpPr/>
          <p:nvPr/>
        </p:nvSpPr>
        <p:spPr>
          <a:xfrm>
            <a:off x="6750542" y="5810663"/>
            <a:ext cx="2631284" cy="214336"/>
          </a:xfrm>
          <a:prstGeom prst="rect">
            <a:avLst/>
          </a:prstGeom>
        </p:spPr>
        <p:txBody>
          <a:bodyPr wrap="square" lIns="36000" tIns="72000" rIns="36000" bIns="36000">
            <a:noAutofit/>
          </a:bodyPr>
          <a:lstStyle/>
          <a:p>
            <a:pPr algn="ctr"/>
            <a:r>
              <a:rPr lang="en-US" altLang="ja-JP" sz="1100" b="1" dirty="0">
                <a:latin typeface="+mn-ea"/>
              </a:rPr>
              <a:t>AR</a:t>
            </a:r>
            <a:r>
              <a:rPr lang="ja-JP" altLang="en-US" sz="1100" b="1" dirty="0">
                <a:latin typeface="+mn-ea"/>
              </a:rPr>
              <a:t>フォトフレーム</a:t>
            </a:r>
          </a:p>
        </p:txBody>
      </p:sp>
      <p:pic>
        <p:nvPicPr>
          <p:cNvPr id="1026" name="Picture 2">
            <a:extLst>
              <a:ext uri="{FF2B5EF4-FFF2-40B4-BE49-F238E27FC236}">
                <a16:creationId xmlns:a16="http://schemas.microsoft.com/office/drawing/2014/main" id="{BD19809F-A2EF-40F8-8FB9-351BE5F96DF0}"/>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63065" y="3572915"/>
            <a:ext cx="2355802" cy="161910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10DA127B-7B6C-4937-B679-CD4D8856834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448638" y="3563066"/>
            <a:ext cx="2860742" cy="160916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E98E515-A55A-4298-8CC9-6215763B9F1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55231" y="3161029"/>
            <a:ext cx="1351063" cy="26124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89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tx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3396952412"/>
              </p:ext>
            </p:extLst>
          </p:nvPr>
        </p:nvGraphicFramePr>
        <p:xfrm>
          <a:off x="595413" y="581223"/>
          <a:ext cx="8928000" cy="5623893"/>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152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7</a:t>
                      </a:r>
                      <a:r>
                        <a:rPr kumimoji="1" lang="ja-JP" altLang="en-US"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子ども元気アッププロジェクト（</a:t>
                      </a:r>
                      <a:r>
                        <a:rPr kumimoji="1" lang="en-US" altLang="ja-JP" sz="1100" b="0" baseline="0" dirty="0">
                          <a:solidFill>
                            <a:schemeClr val="tx1"/>
                          </a:solidFill>
                          <a:latin typeface="+mn-ea"/>
                          <a:ea typeface="+mn-ea"/>
                        </a:rPr>
                        <a:t>929</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部活動指導員等配置事業費（</a:t>
                      </a:r>
                      <a:r>
                        <a:rPr kumimoji="1" lang="en-US" altLang="ja-JP" sz="1100" b="0" baseline="0" dirty="0">
                          <a:solidFill>
                            <a:schemeClr val="tx1"/>
                          </a:solidFill>
                          <a:latin typeface="+mn-ea"/>
                          <a:ea typeface="+mn-ea"/>
                        </a:rPr>
                        <a:t>362</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健康キャンパス・プロジェクト事業（</a:t>
                      </a:r>
                      <a:r>
                        <a:rPr kumimoji="1" lang="en-US" altLang="ja-JP" sz="1100" b="0" baseline="0" dirty="0">
                          <a:solidFill>
                            <a:schemeClr val="tx1"/>
                          </a:solidFill>
                          <a:latin typeface="+mn-ea"/>
                          <a:ea typeface="+mn-ea"/>
                        </a:rPr>
                        <a:t>1,773</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大阪府健康づくり支援プラットフォーム整備等事業（</a:t>
                      </a:r>
                      <a:r>
                        <a:rPr kumimoji="1" lang="en-US" altLang="ja-JP" sz="1100" b="0" baseline="0" dirty="0">
                          <a:solidFill>
                            <a:schemeClr val="tx1"/>
                          </a:solidFill>
                          <a:latin typeface="+mn-ea"/>
                          <a:ea typeface="+mn-ea"/>
                        </a:rPr>
                        <a:t>569,840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府民スポーツレクリエーション等負担金（</a:t>
                      </a:r>
                      <a:r>
                        <a:rPr kumimoji="1" lang="en-US" altLang="ja-JP" sz="1100" b="0" baseline="0" dirty="0">
                          <a:solidFill>
                            <a:schemeClr val="tx1"/>
                          </a:solidFill>
                          <a:latin typeface="+mn-ea"/>
                          <a:ea typeface="+mn-ea"/>
                        </a:rPr>
                        <a:t>3,673</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万博自治体催事関連事業（</a:t>
                      </a:r>
                      <a:r>
                        <a:rPr kumimoji="1" lang="en-US" altLang="ja-JP" sz="1100" b="0" baseline="0" dirty="0">
                          <a:solidFill>
                            <a:schemeClr val="tx1"/>
                          </a:solidFill>
                          <a:latin typeface="+mn-ea"/>
                          <a:ea typeface="+mn-ea"/>
                        </a:rPr>
                        <a:t>55,000</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健康づくり気運醸成事業（</a:t>
                      </a:r>
                      <a:r>
                        <a:rPr kumimoji="1" lang="en-US" altLang="ja-JP" sz="1100" b="0" baseline="0" dirty="0">
                          <a:solidFill>
                            <a:schemeClr val="tx1"/>
                          </a:solidFill>
                          <a:latin typeface="+mn-ea"/>
                          <a:ea typeface="+mn-ea"/>
                        </a:rPr>
                        <a:t>14,307</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健活会議連携推進事業（</a:t>
                      </a:r>
                      <a:r>
                        <a:rPr kumimoji="1" lang="en-US" altLang="ja-JP" sz="1100" b="0" baseline="0" dirty="0">
                          <a:solidFill>
                            <a:schemeClr val="tx1"/>
                          </a:solidFill>
                          <a:latin typeface="+mn-ea"/>
                          <a:ea typeface="+mn-ea"/>
                        </a:rPr>
                        <a:t>7,890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健康格差の解決プログラム促進事業＜働く世代からのフレイル予防＞（</a:t>
                      </a:r>
                      <a:r>
                        <a:rPr kumimoji="1" lang="en-US" altLang="ja-JP" sz="1100" b="0" baseline="0" dirty="0">
                          <a:solidFill>
                            <a:schemeClr val="tx1"/>
                          </a:solidFill>
                          <a:latin typeface="+mn-ea"/>
                          <a:ea typeface="+mn-ea"/>
                        </a:rPr>
                        <a:t>6,114</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15903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strike="noStrike" baseline="0" dirty="0">
                          <a:solidFill>
                            <a:schemeClr val="bg1"/>
                          </a:solidFill>
                          <a:latin typeface="+mn-ea"/>
                          <a:ea typeface="+mn-ea"/>
                        </a:rPr>
                        <a:t>課題・必要な取組み</a:t>
                      </a:r>
                      <a:endParaRPr kumimoji="1" lang="en-US" altLang="ja-JP" sz="1600" b="1" strike="noStrike" baseline="0" dirty="0">
                        <a:solidFill>
                          <a:schemeClr val="bg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学校や大学、地域における運動・体力づくり</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■学校や地域における運動・体力づくりの推進</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20</a:t>
                      </a:r>
                      <a:r>
                        <a:rPr kumimoji="1" lang="ja-JP" altLang="en-US" sz="1100" b="0" baseline="0" dirty="0">
                          <a:solidFill>
                            <a:schemeClr val="tx1"/>
                          </a:solidFill>
                          <a:latin typeface="+mn-ea"/>
                          <a:ea typeface="+mn-ea"/>
                        </a:rPr>
                        <a:t>歳～</a:t>
                      </a:r>
                      <a:r>
                        <a:rPr kumimoji="1" lang="en-US" altLang="ja-JP" sz="1100" b="0" baseline="0" dirty="0">
                          <a:solidFill>
                            <a:schemeClr val="tx1"/>
                          </a:solidFill>
                          <a:latin typeface="+mn-ea"/>
                          <a:ea typeface="+mn-ea"/>
                        </a:rPr>
                        <a:t>30</a:t>
                      </a:r>
                      <a:r>
                        <a:rPr kumimoji="1" lang="ja-JP" altLang="en-US" sz="1100" b="0" baseline="0" dirty="0">
                          <a:solidFill>
                            <a:schemeClr val="tx1"/>
                          </a:solidFill>
                          <a:latin typeface="+mn-ea"/>
                          <a:ea typeface="+mn-ea"/>
                        </a:rPr>
                        <a:t>歳代の運動習慣のある者の割合が低い</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sngStrike" baseline="0" dirty="0">
                          <a:solidFill>
                            <a:schemeClr val="tx1"/>
                          </a:solidFill>
                          <a:latin typeface="+mn-ea"/>
                          <a:ea typeface="+mn-ea"/>
                        </a:rPr>
                        <a:t>■</a:t>
                      </a:r>
                      <a:r>
                        <a:rPr kumimoji="1" lang="ja-JP" altLang="en-US" sz="1100" b="0" baseline="0" dirty="0">
                          <a:solidFill>
                            <a:schemeClr val="tx1"/>
                          </a:solidFill>
                          <a:latin typeface="+mn-ea"/>
                          <a:ea typeface="+mn-ea"/>
                        </a:rPr>
                        <a:t>府民の健康づくりに対する意識の向上と実践の促進</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■スポーツ・レクリエーションにおける実施会場の安定的な確保</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民間企業等と連携した普及啓発</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u="none" baseline="0" dirty="0">
                          <a:solidFill>
                            <a:schemeClr val="tx1"/>
                          </a:solidFill>
                          <a:highlight>
                            <a:srgbClr val="00FF00"/>
                          </a:highlight>
                          <a:latin typeface="+mn-ea"/>
                          <a:ea typeface="+mn-ea"/>
                        </a:rPr>
                        <a:t>■</a:t>
                      </a:r>
                      <a:r>
                        <a:rPr kumimoji="1" lang="ja-JP" altLang="en-US" sz="1100" b="0" u="none" baseline="0" dirty="0">
                          <a:solidFill>
                            <a:schemeClr val="tx1"/>
                          </a:solidFill>
                          <a:latin typeface="+mn-ea"/>
                          <a:ea typeface="+mn-ea"/>
                        </a:rPr>
                        <a:t>万博で高まった健康気運を途絶えさせることがないよう、引き続き府民の健康づくり活動を推進</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a:t>
                      </a:r>
                      <a:r>
                        <a:rPr kumimoji="1" lang="ja-JP" altLang="en-US" sz="1100" b="0" baseline="0" dirty="0">
                          <a:solidFill>
                            <a:schemeClr val="tx1"/>
                          </a:solidFill>
                          <a:latin typeface="+mn-ea"/>
                          <a:ea typeface="+mn-ea"/>
                        </a:rPr>
                        <a:t>オフィスワーカーを対象とした「座位時間」に関する調査で得られた知見を協力事業所に還元するとともに、職域における効果的な座りすぎ・座りっぱなし対策を検討</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69422936"/>
                  </a:ext>
                </a:extLst>
              </a:tr>
              <a:tr h="222273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endParaRPr kumimoji="1" lang="en-US" altLang="ja-JP" sz="1600" b="1" baseline="0" dirty="0">
                        <a:solidFill>
                          <a:schemeClr val="bg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学校や大学、地域における運動・体力づくり</a:t>
                      </a:r>
                      <a:r>
                        <a:rPr kumimoji="1" lang="en-US" altLang="ja-JP" sz="1100" b="1" u="none"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■小学校における運動ツールの更なる普及</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■全大学対象の情報交換会等を開催するとともに、全大学に学生の身体活動・運動に関する情報等の健康情報を発信　</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highlight>
                            <a:srgbClr val="00FF00"/>
                          </a:highlight>
                          <a:latin typeface="+mn-ea"/>
                          <a:ea typeface="+mn-ea"/>
                        </a:rPr>
                        <a:t>■</a:t>
                      </a:r>
                      <a:r>
                        <a:rPr kumimoji="1" lang="ja-JP" altLang="en-US" sz="1100" b="0" baseline="0" dirty="0">
                          <a:solidFill>
                            <a:schemeClr val="tx1"/>
                          </a:solidFill>
                          <a:latin typeface="+mn-ea"/>
                          <a:ea typeface="+mn-ea"/>
                        </a:rPr>
                        <a:t>やせ・肥満に関するモデル事業の展開</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highlight>
                            <a:srgbClr val="00FF00"/>
                          </a:highlight>
                          <a:latin typeface="+mn-ea"/>
                          <a:ea typeface="+mn-ea"/>
                        </a:rPr>
                        <a:t>■</a:t>
                      </a:r>
                      <a:r>
                        <a:rPr kumimoji="1" lang="ja-JP" altLang="en-US" sz="1100" b="0" baseline="0" dirty="0">
                          <a:solidFill>
                            <a:schemeClr val="tx1"/>
                          </a:solidFill>
                          <a:latin typeface="+mn-ea"/>
                          <a:ea typeface="+mn-ea"/>
                        </a:rPr>
                        <a:t>健康アプリのリニューアル（令和</a:t>
                      </a:r>
                      <a:r>
                        <a:rPr kumimoji="1" lang="en-US" altLang="ja-JP" sz="1100" b="0" baseline="0" dirty="0">
                          <a:solidFill>
                            <a:schemeClr val="tx1"/>
                          </a:solidFill>
                          <a:latin typeface="+mn-ea"/>
                          <a:ea typeface="+mn-ea"/>
                        </a:rPr>
                        <a:t>9</a:t>
                      </a:r>
                      <a:r>
                        <a:rPr kumimoji="1" lang="ja-JP" altLang="en-US" sz="1100" b="0" baseline="0" dirty="0">
                          <a:solidFill>
                            <a:schemeClr val="tx1"/>
                          </a:solidFill>
                          <a:latin typeface="+mn-ea"/>
                          <a:ea typeface="+mn-ea"/>
                        </a:rPr>
                        <a:t>年</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月リリース予定）</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■大阪スポーツコミッション構成チームや各種競技団体等とより一層連携し、内容の充実に努める</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民間企業等と連携した普及啓発</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■「身体活動・運動」を含む「健活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」による啓発を実施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highlight>
                            <a:srgbClr val="00FF00"/>
                          </a:highlight>
                          <a:latin typeface="+mn-ea"/>
                          <a:ea typeface="+mn-ea"/>
                        </a:rPr>
                        <a:t>■</a:t>
                      </a:r>
                      <a:r>
                        <a:rPr kumimoji="1" lang="ja-JP" altLang="en-US" sz="1100" b="0" baseline="0" dirty="0">
                          <a:solidFill>
                            <a:schemeClr val="tx1"/>
                          </a:solidFill>
                          <a:latin typeface="+mn-ea"/>
                          <a:ea typeface="+mn-ea"/>
                        </a:rPr>
                        <a:t>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ソング・ダンスやおおさか</a:t>
                      </a:r>
                      <a:r>
                        <a:rPr kumimoji="1" lang="en-US" altLang="ja-JP" sz="1100" b="0" baseline="0" dirty="0">
                          <a:solidFill>
                            <a:schemeClr val="tx1"/>
                          </a:solidFill>
                          <a:latin typeface="+mn-ea"/>
                          <a:ea typeface="+mn-ea"/>
                        </a:rPr>
                        <a:t>EXPO</a:t>
                      </a:r>
                      <a:r>
                        <a:rPr kumimoji="1" lang="ja-JP" altLang="en-US" sz="1100" b="0" baseline="0" dirty="0">
                          <a:solidFill>
                            <a:schemeClr val="tx1"/>
                          </a:solidFill>
                          <a:latin typeface="+mn-ea"/>
                          <a:ea typeface="+mn-ea"/>
                        </a:rPr>
                        <a:t>ヘルシーメニューを核として、万博レガシーを継承した健活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プロモーションを実施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■職域でフレイル予防に取り組む際のスタートブックの内容の充実、職域での活用促進に向けた周知・啓発を実施</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3536427"/>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25</a:t>
            </a:fld>
            <a:endParaRPr kumimoji="1" lang="ja-JP" altLang="en-US"/>
          </a:p>
        </p:txBody>
      </p:sp>
    </p:spTree>
    <p:extLst>
      <p:ext uri="{BB962C8B-B14F-4D97-AF65-F5344CB8AC3E}">
        <p14:creationId xmlns:p14="http://schemas.microsoft.com/office/powerpoint/2010/main" val="3862486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tx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3284386131"/>
              </p:ext>
            </p:extLst>
          </p:nvPr>
        </p:nvGraphicFramePr>
        <p:xfrm>
          <a:off x="595413" y="581223"/>
          <a:ext cx="8928000" cy="161676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02142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8</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こどもアッププロジェクト（</a:t>
                      </a:r>
                      <a:r>
                        <a:rPr kumimoji="1" lang="en-US" altLang="ja-JP" sz="1100" b="0" baseline="0" dirty="0">
                          <a:solidFill>
                            <a:schemeClr val="tx1"/>
                          </a:solidFill>
                          <a:latin typeface="+mn-ea"/>
                          <a:ea typeface="+mn-ea"/>
                        </a:rPr>
                        <a:t>929</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部活動指導員等配置事業費（</a:t>
                      </a:r>
                      <a:r>
                        <a:rPr kumimoji="1" lang="en-US" altLang="ja-JP" sz="1100" b="0" baseline="0" dirty="0">
                          <a:solidFill>
                            <a:schemeClr val="tx1"/>
                          </a:solidFill>
                          <a:latin typeface="+mn-ea"/>
                          <a:ea typeface="+mn-ea"/>
                        </a:rPr>
                        <a:t>362</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健康キャンパス・プロジェクト事業（</a:t>
                      </a:r>
                      <a:r>
                        <a:rPr kumimoji="1" lang="en-US" altLang="ja-JP" sz="1100" b="0" baseline="0" dirty="0">
                          <a:solidFill>
                            <a:schemeClr val="tx1"/>
                          </a:solidFill>
                          <a:latin typeface="+mn-ea"/>
                          <a:ea typeface="+mn-ea"/>
                        </a:rPr>
                        <a:t>1,773</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大阪府健康づくり支援プラットフォーム整備等事業（</a:t>
                      </a:r>
                      <a:r>
                        <a:rPr kumimoji="1" lang="en-US" altLang="ja-JP" sz="1100" b="0" baseline="0" dirty="0">
                          <a:solidFill>
                            <a:schemeClr val="tx1"/>
                          </a:solidFill>
                          <a:latin typeface="+mn-ea"/>
                          <a:ea typeface="+mn-ea"/>
                        </a:rPr>
                        <a:t>268,238</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拡充</a:t>
                      </a:r>
                      <a:r>
                        <a:rPr kumimoji="1" lang="en-US" altLang="ja-JP" sz="1100" b="0" baseline="0" dirty="0">
                          <a:solidFill>
                            <a:schemeClr val="tx1"/>
                          </a:solidFill>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府民スポーツレクリエーション等負担金（</a:t>
                      </a:r>
                      <a:r>
                        <a:rPr kumimoji="1" lang="en-US" altLang="ja-JP" sz="1100" b="0" baseline="0" dirty="0">
                          <a:solidFill>
                            <a:schemeClr val="tx1"/>
                          </a:solidFill>
                          <a:latin typeface="+mn-ea"/>
                          <a:ea typeface="+mn-ea"/>
                        </a:rPr>
                        <a:t>3,673</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万博レガシーを継承した健活１０プロモーション　（</a:t>
                      </a:r>
                      <a:r>
                        <a:rPr kumimoji="1" lang="en-US" altLang="ja-JP" sz="1100" b="0" baseline="0" dirty="0">
                          <a:solidFill>
                            <a:schemeClr val="tx1"/>
                          </a:solidFill>
                          <a:latin typeface="+mn-ea"/>
                          <a:ea typeface="+mn-ea"/>
                        </a:rPr>
                        <a:t>120,000</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新規</a:t>
                      </a:r>
                      <a:r>
                        <a:rPr kumimoji="1" lang="en-US" altLang="ja-JP" sz="1100" b="0" baseline="0" dirty="0">
                          <a:solidFill>
                            <a:schemeClr val="tx1"/>
                          </a:solidFill>
                          <a:latin typeface="+mn-ea"/>
                          <a:ea typeface="+mn-ea"/>
                        </a:rPr>
                        <a:t>】</a:t>
                      </a:r>
                    </a:p>
                    <a:p>
                      <a:pPr>
                        <a:lnSpc>
                          <a:spcPct val="100000"/>
                        </a:lnSpc>
                      </a:pPr>
                      <a:r>
                        <a:rPr kumimoji="1" lang="ja-JP" altLang="en-US" sz="1100" b="0" baseline="0" dirty="0">
                          <a:solidFill>
                            <a:schemeClr val="tx1"/>
                          </a:solidFill>
                          <a:latin typeface="+mn-ea"/>
                          <a:ea typeface="+mn-ea"/>
                        </a:rPr>
                        <a:t>健康づくり気運醸成事業（</a:t>
                      </a:r>
                      <a:r>
                        <a:rPr kumimoji="1" lang="en-US" altLang="ja-JP" sz="1100" b="0" baseline="0" dirty="0">
                          <a:solidFill>
                            <a:schemeClr val="tx1"/>
                          </a:solidFill>
                          <a:latin typeface="+mn-ea"/>
                          <a:ea typeface="+mn-ea"/>
                        </a:rPr>
                        <a:t>4,132</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減額</a:t>
                      </a:r>
                      <a:r>
                        <a:rPr kumimoji="1" lang="en-US" altLang="ja-JP" sz="1100" b="0" baseline="0" dirty="0">
                          <a:solidFill>
                            <a:schemeClr val="tx1"/>
                          </a:solidFill>
                          <a:latin typeface="+mn-ea"/>
                          <a:ea typeface="+mn-ea"/>
                        </a:rPr>
                        <a:t>】</a:t>
                      </a:r>
                    </a:p>
                    <a:p>
                      <a:pPr>
                        <a:lnSpc>
                          <a:spcPct val="100000"/>
                        </a:lnSpc>
                      </a:pPr>
                      <a:r>
                        <a:rPr kumimoji="1" lang="ja-JP" altLang="en-US" sz="1100" b="0" baseline="0" dirty="0">
                          <a:solidFill>
                            <a:schemeClr val="tx1"/>
                          </a:solidFill>
                          <a:latin typeface="+mn-ea"/>
                          <a:ea typeface="+mn-ea"/>
                        </a:rPr>
                        <a:t>健活会議連携推進事業（</a:t>
                      </a:r>
                      <a:r>
                        <a:rPr kumimoji="1" lang="en-US" altLang="ja-JP" sz="1100" b="0" baseline="0" dirty="0">
                          <a:solidFill>
                            <a:schemeClr val="tx1"/>
                          </a:solidFill>
                          <a:latin typeface="+mn-ea"/>
                          <a:ea typeface="+mn-ea"/>
                        </a:rPr>
                        <a:t>7,890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健康格差の解決プログラム促進事業＜働く世代からのフレイル予防＞（</a:t>
                      </a:r>
                      <a:r>
                        <a:rPr kumimoji="1" lang="en-US" altLang="ja-JP" sz="1100" b="0" baseline="0" dirty="0">
                          <a:solidFill>
                            <a:schemeClr val="tx1"/>
                          </a:solidFill>
                          <a:latin typeface="+mn-ea"/>
                          <a:ea typeface="+mn-ea"/>
                        </a:rPr>
                        <a:t>6,114</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530181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26</a:t>
            </a:fld>
            <a:endParaRPr kumimoji="1" lang="ja-JP" altLang="en-US"/>
          </a:p>
        </p:txBody>
      </p:sp>
    </p:spTree>
    <p:extLst>
      <p:ext uri="{BB962C8B-B14F-4D97-AF65-F5344CB8AC3E}">
        <p14:creationId xmlns:p14="http://schemas.microsoft.com/office/powerpoint/2010/main" val="2193087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37000" y="993702"/>
            <a:ext cx="9432000" cy="568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en-US" altLang="ja-JP" sz="2000" b="1" dirty="0">
                <a:solidFill>
                  <a:schemeClr val="tx1"/>
                </a:solidFill>
                <a:latin typeface="Meiryo UI" panose="020B0604030504040204" pitchFamily="50" charset="-128"/>
                <a:ea typeface="Meiryo UI" panose="020B0604030504040204" pitchFamily="50" charset="-128"/>
              </a:rPr>
              <a:t>1</a:t>
            </a:r>
            <a:r>
              <a:rPr kumimoji="1" lang="ja-JP" altLang="en-US" sz="2000" b="1" dirty="0">
                <a:solidFill>
                  <a:schemeClr val="tx1"/>
                </a:solidFill>
                <a:latin typeface="Meiryo UI" panose="020B0604030504040204" pitchFamily="50" charset="-128"/>
                <a:ea typeface="Meiryo UI" panose="020B0604030504040204" pitchFamily="50" charset="-128"/>
              </a:rPr>
              <a:t>　生活習慣病の予防</a:t>
            </a:r>
          </a:p>
        </p:txBody>
      </p:sp>
      <p:sp>
        <p:nvSpPr>
          <p:cNvPr id="15" name="正方形/長方形 14"/>
          <p:cNvSpPr/>
          <p:nvPr/>
        </p:nvSpPr>
        <p:spPr>
          <a:xfrm>
            <a:off x="129324" y="777702"/>
            <a:ext cx="4608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a:t>
            </a:r>
            <a:r>
              <a:rPr kumimoji="1" lang="en-US" altLang="ja-JP" sz="2000" b="1" dirty="0">
                <a:ln w="0"/>
                <a:solidFill>
                  <a:schemeClr val="bg1"/>
                </a:solidFill>
                <a:effectLst>
                  <a:outerShdw blurRad="38100" dist="19050" dir="2700000" algn="tl" rotWithShape="0">
                    <a:schemeClr val="dk1">
                      <a:alpha val="40000"/>
                    </a:schemeClr>
                  </a:outerShdw>
                </a:effectLst>
              </a:rPr>
              <a:t>3</a:t>
            </a:r>
            <a:r>
              <a:rPr kumimoji="1" lang="ja-JP" altLang="en-US" sz="2000" b="1" dirty="0">
                <a:ln w="0"/>
                <a:solidFill>
                  <a:schemeClr val="bg1"/>
                </a:solidFill>
                <a:effectLst>
                  <a:outerShdw blurRad="38100" dist="19050" dir="2700000" algn="tl" rotWithShape="0">
                    <a:schemeClr val="dk1">
                      <a:alpha val="40000"/>
                    </a:schemeClr>
                  </a:outerShdw>
                </a:effectLst>
              </a:rPr>
              <a:t>）休養・睡眠</a:t>
            </a:r>
            <a:r>
              <a:rPr kumimoji="1" lang="ja-JP" altLang="en-US" sz="2000" b="1" dirty="0">
                <a:solidFill>
                  <a:schemeClr val="bg1"/>
                </a:solidFill>
              </a:rPr>
              <a:t>　</a:t>
            </a:r>
            <a:r>
              <a:rPr kumimoji="1" lang="ja-JP" altLang="en-US" sz="1600" b="1" dirty="0">
                <a:solidFill>
                  <a:schemeClr val="bg1"/>
                </a:solidFill>
              </a:rPr>
              <a:t>計画 </a:t>
            </a:r>
            <a:r>
              <a:rPr kumimoji="1" lang="en-US" altLang="ja-JP" sz="1600" b="1" dirty="0">
                <a:solidFill>
                  <a:schemeClr val="bg1"/>
                </a:solidFill>
              </a:rPr>
              <a:t>P.75</a:t>
            </a:r>
          </a:p>
        </p:txBody>
      </p:sp>
      <p:sp>
        <p:nvSpPr>
          <p:cNvPr id="17" name="正方形/長方形 16"/>
          <p:cNvSpPr/>
          <p:nvPr/>
        </p:nvSpPr>
        <p:spPr>
          <a:xfrm>
            <a:off x="363222" y="2162055"/>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18" name="正方形/長方形 17"/>
          <p:cNvSpPr/>
          <p:nvPr/>
        </p:nvSpPr>
        <p:spPr>
          <a:xfrm>
            <a:off x="511296" y="2473150"/>
            <a:ext cx="8856000" cy="936669"/>
          </a:xfrm>
          <a:prstGeom prst="rect">
            <a:avLst/>
          </a:prstGeom>
        </p:spPr>
        <p:txBody>
          <a:bodyPr wrap="square" lIns="36000" tIns="72000" rIns="36000" bIns="36000">
            <a:noAutofit/>
          </a:bodyPr>
          <a:lstStyle/>
          <a:p>
            <a:r>
              <a:rPr lang="ja-JP" altLang="en-US" sz="1200" b="1" dirty="0">
                <a:latin typeface="+mn-ea"/>
              </a:rPr>
              <a:t>▽睡眠により十分休養をとることができるよう、適切な睡眠のとり方を習得し、実践します。</a:t>
            </a:r>
            <a:endParaRPr lang="en-US" altLang="ja-JP" sz="1200" b="1" dirty="0">
              <a:latin typeface="+mn-ea"/>
            </a:endParaRPr>
          </a:p>
          <a:p>
            <a:r>
              <a:rPr lang="ja-JP" altLang="en-US" sz="1200" b="1" dirty="0">
                <a:latin typeface="+mn-ea"/>
              </a:rPr>
              <a:t>▽健やかな身体をつくるため、早寝早起きを実践し、正しい生活習慣を身につけます。</a:t>
            </a:r>
            <a:endParaRPr lang="en-US" altLang="ja-JP" sz="1200" b="1" dirty="0">
              <a:latin typeface="+mn-ea"/>
            </a:endParaRPr>
          </a:p>
          <a:p>
            <a:r>
              <a:rPr lang="ja-JP" altLang="en-US" sz="1200" b="1" dirty="0">
                <a:latin typeface="+mn-ea"/>
              </a:rPr>
              <a:t>▽睡眠や余暇が日常生活の中に適切に取り入れられた生活習慣を確立します。</a:t>
            </a:r>
            <a:endParaRPr lang="en-US" altLang="ja-JP" sz="1200" b="1" dirty="0">
              <a:latin typeface="+mn-ea"/>
            </a:endParaRPr>
          </a:p>
          <a:p>
            <a:r>
              <a:rPr lang="ja-JP" altLang="en-US" sz="1200" b="1" dirty="0">
                <a:latin typeface="+mn-ea"/>
              </a:rPr>
              <a:t>▽慢性的な睡眠不足は、生活習慣病発症リスクを高めることを理解し、若い世代から十分な睡眠が確保できるよう取り組みます。</a:t>
            </a:r>
          </a:p>
        </p:txBody>
      </p:sp>
      <p:sp>
        <p:nvSpPr>
          <p:cNvPr id="24" name="正方形/長方形 23"/>
          <p:cNvSpPr/>
          <p:nvPr/>
        </p:nvSpPr>
        <p:spPr>
          <a:xfrm>
            <a:off x="404091" y="3458333"/>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行政等が取り組む数値目標</a:t>
            </a:r>
            <a:r>
              <a:rPr lang="en-US" altLang="ja-JP" sz="1600" b="1" dirty="0">
                <a:latin typeface="+mn-ea"/>
              </a:rPr>
              <a:t>】</a:t>
            </a:r>
            <a:endParaRPr lang="ja-JP" altLang="en-US" sz="16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939471323"/>
              </p:ext>
            </p:extLst>
          </p:nvPr>
        </p:nvGraphicFramePr>
        <p:xfrm>
          <a:off x="511296" y="3805415"/>
          <a:ext cx="8685407" cy="1139744"/>
        </p:xfrm>
        <a:graphic>
          <a:graphicData uri="http://schemas.openxmlformats.org/drawingml/2006/table">
            <a:tbl>
              <a:tblPr firstRow="1" firstCol="1" bandRow="1">
                <a:tableStyleId>{5C22544A-7EE6-4342-B048-85BDC9FD1C3A}</a:tableStyleId>
              </a:tblPr>
              <a:tblGrid>
                <a:gridCol w="410987">
                  <a:extLst>
                    <a:ext uri="{9D8B030D-6E8A-4147-A177-3AD203B41FA5}">
                      <a16:colId xmlns:a16="http://schemas.microsoft.com/office/drawing/2014/main" val="20000"/>
                    </a:ext>
                  </a:extLst>
                </a:gridCol>
                <a:gridCol w="3721435">
                  <a:extLst>
                    <a:ext uri="{9D8B030D-6E8A-4147-A177-3AD203B41FA5}">
                      <a16:colId xmlns:a16="http://schemas.microsoft.com/office/drawing/2014/main" val="20001"/>
                    </a:ext>
                  </a:extLst>
                </a:gridCol>
                <a:gridCol w="1640541">
                  <a:extLst>
                    <a:ext uri="{9D8B030D-6E8A-4147-A177-3AD203B41FA5}">
                      <a16:colId xmlns:a16="http://schemas.microsoft.com/office/drawing/2014/main" val="20002"/>
                    </a:ext>
                  </a:extLst>
                </a:gridCol>
                <a:gridCol w="1416423">
                  <a:extLst>
                    <a:ext uri="{9D8B030D-6E8A-4147-A177-3AD203B41FA5}">
                      <a16:colId xmlns:a16="http://schemas.microsoft.com/office/drawing/2014/main" val="1652601852"/>
                    </a:ext>
                  </a:extLst>
                </a:gridCol>
                <a:gridCol w="1496021">
                  <a:extLst>
                    <a:ext uri="{9D8B030D-6E8A-4147-A177-3AD203B41FA5}">
                      <a16:colId xmlns:a16="http://schemas.microsoft.com/office/drawing/2014/main" val="20003"/>
                    </a:ext>
                  </a:extLst>
                </a:gridCol>
              </a:tblGrid>
              <a:tr h="263665">
                <a:tc>
                  <a:txBody>
                    <a:bodyPr/>
                    <a:lstStyle/>
                    <a:p>
                      <a:pPr algn="ctr" fontAlgn="auto">
                        <a:lnSpc>
                          <a:spcPts val="1600"/>
                        </a:lnSpc>
                        <a:spcAft>
                          <a:spcPts val="0"/>
                        </a:spcAft>
                      </a:pPr>
                      <a:r>
                        <a:rPr lang="ja-JP" sz="1200" dirty="0">
                          <a:effectLst/>
                          <a:latin typeface="+mn-ea"/>
                          <a:ea typeface="+mn-ea"/>
                        </a:rPr>
                        <a:t>　</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16000">
                <a:tc>
                  <a:txBody>
                    <a:bodyPr/>
                    <a:lstStyle/>
                    <a:p>
                      <a:pPr algn="ctr" fontAlgn="auto">
                        <a:lnSpc>
                          <a:spcPts val="1600"/>
                        </a:lnSpc>
                        <a:spcAft>
                          <a:spcPts val="0"/>
                        </a:spcAft>
                      </a:pPr>
                      <a:r>
                        <a:rPr lang="en-US" altLang="ja-JP" sz="1000" dirty="0">
                          <a:solidFill>
                            <a:schemeClr val="bg1"/>
                          </a:solidFill>
                          <a:effectLst/>
                          <a:latin typeface="+mn-ea"/>
                          <a:ea typeface="+mn-ea"/>
                          <a:cs typeface="HG丸ｺﾞｼｯｸM-PRO"/>
                        </a:rPr>
                        <a:t>11</a:t>
                      </a:r>
                      <a:endParaRPr lang="ja-JP" sz="10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睡眠時間が十分に確保できている者の増加</a:t>
                      </a:r>
                      <a:endParaRPr lang="en-US" altLang="ja-JP" sz="1100" b="1" dirty="0">
                        <a:solidFill>
                          <a:schemeClr val="tx1"/>
                        </a:solidFill>
                        <a:effectLst/>
                        <a:latin typeface="+mn-ea"/>
                        <a:ea typeface="+mn-ea"/>
                      </a:endParaRPr>
                    </a:p>
                    <a:p>
                      <a:pPr algn="l" fontAlgn="auto">
                        <a:lnSpc>
                          <a:spcPts val="1600"/>
                        </a:lnSpc>
                        <a:spcAft>
                          <a:spcPts val="0"/>
                        </a:spcAft>
                      </a:pPr>
                      <a:r>
                        <a:rPr lang="ja-JP" altLang="en-US" sz="1100" b="1" dirty="0">
                          <a:solidFill>
                            <a:schemeClr val="tx1"/>
                          </a:solidFill>
                          <a:effectLst/>
                          <a:latin typeface="+mn-ea"/>
                          <a:ea typeface="+mn-ea"/>
                        </a:rPr>
                        <a:t>（睡眠時間が</a:t>
                      </a:r>
                      <a:r>
                        <a:rPr lang="en-US" altLang="ja-JP" sz="1100" b="1" dirty="0">
                          <a:solidFill>
                            <a:schemeClr val="tx1"/>
                          </a:solidFill>
                          <a:effectLst/>
                          <a:latin typeface="+mn-ea"/>
                          <a:ea typeface="+mn-ea"/>
                        </a:rPr>
                        <a:t>6</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9</a:t>
                      </a:r>
                      <a:r>
                        <a:rPr lang="ja-JP" altLang="en-US" sz="1100" b="1" dirty="0">
                          <a:solidFill>
                            <a:schemeClr val="tx1"/>
                          </a:solidFill>
                          <a:effectLst/>
                          <a:latin typeface="+mn-ea"/>
                          <a:ea typeface="+mn-ea"/>
                        </a:rPr>
                        <a:t>時間（</a:t>
                      </a:r>
                      <a:r>
                        <a:rPr lang="en-US" altLang="ja-JP" sz="1100" b="1" dirty="0">
                          <a:solidFill>
                            <a:schemeClr val="tx1"/>
                          </a:solidFill>
                          <a:effectLst/>
                          <a:latin typeface="+mn-ea"/>
                          <a:ea typeface="+mn-ea"/>
                        </a:rPr>
                        <a:t>60</a:t>
                      </a:r>
                      <a:r>
                        <a:rPr lang="ja-JP" altLang="en-US" sz="1100" b="1" dirty="0">
                          <a:solidFill>
                            <a:schemeClr val="tx1"/>
                          </a:solidFill>
                          <a:effectLst/>
                          <a:latin typeface="+mn-ea"/>
                          <a:ea typeface="+mn-ea"/>
                        </a:rPr>
                        <a:t>歳以上については、</a:t>
                      </a:r>
                      <a:r>
                        <a:rPr lang="en-US" altLang="ja-JP" sz="1100" b="1" dirty="0">
                          <a:solidFill>
                            <a:schemeClr val="tx1"/>
                          </a:solidFill>
                          <a:effectLst/>
                          <a:latin typeface="+mn-ea"/>
                          <a:ea typeface="+mn-ea"/>
                        </a:rPr>
                        <a:t>6</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8</a:t>
                      </a:r>
                      <a:r>
                        <a:rPr lang="ja-JP" altLang="en-US" sz="1100" b="1" dirty="0">
                          <a:solidFill>
                            <a:schemeClr val="tx1"/>
                          </a:solidFill>
                          <a:effectLst/>
                          <a:latin typeface="+mn-ea"/>
                          <a:ea typeface="+mn-ea"/>
                        </a:rPr>
                        <a:t>時間）の者の割合）</a:t>
                      </a:r>
                      <a:endParaRPr lang="en-US" altLang="ja-JP" sz="1100" b="1" dirty="0">
                        <a:solidFill>
                          <a:schemeClr val="tx1"/>
                        </a:solidFill>
                        <a:effectLst/>
                        <a:latin typeface="+mn-ea"/>
                        <a:ea typeface="+mn-ea"/>
                      </a:endParaRPr>
                    </a:p>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大阪府健康づくり実態調査</a:t>
                      </a:r>
                      <a:r>
                        <a:rPr lang="en-US" altLang="ja-JP" sz="110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55.5%</a:t>
                      </a:r>
                    </a:p>
                    <a:p>
                      <a:pPr algn="ctr" fontAlgn="auto">
                        <a:lnSpc>
                          <a:spcPts val="1600"/>
                        </a:lnSpc>
                        <a:spcAft>
                          <a:spcPts val="0"/>
                        </a:spcAft>
                      </a:pP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en-US" altLang="ja-JP" sz="105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51.0%</a:t>
                      </a:r>
                    </a:p>
                    <a:p>
                      <a:pPr algn="ctr" fontAlgn="auto">
                        <a:lnSpc>
                          <a:spcPts val="1600"/>
                        </a:lnSpc>
                        <a:spcAft>
                          <a:spcPts val="0"/>
                        </a:spcAft>
                      </a:pP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R7</a:t>
                      </a:r>
                      <a:r>
                        <a:rPr lang="ja-JP" altLang="en-US" sz="1050" b="1" dirty="0">
                          <a:solidFill>
                            <a:schemeClr val="tx1"/>
                          </a:solidFill>
                          <a:effectLst/>
                          <a:latin typeface="+mn-ea"/>
                          <a:ea typeface="+mn-ea"/>
                        </a:rPr>
                        <a:t>）</a:t>
                      </a:r>
                      <a:r>
                        <a:rPr lang="ja-JP" altLang="en-US" sz="1050" b="0" dirty="0">
                          <a:solidFill>
                            <a:schemeClr val="tx1"/>
                          </a:solidFill>
                          <a:effectLst/>
                          <a:latin typeface="+mn-ea"/>
                          <a:ea typeface="+mn-ea"/>
                          <a:cs typeface="HG丸ｺﾞｼｯｸM-PRO"/>
                        </a:rPr>
                        <a:t>［△］</a:t>
                      </a:r>
                      <a:endParaRPr lang="en-US" altLang="ja-JP" sz="105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60%</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6" name="角丸四角形 15"/>
          <p:cNvSpPr/>
          <p:nvPr/>
        </p:nvSpPr>
        <p:spPr>
          <a:xfrm>
            <a:off x="357909" y="2079824"/>
            <a:ext cx="9144000" cy="3025576"/>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21" name="角丸四角形 20"/>
          <p:cNvSpPr/>
          <p:nvPr/>
        </p:nvSpPr>
        <p:spPr>
          <a:xfrm>
            <a:off x="357909" y="143182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2" name="角丸四角形 21"/>
          <p:cNvSpPr/>
          <p:nvPr/>
        </p:nvSpPr>
        <p:spPr>
          <a:xfrm>
            <a:off x="2445909" y="1431824"/>
            <a:ext cx="7056000"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睡眠による休養が十分とれている府民を増やします</a:t>
            </a:r>
          </a:p>
          <a:p>
            <a:pPr algn="ctr">
              <a:lnSpc>
                <a:spcPts val="2000"/>
              </a:lnSpc>
            </a:pPr>
            <a:r>
              <a:rPr kumimoji="1" lang="ja-JP" altLang="en-US" sz="1600" b="1" dirty="0">
                <a:solidFill>
                  <a:schemeClr val="tx1"/>
                </a:solidFill>
              </a:rPr>
              <a:t>～ぐっすり眠り、疲れをとりましょう～</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27</a:t>
            </a:fld>
            <a:endParaRPr kumimoji="1" lang="ja-JP" altLang="en-US"/>
          </a:p>
        </p:txBody>
      </p:sp>
      <p:pic>
        <p:nvPicPr>
          <p:cNvPr id="23" name="図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4" name="角丸四角形 19">
            <a:extLst>
              <a:ext uri="{FF2B5EF4-FFF2-40B4-BE49-F238E27FC236}">
                <a16:creationId xmlns:a16="http://schemas.microsoft.com/office/drawing/2014/main" id="{6F90FD83-BB1F-4009-91F6-F55AA6964006}"/>
              </a:ext>
            </a:extLst>
          </p:cNvPr>
          <p:cNvSpPr/>
          <p:nvPr/>
        </p:nvSpPr>
        <p:spPr>
          <a:xfrm>
            <a:off x="357909" y="5113351"/>
            <a:ext cx="1079999" cy="1008278"/>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（計画策定時）</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角丸四角形 20">
            <a:extLst>
              <a:ext uri="{FF2B5EF4-FFF2-40B4-BE49-F238E27FC236}">
                <a16:creationId xmlns:a16="http://schemas.microsoft.com/office/drawing/2014/main" id="{51212A72-C633-4854-BBD3-FB55EEAA9E47}"/>
              </a:ext>
            </a:extLst>
          </p:cNvPr>
          <p:cNvSpPr/>
          <p:nvPr/>
        </p:nvSpPr>
        <p:spPr>
          <a:xfrm>
            <a:off x="1437909" y="5105400"/>
            <a:ext cx="8063999" cy="1008278"/>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dirty="0">
                <a:solidFill>
                  <a:schemeClr val="tx1"/>
                </a:solidFill>
                <a:latin typeface="+mn-ea"/>
              </a:rPr>
              <a:t>◆ </a:t>
            </a:r>
            <a:r>
              <a:rPr kumimoji="1" lang="ja-JP" altLang="en-US" sz="1200" b="1" baseline="0" dirty="0">
                <a:solidFill>
                  <a:schemeClr val="tx1"/>
                </a:solidFill>
                <a:latin typeface="+mn-ea"/>
                <a:ea typeface="+mn-ea"/>
              </a:rPr>
              <a:t>府民の </a:t>
            </a:r>
            <a:r>
              <a:rPr kumimoji="1" lang="en-US" altLang="ja-JP" sz="1200" b="1" baseline="0" dirty="0">
                <a:solidFill>
                  <a:schemeClr val="tx1"/>
                </a:solidFill>
                <a:latin typeface="+mn-ea"/>
                <a:ea typeface="+mn-ea"/>
              </a:rPr>
              <a:t>1 </a:t>
            </a:r>
            <a:r>
              <a:rPr kumimoji="1" lang="ja-JP" altLang="en-US" sz="1200" b="1" baseline="0" dirty="0">
                <a:solidFill>
                  <a:schemeClr val="tx1"/>
                </a:solidFill>
                <a:latin typeface="+mn-ea"/>
                <a:ea typeface="+mn-ea"/>
              </a:rPr>
              <a:t>日の平均睡眠時間は、「</a:t>
            </a:r>
            <a:r>
              <a:rPr kumimoji="1" lang="en-US" altLang="ja-JP" sz="1200" b="1" baseline="0" dirty="0">
                <a:solidFill>
                  <a:schemeClr val="tx1"/>
                </a:solidFill>
                <a:latin typeface="+mn-ea"/>
                <a:ea typeface="+mn-ea"/>
              </a:rPr>
              <a:t>6</a:t>
            </a:r>
            <a:r>
              <a:rPr kumimoji="1" lang="ja-JP" altLang="en-US" sz="1200" b="1" baseline="0" dirty="0">
                <a:solidFill>
                  <a:schemeClr val="tx1"/>
                </a:solidFill>
                <a:latin typeface="+mn-ea"/>
                <a:ea typeface="+mn-ea"/>
              </a:rPr>
              <a:t>時間以上</a:t>
            </a:r>
            <a:r>
              <a:rPr kumimoji="1" lang="en-US" altLang="ja-JP" sz="1200" b="1" baseline="0" dirty="0">
                <a:solidFill>
                  <a:schemeClr val="tx1"/>
                </a:solidFill>
                <a:latin typeface="+mn-ea"/>
                <a:ea typeface="+mn-ea"/>
              </a:rPr>
              <a:t>7</a:t>
            </a:r>
            <a:r>
              <a:rPr kumimoji="1" lang="ja-JP" altLang="en-US" sz="1200" b="1" baseline="0" dirty="0">
                <a:solidFill>
                  <a:schemeClr val="tx1"/>
                </a:solidFill>
                <a:latin typeface="+mn-ea"/>
                <a:ea typeface="+mn-ea"/>
              </a:rPr>
              <a:t>時間未満」が最も多くなっています。一方で、</a:t>
            </a:r>
            <a:r>
              <a:rPr kumimoji="1" lang="en-US" altLang="ja-JP" sz="1200" b="1" baseline="0" dirty="0">
                <a:solidFill>
                  <a:schemeClr val="tx1"/>
                </a:solidFill>
                <a:latin typeface="+mn-ea"/>
                <a:ea typeface="+mn-ea"/>
              </a:rPr>
              <a:t>20 </a:t>
            </a:r>
            <a:r>
              <a:rPr kumimoji="1" lang="ja-JP" altLang="en-US" sz="1200" b="1" baseline="0" dirty="0">
                <a:solidFill>
                  <a:schemeClr val="tx1"/>
                </a:solidFill>
                <a:latin typeface="+mn-ea"/>
                <a:ea typeface="+mn-ea"/>
              </a:rPr>
              <a:t>歳代から </a:t>
            </a:r>
            <a:r>
              <a:rPr kumimoji="1" lang="en-US" altLang="ja-JP" sz="1200" b="1" baseline="0" dirty="0">
                <a:solidFill>
                  <a:schemeClr val="tx1"/>
                </a:solidFill>
                <a:latin typeface="+mn-ea"/>
                <a:ea typeface="+mn-ea"/>
              </a:rPr>
              <a:t>50 </a:t>
            </a:r>
            <a:r>
              <a:rPr kumimoji="1" lang="ja-JP" altLang="en-US" sz="1200" b="1" baseline="0" dirty="0">
                <a:solidFill>
                  <a:schemeClr val="tx1"/>
                </a:solidFill>
                <a:latin typeface="+mn-ea"/>
                <a:ea typeface="+mn-ea"/>
              </a:rPr>
              <a:t>歳代の働く世代では睡眠で休養がとれていない（あまりとれていない・まったくとれていない）府民の割合が高い傾向にあります。</a:t>
            </a:r>
            <a:endParaRPr kumimoji="1" lang="en-US" altLang="ja-JP" sz="1200" b="1" dirty="0">
              <a:solidFill>
                <a:schemeClr val="tx1"/>
              </a:solidFill>
              <a:latin typeface="+mn-ea"/>
            </a:endParaRPr>
          </a:p>
          <a:p>
            <a:pPr marL="174625" indent="-174625">
              <a:lnSpc>
                <a:spcPct val="100000"/>
              </a:lnSpc>
            </a:pPr>
            <a:r>
              <a:rPr kumimoji="1" lang="ja-JP" altLang="en-US" sz="1200" b="1" baseline="0" dirty="0">
                <a:solidFill>
                  <a:schemeClr val="tx1"/>
                </a:solidFill>
                <a:latin typeface="+mn-ea"/>
                <a:ea typeface="+mn-ea"/>
              </a:rPr>
              <a:t>◆ 長期にわたる睡眠不足は、日中の心身の状態に支障をもたらす可能性が高いことから、十分な睡眠により休養をとることが重要です。</a:t>
            </a:r>
          </a:p>
        </p:txBody>
      </p:sp>
    </p:spTree>
    <p:extLst>
      <p:ext uri="{BB962C8B-B14F-4D97-AF65-F5344CB8AC3E}">
        <p14:creationId xmlns:p14="http://schemas.microsoft.com/office/powerpoint/2010/main" val="35559306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2887518114"/>
              </p:ext>
            </p:extLst>
          </p:nvPr>
        </p:nvGraphicFramePr>
        <p:xfrm>
          <a:off x="468793" y="295898"/>
          <a:ext cx="8928000" cy="6250954"/>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250954">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休養・睡眠の充実</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■大阪府立学校保健研究発表大会、大阪府小・中・高等学校保健主事合同研修会を開催し、健康教育（睡眠・休養）の充実</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■事業者と連携した中小企業労働環境向上塾の実施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【14</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26</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（令和</a:t>
                      </a:r>
                      <a:r>
                        <a:rPr kumimoji="1" lang="en-US" altLang="ja-JP" sz="1100" b="0" baseline="0" dirty="0">
                          <a:solidFill>
                            <a:schemeClr val="tx1"/>
                          </a:solidFill>
                          <a:latin typeface="+mn-ea"/>
                          <a:ea typeface="+mn-ea"/>
                        </a:rPr>
                        <a:t>7</a:t>
                      </a:r>
                      <a:r>
                        <a:rPr kumimoji="1" lang="ja-JP" altLang="en-US" sz="1100" b="0" baseline="0" dirty="0">
                          <a:solidFill>
                            <a:schemeClr val="tx1"/>
                          </a:solidFill>
                          <a:latin typeface="+mn-ea"/>
                          <a:ea typeface="+mn-ea"/>
                        </a:rPr>
                        <a:t>年</a:t>
                      </a:r>
                      <a:r>
                        <a:rPr kumimoji="1" lang="en-US" altLang="ja-JP" sz="1100" b="0" baseline="0" dirty="0">
                          <a:solidFill>
                            <a:schemeClr val="tx1"/>
                          </a:solidFill>
                          <a:latin typeface="+mn-ea"/>
                          <a:ea typeface="+mn-ea"/>
                        </a:rPr>
                        <a:t>12/31</a:t>
                      </a:r>
                      <a:r>
                        <a:rPr kumimoji="1" lang="ja-JP" altLang="en-US" sz="1100" b="0" baseline="0" dirty="0">
                          <a:solidFill>
                            <a:schemeClr val="tx1"/>
                          </a:solidFill>
                          <a:latin typeface="+mn-ea"/>
                          <a:ea typeface="+mn-ea"/>
                        </a:rPr>
                        <a:t>現在）</a:t>
                      </a:r>
                    </a:p>
                    <a:p>
                      <a:pPr marL="174625" indent="-174625">
                        <a:lnSpc>
                          <a:spcPct val="100000"/>
                        </a:lnSpc>
                      </a:pPr>
                      <a:r>
                        <a:rPr kumimoji="1" lang="ja-JP" altLang="en-US" sz="1100" b="0" baseline="0" dirty="0">
                          <a:solidFill>
                            <a:schemeClr val="tx1"/>
                          </a:solidFill>
                          <a:latin typeface="+mn-ea"/>
                          <a:ea typeface="+mn-ea"/>
                        </a:rPr>
                        <a:t>■労働情報発信ステーション等の実施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【34</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（令和</a:t>
                      </a:r>
                      <a:r>
                        <a:rPr kumimoji="1" lang="en-US" altLang="ja-JP" sz="1100" b="0" baseline="0" dirty="0">
                          <a:solidFill>
                            <a:schemeClr val="tx1"/>
                          </a:solidFill>
                          <a:latin typeface="+mn-ea"/>
                          <a:ea typeface="+mn-ea"/>
                        </a:rPr>
                        <a:t>8</a:t>
                      </a:r>
                      <a:r>
                        <a:rPr kumimoji="1" lang="ja-JP" altLang="en-US" sz="1100" b="0" baseline="0" dirty="0">
                          <a:solidFill>
                            <a:schemeClr val="tx1"/>
                          </a:solidFill>
                          <a:latin typeface="+mn-ea"/>
                          <a:ea typeface="+mn-ea"/>
                        </a:rPr>
                        <a:t>年</a:t>
                      </a:r>
                      <a:r>
                        <a:rPr kumimoji="1" lang="en-US" altLang="ja-JP" sz="1100" b="0" baseline="0" dirty="0">
                          <a:solidFill>
                            <a:schemeClr val="tx1"/>
                          </a:solidFill>
                          <a:latin typeface="+mn-ea"/>
                          <a:ea typeface="+mn-ea"/>
                        </a:rPr>
                        <a:t>1/31</a:t>
                      </a:r>
                      <a:r>
                        <a:rPr kumimoji="1" lang="ja-JP" altLang="en-US" sz="1100" b="0" baseline="0" dirty="0">
                          <a:solidFill>
                            <a:schemeClr val="tx1"/>
                          </a:solidFill>
                          <a:latin typeface="+mn-ea"/>
                          <a:ea typeface="+mn-ea"/>
                        </a:rPr>
                        <a:t>現在）</a:t>
                      </a:r>
                    </a:p>
                    <a:p>
                      <a:pPr marL="174625" indent="-174625">
                        <a:lnSpc>
                          <a:spcPct val="100000"/>
                        </a:lnSpc>
                      </a:pPr>
                      <a:r>
                        <a:rPr kumimoji="1" lang="ja-JP" altLang="en-US" sz="1100" b="0" baseline="0" dirty="0">
                          <a:solidFill>
                            <a:schemeClr val="tx1"/>
                          </a:solidFill>
                          <a:latin typeface="+mn-ea"/>
                          <a:ea typeface="+mn-ea"/>
                        </a:rPr>
                        <a:t>■「睡眠」に関する啓発冊子、チラシの作成・配布</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健活おおさか推進府民会議の会員と連携し、産業保健スタッフを対象とした「健康な職場づくりに向けた睡眠とメンタルヘルスの実践」オンラインセミナーを開催（</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月）</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■健活おおさか推進府民会議の会員と連携し、府民を対象とした「科学の力で読み解く睡眠セミナー」オンラインセミナーを開催（</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月）</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■健活推進府民会議の会員と連携し、ブース内で睡眠に関するアンケートを実施（</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月）</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睡眠・ストレスに関する</a:t>
                      </a:r>
                      <a:r>
                        <a:rPr kumimoji="1" lang="en-US" altLang="ja-JP" sz="1100" b="1" baseline="0" dirty="0">
                          <a:solidFill>
                            <a:schemeClr val="tx1"/>
                          </a:solidFill>
                          <a:latin typeface="+mn-ea"/>
                          <a:ea typeface="+mn-ea"/>
                        </a:rPr>
                        <a:t>WEB</a:t>
                      </a:r>
                      <a:r>
                        <a:rPr kumimoji="1" lang="ja-JP" altLang="en-US" sz="1100" b="1" baseline="0" dirty="0">
                          <a:solidFill>
                            <a:schemeClr val="tx1"/>
                          </a:solidFill>
                          <a:latin typeface="+mn-ea"/>
                          <a:ea typeface="+mn-ea"/>
                        </a:rPr>
                        <a:t>啓発広告を実施（</a:t>
                      </a:r>
                      <a:r>
                        <a:rPr kumimoji="1" lang="en-US" altLang="ja-JP" sz="1100" b="1" baseline="0" dirty="0">
                          <a:solidFill>
                            <a:schemeClr val="tx1"/>
                          </a:solidFill>
                          <a:latin typeface="+mn-ea"/>
                          <a:ea typeface="+mn-ea"/>
                        </a:rPr>
                        <a:t>1</a:t>
                      </a:r>
                      <a:r>
                        <a:rPr kumimoji="1" lang="ja-JP" altLang="en-US" sz="1100" b="1" baseline="0" dirty="0">
                          <a:solidFill>
                            <a:schemeClr val="tx1"/>
                          </a:solidFill>
                          <a:latin typeface="+mn-ea"/>
                          <a:ea typeface="+mn-ea"/>
                        </a:rPr>
                        <a:t>月）</a:t>
                      </a:r>
                    </a:p>
                    <a:p>
                      <a:pPr marL="174625" indent="-174625">
                        <a:lnSpc>
                          <a:spcPct val="100000"/>
                        </a:lnSpc>
                      </a:pPr>
                      <a:r>
                        <a:rPr kumimoji="1" lang="ja-JP" altLang="en-US" sz="1100" b="0" baseline="0" dirty="0">
                          <a:solidFill>
                            <a:schemeClr val="tx1"/>
                          </a:solidFill>
                          <a:latin typeface="+mn-ea"/>
                          <a:ea typeface="+mn-ea"/>
                        </a:rPr>
                        <a:t>■健活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ポータルサイトの「睡眠・ストレス」に関するページをリニューアル</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健活おおさか推進府民会議の会員と連携し、府民を対象とした睡眠啓発チラシを作成・配布（</a:t>
                      </a:r>
                      <a:r>
                        <a:rPr kumimoji="1" lang="en-US" altLang="ja-JP" sz="1100" b="1" baseline="0" dirty="0">
                          <a:solidFill>
                            <a:schemeClr val="tx1"/>
                          </a:solidFill>
                          <a:latin typeface="+mn-ea"/>
                          <a:ea typeface="+mn-ea"/>
                        </a:rPr>
                        <a:t>1</a:t>
                      </a:r>
                      <a:r>
                        <a:rPr kumimoji="1" lang="ja-JP" altLang="en-US" sz="1100" b="1" baseline="0" dirty="0">
                          <a:solidFill>
                            <a:schemeClr val="tx1"/>
                          </a:solidFill>
                          <a:latin typeface="+mn-ea"/>
                          <a:ea typeface="+mn-ea"/>
                        </a:rPr>
                        <a:t>月）</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■アスマイルについて、</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月の集中取組期間（睡眠・ストレス）に合わせ、睡眠記録時の付与ポイント</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倍キャンペーンを実施（</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月）</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28</a:t>
            </a:fld>
            <a:endParaRPr kumimoji="1" lang="ja-JP" altLang="en-US"/>
          </a:p>
        </p:txBody>
      </p:sp>
      <p:sp>
        <p:nvSpPr>
          <p:cNvPr id="20" name="正方形/長方形 19">
            <a:extLst>
              <a:ext uri="{FF2B5EF4-FFF2-40B4-BE49-F238E27FC236}">
                <a16:creationId xmlns:a16="http://schemas.microsoft.com/office/drawing/2014/main" id="{C16428E2-5447-4125-AB94-5A0931DB84CE}"/>
              </a:ext>
            </a:extLst>
          </p:cNvPr>
          <p:cNvSpPr/>
          <p:nvPr/>
        </p:nvSpPr>
        <p:spPr>
          <a:xfrm>
            <a:off x="1676063" y="6166472"/>
            <a:ext cx="2112940" cy="279603"/>
          </a:xfrm>
          <a:prstGeom prst="rect">
            <a:avLst/>
          </a:prstGeom>
        </p:spPr>
        <p:txBody>
          <a:bodyPr wrap="square" lIns="36000" tIns="72000" rIns="36000" bIns="36000">
            <a:noAutofit/>
          </a:bodyPr>
          <a:lstStyle/>
          <a:p>
            <a:pPr algn="ctr"/>
            <a:r>
              <a:rPr lang="ja-JP" altLang="en-US" sz="1100" b="1" dirty="0">
                <a:latin typeface="+mn-ea"/>
              </a:rPr>
              <a:t>睡眠オンラインセミナー</a:t>
            </a:r>
          </a:p>
        </p:txBody>
      </p:sp>
      <p:pic>
        <p:nvPicPr>
          <p:cNvPr id="4" name="図 3">
            <a:extLst>
              <a:ext uri="{FF2B5EF4-FFF2-40B4-BE49-F238E27FC236}">
                <a16:creationId xmlns:a16="http://schemas.microsoft.com/office/drawing/2014/main" id="{7FBF8868-E25F-443A-B457-9DCD1F25FAD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63703" y="3997103"/>
            <a:ext cx="1494967" cy="21273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図 7">
            <a:extLst>
              <a:ext uri="{FF2B5EF4-FFF2-40B4-BE49-F238E27FC236}">
                <a16:creationId xmlns:a16="http://schemas.microsoft.com/office/drawing/2014/main" id="{BC92B654-B22D-48C0-B00D-810D0B2C96A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117442" y="3864294"/>
            <a:ext cx="1494967" cy="21477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図 14">
            <a:extLst>
              <a:ext uri="{FF2B5EF4-FFF2-40B4-BE49-F238E27FC236}">
                <a16:creationId xmlns:a16="http://schemas.microsoft.com/office/drawing/2014/main" id="{8DDC70B8-1A7A-4515-994D-409C39486529}"/>
              </a:ext>
            </a:extLst>
          </p:cNvPr>
          <p:cNvPicPr/>
          <p:nvPr/>
        </p:nvPicPr>
        <p:blipFill>
          <a:blip r:embed="rId5">
            <a:extLst>
              <a:ext uri="{28A0092B-C50C-407E-A947-70E740481C1C}">
                <a14:useLocalDpi xmlns:a14="http://schemas.microsoft.com/office/drawing/2010/main"/>
              </a:ext>
            </a:extLst>
          </a:blip>
          <a:srcRect/>
          <a:stretch>
            <a:fillRect/>
          </a:stretch>
        </p:blipFill>
        <p:spPr bwMode="auto">
          <a:xfrm>
            <a:off x="4092697" y="3891324"/>
            <a:ext cx="2240361" cy="21207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 name="正方形/長方形 15">
            <a:extLst>
              <a:ext uri="{FF2B5EF4-FFF2-40B4-BE49-F238E27FC236}">
                <a16:creationId xmlns:a16="http://schemas.microsoft.com/office/drawing/2014/main" id="{F58B76DE-D8A7-4A18-ADE0-3A6229B42A0C}"/>
              </a:ext>
            </a:extLst>
          </p:cNvPr>
          <p:cNvSpPr/>
          <p:nvPr/>
        </p:nvSpPr>
        <p:spPr>
          <a:xfrm>
            <a:off x="6808455" y="6250469"/>
            <a:ext cx="2112940" cy="279603"/>
          </a:xfrm>
          <a:prstGeom prst="rect">
            <a:avLst/>
          </a:prstGeom>
        </p:spPr>
        <p:txBody>
          <a:bodyPr wrap="square" lIns="36000" tIns="72000" rIns="36000" bIns="36000">
            <a:noAutofit/>
          </a:bodyPr>
          <a:lstStyle/>
          <a:p>
            <a:pPr algn="ctr"/>
            <a:r>
              <a:rPr lang="ja-JP" altLang="en-US" sz="1100" b="1" dirty="0">
                <a:latin typeface="+mn-ea"/>
              </a:rPr>
              <a:t>睡眠啓発チラシ</a:t>
            </a:r>
          </a:p>
        </p:txBody>
      </p:sp>
      <p:sp>
        <p:nvSpPr>
          <p:cNvPr id="18" name="正方形/長方形 17">
            <a:extLst>
              <a:ext uri="{FF2B5EF4-FFF2-40B4-BE49-F238E27FC236}">
                <a16:creationId xmlns:a16="http://schemas.microsoft.com/office/drawing/2014/main" id="{E261DD05-7D95-4F57-9F32-380F038ED588}"/>
              </a:ext>
            </a:extLst>
          </p:cNvPr>
          <p:cNvSpPr/>
          <p:nvPr/>
        </p:nvSpPr>
        <p:spPr>
          <a:xfrm>
            <a:off x="4156407" y="6216402"/>
            <a:ext cx="2112940" cy="279603"/>
          </a:xfrm>
          <a:prstGeom prst="rect">
            <a:avLst/>
          </a:prstGeom>
        </p:spPr>
        <p:txBody>
          <a:bodyPr wrap="square" lIns="36000" tIns="72000" rIns="36000" bIns="36000">
            <a:noAutofit/>
          </a:bodyPr>
          <a:lstStyle/>
          <a:p>
            <a:pPr algn="ctr"/>
            <a:r>
              <a:rPr lang="ja-JP" altLang="en-US" sz="1100" b="1" dirty="0">
                <a:latin typeface="+mn-ea"/>
              </a:rPr>
              <a:t>睡眠に関する</a:t>
            </a:r>
            <a:r>
              <a:rPr lang="en-US" altLang="ja-JP" sz="1100" b="1" dirty="0">
                <a:latin typeface="+mn-ea"/>
              </a:rPr>
              <a:t>WEB</a:t>
            </a:r>
            <a:r>
              <a:rPr lang="ja-JP" altLang="en-US" sz="1100" b="1" dirty="0">
                <a:latin typeface="+mn-ea"/>
              </a:rPr>
              <a:t>啓発広告</a:t>
            </a:r>
          </a:p>
        </p:txBody>
      </p:sp>
    </p:spTree>
    <p:extLst>
      <p:ext uri="{BB962C8B-B14F-4D97-AF65-F5344CB8AC3E}">
        <p14:creationId xmlns:p14="http://schemas.microsoft.com/office/powerpoint/2010/main" val="430139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116193865"/>
              </p:ext>
            </p:extLst>
          </p:nvPr>
        </p:nvGraphicFramePr>
        <p:xfrm>
          <a:off x="489000" y="1544387"/>
          <a:ext cx="8928000" cy="296004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9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strike="noStrike" baseline="0" dirty="0">
                          <a:solidFill>
                            <a:schemeClr val="bg1"/>
                          </a:solidFill>
                          <a:latin typeface="+mn-ea"/>
                          <a:ea typeface="+mn-ea"/>
                        </a:rPr>
                        <a:t>課題・必要な取組み</a:t>
                      </a:r>
                      <a:endParaRPr kumimoji="1" lang="en-US" altLang="ja-JP" sz="1600" b="1" strike="noStrike" baseline="0" dirty="0">
                        <a:solidFill>
                          <a:schemeClr val="bg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休養・睡眠の充実</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■企業における働き方改革等のニーズの把握</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latin typeface="+mn-ea"/>
                          <a:ea typeface="+mn-ea"/>
                        </a:rPr>
                        <a:t>■</a:t>
                      </a:r>
                      <a:r>
                        <a:rPr kumimoji="1" lang="ja-JP" altLang="en-US" sz="1100" b="0" baseline="0" dirty="0">
                          <a:solidFill>
                            <a:schemeClr val="tx1"/>
                          </a:solidFill>
                          <a:latin typeface="+mn-ea"/>
                          <a:ea typeface="+mn-ea"/>
                        </a:rPr>
                        <a:t>「休養・睡眠」の重要性の浸透</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9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nSpc>
                          <a:spcPct val="100000"/>
                        </a:lnSpc>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休養・睡眠の充実</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a:t>
                      </a:r>
                      <a:r>
                        <a:rPr kumimoji="1" lang="ja-JP" altLang="en-US" sz="1100" b="0" baseline="0" dirty="0">
                          <a:solidFill>
                            <a:schemeClr val="tx1"/>
                          </a:solidFill>
                          <a:latin typeface="+mn-ea"/>
                          <a:ea typeface="+mn-ea"/>
                        </a:rPr>
                        <a:t>「休養・睡眠」を含む「健活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」による啓発を実施</a:t>
                      </a:r>
                    </a:p>
                    <a:p>
                      <a:pPr marL="174625" indent="-174625">
                        <a:lnSpc>
                          <a:spcPct val="100000"/>
                        </a:lnSpc>
                      </a:pPr>
                      <a:r>
                        <a:rPr kumimoji="1" lang="ja-JP" altLang="en-US" sz="1100" b="0" baseline="0" dirty="0">
                          <a:solidFill>
                            <a:schemeClr val="tx1"/>
                          </a:solidFill>
                          <a:latin typeface="+mn-ea"/>
                          <a:ea typeface="+mn-ea"/>
                        </a:rPr>
                        <a:t>■研修等の実施を通じた、各学校における休養・睡眠の教育の充実</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■セミナーでは対象者や企業等のニーズに沿ったテーマを設定し、引き続き実施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■厚生労働省が作成した「健康づくりのための睡眠ガイド </a:t>
                      </a:r>
                      <a:r>
                        <a:rPr kumimoji="1" lang="en-US" altLang="ja-JP" sz="1100" b="0" baseline="0" dirty="0">
                          <a:solidFill>
                            <a:schemeClr val="tx1"/>
                          </a:solidFill>
                          <a:latin typeface="+mn-ea"/>
                          <a:ea typeface="+mn-ea"/>
                        </a:rPr>
                        <a:t>2023</a:t>
                      </a:r>
                      <a:r>
                        <a:rPr kumimoji="1" lang="ja-JP" altLang="en-US" sz="1100" b="0" baseline="0" dirty="0">
                          <a:solidFill>
                            <a:schemeClr val="tx1"/>
                          </a:solidFill>
                          <a:latin typeface="+mn-ea"/>
                          <a:ea typeface="+mn-ea"/>
                        </a:rPr>
                        <a:t>」を活用した啓発の実施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官民連携のオール大阪体制で、府民の睡眠習慣の改善促進に向けた取組みを実施</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05441009"/>
                  </a:ext>
                </a:extLst>
              </a:tr>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8</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中小企業労働環境向上促進事業（</a:t>
                      </a:r>
                      <a:r>
                        <a:rPr kumimoji="1" lang="en-US" altLang="ja-JP" sz="1100" b="0" baseline="0" dirty="0">
                          <a:solidFill>
                            <a:schemeClr val="tx1"/>
                          </a:solidFill>
                          <a:latin typeface="游ゴシック" panose="020B0400000000000000" pitchFamily="50" charset="-128"/>
                          <a:ea typeface="+mn-ea"/>
                        </a:rPr>
                        <a:t>1,150</a:t>
                      </a:r>
                      <a:r>
                        <a:rPr kumimoji="1" lang="ja-JP" altLang="en-US" sz="1100" b="0" baseline="0" dirty="0">
                          <a:solidFill>
                            <a:schemeClr val="tx1"/>
                          </a:solidFill>
                          <a:latin typeface="游ゴシック" panose="020B0400000000000000" pitchFamily="50" charset="-128"/>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aseline="0" dirty="0">
                          <a:solidFill>
                            <a:schemeClr val="tx1"/>
                          </a:solidFill>
                          <a:latin typeface="游ゴシック" panose="020B0400000000000000" pitchFamily="50" charset="-128"/>
                          <a:ea typeface="游ゴシック" panose="020B0400000000000000" pitchFamily="50" charset="-128"/>
                        </a:rPr>
                        <a:t>労働相談等事業費</a:t>
                      </a:r>
                      <a:r>
                        <a:rPr kumimoji="1" lang="ja-JP" altLang="en-US" sz="1100" baseline="0" dirty="0">
                          <a:solidFill>
                            <a:schemeClr val="tx1"/>
                          </a:solidFill>
                          <a:latin typeface="游ゴシック" panose="020B0400000000000000" pitchFamily="50" charset="-128"/>
                          <a:ea typeface="游ゴシック" panose="020B0400000000000000" pitchFamily="50" charset="-128"/>
                        </a:rPr>
                        <a:t>（</a:t>
                      </a:r>
                      <a:r>
                        <a:rPr kumimoji="1" lang="en-US" altLang="ja-JP" sz="1100" baseline="0" dirty="0">
                          <a:solidFill>
                            <a:schemeClr val="tx1"/>
                          </a:solidFill>
                          <a:latin typeface="游ゴシック" panose="020B0400000000000000" pitchFamily="50" charset="-128"/>
                          <a:ea typeface="游ゴシック" panose="020B0400000000000000" pitchFamily="50" charset="-128"/>
                        </a:rPr>
                        <a:t>47,554</a:t>
                      </a:r>
                      <a:r>
                        <a:rPr kumimoji="1" lang="ja-JP" altLang="en-US" sz="1100" baseline="0" dirty="0">
                          <a:solidFill>
                            <a:schemeClr val="tx1"/>
                          </a:solidFill>
                          <a:latin typeface="游ゴシック" panose="020B0400000000000000" pitchFamily="50" charset="-128"/>
                          <a:ea typeface="游ゴシック" panose="020B0400000000000000" pitchFamily="50" charset="-128"/>
                        </a:rPr>
                        <a:t>千円）</a:t>
                      </a:r>
                      <a:endParaRPr kumimoji="1" lang="en-US" altLang="ja-JP" sz="1100" baseline="0" dirty="0">
                        <a:solidFill>
                          <a:schemeClr val="tx1"/>
                        </a:solidFill>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游ゴシック" panose="020B0400000000000000" pitchFamily="50" charset="-128"/>
                          <a:ea typeface="+mn-ea"/>
                        </a:rPr>
                        <a:t>若者等へのワークルール等啓発事業（</a:t>
                      </a:r>
                      <a:r>
                        <a:rPr kumimoji="1" lang="en-US" altLang="ja-JP" sz="1100" baseline="0" dirty="0">
                          <a:solidFill>
                            <a:schemeClr val="tx1"/>
                          </a:solidFill>
                          <a:latin typeface="游ゴシック" panose="020B0400000000000000" pitchFamily="50" charset="-128"/>
                          <a:ea typeface="+mn-ea"/>
                        </a:rPr>
                        <a:t>937</a:t>
                      </a:r>
                      <a:r>
                        <a:rPr kumimoji="1" lang="ja-JP" altLang="en-US" sz="1100" baseline="0" dirty="0">
                          <a:solidFill>
                            <a:schemeClr val="tx1"/>
                          </a:solidFill>
                          <a:latin typeface="游ゴシック" panose="020B0400000000000000" pitchFamily="50" charset="-128"/>
                          <a:ea typeface="+mn-ea"/>
                        </a:rPr>
                        <a:t>千円）</a:t>
                      </a:r>
                      <a:endParaRPr kumimoji="1" lang="en-US" altLang="ja-JP" sz="1100" baseline="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游ゴシック" panose="020B0400000000000000" pitchFamily="50" charset="-128"/>
                          <a:ea typeface="+mn-ea"/>
                        </a:rPr>
                        <a:t>健康づくり気運醸成事業（</a:t>
                      </a:r>
                      <a:r>
                        <a:rPr kumimoji="1" lang="en-US" altLang="ja-JP" sz="1100" baseline="0" dirty="0">
                          <a:solidFill>
                            <a:schemeClr val="tx1"/>
                          </a:solidFill>
                          <a:latin typeface="游ゴシック" panose="020B0400000000000000" pitchFamily="50" charset="-128"/>
                          <a:ea typeface="+mn-ea"/>
                        </a:rPr>
                        <a:t>4,307</a:t>
                      </a:r>
                      <a:r>
                        <a:rPr kumimoji="1" lang="ja-JP" altLang="en-US" sz="1100" baseline="0" dirty="0">
                          <a:solidFill>
                            <a:schemeClr val="tx1"/>
                          </a:solidFill>
                          <a:latin typeface="游ゴシック" panose="020B0400000000000000" pitchFamily="50" charset="-128"/>
                          <a:ea typeface="+mn-ea"/>
                        </a:rPr>
                        <a:t>千円）</a:t>
                      </a:r>
                      <a:r>
                        <a:rPr kumimoji="1" lang="en-US" altLang="ja-JP" sz="1100" baseline="0" dirty="0">
                          <a:solidFill>
                            <a:schemeClr val="tx1"/>
                          </a:solidFill>
                          <a:latin typeface="游ゴシック" panose="020B0400000000000000" pitchFamily="50" charset="-128"/>
                          <a:ea typeface="+mn-ea"/>
                        </a:rPr>
                        <a:t>【</a:t>
                      </a:r>
                      <a:r>
                        <a:rPr kumimoji="1" lang="ja-JP" altLang="en-US" sz="1100" baseline="0" dirty="0">
                          <a:solidFill>
                            <a:schemeClr val="tx1"/>
                          </a:solidFill>
                          <a:latin typeface="游ゴシック" panose="020B0400000000000000" pitchFamily="50" charset="-128"/>
                          <a:ea typeface="+mn-ea"/>
                        </a:rPr>
                        <a:t>減額</a:t>
                      </a:r>
                      <a:r>
                        <a:rPr kumimoji="1" lang="en-US" altLang="ja-JP" sz="1100" baseline="0" dirty="0">
                          <a:solidFill>
                            <a:schemeClr val="tx1"/>
                          </a:solidFill>
                          <a:latin typeface="游ゴシック" panose="020B0400000000000000" pitchFamily="50" charset="-128"/>
                          <a:ea typeface="+mn-ea"/>
                        </a:rPr>
                        <a:t>】</a:t>
                      </a:r>
                      <a:endParaRPr kumimoji="1" lang="ja-JP" altLang="en-US" sz="1100" baseline="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baseline="0" dirty="0">
                          <a:solidFill>
                            <a:schemeClr val="tx1"/>
                          </a:solidFill>
                          <a:latin typeface="游ゴシック" panose="020B0400000000000000" pitchFamily="50" charset="-128"/>
                          <a:ea typeface="游ゴシック" panose="020B0400000000000000" pitchFamily="50" charset="-128"/>
                        </a:rPr>
                        <a:t>健活会議連携推進事業</a:t>
                      </a:r>
                      <a:r>
                        <a:rPr kumimoji="1" lang="ja-JP" altLang="en-US" sz="1100" b="0" baseline="0" dirty="0">
                          <a:solidFill>
                            <a:schemeClr val="tx1"/>
                          </a:solidFill>
                          <a:latin typeface="游ゴシック" panose="020B0400000000000000" pitchFamily="50" charset="-128"/>
                          <a:ea typeface="+mn-ea"/>
                        </a:rPr>
                        <a:t>（</a:t>
                      </a:r>
                      <a:r>
                        <a:rPr kumimoji="1" lang="en-US" altLang="ja-JP" sz="1100" b="0" baseline="0" dirty="0">
                          <a:solidFill>
                            <a:schemeClr val="tx1"/>
                          </a:solidFill>
                          <a:latin typeface="游ゴシック" panose="020B0400000000000000" pitchFamily="50" charset="-128"/>
                          <a:ea typeface="+mn-ea"/>
                        </a:rPr>
                        <a:t>7,890</a:t>
                      </a:r>
                      <a:r>
                        <a:rPr kumimoji="1" lang="ja-JP" altLang="en-US" sz="1100" b="0" baseline="0" dirty="0">
                          <a:solidFill>
                            <a:schemeClr val="tx1"/>
                          </a:solidFill>
                          <a:latin typeface="游ゴシック" panose="020B0400000000000000" pitchFamily="50" charset="-128"/>
                          <a:ea typeface="+mn-ea"/>
                        </a:rPr>
                        <a:t>千円）</a:t>
                      </a:r>
                      <a:endParaRPr kumimoji="1" lang="en-US" altLang="ja-JP" sz="1100" b="0" baseline="0" dirty="0">
                        <a:solidFill>
                          <a:schemeClr val="tx1"/>
                        </a:solidFill>
                        <a:latin typeface="游ゴシック" panose="020B0400000000000000" pitchFamily="50" charset="-128"/>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78456219"/>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29</a:t>
            </a:fld>
            <a:endParaRPr kumimoji="1" lang="ja-JP" altLang="en-US"/>
          </a:p>
        </p:txBody>
      </p:sp>
      <p:graphicFrame>
        <p:nvGraphicFramePr>
          <p:cNvPr id="3" name="表 2">
            <a:extLst>
              <a:ext uri="{FF2B5EF4-FFF2-40B4-BE49-F238E27FC236}">
                <a16:creationId xmlns:a16="http://schemas.microsoft.com/office/drawing/2014/main" id="{98A6ABAB-BC6A-4DCB-8EA4-BD2462028FD9}"/>
              </a:ext>
            </a:extLst>
          </p:cNvPr>
          <p:cNvGraphicFramePr>
            <a:graphicFrameLocks noGrp="1"/>
          </p:cNvGraphicFramePr>
          <p:nvPr>
            <p:extLst>
              <p:ext uri="{D42A27DB-BD31-4B8C-83A1-F6EECF244321}">
                <p14:modId xmlns:p14="http://schemas.microsoft.com/office/powerpoint/2010/main" val="1454602711"/>
              </p:ext>
            </p:extLst>
          </p:nvPr>
        </p:nvGraphicFramePr>
        <p:xfrm>
          <a:off x="489000" y="598187"/>
          <a:ext cx="8928000" cy="9462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2067520509"/>
                    </a:ext>
                  </a:extLst>
                </a:gridCol>
                <a:gridCol w="7920000">
                  <a:extLst>
                    <a:ext uri="{9D8B030D-6E8A-4147-A177-3AD203B41FA5}">
                      <a16:colId xmlns:a16="http://schemas.microsoft.com/office/drawing/2014/main" val="72572273"/>
                    </a:ext>
                  </a:extLst>
                </a:gridCol>
              </a:tblGrid>
              <a:tr h="64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7</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中小企業労働環境向上促進事業（</a:t>
                      </a:r>
                      <a:r>
                        <a:rPr kumimoji="1" lang="en-US" altLang="ja-JP" sz="1100" b="0" baseline="0" dirty="0">
                          <a:solidFill>
                            <a:schemeClr val="tx1"/>
                          </a:solidFill>
                          <a:latin typeface="游ゴシック" panose="020B0400000000000000" pitchFamily="50" charset="-128"/>
                          <a:ea typeface="+mn-ea"/>
                        </a:rPr>
                        <a:t>666</a:t>
                      </a:r>
                      <a:r>
                        <a:rPr kumimoji="1" lang="ja-JP" altLang="en-US" sz="1100" b="0" baseline="0" dirty="0">
                          <a:solidFill>
                            <a:schemeClr val="tx1"/>
                          </a:solidFill>
                          <a:latin typeface="游ゴシック" panose="020B0400000000000000" pitchFamily="50" charset="-128"/>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労働相談等事業費（</a:t>
                      </a:r>
                      <a:r>
                        <a:rPr kumimoji="1" lang="en-US" altLang="ja-JP" sz="1100" b="0" baseline="0" dirty="0">
                          <a:solidFill>
                            <a:schemeClr val="tx1"/>
                          </a:solidFill>
                          <a:latin typeface="游ゴシック" panose="020B0400000000000000" pitchFamily="50" charset="-128"/>
                          <a:ea typeface="+mn-ea"/>
                        </a:rPr>
                        <a:t>46,928</a:t>
                      </a:r>
                      <a:r>
                        <a:rPr kumimoji="1" lang="ja-JP" altLang="en-US" sz="1100" b="0" baseline="0" dirty="0">
                          <a:solidFill>
                            <a:schemeClr val="tx1"/>
                          </a:solidFill>
                          <a:latin typeface="游ゴシック" panose="020B0400000000000000" pitchFamily="50" charset="-128"/>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若者等へのワークルール等啓発事業（</a:t>
                      </a:r>
                      <a:r>
                        <a:rPr kumimoji="1" lang="en-US" altLang="ja-JP" sz="1100" b="0" baseline="0" dirty="0">
                          <a:solidFill>
                            <a:schemeClr val="tx1"/>
                          </a:solidFill>
                          <a:latin typeface="游ゴシック" panose="020B0400000000000000" pitchFamily="50" charset="-128"/>
                          <a:ea typeface="+mn-ea"/>
                        </a:rPr>
                        <a:t>669</a:t>
                      </a:r>
                      <a:r>
                        <a:rPr kumimoji="1" lang="ja-JP" altLang="en-US" sz="1100" b="0" baseline="0" dirty="0">
                          <a:solidFill>
                            <a:schemeClr val="tx1"/>
                          </a:solidFill>
                          <a:latin typeface="游ゴシック" panose="020B0400000000000000" pitchFamily="50" charset="-128"/>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健康づくり気運醸成事業（</a:t>
                      </a:r>
                      <a:r>
                        <a:rPr kumimoji="1" lang="en-US" altLang="ja-JP" sz="1100" b="0" baseline="0" dirty="0">
                          <a:solidFill>
                            <a:schemeClr val="tx1"/>
                          </a:solidFill>
                          <a:latin typeface="游ゴシック" panose="020B0400000000000000" pitchFamily="50" charset="-128"/>
                          <a:ea typeface="+mn-ea"/>
                        </a:rPr>
                        <a:t>14,307</a:t>
                      </a:r>
                      <a:r>
                        <a:rPr kumimoji="1" lang="ja-JP" altLang="en-US" sz="1100" b="0" baseline="0" dirty="0">
                          <a:solidFill>
                            <a:schemeClr val="tx1"/>
                          </a:solidFill>
                          <a:latin typeface="游ゴシック" panose="020B0400000000000000" pitchFamily="50" charset="-128"/>
                          <a:ea typeface="+mn-ea"/>
                        </a:rPr>
                        <a:t>千円）</a:t>
                      </a:r>
                      <a:endParaRPr kumimoji="1" lang="en-US" altLang="ja-JP" sz="1100" b="0" baseline="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baseline="0" dirty="0">
                          <a:solidFill>
                            <a:schemeClr val="tx1"/>
                          </a:solidFill>
                          <a:latin typeface="游ゴシック" panose="020B0400000000000000" pitchFamily="50" charset="-128"/>
                          <a:ea typeface="游ゴシック" panose="020B0400000000000000" pitchFamily="50" charset="-128"/>
                        </a:rPr>
                        <a:t>健活会議連携推進事業</a:t>
                      </a:r>
                      <a:r>
                        <a:rPr kumimoji="1" lang="ja-JP" altLang="en-US" sz="1100" b="0" baseline="0" dirty="0">
                          <a:solidFill>
                            <a:schemeClr val="tx1"/>
                          </a:solidFill>
                          <a:latin typeface="游ゴシック" panose="020B0400000000000000" pitchFamily="50" charset="-128"/>
                          <a:ea typeface="+mn-ea"/>
                        </a:rPr>
                        <a:t>（</a:t>
                      </a:r>
                      <a:r>
                        <a:rPr kumimoji="1" lang="en-US" altLang="ja-JP" sz="1100" b="0" baseline="0" dirty="0">
                          <a:solidFill>
                            <a:schemeClr val="tx1"/>
                          </a:solidFill>
                          <a:latin typeface="游ゴシック" panose="020B0400000000000000" pitchFamily="50" charset="-128"/>
                          <a:ea typeface="+mn-ea"/>
                        </a:rPr>
                        <a:t>7,890</a:t>
                      </a:r>
                      <a:r>
                        <a:rPr kumimoji="1" lang="ja-JP" altLang="en-US" sz="1100" b="0" baseline="0" dirty="0">
                          <a:solidFill>
                            <a:schemeClr val="tx1"/>
                          </a:solidFill>
                          <a:latin typeface="游ゴシック" panose="020B0400000000000000" pitchFamily="50" charset="-128"/>
                          <a:ea typeface="+mn-ea"/>
                        </a:rPr>
                        <a:t>千円）</a:t>
                      </a:r>
                      <a:endParaRPr kumimoji="1" lang="en-US" altLang="ja-JP" sz="1100" b="0" baseline="0" dirty="0">
                        <a:solidFill>
                          <a:schemeClr val="tx1"/>
                        </a:solidFill>
                        <a:latin typeface="游ゴシック" panose="020B0400000000000000" pitchFamily="50" charset="-128"/>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09676935"/>
                  </a:ext>
                </a:extLst>
              </a:tr>
            </a:tbl>
          </a:graphicData>
        </a:graphic>
      </p:graphicFrame>
    </p:spTree>
    <p:extLst>
      <p:ext uri="{BB962C8B-B14F-4D97-AF65-F5344CB8AC3E}">
        <p14:creationId xmlns:p14="http://schemas.microsoft.com/office/powerpoint/2010/main" val="2304686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383745" y="2243332"/>
            <a:ext cx="9072000" cy="1476000"/>
          </a:xfrm>
          <a:prstGeom prst="roundRect">
            <a:avLst>
              <a:gd name="adj" fmla="val 3204"/>
            </a:avLst>
          </a:prstGeom>
          <a:noFill/>
          <a:ln w="6350">
            <a:solidFill>
              <a:srgbClr val="00CC99"/>
            </a:solidFill>
          </a:ln>
        </p:spPr>
        <p:txBody>
          <a:bodyPr wrap="square" lIns="72000" tIns="61200" rIns="72000" bIns="54000" rtlCol="0" anchor="t">
            <a:noAutofit/>
          </a:bodyPr>
          <a:lstStyle/>
          <a:p>
            <a:r>
              <a:rPr lang="ja-JP" altLang="en-US" sz="1050" b="1" dirty="0">
                <a:latin typeface="游ゴシック" panose="020B0400000000000000" pitchFamily="50" charset="-128"/>
                <a:ea typeface="游ゴシック" panose="020B0400000000000000" pitchFamily="50" charset="-128"/>
              </a:rPr>
              <a:t>大阪府健康づくり推進条例</a:t>
            </a:r>
            <a:r>
              <a:rPr lang="ja-JP" altLang="en-US" sz="1050" dirty="0">
                <a:latin typeface="游ゴシック" panose="020B0400000000000000" pitchFamily="50" charset="-128"/>
                <a:ea typeface="游ゴシック" panose="020B0400000000000000" pitchFamily="50" charset="-128"/>
              </a:rPr>
              <a:t>（抄）</a:t>
            </a:r>
          </a:p>
        </p:txBody>
      </p:sp>
      <p:sp>
        <p:nvSpPr>
          <p:cNvPr id="5" name="テキスト ボックス 4"/>
          <p:cNvSpPr txBox="1"/>
          <p:nvPr/>
        </p:nvSpPr>
        <p:spPr>
          <a:xfrm>
            <a:off x="439020" y="2491876"/>
            <a:ext cx="4464000" cy="1224000"/>
          </a:xfrm>
          <a:prstGeom prst="rect">
            <a:avLst/>
          </a:prstGeom>
          <a:noFill/>
        </p:spPr>
        <p:txBody>
          <a:bodyPr wrap="square" lIns="72000" tIns="72000" rIns="72000" bIns="72000" rtlCol="0" anchor="t">
            <a:noAutofit/>
          </a:bodyPr>
          <a:lstStyle/>
          <a:p>
            <a:r>
              <a:rPr lang="ja-JP" altLang="en-US" sz="1000" dirty="0">
                <a:latin typeface="游ゴシック" panose="020B0400000000000000" pitchFamily="50" charset="-128"/>
                <a:ea typeface="游ゴシック" panose="020B0400000000000000" pitchFamily="50" charset="-128"/>
              </a:rPr>
              <a:t>（府の責務）</a:t>
            </a:r>
          </a:p>
          <a:p>
            <a:r>
              <a:rPr lang="ja-JP" altLang="en-US" sz="1000" dirty="0">
                <a:latin typeface="游ゴシック" panose="020B0400000000000000" pitchFamily="50" charset="-128"/>
                <a:ea typeface="游ゴシック" panose="020B0400000000000000" pitchFamily="50" charset="-128"/>
              </a:rPr>
              <a:t>第四条　府は、前条に定める基本理念にのっとり、府が定め、及び作成する</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　健康増進法第八条第一項の計画、歯科口腔保健の推進に関する法律（平成</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　二十三年法律第九十五号）第十三条第一項の基本的事項及び食育基本法</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　（平成十七年法律第六十三号）第十七条第一項の計画において健康づくり</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　の推進に関する目標を設定し、健康づくりに関する施策の総合的な策定及</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　</a:t>
            </a:r>
            <a:r>
              <a:rPr lang="ja-JP" altLang="en-US" sz="1000" dirty="0" err="1">
                <a:latin typeface="游ゴシック" panose="020B0400000000000000" pitchFamily="50" charset="-128"/>
                <a:ea typeface="游ゴシック" panose="020B0400000000000000" pitchFamily="50" charset="-128"/>
              </a:rPr>
              <a:t>び</a:t>
            </a:r>
            <a:r>
              <a:rPr lang="ja-JP" altLang="en-US" sz="1000" dirty="0">
                <a:latin typeface="游ゴシック" panose="020B0400000000000000" pitchFamily="50" charset="-128"/>
                <a:ea typeface="游ゴシック" panose="020B0400000000000000" pitchFamily="50" charset="-128"/>
              </a:rPr>
              <a:t>実施に努めるものとする。</a:t>
            </a:r>
          </a:p>
        </p:txBody>
      </p:sp>
      <p:sp>
        <p:nvSpPr>
          <p:cNvPr id="6" name="テキスト ボックス 5"/>
          <p:cNvSpPr txBox="1"/>
          <p:nvPr/>
        </p:nvSpPr>
        <p:spPr>
          <a:xfrm>
            <a:off x="5026500" y="2491876"/>
            <a:ext cx="4392000" cy="1224000"/>
          </a:xfrm>
          <a:prstGeom prst="rect">
            <a:avLst/>
          </a:prstGeom>
          <a:noFill/>
        </p:spPr>
        <p:txBody>
          <a:bodyPr wrap="square" lIns="72000" tIns="72000" rIns="72000" bIns="72000" rtlCol="0" anchor="t">
            <a:noAutofit/>
          </a:bodyPr>
          <a:lstStyle/>
          <a:p>
            <a:r>
              <a:rPr lang="ja-JP" altLang="en-US" sz="1000" dirty="0">
                <a:latin typeface="游ゴシック" panose="020B0400000000000000" pitchFamily="50" charset="-128"/>
                <a:ea typeface="游ゴシック" panose="020B0400000000000000" pitchFamily="50" charset="-128"/>
              </a:rPr>
              <a:t>（年次報告等）</a:t>
            </a:r>
          </a:p>
          <a:p>
            <a:r>
              <a:rPr lang="ja-JP" altLang="en-US" sz="1000" dirty="0">
                <a:latin typeface="游ゴシック" panose="020B0400000000000000" pitchFamily="50" charset="-128"/>
                <a:ea typeface="游ゴシック" panose="020B0400000000000000" pitchFamily="50" charset="-128"/>
              </a:rPr>
              <a:t>第十九条　知事は、毎年、第四条第一項の</a:t>
            </a:r>
            <a:r>
              <a:rPr lang="ja-JP" altLang="en-US" sz="1000" b="1" u="sng" dirty="0">
                <a:latin typeface="游ゴシック" panose="020B0400000000000000" pitchFamily="50" charset="-128"/>
                <a:ea typeface="游ゴシック" panose="020B0400000000000000" pitchFamily="50" charset="-128"/>
              </a:rPr>
              <a:t>目標の達成状況及び施策の実施</a:t>
            </a:r>
            <a:endParaRPr lang="en-US" altLang="ja-JP" sz="1000" b="1" u="sng"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　</a:t>
            </a:r>
            <a:r>
              <a:rPr lang="ja-JP" altLang="en-US" sz="1000" b="1" u="sng" dirty="0">
                <a:latin typeface="游ゴシック" panose="020B0400000000000000" pitchFamily="50" charset="-128"/>
                <a:ea typeface="游ゴシック" panose="020B0400000000000000" pitchFamily="50" charset="-128"/>
              </a:rPr>
              <a:t>状況について、報告書を作成し、及び公表する</a:t>
            </a:r>
            <a:r>
              <a:rPr lang="ja-JP" altLang="en-US" sz="1000" dirty="0">
                <a:latin typeface="游ゴシック" panose="020B0400000000000000" pitchFamily="50" charset="-128"/>
                <a:ea typeface="游ゴシック" panose="020B0400000000000000" pitchFamily="50" charset="-128"/>
              </a:rPr>
              <a:t>ものとする。</a:t>
            </a:r>
          </a:p>
          <a:p>
            <a:r>
              <a:rPr lang="ja-JP" altLang="en-US" sz="1000" dirty="0">
                <a:latin typeface="游ゴシック" panose="020B0400000000000000" pitchFamily="50" charset="-128"/>
                <a:ea typeface="游ゴシック" panose="020B0400000000000000" pitchFamily="50" charset="-128"/>
              </a:rPr>
              <a:t>２　知事は、前項の報告書の作成に当たっては、同項の目標の達成状況及</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　</a:t>
            </a:r>
            <a:r>
              <a:rPr lang="ja-JP" altLang="en-US" sz="1000" dirty="0" err="1">
                <a:latin typeface="游ゴシック" panose="020B0400000000000000" pitchFamily="50" charset="-128"/>
                <a:ea typeface="游ゴシック" panose="020B0400000000000000" pitchFamily="50" charset="-128"/>
              </a:rPr>
              <a:t>び</a:t>
            </a:r>
            <a:r>
              <a:rPr lang="ja-JP" altLang="en-US" sz="1000" dirty="0">
                <a:latin typeface="游ゴシック" panose="020B0400000000000000" pitchFamily="50" charset="-128"/>
                <a:ea typeface="游ゴシック" panose="020B0400000000000000" pitchFamily="50" charset="-128"/>
              </a:rPr>
              <a:t>施策の実施状況について、大阪府食育推進計画評価審議会、大阪府地</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　域職域連携推進協議会及び大阪府生涯歯科保健推進審議会の意見を聴く</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　ものとする。</a:t>
            </a:r>
          </a:p>
        </p:txBody>
      </p:sp>
      <p:cxnSp>
        <p:nvCxnSpPr>
          <p:cNvPr id="9" name="直線コネクタ 8"/>
          <p:cNvCxnSpPr/>
          <p:nvPr/>
        </p:nvCxnSpPr>
        <p:spPr>
          <a:xfrm>
            <a:off x="187995" y="735604"/>
            <a:ext cx="9504000" cy="0"/>
          </a:xfrm>
          <a:prstGeom prst="line">
            <a:avLst/>
          </a:prstGeom>
          <a:ln w="38100" cap="rnd" cmpd="sng">
            <a:solidFill>
              <a:srgbClr val="009999"/>
            </a:solidFill>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10" name="テキスト ボックス 9"/>
          <p:cNvSpPr txBox="1"/>
          <p:nvPr/>
        </p:nvSpPr>
        <p:spPr>
          <a:xfrm>
            <a:off x="210214" y="324516"/>
            <a:ext cx="6383507" cy="432000"/>
          </a:xfrm>
          <a:prstGeom prst="rect">
            <a:avLst/>
          </a:prstGeom>
          <a:noFill/>
        </p:spPr>
        <p:txBody>
          <a:bodyPr wrap="square" lIns="72000" tIns="72000" rIns="72000" bIns="72000" rtlCol="0" anchor="t">
            <a:noAutofit/>
          </a:bodyPr>
          <a:lstStyle/>
          <a:p>
            <a:r>
              <a:rPr lang="ja-JP" altLang="en-US" b="1" dirty="0">
                <a:latin typeface="游ゴシック" panose="020B0400000000000000" pitchFamily="50" charset="-128"/>
                <a:ea typeface="游ゴシック" panose="020B0400000000000000" pitchFamily="50" charset="-128"/>
              </a:rPr>
              <a:t>年次報告について</a:t>
            </a:r>
          </a:p>
        </p:txBody>
      </p:sp>
      <p:sp>
        <p:nvSpPr>
          <p:cNvPr id="12" name="テキスト ボックス 11"/>
          <p:cNvSpPr txBox="1"/>
          <p:nvPr/>
        </p:nvSpPr>
        <p:spPr>
          <a:xfrm>
            <a:off x="265198" y="915414"/>
            <a:ext cx="9360000" cy="1152000"/>
          </a:xfrm>
          <a:prstGeom prst="roundRect">
            <a:avLst>
              <a:gd name="adj" fmla="val 0"/>
            </a:avLst>
          </a:prstGeom>
          <a:noFill/>
          <a:ln w="12700">
            <a:noFill/>
          </a:ln>
        </p:spPr>
        <p:txBody>
          <a:bodyPr wrap="square" lIns="72000" tIns="72000" rIns="72000" bIns="72000" rtlCol="0" anchor="t">
            <a:noAutofit/>
          </a:bodyPr>
          <a:lstStyle/>
          <a:p>
            <a:r>
              <a:rPr lang="ja-JP" altLang="en-US" sz="1200" dirty="0">
                <a:latin typeface="游ゴシック" panose="020B0400000000000000" pitchFamily="50" charset="-128"/>
                <a:ea typeface="游ゴシック" panose="020B0400000000000000" pitchFamily="50" charset="-128"/>
              </a:rPr>
              <a:t>　平成</a:t>
            </a:r>
            <a:r>
              <a:rPr lang="en-US" altLang="ja-JP" sz="1200" dirty="0">
                <a:latin typeface="游ゴシック" panose="020B0400000000000000" pitchFamily="50" charset="-128"/>
                <a:ea typeface="游ゴシック" panose="020B0400000000000000" pitchFamily="50" charset="-128"/>
              </a:rPr>
              <a:t>30</a:t>
            </a:r>
            <a:r>
              <a:rPr lang="ja-JP" altLang="en-US" sz="1200" dirty="0">
                <a:latin typeface="游ゴシック" panose="020B0400000000000000" pitchFamily="50" charset="-128"/>
                <a:ea typeface="游ゴシック" panose="020B0400000000000000" pitchFamily="50" charset="-128"/>
              </a:rPr>
              <a:t>年</a:t>
            </a:r>
            <a:r>
              <a:rPr lang="en-US" altLang="ja-JP" sz="1200" dirty="0">
                <a:latin typeface="游ゴシック" panose="020B0400000000000000" pitchFamily="50" charset="-128"/>
                <a:ea typeface="游ゴシック" panose="020B0400000000000000" pitchFamily="50" charset="-128"/>
              </a:rPr>
              <a:t>10</a:t>
            </a:r>
            <a:r>
              <a:rPr lang="ja-JP" altLang="en-US" sz="1200" dirty="0">
                <a:latin typeface="游ゴシック" panose="020B0400000000000000" pitchFamily="50" charset="-128"/>
                <a:ea typeface="游ゴシック" panose="020B0400000000000000" pitchFamily="50" charset="-128"/>
              </a:rPr>
              <a:t>月に制定した「大阪府健康づくり推進条例」では、第４条において大阪府は健康増進法に係る計画、歯科口腔保健の推進に関する法律に係る計画（基本的事項）及び食育基本法に係る計画において、健康づくりの推進に関する目標を設定し、健康づくりに関する施策の策定及び実施に努めることが規定されてい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また、条例第</a:t>
            </a:r>
            <a:r>
              <a:rPr lang="en-US" altLang="ja-JP" sz="1200" dirty="0">
                <a:latin typeface="游ゴシック" panose="020B0400000000000000" pitchFamily="50" charset="-128"/>
                <a:ea typeface="游ゴシック" panose="020B0400000000000000" pitchFamily="50" charset="-128"/>
              </a:rPr>
              <a:t>19</a:t>
            </a:r>
            <a:r>
              <a:rPr lang="ja-JP" altLang="en-US" sz="1200" dirty="0">
                <a:latin typeface="游ゴシック" panose="020B0400000000000000" pitchFamily="50" charset="-128"/>
                <a:ea typeface="游ゴシック" panose="020B0400000000000000" pitchFamily="50" charset="-128"/>
              </a:rPr>
              <a:t>条では、設定した目標の達成状況及び策定した施策の実施状況について、大阪府地域職域連携推進協議会等の意見を聴いたうえで毎年、報告書を作成し公表するものとしています。</a:t>
            </a:r>
            <a:endParaRPr lang="en-US" altLang="ja-JP" sz="1200" dirty="0">
              <a:latin typeface="游ゴシック" panose="020B0400000000000000" pitchFamily="50" charset="-128"/>
              <a:ea typeface="游ゴシック" panose="020B0400000000000000" pitchFamily="50" charset="-128"/>
            </a:endParaRPr>
          </a:p>
          <a:p>
            <a:r>
              <a:rPr lang="ja-JP" altLang="en-US" sz="1200" dirty="0">
                <a:latin typeface="游ゴシック" panose="020B0400000000000000" pitchFamily="50" charset="-128"/>
                <a:ea typeface="游ゴシック" panose="020B0400000000000000" pitchFamily="50" charset="-128"/>
              </a:rPr>
              <a:t>　本報告書は、上記の規定に基づき、当該年度における大阪府の健康づくりの取組みについてとりまとめたものです。</a:t>
            </a:r>
          </a:p>
        </p:txBody>
      </p:sp>
      <p:sp>
        <p:nvSpPr>
          <p:cNvPr id="13" name="テキスト ボックス 12"/>
          <p:cNvSpPr txBox="1"/>
          <p:nvPr/>
        </p:nvSpPr>
        <p:spPr>
          <a:xfrm>
            <a:off x="593968" y="4475417"/>
            <a:ext cx="2808000" cy="972000"/>
          </a:xfrm>
          <a:prstGeom prst="roundRect">
            <a:avLst>
              <a:gd name="adj" fmla="val 8526"/>
            </a:avLst>
          </a:prstGeom>
          <a:gradFill flip="none" rotWithShape="1">
            <a:gsLst>
              <a:gs pos="0">
                <a:srgbClr val="DDFFEC"/>
              </a:gs>
              <a:gs pos="50000">
                <a:srgbClr val="89FFBE"/>
              </a:gs>
              <a:gs pos="100000">
                <a:srgbClr val="DDFFEC"/>
              </a:gs>
            </a:gsLst>
            <a:lin ang="13500000" scaled="1"/>
            <a:tileRect/>
          </a:gradFill>
          <a:ln w="6350">
            <a:noFill/>
          </a:ln>
        </p:spPr>
        <p:txBody>
          <a:bodyPr wrap="none" lIns="36000" tIns="18000" rIns="18000" bIns="0" rtlCol="0" anchor="t">
            <a:noAutofit/>
          </a:bodyPr>
          <a:lstStyle/>
          <a:p>
            <a:pPr algn="ctr"/>
            <a:r>
              <a:rPr lang="en-US" altLang="ja-JP" sz="1100" b="1" dirty="0">
                <a:latin typeface="游ゴシック" panose="020B0400000000000000" pitchFamily="50" charset="-128"/>
                <a:ea typeface="游ゴシック" panose="020B0400000000000000" pitchFamily="50" charset="-128"/>
              </a:rPr>
              <a:t>- </a:t>
            </a:r>
            <a:r>
              <a:rPr lang="ja-JP" altLang="en-US" sz="1100" b="1" dirty="0">
                <a:latin typeface="游ゴシック" panose="020B0400000000000000" pitchFamily="50" charset="-128"/>
                <a:ea typeface="游ゴシック" panose="020B0400000000000000" pitchFamily="50" charset="-128"/>
              </a:rPr>
              <a:t>第４次大阪府健康増進計画 </a:t>
            </a:r>
            <a:r>
              <a:rPr lang="en-US" altLang="ja-JP" sz="1100" b="1" dirty="0">
                <a:latin typeface="游ゴシック" panose="020B0400000000000000" pitchFamily="50" charset="-128"/>
                <a:ea typeface="游ゴシック" panose="020B0400000000000000" pitchFamily="50" charset="-128"/>
              </a:rPr>
              <a:t>-</a:t>
            </a:r>
          </a:p>
          <a:p>
            <a:endParaRPr lang="en-US" altLang="ja-JP" sz="3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計画期間：令和６年度～令和</a:t>
            </a:r>
            <a:r>
              <a:rPr lang="en-US" altLang="ja-JP" sz="1000" dirty="0">
                <a:latin typeface="游ゴシック" panose="020B0400000000000000" pitchFamily="50" charset="-128"/>
                <a:ea typeface="游ゴシック" panose="020B0400000000000000" pitchFamily="50" charset="-128"/>
              </a:rPr>
              <a:t>17</a:t>
            </a:r>
            <a:r>
              <a:rPr lang="ja-JP" altLang="en-US" sz="1000" dirty="0">
                <a:latin typeface="游ゴシック" panose="020B0400000000000000" pitchFamily="50" charset="-128"/>
                <a:ea typeface="游ゴシック" panose="020B0400000000000000" pitchFamily="50" charset="-128"/>
              </a:rPr>
              <a:t>年度（</a:t>
            </a:r>
            <a:r>
              <a:rPr lang="en-US" altLang="ja-JP" sz="1000" dirty="0">
                <a:latin typeface="游ゴシック" panose="020B0400000000000000" pitchFamily="50" charset="-128"/>
                <a:ea typeface="游ゴシック" panose="020B0400000000000000" pitchFamily="50" charset="-128"/>
              </a:rPr>
              <a:t>12</a:t>
            </a:r>
            <a:r>
              <a:rPr lang="ja-JP" altLang="en-US" sz="1000" dirty="0">
                <a:latin typeface="游ゴシック" panose="020B0400000000000000" pitchFamily="50" charset="-128"/>
                <a:ea typeface="游ゴシック" panose="020B0400000000000000" pitchFamily="50" charset="-128"/>
              </a:rPr>
              <a:t>年間）</a:t>
            </a:r>
          </a:p>
          <a:p>
            <a:r>
              <a:rPr lang="ja-JP" altLang="en-US" sz="1000" dirty="0">
                <a:latin typeface="游ゴシック" panose="020B0400000000000000" pitchFamily="50" charset="-128"/>
                <a:ea typeface="游ゴシック" panose="020B0400000000000000" pitchFamily="50" charset="-128"/>
              </a:rPr>
              <a:t>位置づけ：健康増進法第８条第１項に基づく</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　　　　　都道府県計画</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審 議 会 ：大阪府地域職域連携推進協議会</a:t>
            </a:r>
          </a:p>
        </p:txBody>
      </p:sp>
      <p:sp>
        <p:nvSpPr>
          <p:cNvPr id="14" name="テキスト ボックス 13"/>
          <p:cNvSpPr txBox="1"/>
          <p:nvPr/>
        </p:nvSpPr>
        <p:spPr>
          <a:xfrm>
            <a:off x="3508556" y="4475417"/>
            <a:ext cx="2808000" cy="972000"/>
          </a:xfrm>
          <a:prstGeom prst="roundRect">
            <a:avLst>
              <a:gd name="adj" fmla="val 8526"/>
            </a:avLst>
          </a:prstGeom>
          <a:gradFill flip="none" rotWithShape="1">
            <a:gsLst>
              <a:gs pos="0">
                <a:srgbClr val="E1F2FF"/>
              </a:gs>
              <a:gs pos="50000">
                <a:srgbClr val="89CCFF"/>
              </a:gs>
              <a:gs pos="100000">
                <a:srgbClr val="E1F2FF"/>
              </a:gs>
            </a:gsLst>
            <a:lin ang="13500000" scaled="1"/>
            <a:tileRect/>
          </a:gradFill>
          <a:ln w="6350">
            <a:noFill/>
          </a:ln>
        </p:spPr>
        <p:txBody>
          <a:bodyPr wrap="none" lIns="36000" tIns="18000" rIns="18000" bIns="0" rtlCol="0" anchor="t">
            <a:noAutofit/>
          </a:bodyPr>
          <a:lstStyle/>
          <a:p>
            <a:pPr algn="ctr"/>
            <a:r>
              <a:rPr lang="en-US" altLang="ja-JP" sz="1100" b="1" dirty="0">
                <a:latin typeface="游ゴシック" panose="020B0400000000000000" pitchFamily="50" charset="-128"/>
                <a:ea typeface="游ゴシック" panose="020B0400000000000000" pitchFamily="50" charset="-128"/>
              </a:rPr>
              <a:t>- </a:t>
            </a:r>
            <a:r>
              <a:rPr lang="ja-JP" altLang="en-US" sz="1100" b="1" dirty="0">
                <a:latin typeface="游ゴシック" panose="020B0400000000000000" pitchFamily="50" charset="-128"/>
                <a:ea typeface="游ゴシック" panose="020B0400000000000000" pitchFamily="50" charset="-128"/>
              </a:rPr>
              <a:t>第３次大阪府歯科口腔保健計画 </a:t>
            </a:r>
            <a:r>
              <a:rPr lang="en-US" altLang="ja-JP" sz="1100" b="1" dirty="0">
                <a:latin typeface="游ゴシック" panose="020B0400000000000000" pitchFamily="50" charset="-128"/>
                <a:ea typeface="游ゴシック" panose="020B0400000000000000" pitchFamily="50" charset="-128"/>
              </a:rPr>
              <a:t>-</a:t>
            </a:r>
            <a:endParaRPr lang="en-US" altLang="ja-JP" sz="1050" dirty="0">
              <a:latin typeface="游ゴシック" panose="020B0400000000000000" pitchFamily="50" charset="-128"/>
              <a:ea typeface="游ゴシック" panose="020B0400000000000000" pitchFamily="50" charset="-128"/>
            </a:endParaRPr>
          </a:p>
          <a:p>
            <a:endParaRPr lang="en-US" altLang="ja-JP" sz="3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計画期間：令和６年度～令和</a:t>
            </a:r>
            <a:r>
              <a:rPr lang="en-US" altLang="ja-JP" sz="1000" dirty="0">
                <a:latin typeface="游ゴシック" panose="020B0400000000000000" pitchFamily="50" charset="-128"/>
                <a:ea typeface="游ゴシック" panose="020B0400000000000000" pitchFamily="50" charset="-128"/>
              </a:rPr>
              <a:t>17</a:t>
            </a:r>
            <a:r>
              <a:rPr lang="ja-JP" altLang="en-US" sz="1000" dirty="0">
                <a:latin typeface="游ゴシック" panose="020B0400000000000000" pitchFamily="50" charset="-128"/>
                <a:ea typeface="游ゴシック" panose="020B0400000000000000" pitchFamily="50" charset="-128"/>
              </a:rPr>
              <a:t>年度（</a:t>
            </a:r>
            <a:r>
              <a:rPr lang="en-US" altLang="ja-JP" sz="1000" dirty="0">
                <a:latin typeface="游ゴシック" panose="020B0400000000000000" pitchFamily="50" charset="-128"/>
                <a:ea typeface="游ゴシック" panose="020B0400000000000000" pitchFamily="50" charset="-128"/>
              </a:rPr>
              <a:t>12</a:t>
            </a:r>
            <a:r>
              <a:rPr lang="ja-JP" altLang="en-US" sz="1000" dirty="0">
                <a:latin typeface="游ゴシック" panose="020B0400000000000000" pitchFamily="50" charset="-128"/>
                <a:ea typeface="游ゴシック" panose="020B0400000000000000" pitchFamily="50" charset="-128"/>
              </a:rPr>
              <a:t>年間）</a:t>
            </a:r>
          </a:p>
          <a:p>
            <a:r>
              <a:rPr lang="ja-JP" altLang="en-US" sz="1000" dirty="0">
                <a:latin typeface="游ゴシック" panose="020B0400000000000000" pitchFamily="50" charset="-128"/>
                <a:ea typeface="游ゴシック" panose="020B0400000000000000" pitchFamily="50" charset="-128"/>
              </a:rPr>
              <a:t>位置づけ：歯科口腔保健の推進に関する法律</a:t>
            </a:r>
          </a:p>
          <a:p>
            <a:r>
              <a:rPr lang="ja-JP" altLang="en-US" sz="1000" dirty="0">
                <a:latin typeface="游ゴシック" panose="020B0400000000000000" pitchFamily="50" charset="-128"/>
                <a:ea typeface="游ゴシック" panose="020B0400000000000000" pitchFamily="50" charset="-128"/>
              </a:rPr>
              <a:t>　　　　　第</a:t>
            </a:r>
            <a:r>
              <a:rPr lang="en-US" altLang="ja-JP" sz="1000" dirty="0">
                <a:latin typeface="游ゴシック" panose="020B0400000000000000" pitchFamily="50" charset="-128"/>
                <a:ea typeface="游ゴシック" panose="020B0400000000000000" pitchFamily="50" charset="-128"/>
              </a:rPr>
              <a:t>13</a:t>
            </a:r>
            <a:r>
              <a:rPr lang="ja-JP" altLang="en-US" sz="1000" dirty="0">
                <a:latin typeface="游ゴシック" panose="020B0400000000000000" pitchFamily="50" charset="-128"/>
                <a:ea typeface="游ゴシック" panose="020B0400000000000000" pitchFamily="50" charset="-128"/>
              </a:rPr>
              <a:t>条第１項に基づく都道府県計画</a:t>
            </a:r>
          </a:p>
          <a:p>
            <a:r>
              <a:rPr lang="ja-JP" altLang="en-US" sz="1000" dirty="0">
                <a:latin typeface="游ゴシック" panose="020B0400000000000000" pitchFamily="50" charset="-128"/>
                <a:ea typeface="游ゴシック" panose="020B0400000000000000" pitchFamily="50" charset="-128"/>
              </a:rPr>
              <a:t>審 議 会 ：大阪府生涯歯科保健推進審議会</a:t>
            </a:r>
          </a:p>
        </p:txBody>
      </p:sp>
      <p:sp>
        <p:nvSpPr>
          <p:cNvPr id="15" name="テキスト ボックス 14"/>
          <p:cNvSpPr txBox="1"/>
          <p:nvPr/>
        </p:nvSpPr>
        <p:spPr>
          <a:xfrm>
            <a:off x="6423144" y="4475417"/>
            <a:ext cx="2808000" cy="972000"/>
          </a:xfrm>
          <a:prstGeom prst="roundRect">
            <a:avLst>
              <a:gd name="adj" fmla="val 7508"/>
            </a:avLst>
          </a:prstGeom>
          <a:gradFill flip="none" rotWithShape="1">
            <a:gsLst>
              <a:gs pos="0">
                <a:srgbClr val="FFE7E7"/>
              </a:gs>
              <a:gs pos="50000">
                <a:srgbClr val="FFC5C5"/>
              </a:gs>
              <a:gs pos="100000">
                <a:srgbClr val="FFE7E7"/>
              </a:gs>
            </a:gsLst>
            <a:lin ang="13500000" scaled="1"/>
            <a:tileRect/>
          </a:gradFill>
          <a:ln w="6350">
            <a:noFill/>
          </a:ln>
        </p:spPr>
        <p:txBody>
          <a:bodyPr wrap="none" lIns="36000" tIns="18000" rIns="18000" bIns="0" rtlCol="0" anchor="t">
            <a:noAutofit/>
          </a:bodyPr>
          <a:lstStyle/>
          <a:p>
            <a:pPr algn="ctr"/>
            <a:r>
              <a:rPr lang="en-US" altLang="ja-JP" sz="1100" b="1" dirty="0">
                <a:latin typeface="游ゴシック" panose="020B0400000000000000" pitchFamily="50" charset="-128"/>
                <a:ea typeface="游ゴシック" panose="020B0400000000000000" pitchFamily="50" charset="-128"/>
              </a:rPr>
              <a:t>- </a:t>
            </a:r>
            <a:r>
              <a:rPr lang="ja-JP" altLang="en-US" sz="1100" b="1" dirty="0">
                <a:latin typeface="游ゴシック" panose="020B0400000000000000" pitchFamily="50" charset="-128"/>
                <a:ea typeface="游ゴシック" panose="020B0400000000000000" pitchFamily="50" charset="-128"/>
              </a:rPr>
              <a:t>第４次大阪府食育推進計画 </a:t>
            </a:r>
            <a:r>
              <a:rPr lang="en-US" altLang="ja-JP" sz="1100" b="1" dirty="0">
                <a:latin typeface="游ゴシック" panose="020B0400000000000000" pitchFamily="50" charset="-128"/>
                <a:ea typeface="游ゴシック" panose="020B0400000000000000" pitchFamily="50" charset="-128"/>
              </a:rPr>
              <a:t>-</a:t>
            </a:r>
          </a:p>
          <a:p>
            <a:endParaRPr lang="en-US" altLang="ja-JP" sz="3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計画期間：令和６年度～令和</a:t>
            </a:r>
            <a:r>
              <a:rPr lang="en-US" altLang="ja-JP" sz="1000" dirty="0">
                <a:latin typeface="游ゴシック" panose="020B0400000000000000" pitchFamily="50" charset="-128"/>
                <a:ea typeface="游ゴシック" panose="020B0400000000000000" pitchFamily="50" charset="-128"/>
              </a:rPr>
              <a:t>17</a:t>
            </a:r>
            <a:r>
              <a:rPr lang="ja-JP" altLang="en-US" sz="1000" dirty="0">
                <a:latin typeface="游ゴシック" panose="020B0400000000000000" pitchFamily="50" charset="-128"/>
                <a:ea typeface="游ゴシック" panose="020B0400000000000000" pitchFamily="50" charset="-128"/>
              </a:rPr>
              <a:t>年度（</a:t>
            </a:r>
            <a:r>
              <a:rPr lang="en-US" altLang="ja-JP" sz="1000" dirty="0">
                <a:latin typeface="游ゴシック" panose="020B0400000000000000" pitchFamily="50" charset="-128"/>
                <a:ea typeface="游ゴシック" panose="020B0400000000000000" pitchFamily="50" charset="-128"/>
              </a:rPr>
              <a:t>12</a:t>
            </a:r>
            <a:r>
              <a:rPr lang="ja-JP" altLang="en-US" sz="1000" dirty="0">
                <a:latin typeface="游ゴシック" panose="020B0400000000000000" pitchFamily="50" charset="-128"/>
                <a:ea typeface="游ゴシック" panose="020B0400000000000000" pitchFamily="50" charset="-128"/>
              </a:rPr>
              <a:t>年間）</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位置づけ：食育基本法第</a:t>
            </a:r>
            <a:r>
              <a:rPr lang="en-US" altLang="ja-JP" sz="1000" dirty="0">
                <a:latin typeface="游ゴシック" panose="020B0400000000000000" pitchFamily="50" charset="-128"/>
                <a:ea typeface="游ゴシック" panose="020B0400000000000000" pitchFamily="50" charset="-128"/>
              </a:rPr>
              <a:t>17</a:t>
            </a:r>
            <a:r>
              <a:rPr lang="ja-JP" altLang="en-US" sz="1000" dirty="0">
                <a:latin typeface="游ゴシック" panose="020B0400000000000000" pitchFamily="50" charset="-128"/>
                <a:ea typeface="游ゴシック" panose="020B0400000000000000" pitchFamily="50" charset="-128"/>
              </a:rPr>
              <a:t>条第</a:t>
            </a:r>
            <a:r>
              <a:rPr lang="en-US" altLang="ja-JP" sz="1000" dirty="0">
                <a:latin typeface="游ゴシック" panose="020B0400000000000000" pitchFamily="50" charset="-128"/>
                <a:ea typeface="游ゴシック" panose="020B0400000000000000" pitchFamily="50" charset="-128"/>
              </a:rPr>
              <a:t>1</a:t>
            </a:r>
            <a:r>
              <a:rPr lang="ja-JP" altLang="en-US" sz="1000" dirty="0">
                <a:latin typeface="游ゴシック" panose="020B0400000000000000" pitchFamily="50" charset="-128"/>
                <a:ea typeface="游ゴシック" panose="020B0400000000000000" pitchFamily="50" charset="-128"/>
              </a:rPr>
              <a:t>項に基づく</a:t>
            </a:r>
          </a:p>
          <a:p>
            <a:r>
              <a:rPr lang="ja-JP" altLang="en-US" sz="1000" dirty="0">
                <a:latin typeface="游ゴシック" panose="020B0400000000000000" pitchFamily="50" charset="-128"/>
                <a:ea typeface="游ゴシック" panose="020B0400000000000000" pitchFamily="50" charset="-128"/>
              </a:rPr>
              <a:t>　　　　　都道府県計画</a:t>
            </a:r>
          </a:p>
          <a:p>
            <a:r>
              <a:rPr lang="ja-JP" altLang="en-US" sz="1000" dirty="0">
                <a:latin typeface="游ゴシック" panose="020B0400000000000000" pitchFamily="50" charset="-128"/>
                <a:ea typeface="游ゴシック" panose="020B0400000000000000" pitchFamily="50" charset="-128"/>
              </a:rPr>
              <a:t>審 議 会 ：大阪府食育推進計画評価審議会</a:t>
            </a:r>
          </a:p>
        </p:txBody>
      </p:sp>
      <p:sp>
        <p:nvSpPr>
          <p:cNvPr id="17" name="テキスト ボックス 16"/>
          <p:cNvSpPr txBox="1"/>
          <p:nvPr/>
        </p:nvSpPr>
        <p:spPr>
          <a:xfrm>
            <a:off x="2750067" y="6273508"/>
            <a:ext cx="4320000" cy="288000"/>
          </a:xfrm>
          <a:prstGeom prst="roundRect">
            <a:avLst>
              <a:gd name="adj" fmla="val 50000"/>
            </a:avLst>
          </a:prstGeom>
          <a:noFill/>
          <a:ln w="25400" cmpd="dbl">
            <a:solidFill>
              <a:srgbClr val="00CC99"/>
            </a:solidFill>
          </a:ln>
        </p:spPr>
        <p:txBody>
          <a:bodyPr wrap="square" lIns="36000" tIns="36000" rIns="36000" bIns="36000" rtlCol="0" anchor="ctr">
            <a:noAutofit/>
          </a:bodyPr>
          <a:lstStyle/>
          <a:p>
            <a:pPr algn="ctr"/>
            <a:r>
              <a:rPr lang="ja-JP" altLang="en-US" sz="1100" b="1" dirty="0">
                <a:latin typeface="游ゴシック" panose="020B0400000000000000" pitchFamily="50" charset="-128"/>
                <a:ea typeface="游ゴシック" panose="020B0400000000000000" pitchFamily="50" charset="-128"/>
              </a:rPr>
              <a:t>大阪府健康づくり推進条例第</a:t>
            </a:r>
            <a:r>
              <a:rPr lang="en-US" altLang="ja-JP" sz="1100" b="1" dirty="0">
                <a:latin typeface="游ゴシック" panose="020B0400000000000000" pitchFamily="50" charset="-128"/>
                <a:ea typeface="游ゴシック" panose="020B0400000000000000" pitchFamily="50" charset="-128"/>
              </a:rPr>
              <a:t>19</a:t>
            </a:r>
            <a:r>
              <a:rPr lang="ja-JP" altLang="en-US" sz="1100" b="1" dirty="0">
                <a:latin typeface="游ゴシック" panose="020B0400000000000000" pitchFamily="50" charset="-128"/>
                <a:ea typeface="游ゴシック" panose="020B0400000000000000" pitchFamily="50" charset="-128"/>
              </a:rPr>
              <a:t>条に基づく年次報告（本報告書）</a:t>
            </a:r>
            <a:endParaRPr lang="ja-JP" altLang="en-US" sz="1100" dirty="0">
              <a:latin typeface="游ゴシック" panose="020B0400000000000000" pitchFamily="50" charset="-128"/>
              <a:ea typeface="游ゴシック" panose="020B0400000000000000" pitchFamily="50" charset="-128"/>
            </a:endParaRPr>
          </a:p>
        </p:txBody>
      </p:sp>
      <p:sp>
        <p:nvSpPr>
          <p:cNvPr id="21" name="テキスト ボックス 20"/>
          <p:cNvSpPr txBox="1"/>
          <p:nvPr/>
        </p:nvSpPr>
        <p:spPr>
          <a:xfrm>
            <a:off x="874850" y="5541490"/>
            <a:ext cx="2232000" cy="432000"/>
          </a:xfrm>
          <a:prstGeom prst="roundRect">
            <a:avLst>
              <a:gd name="adj" fmla="val 0"/>
            </a:avLst>
          </a:prstGeom>
          <a:noFill/>
          <a:ln w="6350">
            <a:noFill/>
          </a:ln>
        </p:spPr>
        <p:txBody>
          <a:bodyPr wrap="none" lIns="18000" tIns="0" rIns="18000" bIns="18000" rtlCol="0" anchor="t">
            <a:noAutofit/>
          </a:bodyPr>
          <a:lstStyle/>
          <a:p>
            <a:r>
              <a:rPr lang="ja-JP" altLang="en-US" sz="1000" dirty="0">
                <a:latin typeface="游ゴシック" panose="020B0400000000000000" pitchFamily="50" charset="-128"/>
                <a:ea typeface="游ゴシック" panose="020B0400000000000000" pitchFamily="50" charset="-128"/>
              </a:rPr>
              <a:t>健康づくりに関する</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目標の達成状況及び施策の実施状況</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a:t>
            </a:r>
            <a:r>
              <a:rPr lang="en-US" altLang="ja-JP" sz="1000" dirty="0">
                <a:latin typeface="游ゴシック" panose="020B0400000000000000" pitchFamily="50" charset="-128"/>
                <a:ea typeface="游ゴシック" panose="020B0400000000000000" pitchFamily="50" charset="-128"/>
              </a:rPr>
              <a:t>PDCA</a:t>
            </a:r>
            <a:r>
              <a:rPr lang="ja-JP" altLang="en-US" sz="1000" dirty="0">
                <a:latin typeface="游ゴシック" panose="020B0400000000000000" pitchFamily="50" charset="-128"/>
                <a:ea typeface="游ゴシック" panose="020B0400000000000000" pitchFamily="50" charset="-128"/>
              </a:rPr>
              <a:t>進捗管理票）</a:t>
            </a:r>
          </a:p>
        </p:txBody>
      </p:sp>
      <p:sp>
        <p:nvSpPr>
          <p:cNvPr id="22" name="テキスト ボックス 21"/>
          <p:cNvSpPr txBox="1"/>
          <p:nvPr/>
        </p:nvSpPr>
        <p:spPr>
          <a:xfrm>
            <a:off x="3790546" y="5541490"/>
            <a:ext cx="2232000" cy="432000"/>
          </a:xfrm>
          <a:prstGeom prst="roundRect">
            <a:avLst>
              <a:gd name="adj" fmla="val 0"/>
            </a:avLst>
          </a:prstGeom>
          <a:noFill/>
          <a:ln w="6350">
            <a:noFill/>
          </a:ln>
        </p:spPr>
        <p:txBody>
          <a:bodyPr wrap="none" lIns="18000" tIns="0" rIns="18000" bIns="18000" rtlCol="0" anchor="t">
            <a:noAutofit/>
          </a:bodyPr>
          <a:lstStyle/>
          <a:p>
            <a:r>
              <a:rPr lang="ja-JP" altLang="en-US" sz="1000" dirty="0">
                <a:latin typeface="游ゴシック" panose="020B0400000000000000" pitchFamily="50" charset="-128"/>
                <a:ea typeface="游ゴシック" panose="020B0400000000000000" pitchFamily="50" charset="-128"/>
              </a:rPr>
              <a:t>歯科口腔保健に関する</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目標の達成状況及び施策の実施状況</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a:t>
            </a:r>
            <a:r>
              <a:rPr lang="en-US" altLang="ja-JP" sz="1000" dirty="0">
                <a:latin typeface="游ゴシック" panose="020B0400000000000000" pitchFamily="50" charset="-128"/>
                <a:ea typeface="游ゴシック" panose="020B0400000000000000" pitchFamily="50" charset="-128"/>
              </a:rPr>
              <a:t>PDCA</a:t>
            </a:r>
            <a:r>
              <a:rPr lang="ja-JP" altLang="en-US" sz="1000" dirty="0">
                <a:latin typeface="游ゴシック" panose="020B0400000000000000" pitchFamily="50" charset="-128"/>
                <a:ea typeface="游ゴシック" panose="020B0400000000000000" pitchFamily="50" charset="-128"/>
              </a:rPr>
              <a:t>進捗管理票）</a:t>
            </a:r>
          </a:p>
        </p:txBody>
      </p:sp>
      <p:sp>
        <p:nvSpPr>
          <p:cNvPr id="23" name="テキスト ボックス 22"/>
          <p:cNvSpPr txBox="1"/>
          <p:nvPr/>
        </p:nvSpPr>
        <p:spPr>
          <a:xfrm>
            <a:off x="6705134" y="5541490"/>
            <a:ext cx="2232000" cy="432000"/>
          </a:xfrm>
          <a:prstGeom prst="roundRect">
            <a:avLst>
              <a:gd name="adj" fmla="val 0"/>
            </a:avLst>
          </a:prstGeom>
          <a:noFill/>
          <a:ln w="6350">
            <a:noFill/>
          </a:ln>
        </p:spPr>
        <p:txBody>
          <a:bodyPr wrap="none" lIns="18000" tIns="0" rIns="18000" bIns="18000" rtlCol="0" anchor="t">
            <a:noAutofit/>
          </a:bodyPr>
          <a:lstStyle/>
          <a:p>
            <a:r>
              <a:rPr lang="ja-JP" altLang="en-US" sz="1000" dirty="0">
                <a:latin typeface="游ゴシック" panose="020B0400000000000000" pitchFamily="50" charset="-128"/>
                <a:ea typeface="游ゴシック" panose="020B0400000000000000" pitchFamily="50" charset="-128"/>
              </a:rPr>
              <a:t>食育に関する</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目標の達成状況及び施策の実施状況</a:t>
            </a:r>
            <a:endParaRPr lang="en-US" altLang="ja-JP" sz="1000" dirty="0">
              <a:latin typeface="游ゴシック" panose="020B0400000000000000" pitchFamily="50" charset="-128"/>
              <a:ea typeface="游ゴシック" panose="020B0400000000000000" pitchFamily="50" charset="-128"/>
            </a:endParaRPr>
          </a:p>
          <a:p>
            <a:r>
              <a:rPr lang="ja-JP" altLang="en-US" sz="1000" dirty="0">
                <a:latin typeface="游ゴシック" panose="020B0400000000000000" pitchFamily="50" charset="-128"/>
                <a:ea typeface="游ゴシック" panose="020B0400000000000000" pitchFamily="50" charset="-128"/>
              </a:rPr>
              <a:t>（</a:t>
            </a:r>
            <a:r>
              <a:rPr lang="en-US" altLang="ja-JP" sz="1000" dirty="0">
                <a:latin typeface="游ゴシック" panose="020B0400000000000000" pitchFamily="50" charset="-128"/>
                <a:ea typeface="游ゴシック" panose="020B0400000000000000" pitchFamily="50" charset="-128"/>
              </a:rPr>
              <a:t>PDCA</a:t>
            </a:r>
            <a:r>
              <a:rPr lang="ja-JP" altLang="en-US" sz="1000" dirty="0">
                <a:latin typeface="游ゴシック" panose="020B0400000000000000" pitchFamily="50" charset="-128"/>
                <a:ea typeface="游ゴシック" panose="020B0400000000000000" pitchFamily="50" charset="-128"/>
              </a:rPr>
              <a:t>進捗管理票）</a:t>
            </a:r>
            <a:endParaRPr lang="en-US" altLang="ja-JP" sz="1000" dirty="0">
              <a:latin typeface="游ゴシック" panose="020B0400000000000000" pitchFamily="50" charset="-128"/>
              <a:ea typeface="游ゴシック" panose="020B0400000000000000" pitchFamily="50" charset="-128"/>
            </a:endParaRPr>
          </a:p>
        </p:txBody>
      </p:sp>
      <p:sp>
        <p:nvSpPr>
          <p:cNvPr id="24" name="下矢印 23"/>
          <p:cNvSpPr/>
          <p:nvPr/>
        </p:nvSpPr>
        <p:spPr>
          <a:xfrm>
            <a:off x="1560979" y="5393493"/>
            <a:ext cx="864000" cy="108000"/>
          </a:xfrm>
          <a:prstGeom prst="downArrow">
            <a:avLst>
              <a:gd name="adj1" fmla="val 100000"/>
              <a:gd name="adj2" fmla="val 1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5" name="下矢印 24"/>
          <p:cNvSpPr/>
          <p:nvPr/>
        </p:nvSpPr>
        <p:spPr>
          <a:xfrm>
            <a:off x="4482723" y="5393493"/>
            <a:ext cx="864000" cy="108000"/>
          </a:xfrm>
          <a:prstGeom prst="downArrow">
            <a:avLst>
              <a:gd name="adj1" fmla="val 100000"/>
              <a:gd name="adj2" fmla="val 1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26" name="下矢印 25"/>
          <p:cNvSpPr/>
          <p:nvPr/>
        </p:nvSpPr>
        <p:spPr>
          <a:xfrm>
            <a:off x="7395332" y="5393493"/>
            <a:ext cx="864000" cy="108000"/>
          </a:xfrm>
          <a:prstGeom prst="downArrow">
            <a:avLst>
              <a:gd name="adj1" fmla="val 100000"/>
              <a:gd name="adj2" fmla="val 10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游ゴシック" panose="020B0400000000000000" pitchFamily="50" charset="-128"/>
              <a:ea typeface="游ゴシック" panose="020B0400000000000000" pitchFamily="50" charset="-128"/>
            </a:endParaRPr>
          </a:p>
        </p:txBody>
      </p:sp>
      <p:sp>
        <p:nvSpPr>
          <p:cNvPr id="3" name="曲折矢印 2"/>
          <p:cNvSpPr/>
          <p:nvPr/>
        </p:nvSpPr>
        <p:spPr>
          <a:xfrm rot="10800000">
            <a:off x="7096849" y="6079234"/>
            <a:ext cx="720000" cy="432000"/>
          </a:xfrm>
          <a:prstGeom prst="bentArrow">
            <a:avLst>
              <a:gd name="adj1" fmla="val 19120"/>
              <a:gd name="adj2" fmla="val 25000"/>
              <a:gd name="adj3" fmla="val 25000"/>
              <a:gd name="adj4" fmla="val 34457"/>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游ゴシック" panose="020B0400000000000000" pitchFamily="50" charset="-128"/>
              <a:ea typeface="游ゴシック" panose="020B0400000000000000" pitchFamily="50" charset="-128"/>
            </a:endParaRPr>
          </a:p>
        </p:txBody>
      </p:sp>
      <p:sp>
        <p:nvSpPr>
          <p:cNvPr id="27" name="曲折矢印 26"/>
          <p:cNvSpPr/>
          <p:nvPr/>
        </p:nvSpPr>
        <p:spPr>
          <a:xfrm rot="10800000" flipH="1">
            <a:off x="2010499" y="6079234"/>
            <a:ext cx="720000" cy="432000"/>
          </a:xfrm>
          <a:prstGeom prst="bentArrow">
            <a:avLst>
              <a:gd name="adj1" fmla="val 20223"/>
              <a:gd name="adj2" fmla="val 25000"/>
              <a:gd name="adj3" fmla="val 25000"/>
              <a:gd name="adj4" fmla="val 34457"/>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游ゴシック" panose="020B0400000000000000" pitchFamily="50" charset="-128"/>
              <a:ea typeface="游ゴシック" panose="020B0400000000000000" pitchFamily="50" charset="-128"/>
            </a:endParaRPr>
          </a:p>
        </p:txBody>
      </p:sp>
      <p:sp>
        <p:nvSpPr>
          <p:cNvPr id="29" name="下矢印 28"/>
          <p:cNvSpPr/>
          <p:nvPr/>
        </p:nvSpPr>
        <p:spPr>
          <a:xfrm flipH="1">
            <a:off x="4763115" y="6079234"/>
            <a:ext cx="288000" cy="180000"/>
          </a:xfrm>
          <a:prstGeom prst="downArrow">
            <a:avLst>
              <a:gd name="adj1" fmla="val 30156"/>
              <a:gd name="adj2" fmla="val 50000"/>
            </a:avLst>
          </a:prstGeom>
          <a:solidFill>
            <a:srgbClr val="00CC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游ゴシック" panose="020B0400000000000000" pitchFamily="50" charset="-128"/>
              <a:ea typeface="游ゴシック" panose="020B0400000000000000" pitchFamily="50" charset="-128"/>
            </a:endParaRPr>
          </a:p>
        </p:txBody>
      </p:sp>
      <p:sp>
        <p:nvSpPr>
          <p:cNvPr id="28" name="テキスト ボックス 27"/>
          <p:cNvSpPr txBox="1"/>
          <p:nvPr/>
        </p:nvSpPr>
        <p:spPr>
          <a:xfrm>
            <a:off x="265198" y="3879585"/>
            <a:ext cx="9360000" cy="504000"/>
          </a:xfrm>
          <a:prstGeom prst="roundRect">
            <a:avLst>
              <a:gd name="adj" fmla="val 0"/>
            </a:avLst>
          </a:prstGeom>
          <a:noFill/>
          <a:ln w="12700">
            <a:noFill/>
          </a:ln>
        </p:spPr>
        <p:txBody>
          <a:bodyPr wrap="square" lIns="72000" tIns="72000" rIns="72000" bIns="72000" rtlCol="0" anchor="t">
            <a:noAutofit/>
          </a:bodyPr>
          <a:lstStyle/>
          <a:p>
            <a:r>
              <a:rPr lang="ja-JP" altLang="en-US" sz="1200" dirty="0">
                <a:latin typeface="游ゴシック" panose="020B0400000000000000" pitchFamily="50" charset="-128"/>
                <a:ea typeface="游ゴシック" panose="020B0400000000000000" pitchFamily="50" charset="-128"/>
              </a:rPr>
              <a:t>　本報告書の掲載内容は、３つの計画のそれぞれの審議会において審議・承認された、健康づくりに関する目標の達成状況及び施策の実施状況（令和</a:t>
            </a:r>
            <a:r>
              <a:rPr lang="ja-JP" altLang="en-US" sz="1200" dirty="0">
                <a:solidFill>
                  <a:srgbClr val="FF0000"/>
                </a:solidFill>
                <a:latin typeface="游ゴシック" panose="020B0400000000000000" pitchFamily="50" charset="-128"/>
                <a:ea typeface="游ゴシック" panose="020B0400000000000000" pitchFamily="50" charset="-128"/>
              </a:rPr>
              <a:t>７</a:t>
            </a:r>
            <a:r>
              <a:rPr lang="ja-JP" altLang="en-US" sz="1200" dirty="0">
                <a:latin typeface="游ゴシック" panose="020B0400000000000000" pitchFamily="50" charset="-128"/>
                <a:ea typeface="游ゴシック" panose="020B0400000000000000" pitchFamily="50" charset="-128"/>
              </a:rPr>
              <a:t>年度 </a:t>
            </a:r>
            <a:r>
              <a:rPr lang="en-US" altLang="ja-JP" sz="1200" dirty="0">
                <a:latin typeface="游ゴシック" panose="020B0400000000000000" pitchFamily="50" charset="-128"/>
                <a:ea typeface="游ゴシック" panose="020B0400000000000000" pitchFamily="50" charset="-128"/>
              </a:rPr>
              <a:t>PDCA</a:t>
            </a:r>
            <a:r>
              <a:rPr lang="ja-JP" altLang="en-US" sz="1200" dirty="0">
                <a:latin typeface="游ゴシック" panose="020B0400000000000000" pitchFamily="50" charset="-128"/>
                <a:ea typeface="游ゴシック" panose="020B0400000000000000" pitchFamily="50" charset="-128"/>
              </a:rPr>
              <a:t>進捗管理票）で構成されています。</a:t>
            </a:r>
          </a:p>
        </p:txBody>
      </p:sp>
      <p:sp>
        <p:nvSpPr>
          <p:cNvPr id="2" name="スライド番号プレースホルダー 1"/>
          <p:cNvSpPr>
            <a:spLocks noGrp="1"/>
          </p:cNvSpPr>
          <p:nvPr>
            <p:ph type="sldNum" sz="quarter" idx="12"/>
          </p:nvPr>
        </p:nvSpPr>
        <p:spPr/>
        <p:txBody>
          <a:bodyPr/>
          <a:lstStyle/>
          <a:p>
            <a:fld id="{4D1D0668-0C6C-4C7F-AAAF-C0078F4BF5F6}" type="slidenum">
              <a:rPr kumimoji="1" lang="ja-JP" altLang="en-US" smtClean="0"/>
              <a:t>3</a:t>
            </a:fld>
            <a:endParaRPr kumimoji="1" lang="ja-JP" altLang="en-US"/>
          </a:p>
        </p:txBody>
      </p:sp>
      <p:pic>
        <p:nvPicPr>
          <p:cNvPr id="30" name="図 2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82603" y="358877"/>
            <a:ext cx="1100769" cy="360000"/>
          </a:xfrm>
          <a:prstGeom prst="rect">
            <a:avLst/>
          </a:prstGeom>
        </p:spPr>
      </p:pic>
      <p:sp>
        <p:nvSpPr>
          <p:cNvPr id="32" name="テキスト ボックス 31">
            <a:extLst>
              <a:ext uri="{FF2B5EF4-FFF2-40B4-BE49-F238E27FC236}">
                <a16:creationId xmlns:a16="http://schemas.microsoft.com/office/drawing/2014/main" id="{CD82F251-5902-41D5-94A2-43B9BA1D4556}"/>
              </a:ext>
            </a:extLst>
          </p:cNvPr>
          <p:cNvSpPr txBox="1"/>
          <p:nvPr/>
        </p:nvSpPr>
        <p:spPr>
          <a:xfrm>
            <a:off x="5249494" y="96723"/>
            <a:ext cx="4608000" cy="216000"/>
          </a:xfrm>
          <a:prstGeom prst="roundRect">
            <a:avLst>
              <a:gd name="adj" fmla="val 50000"/>
            </a:avLst>
          </a:prstGeom>
          <a:solidFill>
            <a:srgbClr val="009999"/>
          </a:solidFill>
        </p:spPr>
        <p:txBody>
          <a:bodyPr wrap="none" lIns="72000" tIns="43200" rIns="36000" bIns="36000" rtlCol="0" anchor="ctr">
            <a:noAutofit/>
          </a:bodyPr>
          <a:lstStyle/>
          <a:p>
            <a:pPr algn="ctr"/>
            <a:r>
              <a:rPr lang="ja-JP" altLang="en-US" sz="1100" b="1" dirty="0">
                <a:solidFill>
                  <a:schemeClr val="bg1"/>
                </a:solidFill>
                <a:latin typeface="游ゴシック" panose="020B0400000000000000" pitchFamily="50" charset="-128"/>
                <a:ea typeface="游ゴシック" panose="020B0400000000000000" pitchFamily="50" charset="-128"/>
              </a:rPr>
              <a:t>大阪府健康づくり推進条例第</a:t>
            </a:r>
            <a:r>
              <a:rPr lang="en-US" altLang="ja-JP" sz="1100" b="1" dirty="0">
                <a:solidFill>
                  <a:schemeClr val="bg1"/>
                </a:solidFill>
                <a:latin typeface="游ゴシック" panose="020B0400000000000000" pitchFamily="50" charset="-128"/>
                <a:ea typeface="游ゴシック" panose="020B0400000000000000" pitchFamily="50" charset="-128"/>
              </a:rPr>
              <a:t>19</a:t>
            </a:r>
            <a:r>
              <a:rPr lang="ja-JP" altLang="en-US" sz="1100" b="1" dirty="0">
                <a:solidFill>
                  <a:schemeClr val="bg1"/>
                </a:solidFill>
                <a:latin typeface="游ゴシック" panose="020B0400000000000000" pitchFamily="50" charset="-128"/>
                <a:ea typeface="游ゴシック" panose="020B0400000000000000" pitchFamily="50" charset="-128"/>
              </a:rPr>
              <a:t>条に基づく年次報告書</a:t>
            </a:r>
            <a:r>
              <a:rPr lang="en-US" altLang="ja-JP" sz="1100" b="1" dirty="0">
                <a:solidFill>
                  <a:schemeClr val="bg1"/>
                </a:solidFill>
                <a:latin typeface="游ゴシック" panose="020B0400000000000000" pitchFamily="50" charset="-128"/>
                <a:ea typeface="游ゴシック" panose="020B0400000000000000" pitchFamily="50" charset="-128"/>
              </a:rPr>
              <a:t>〈</a:t>
            </a:r>
            <a:r>
              <a:rPr lang="ja-JP" altLang="en-US" sz="1100" b="1" dirty="0">
                <a:solidFill>
                  <a:schemeClr val="bg1"/>
                </a:solidFill>
                <a:latin typeface="游ゴシック" panose="020B0400000000000000" pitchFamily="50" charset="-128"/>
                <a:ea typeface="游ゴシック" panose="020B0400000000000000" pitchFamily="50" charset="-128"/>
              </a:rPr>
              <a:t>令和７年度</a:t>
            </a:r>
            <a:r>
              <a:rPr lang="en-US" altLang="ja-JP" sz="1100" b="1" dirty="0">
                <a:solidFill>
                  <a:schemeClr val="bg1"/>
                </a:solidFill>
                <a:latin typeface="游ゴシック" panose="020B0400000000000000" pitchFamily="50" charset="-128"/>
                <a:ea typeface="游ゴシック" panose="020B0400000000000000" pitchFamily="50" charset="-128"/>
              </a:rPr>
              <a:t>〉</a:t>
            </a:r>
            <a:endParaRPr lang="ja-JP" altLang="en-US" sz="11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5860436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3296" y="861196"/>
            <a:ext cx="9370979" cy="59227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en-US" altLang="ja-JP" sz="2000" b="1" dirty="0">
                <a:solidFill>
                  <a:schemeClr val="tx1"/>
                </a:solidFill>
                <a:latin typeface="Meiryo UI" panose="020B0604030504040204" pitchFamily="50" charset="-128"/>
                <a:ea typeface="Meiryo UI" panose="020B0604030504040204" pitchFamily="50" charset="-128"/>
              </a:rPr>
              <a:t>1</a:t>
            </a:r>
            <a:r>
              <a:rPr kumimoji="1" lang="ja-JP" altLang="en-US" sz="2000" b="1" dirty="0">
                <a:solidFill>
                  <a:schemeClr val="tx1"/>
                </a:solidFill>
                <a:latin typeface="Meiryo UI" panose="020B0604030504040204" pitchFamily="50" charset="-128"/>
                <a:ea typeface="Meiryo UI" panose="020B0604030504040204" pitchFamily="50" charset="-128"/>
              </a:rPr>
              <a:t>　生活習慣病の予防</a:t>
            </a:r>
          </a:p>
        </p:txBody>
      </p:sp>
      <p:sp>
        <p:nvSpPr>
          <p:cNvPr id="15" name="正方形/長方形 14"/>
          <p:cNvSpPr/>
          <p:nvPr/>
        </p:nvSpPr>
        <p:spPr>
          <a:xfrm>
            <a:off x="129324" y="777702"/>
            <a:ext cx="4608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a:t>
            </a:r>
            <a:r>
              <a:rPr kumimoji="1" lang="en-US" altLang="ja-JP" sz="2000" b="1" dirty="0">
                <a:ln w="0"/>
                <a:solidFill>
                  <a:schemeClr val="bg1"/>
                </a:solidFill>
                <a:effectLst>
                  <a:outerShdw blurRad="38100" dist="19050" dir="2700000" algn="tl" rotWithShape="0">
                    <a:schemeClr val="dk1">
                      <a:alpha val="40000"/>
                    </a:schemeClr>
                  </a:outerShdw>
                </a:effectLst>
              </a:rPr>
              <a:t>4</a:t>
            </a:r>
            <a:r>
              <a:rPr kumimoji="1" lang="ja-JP" altLang="en-US" sz="2000" b="1" dirty="0">
                <a:ln w="0"/>
                <a:solidFill>
                  <a:schemeClr val="bg1"/>
                </a:solidFill>
                <a:effectLst>
                  <a:outerShdw blurRad="38100" dist="19050" dir="2700000" algn="tl" rotWithShape="0">
                    <a:schemeClr val="dk1">
                      <a:alpha val="40000"/>
                    </a:schemeClr>
                  </a:outerShdw>
                </a:effectLst>
              </a:rPr>
              <a:t>）飲酒　</a:t>
            </a:r>
            <a:r>
              <a:rPr kumimoji="1" lang="ja-JP" altLang="en-US" sz="1600" b="1" dirty="0">
                <a:solidFill>
                  <a:schemeClr val="bg1"/>
                </a:solidFill>
              </a:rPr>
              <a:t>計画 </a:t>
            </a:r>
            <a:r>
              <a:rPr kumimoji="1" lang="en-US" altLang="ja-JP" sz="1600" b="1" dirty="0">
                <a:solidFill>
                  <a:schemeClr val="bg1"/>
                </a:solidFill>
              </a:rPr>
              <a:t>P.76-77</a:t>
            </a:r>
          </a:p>
        </p:txBody>
      </p:sp>
      <p:sp>
        <p:nvSpPr>
          <p:cNvPr id="17" name="正方形/長方形 16"/>
          <p:cNvSpPr/>
          <p:nvPr/>
        </p:nvSpPr>
        <p:spPr>
          <a:xfrm>
            <a:off x="357908" y="2012103"/>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18" name="正方形/長方形 17"/>
          <p:cNvSpPr/>
          <p:nvPr/>
        </p:nvSpPr>
        <p:spPr>
          <a:xfrm>
            <a:off x="404091" y="2255575"/>
            <a:ext cx="8856000" cy="917998"/>
          </a:xfrm>
          <a:prstGeom prst="rect">
            <a:avLst/>
          </a:prstGeom>
        </p:spPr>
        <p:txBody>
          <a:bodyPr wrap="square" lIns="36000" tIns="72000" rIns="36000" bIns="36000">
            <a:noAutofit/>
          </a:bodyPr>
          <a:lstStyle/>
          <a:p>
            <a:r>
              <a:rPr lang="ja-JP" altLang="en-US" sz="1200" b="1" dirty="0">
                <a:latin typeface="+mn-ea"/>
              </a:rPr>
              <a:t>▽飲酒をする場合には、年齢、性別、持病等によって、飲酒が及ぼす身体への影響が異なることを理解し、健康に配慮した飲酒　</a:t>
            </a:r>
            <a:endParaRPr lang="en-US" altLang="ja-JP" sz="1200" b="1" dirty="0">
              <a:latin typeface="+mn-ea"/>
            </a:endParaRPr>
          </a:p>
          <a:p>
            <a:r>
              <a:rPr lang="ja-JP" altLang="en-US" sz="1200" b="1" dirty="0">
                <a:latin typeface="+mn-ea"/>
              </a:rPr>
              <a:t>　を実践します。</a:t>
            </a:r>
            <a:endParaRPr lang="en-US" altLang="ja-JP" sz="1200" b="1" dirty="0">
              <a:latin typeface="+mn-ea"/>
            </a:endParaRPr>
          </a:p>
          <a:p>
            <a:r>
              <a:rPr lang="ja-JP" altLang="en-US" sz="1200" b="1" dirty="0">
                <a:latin typeface="+mn-ea"/>
              </a:rPr>
              <a:t>▽妊婦の飲酒が胎児に及ぼす影響を理解し、妊娠中や妊娠の可能性がある場合は、飲酒をしません。</a:t>
            </a:r>
            <a:endParaRPr lang="en-US" altLang="ja-JP" sz="1200" b="1" dirty="0">
              <a:latin typeface="+mn-ea"/>
            </a:endParaRPr>
          </a:p>
          <a:p>
            <a:r>
              <a:rPr lang="ja-JP" altLang="en-US" sz="1200" b="1" dirty="0">
                <a:latin typeface="+mn-ea"/>
              </a:rPr>
              <a:t>▽</a:t>
            </a:r>
            <a:r>
              <a:rPr lang="en-US" altLang="ja-JP" sz="1200" b="1" dirty="0">
                <a:latin typeface="+mn-ea"/>
              </a:rPr>
              <a:t>20</a:t>
            </a:r>
            <a:r>
              <a:rPr lang="ja-JP" altLang="en-US" sz="1200" b="1" dirty="0">
                <a:latin typeface="+mn-ea"/>
              </a:rPr>
              <a:t>歳未満の者・妊婦の飲酒を看過せず、注意を促します。</a:t>
            </a:r>
          </a:p>
        </p:txBody>
      </p:sp>
      <p:sp>
        <p:nvSpPr>
          <p:cNvPr id="24" name="正方形/長方形 23"/>
          <p:cNvSpPr/>
          <p:nvPr/>
        </p:nvSpPr>
        <p:spPr>
          <a:xfrm>
            <a:off x="311725" y="3064731"/>
            <a:ext cx="3286183"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行政等が取り組む数値目標</a:t>
            </a:r>
            <a:r>
              <a:rPr lang="en-US" altLang="ja-JP" sz="1600" b="1" dirty="0">
                <a:latin typeface="+mn-ea"/>
              </a:rPr>
              <a:t>】</a:t>
            </a:r>
            <a:endParaRPr lang="ja-JP" altLang="en-US" sz="16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3749716541"/>
              </p:ext>
            </p:extLst>
          </p:nvPr>
        </p:nvGraphicFramePr>
        <p:xfrm>
          <a:off x="498784" y="3529372"/>
          <a:ext cx="8930966" cy="1995862"/>
        </p:xfrm>
        <a:graphic>
          <a:graphicData uri="http://schemas.openxmlformats.org/drawingml/2006/table">
            <a:tbl>
              <a:tblPr firstRow="1" firstCol="1" bandRow="1">
                <a:tableStyleId>{5C22544A-7EE6-4342-B048-85BDC9FD1C3A}</a:tableStyleId>
              </a:tblPr>
              <a:tblGrid>
                <a:gridCol w="507416">
                  <a:extLst>
                    <a:ext uri="{9D8B030D-6E8A-4147-A177-3AD203B41FA5}">
                      <a16:colId xmlns:a16="http://schemas.microsoft.com/office/drawing/2014/main" val="20000"/>
                    </a:ext>
                  </a:extLst>
                </a:gridCol>
                <a:gridCol w="4467075">
                  <a:extLst>
                    <a:ext uri="{9D8B030D-6E8A-4147-A177-3AD203B41FA5}">
                      <a16:colId xmlns:a16="http://schemas.microsoft.com/office/drawing/2014/main" val="20001"/>
                    </a:ext>
                  </a:extLst>
                </a:gridCol>
                <a:gridCol w="1134472">
                  <a:extLst>
                    <a:ext uri="{9D8B030D-6E8A-4147-A177-3AD203B41FA5}">
                      <a16:colId xmlns:a16="http://schemas.microsoft.com/office/drawing/2014/main" val="20002"/>
                    </a:ext>
                  </a:extLst>
                </a:gridCol>
                <a:gridCol w="1546633">
                  <a:extLst>
                    <a:ext uri="{9D8B030D-6E8A-4147-A177-3AD203B41FA5}">
                      <a16:colId xmlns:a16="http://schemas.microsoft.com/office/drawing/2014/main" val="914633299"/>
                    </a:ext>
                  </a:extLst>
                </a:gridCol>
                <a:gridCol w="1275370">
                  <a:extLst>
                    <a:ext uri="{9D8B030D-6E8A-4147-A177-3AD203B41FA5}">
                      <a16:colId xmlns:a16="http://schemas.microsoft.com/office/drawing/2014/main" val="20003"/>
                    </a:ext>
                  </a:extLst>
                </a:gridCol>
              </a:tblGrid>
              <a:tr h="503197">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497555">
                <a:tc rowSpan="2">
                  <a:txBody>
                    <a:bodyPr/>
                    <a:lstStyle/>
                    <a:p>
                      <a:pPr algn="ctr" fontAlgn="auto">
                        <a:lnSpc>
                          <a:spcPts val="1600"/>
                        </a:lnSpc>
                        <a:spcAft>
                          <a:spcPts val="0"/>
                        </a:spcAft>
                      </a:pPr>
                      <a:r>
                        <a:rPr lang="en-US" altLang="ja-JP" sz="1400" dirty="0">
                          <a:solidFill>
                            <a:schemeClr val="bg1"/>
                          </a:solidFill>
                          <a:effectLst/>
                          <a:latin typeface="+mn-ea"/>
                          <a:ea typeface="+mn-ea"/>
                          <a:cs typeface="HG丸ｺﾞｼｯｸM-PRO"/>
                        </a:rPr>
                        <a:t>12</a:t>
                      </a:r>
                      <a:endParaRPr lang="ja-JP" sz="14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l" fontAlgn="auto">
                        <a:lnSpc>
                          <a:spcPts val="1600"/>
                        </a:lnSpc>
                        <a:spcAft>
                          <a:spcPts val="0"/>
                        </a:spcAft>
                      </a:pPr>
                      <a:r>
                        <a:rPr lang="ja-JP" altLang="en-US" sz="1050" b="1" dirty="0">
                          <a:solidFill>
                            <a:schemeClr val="tx1"/>
                          </a:solidFill>
                          <a:effectLst/>
                          <a:latin typeface="+mn-ea"/>
                          <a:ea typeface="+mn-ea"/>
                        </a:rPr>
                        <a:t>生活習慣病のリスクを高める量を飲酒している者の割合の減少（男性）</a:t>
                      </a:r>
                      <a:endParaRPr lang="en-US" altLang="ja-JP" sz="1050" b="1" dirty="0">
                        <a:solidFill>
                          <a:schemeClr val="tx1"/>
                        </a:solidFill>
                        <a:effectLst/>
                        <a:latin typeface="+mn-ea"/>
                        <a:ea typeface="+mn-ea"/>
                      </a:endParaRPr>
                    </a:p>
                    <a:p>
                      <a:pPr algn="l" fontAlgn="auto">
                        <a:lnSpc>
                          <a:spcPts val="1600"/>
                        </a:lnSpc>
                        <a:spcAft>
                          <a:spcPts val="0"/>
                        </a:spcAft>
                      </a:pPr>
                      <a:r>
                        <a:rPr lang="en-US" altLang="ja-JP" sz="1050" b="1" dirty="0">
                          <a:solidFill>
                            <a:schemeClr val="tx1"/>
                          </a:solidFill>
                          <a:effectLst/>
                          <a:latin typeface="+mn-ea"/>
                          <a:ea typeface="+mn-ea"/>
                        </a:rPr>
                        <a:t>【</a:t>
                      </a:r>
                      <a:r>
                        <a:rPr lang="ja-JP" altLang="en-US" sz="1050" b="1" dirty="0">
                          <a:solidFill>
                            <a:schemeClr val="tx1"/>
                          </a:solidFill>
                          <a:effectLst/>
                          <a:latin typeface="+mn-ea"/>
                          <a:ea typeface="+mn-ea"/>
                        </a:rPr>
                        <a:t>大阪府健康づくり実態調査</a:t>
                      </a:r>
                      <a:r>
                        <a:rPr lang="en-US" altLang="ja-JP" sz="1050" b="1" dirty="0">
                          <a:solidFill>
                            <a:schemeClr val="tx1"/>
                          </a:solidFill>
                          <a:effectLst/>
                          <a:latin typeface="+mn-ea"/>
                          <a:ea typeface="+mn-ea"/>
                        </a:rPr>
                        <a:t>】</a:t>
                      </a:r>
                      <a:endParaRPr lang="ja-JP" altLang="en-US" sz="105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50" b="1" dirty="0">
                          <a:solidFill>
                            <a:schemeClr val="tx1"/>
                          </a:solidFill>
                          <a:effectLst/>
                          <a:latin typeface="+mn-ea"/>
                          <a:ea typeface="+mn-ea"/>
                        </a:rPr>
                        <a:t>13.6%</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sz="105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050" b="1" dirty="0">
                          <a:solidFill>
                            <a:schemeClr val="tx1"/>
                          </a:solidFill>
                          <a:effectLst/>
                          <a:latin typeface="+mn-ea"/>
                          <a:ea typeface="+mn-ea"/>
                        </a:rPr>
                        <a:t>13.0%</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R7</a:t>
                      </a:r>
                      <a:r>
                        <a:rPr lang="ja-JP" altLang="en-US" sz="1050" b="1" dirty="0">
                          <a:solidFill>
                            <a:schemeClr val="tx1"/>
                          </a:solidFill>
                          <a:effectLst/>
                          <a:latin typeface="+mn-ea"/>
                          <a:ea typeface="+mn-ea"/>
                        </a:rPr>
                        <a:t>）</a:t>
                      </a:r>
                      <a:r>
                        <a:rPr lang="ja-JP" altLang="en-US" sz="1050" b="0" dirty="0">
                          <a:solidFill>
                            <a:schemeClr val="tx1"/>
                          </a:solidFill>
                          <a:effectLst/>
                          <a:latin typeface="+mn-ea"/>
                          <a:ea typeface="+mn-ea"/>
                        </a:rPr>
                        <a:t>［○］</a:t>
                      </a:r>
                      <a:endParaRPr lang="ja-JP" altLang="ja-JP" sz="1050" b="0"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50" b="1" dirty="0">
                          <a:solidFill>
                            <a:schemeClr val="tx1"/>
                          </a:solidFill>
                          <a:effectLst/>
                          <a:latin typeface="+mn-ea"/>
                          <a:ea typeface="+mn-ea"/>
                        </a:rPr>
                        <a:t>13.0%</a:t>
                      </a:r>
                      <a:endParaRPr lang="ja-JP" sz="105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97555">
                <a:tc vMerge="1">
                  <a:txBody>
                    <a:bodyPr/>
                    <a:lstStyle/>
                    <a:p>
                      <a:endParaRPr kumimoji="1" lang="ja-JP" altLang="en-US"/>
                    </a:p>
                  </a:txBody>
                  <a:tcPr/>
                </a:tc>
                <a:tc>
                  <a:txBody>
                    <a:bodyPr/>
                    <a:lstStyle/>
                    <a:p>
                      <a:pPr algn="l" fontAlgn="auto">
                        <a:lnSpc>
                          <a:spcPts val="1600"/>
                        </a:lnSpc>
                        <a:spcAft>
                          <a:spcPts val="0"/>
                        </a:spcAft>
                      </a:pPr>
                      <a:r>
                        <a:rPr lang="ja-JP" altLang="en-US" sz="1050" b="1" dirty="0">
                          <a:solidFill>
                            <a:schemeClr val="tx1"/>
                          </a:solidFill>
                          <a:effectLst/>
                          <a:latin typeface="+mn-ea"/>
                          <a:ea typeface="+mn-ea"/>
                        </a:rPr>
                        <a:t>生活習慣病のリスクを高める量を飲酒している者の割合の減少（女性）</a:t>
                      </a:r>
                      <a:endParaRPr lang="en-US" altLang="ja-JP" sz="1050" b="1" dirty="0">
                        <a:solidFill>
                          <a:schemeClr val="tx1"/>
                        </a:solidFill>
                        <a:effectLst/>
                        <a:latin typeface="+mn-ea"/>
                        <a:ea typeface="+mn-ea"/>
                      </a:endParaRPr>
                    </a:p>
                    <a:p>
                      <a:pPr algn="l" fontAlgn="auto">
                        <a:lnSpc>
                          <a:spcPts val="1600"/>
                        </a:lnSpc>
                        <a:spcAft>
                          <a:spcPts val="0"/>
                        </a:spcAft>
                      </a:pPr>
                      <a:r>
                        <a:rPr lang="en-US" altLang="ja-JP" sz="1050" b="1" dirty="0">
                          <a:solidFill>
                            <a:schemeClr val="tx1"/>
                          </a:solidFill>
                          <a:effectLst/>
                          <a:latin typeface="+mn-ea"/>
                          <a:ea typeface="+mn-ea"/>
                        </a:rPr>
                        <a:t>【</a:t>
                      </a:r>
                      <a:r>
                        <a:rPr lang="ja-JP" altLang="en-US" sz="1050" b="1" dirty="0">
                          <a:solidFill>
                            <a:schemeClr val="tx1"/>
                          </a:solidFill>
                          <a:effectLst/>
                          <a:latin typeface="+mn-ea"/>
                          <a:ea typeface="+mn-ea"/>
                        </a:rPr>
                        <a:t>大阪府健康づくり実態調査</a:t>
                      </a:r>
                      <a:r>
                        <a:rPr lang="en-US" altLang="ja-JP" sz="1050" b="1" dirty="0">
                          <a:solidFill>
                            <a:schemeClr val="tx1"/>
                          </a:solidFill>
                          <a:effectLst/>
                          <a:latin typeface="+mn-ea"/>
                          <a:ea typeface="+mn-ea"/>
                        </a:rPr>
                        <a:t>】</a:t>
                      </a:r>
                      <a:endParaRPr lang="ja-JP" altLang="en-US" sz="105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fontAlgn="auto">
                        <a:lnSpc>
                          <a:spcPts val="1600"/>
                        </a:lnSpc>
                        <a:spcAft>
                          <a:spcPts val="0"/>
                        </a:spcAft>
                      </a:pPr>
                      <a:r>
                        <a:rPr lang="en-US" altLang="ja-JP" sz="1050" b="1" dirty="0">
                          <a:solidFill>
                            <a:schemeClr val="tx1"/>
                          </a:solidFill>
                          <a:effectLst/>
                          <a:latin typeface="+mn-ea"/>
                          <a:ea typeface="+mn-ea"/>
                        </a:rPr>
                        <a:t>9.6%</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altLang="ja-JP" sz="105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050" b="1" dirty="0">
                          <a:solidFill>
                            <a:schemeClr val="tx1"/>
                          </a:solidFill>
                          <a:effectLst/>
                          <a:latin typeface="+mn-ea"/>
                          <a:ea typeface="+mn-ea"/>
                        </a:rPr>
                        <a:t>10.6%</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R7</a:t>
                      </a:r>
                      <a:r>
                        <a:rPr lang="ja-JP" altLang="en-US" sz="1050" b="1" dirty="0">
                          <a:solidFill>
                            <a:schemeClr val="tx1"/>
                          </a:solidFill>
                          <a:effectLst/>
                          <a:latin typeface="+mn-ea"/>
                          <a:ea typeface="+mn-ea"/>
                        </a:rPr>
                        <a:t>）</a:t>
                      </a:r>
                      <a:r>
                        <a:rPr lang="ja-JP" altLang="en-US" sz="1050" b="0" dirty="0">
                          <a:solidFill>
                            <a:schemeClr val="tx1"/>
                          </a:solidFill>
                          <a:effectLst/>
                          <a:latin typeface="+mn-ea"/>
                          <a:ea typeface="+mn-ea"/>
                        </a:rPr>
                        <a:t>［△］</a:t>
                      </a:r>
                      <a:endParaRPr lang="ja-JP" altLang="ja-JP" sz="1050" b="0"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b="1" dirty="0">
                          <a:solidFill>
                            <a:schemeClr val="tx1"/>
                          </a:solidFill>
                          <a:effectLst/>
                          <a:latin typeface="+mn-ea"/>
                          <a:ea typeface="+mn-ea"/>
                        </a:rPr>
                        <a:t>6.4%</a:t>
                      </a:r>
                      <a:endParaRPr kumimoji="1" lang="ja-JP" altLang="en-US" sz="1050" dirty="0">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324913"/>
                  </a:ext>
                </a:extLst>
              </a:tr>
              <a:tr h="497555">
                <a:tc>
                  <a:txBody>
                    <a:bodyPr/>
                    <a:lstStyle/>
                    <a:p>
                      <a:pPr algn="ctr"/>
                      <a:r>
                        <a:rPr kumimoji="1" lang="en-US" altLang="ja-JP" sz="1400" dirty="0"/>
                        <a:t>13</a:t>
                      </a:r>
                      <a:endParaRPr kumimoji="1" lang="ja-JP" altLang="en-US" sz="1400" dirty="0"/>
                    </a:p>
                  </a:txBody>
                  <a:tcPr marL="72000" marR="72000" marT="36000" marB="3600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050" b="1" dirty="0">
                          <a:solidFill>
                            <a:schemeClr val="tx1"/>
                          </a:solidFill>
                          <a:effectLst/>
                          <a:latin typeface="+mn-ea"/>
                          <a:ea typeface="+mn-ea"/>
                        </a:rPr>
                        <a:t>妊婦の飲酒割合の減少</a:t>
                      </a:r>
                      <a:endParaRPr lang="en-US" altLang="ja-JP" sz="1050" b="1" dirty="0">
                        <a:solidFill>
                          <a:schemeClr val="tx1"/>
                        </a:solidFill>
                        <a:effectLst/>
                        <a:latin typeface="+mn-ea"/>
                        <a:ea typeface="+mn-ea"/>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050" b="1" dirty="0">
                          <a:solidFill>
                            <a:schemeClr val="tx1"/>
                          </a:solidFill>
                          <a:effectLst/>
                          <a:latin typeface="+mn-ea"/>
                          <a:ea typeface="+mn-ea"/>
                        </a:rPr>
                        <a:t>【</a:t>
                      </a:r>
                      <a:r>
                        <a:rPr lang="ja-JP" altLang="en-US" sz="1050" b="1" dirty="0">
                          <a:solidFill>
                            <a:schemeClr val="tx1"/>
                          </a:solidFill>
                          <a:effectLst/>
                          <a:latin typeface="+mn-ea"/>
                          <a:ea typeface="+mn-ea"/>
                        </a:rPr>
                        <a:t>厚生労働省母子保健課調査</a:t>
                      </a:r>
                      <a:r>
                        <a:rPr lang="en-US" altLang="ja-JP" sz="1050" b="1" dirty="0">
                          <a:solidFill>
                            <a:schemeClr val="tx1"/>
                          </a:solidFill>
                          <a:effectLst/>
                          <a:latin typeface="+mn-ea"/>
                          <a:ea typeface="+mn-ea"/>
                        </a:rPr>
                        <a:t>】</a:t>
                      </a:r>
                      <a:endParaRPr lang="ja-JP" altLang="en-US" sz="105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b="1" dirty="0">
                          <a:solidFill>
                            <a:schemeClr val="tx1"/>
                          </a:solidFill>
                          <a:effectLst/>
                          <a:latin typeface="+mn-ea"/>
                          <a:ea typeface="+mn-ea"/>
                        </a:rPr>
                        <a:t>2.5%</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R3</a:t>
                      </a:r>
                      <a:r>
                        <a:rPr lang="ja-JP" altLang="en-US" sz="1050" b="1" dirty="0">
                          <a:solidFill>
                            <a:schemeClr val="tx1"/>
                          </a:solidFill>
                          <a:effectLst/>
                          <a:latin typeface="+mn-ea"/>
                          <a:ea typeface="+mn-ea"/>
                        </a:rPr>
                        <a:t>）</a:t>
                      </a:r>
                      <a:endParaRPr lang="ja-JP" altLang="ja-JP" sz="105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b="1" dirty="0">
                          <a:solidFill>
                            <a:schemeClr val="tx1"/>
                          </a:solidFill>
                          <a:effectLst/>
                          <a:latin typeface="+mn-ea"/>
                          <a:ea typeface="+mn-ea"/>
                        </a:rPr>
                        <a:t>2.5%</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R5</a:t>
                      </a:r>
                      <a:r>
                        <a:rPr lang="ja-JP" altLang="en-US" sz="1050" b="1" dirty="0">
                          <a:solidFill>
                            <a:schemeClr val="tx1"/>
                          </a:solidFill>
                          <a:effectLst/>
                          <a:latin typeface="+mn-ea"/>
                          <a:ea typeface="+mn-ea"/>
                        </a:rPr>
                        <a:t>）</a:t>
                      </a:r>
                      <a:r>
                        <a:rPr lang="ja-JP" altLang="en-US" sz="1050" b="0" dirty="0">
                          <a:solidFill>
                            <a:schemeClr val="tx1"/>
                          </a:solidFill>
                          <a:effectLst/>
                          <a:latin typeface="+mn-ea"/>
                          <a:ea typeface="+mn-ea"/>
                        </a:rPr>
                        <a:t>［△］</a:t>
                      </a:r>
                      <a:endParaRPr lang="ja-JP" altLang="ja-JP" sz="1050" b="0"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050" b="1" dirty="0">
                          <a:latin typeface="+mn-ea"/>
                          <a:ea typeface="+mn-ea"/>
                        </a:rPr>
                        <a:t>0</a:t>
                      </a:r>
                      <a:r>
                        <a:rPr kumimoji="1" lang="ja-JP" altLang="en-US" sz="1050" b="1" dirty="0">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4684014"/>
                  </a:ext>
                </a:extLst>
              </a:tr>
            </a:tbl>
          </a:graphicData>
        </a:graphic>
      </p:graphicFrame>
      <p:sp>
        <p:nvSpPr>
          <p:cNvPr id="14" name="角丸四角形 13"/>
          <p:cNvSpPr/>
          <p:nvPr/>
        </p:nvSpPr>
        <p:spPr>
          <a:xfrm>
            <a:off x="357908" y="1980763"/>
            <a:ext cx="9144001" cy="3636294"/>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9" name="角丸四角形 18"/>
          <p:cNvSpPr/>
          <p:nvPr/>
        </p:nvSpPr>
        <p:spPr>
          <a:xfrm>
            <a:off x="357909" y="133276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0" name="角丸四角形 19"/>
          <p:cNvSpPr/>
          <p:nvPr/>
        </p:nvSpPr>
        <p:spPr>
          <a:xfrm>
            <a:off x="2445909" y="1332764"/>
            <a:ext cx="7056000"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生活習慣病のリスクを高める飲酒を減らします</a:t>
            </a:r>
          </a:p>
          <a:p>
            <a:pPr algn="ctr">
              <a:lnSpc>
                <a:spcPts val="2000"/>
              </a:lnSpc>
            </a:pPr>
            <a:r>
              <a:rPr kumimoji="1" lang="ja-JP" altLang="en-US" sz="1600" b="1" dirty="0">
                <a:solidFill>
                  <a:schemeClr val="tx1"/>
                </a:solidFill>
              </a:rPr>
              <a:t>～お酒の飲み過ぎに注意しましょう～</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30</a:t>
            </a:fld>
            <a:endParaRPr kumimoji="1" lang="ja-JP" altLang="en-US"/>
          </a:p>
        </p:txBody>
      </p:sp>
      <p:pic>
        <p:nvPicPr>
          <p:cNvPr id="21" name="図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6" name="角丸四角形 19">
            <a:extLst>
              <a:ext uri="{FF2B5EF4-FFF2-40B4-BE49-F238E27FC236}">
                <a16:creationId xmlns:a16="http://schemas.microsoft.com/office/drawing/2014/main" id="{48284F37-3024-4162-BCDE-F20204F06DB9}"/>
              </a:ext>
            </a:extLst>
          </p:cNvPr>
          <p:cNvSpPr/>
          <p:nvPr/>
        </p:nvSpPr>
        <p:spPr>
          <a:xfrm>
            <a:off x="357908" y="5667943"/>
            <a:ext cx="1080000" cy="998892"/>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（計画策定時）</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角丸四角形 20">
            <a:extLst>
              <a:ext uri="{FF2B5EF4-FFF2-40B4-BE49-F238E27FC236}">
                <a16:creationId xmlns:a16="http://schemas.microsoft.com/office/drawing/2014/main" id="{131D18E8-0D7E-4E9F-806F-A0B2AF718335}"/>
              </a:ext>
            </a:extLst>
          </p:cNvPr>
          <p:cNvSpPr/>
          <p:nvPr/>
        </p:nvSpPr>
        <p:spPr>
          <a:xfrm>
            <a:off x="1484092" y="5667942"/>
            <a:ext cx="8063999" cy="998893"/>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 飲酒習慣のある者の割合をみると、大阪府は全国を上回っています。</a:t>
            </a:r>
          </a:p>
          <a:p>
            <a:pPr marL="174625" indent="-174625">
              <a:lnSpc>
                <a:spcPct val="100000"/>
              </a:lnSpc>
            </a:pPr>
            <a:r>
              <a:rPr kumimoji="1" lang="ja-JP" altLang="en-US" sz="1200" b="1" baseline="0" dirty="0">
                <a:solidFill>
                  <a:schemeClr val="tx1"/>
                </a:solidFill>
                <a:latin typeface="+mn-ea"/>
                <a:ea typeface="+mn-ea"/>
              </a:rPr>
              <a:t>◆ 生活習慣病のリスクを高める量を飲酒している者の割合をみると、男性は </a:t>
            </a:r>
            <a:r>
              <a:rPr kumimoji="1" lang="en-US" altLang="ja-JP" sz="1200" b="1" baseline="0" dirty="0">
                <a:solidFill>
                  <a:schemeClr val="tx1"/>
                </a:solidFill>
                <a:latin typeface="+mn-ea"/>
                <a:ea typeface="+mn-ea"/>
              </a:rPr>
              <a:t>50</a:t>
            </a:r>
            <a:r>
              <a:rPr kumimoji="1" lang="ja-JP" altLang="en-US" sz="1200" b="1" baseline="0" dirty="0">
                <a:solidFill>
                  <a:schemeClr val="tx1"/>
                </a:solidFill>
                <a:latin typeface="+mn-ea"/>
                <a:ea typeface="+mn-ea"/>
              </a:rPr>
              <a:t>歳代、</a:t>
            </a:r>
            <a:r>
              <a:rPr kumimoji="1" lang="en-US" altLang="ja-JP" sz="1200" b="1" baseline="0" dirty="0">
                <a:solidFill>
                  <a:schemeClr val="tx1"/>
                </a:solidFill>
                <a:latin typeface="+mn-ea"/>
                <a:ea typeface="+mn-ea"/>
              </a:rPr>
              <a:t>60 </a:t>
            </a:r>
            <a:r>
              <a:rPr kumimoji="1" lang="ja-JP" altLang="en-US" sz="1200" b="1" baseline="0" dirty="0">
                <a:solidFill>
                  <a:schemeClr val="tx1"/>
                </a:solidFill>
                <a:latin typeface="+mn-ea"/>
                <a:ea typeface="+mn-ea"/>
              </a:rPr>
              <a:t>歳代で高くなっており、女性は </a:t>
            </a:r>
            <a:r>
              <a:rPr kumimoji="1" lang="en-US" altLang="ja-JP" sz="1200" b="1" baseline="0" dirty="0">
                <a:solidFill>
                  <a:schemeClr val="tx1"/>
                </a:solidFill>
                <a:latin typeface="+mn-ea"/>
                <a:ea typeface="+mn-ea"/>
              </a:rPr>
              <a:t>50 </a:t>
            </a:r>
            <a:r>
              <a:rPr kumimoji="1" lang="ja-JP" altLang="en-US" sz="1200" b="1" baseline="0" dirty="0">
                <a:solidFill>
                  <a:schemeClr val="tx1"/>
                </a:solidFill>
                <a:latin typeface="+mn-ea"/>
                <a:ea typeface="+mn-ea"/>
              </a:rPr>
              <a:t>歳代において最も高くなっています。</a:t>
            </a:r>
          </a:p>
          <a:p>
            <a:pPr marL="174625" indent="-174625">
              <a:lnSpc>
                <a:spcPct val="100000"/>
              </a:lnSpc>
            </a:pPr>
            <a:r>
              <a:rPr kumimoji="1" lang="ja-JP" altLang="en-US" sz="1200" b="1" dirty="0">
                <a:solidFill>
                  <a:schemeClr val="tx1"/>
                </a:solidFill>
                <a:latin typeface="+mn-ea"/>
              </a:rPr>
              <a:t>◆ </a:t>
            </a:r>
            <a:r>
              <a:rPr kumimoji="1" lang="ja-JP" altLang="en-US" sz="1200" b="1" baseline="0" dirty="0">
                <a:solidFill>
                  <a:schemeClr val="tx1"/>
                </a:solidFill>
                <a:latin typeface="+mn-ea"/>
                <a:ea typeface="+mn-ea"/>
              </a:rPr>
              <a:t>飲酒をする場合には、年齢、性別、持病等によって、飲酒が及ぼす身体への影響が異なることを理解し、自分に合った飲酒量を決めて、健康に配慮した飲酒を心がけることが大切です。</a:t>
            </a:r>
          </a:p>
        </p:txBody>
      </p:sp>
      <p:sp>
        <p:nvSpPr>
          <p:cNvPr id="23" name="角丸四角形 47">
            <a:extLst>
              <a:ext uri="{FF2B5EF4-FFF2-40B4-BE49-F238E27FC236}">
                <a16:creationId xmlns:a16="http://schemas.microsoft.com/office/drawing/2014/main" id="{D82D6B44-53BD-4552-AF75-4B75619CFDE0}"/>
              </a:ext>
            </a:extLst>
          </p:cNvPr>
          <p:cNvSpPr/>
          <p:nvPr/>
        </p:nvSpPr>
        <p:spPr>
          <a:xfrm>
            <a:off x="7456533" y="2934732"/>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968528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5395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2698444842"/>
              </p:ext>
            </p:extLst>
          </p:nvPr>
        </p:nvGraphicFramePr>
        <p:xfrm>
          <a:off x="465146" y="295897"/>
          <a:ext cx="8928000" cy="6350301"/>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350301">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生活習慣病のリスクを高める飲酒の減少</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特定健診・保健指導従事者の資質向上を目的に研修会を実施（オンライン研修の内容に「アルコール」を含め実施）。</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オンライン研修：</a:t>
                      </a:r>
                      <a:r>
                        <a:rPr kumimoji="1" lang="en-US" altLang="ja-JP" sz="1100" b="1" baseline="0" dirty="0">
                          <a:solidFill>
                            <a:schemeClr val="tx1"/>
                          </a:solidFill>
                          <a:latin typeface="+mn-ea"/>
                          <a:ea typeface="+mn-ea"/>
                        </a:rPr>
                        <a:t>700</a:t>
                      </a:r>
                      <a:r>
                        <a:rPr kumimoji="1" lang="ja-JP" altLang="en-US" sz="1100" b="1" baseline="0" dirty="0">
                          <a:solidFill>
                            <a:schemeClr val="tx1"/>
                          </a:solidFill>
                          <a:latin typeface="+mn-ea"/>
                          <a:ea typeface="+mn-ea"/>
                        </a:rPr>
                        <a:t>人</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令和</a:t>
                      </a:r>
                      <a:r>
                        <a:rPr kumimoji="1" lang="en-US" altLang="ja-JP" sz="1100" b="1" baseline="0" dirty="0">
                          <a:solidFill>
                            <a:schemeClr val="tx1"/>
                          </a:solidFill>
                          <a:latin typeface="+mn-ea"/>
                          <a:ea typeface="+mn-ea"/>
                        </a:rPr>
                        <a:t>7</a:t>
                      </a:r>
                      <a:r>
                        <a:rPr kumimoji="1" lang="ja-JP" altLang="en-US" sz="1100" b="1" baseline="0" dirty="0">
                          <a:solidFill>
                            <a:schemeClr val="tx1"/>
                          </a:solidFill>
                          <a:latin typeface="+mn-ea"/>
                          <a:ea typeface="+mn-ea"/>
                        </a:rPr>
                        <a:t>年</a:t>
                      </a:r>
                      <a:r>
                        <a:rPr kumimoji="1" lang="en-US" altLang="ja-JP" sz="1100" b="1" baseline="0" dirty="0">
                          <a:solidFill>
                            <a:schemeClr val="tx1"/>
                          </a:solidFill>
                          <a:latin typeface="+mn-ea"/>
                          <a:ea typeface="+mn-ea"/>
                        </a:rPr>
                        <a:t>12</a:t>
                      </a:r>
                      <a:r>
                        <a:rPr kumimoji="1" lang="ja-JP" altLang="en-US" sz="1100" b="1" baseline="0" dirty="0">
                          <a:solidFill>
                            <a:schemeClr val="tx1"/>
                          </a:solidFill>
                          <a:latin typeface="+mn-ea"/>
                          <a:ea typeface="+mn-ea"/>
                        </a:rPr>
                        <a:t>月時点、対面研修：延べ</a:t>
                      </a:r>
                      <a:r>
                        <a:rPr kumimoji="1" lang="en-US" altLang="ja-JP" sz="1100" b="1" baseline="0" dirty="0">
                          <a:solidFill>
                            <a:schemeClr val="tx1"/>
                          </a:solidFill>
                          <a:latin typeface="+mn-ea"/>
                          <a:ea typeface="+mn-ea"/>
                        </a:rPr>
                        <a:t>138</a:t>
                      </a:r>
                      <a:r>
                        <a:rPr kumimoji="1" lang="ja-JP" altLang="en-US" sz="1100" b="1" baseline="0" dirty="0">
                          <a:solidFill>
                            <a:schemeClr val="tx1"/>
                          </a:solidFill>
                          <a:latin typeface="+mn-ea"/>
                          <a:ea typeface="+mn-ea"/>
                        </a:rPr>
                        <a:t>人</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11</a:t>
                      </a:r>
                      <a:r>
                        <a:rPr kumimoji="1" lang="ja-JP" altLang="en-US" sz="1100" b="1" baseline="0" dirty="0">
                          <a:solidFill>
                            <a:schemeClr val="tx1"/>
                          </a:solidFill>
                          <a:latin typeface="+mn-ea"/>
                          <a:ea typeface="+mn-ea"/>
                        </a:rPr>
                        <a:t>月のアルコール関連問題啓発週間を捉え、「エキスポ文化祭</a:t>
                      </a:r>
                      <a:r>
                        <a:rPr kumimoji="1" lang="en-US" altLang="ja-JP" sz="1100" b="1" baseline="0" dirty="0">
                          <a:solidFill>
                            <a:schemeClr val="tx1"/>
                          </a:solidFill>
                          <a:latin typeface="+mn-ea"/>
                          <a:ea typeface="+mn-ea"/>
                        </a:rPr>
                        <a:t>2025</a:t>
                      </a:r>
                      <a:r>
                        <a:rPr kumimoji="1" lang="ja-JP" altLang="en-US" sz="1100" b="1" baseline="0" dirty="0">
                          <a:solidFill>
                            <a:schemeClr val="tx1"/>
                          </a:solidFill>
                          <a:latin typeface="+mn-ea"/>
                          <a:ea typeface="+mn-ea"/>
                        </a:rPr>
                        <a:t>」のイベントにおけるブース内で飲酒習慣のセルフチェックを実施</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■アルコール関連問題啓発週間（</a:t>
                      </a:r>
                      <a:r>
                        <a:rPr kumimoji="1" lang="en-US" altLang="ja-JP" sz="1100" b="0" baseline="0" dirty="0">
                          <a:solidFill>
                            <a:schemeClr val="tx1"/>
                          </a:solidFill>
                          <a:latin typeface="+mn-ea"/>
                          <a:ea typeface="+mn-ea"/>
                        </a:rPr>
                        <a:t>11/10</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11/16</a:t>
                      </a:r>
                      <a:r>
                        <a:rPr kumimoji="1" lang="ja-JP" altLang="en-US" sz="1100" b="0" baseline="0" dirty="0">
                          <a:solidFill>
                            <a:schemeClr val="tx1"/>
                          </a:solidFill>
                          <a:latin typeface="+mn-ea"/>
                          <a:ea typeface="+mn-ea"/>
                        </a:rPr>
                        <a:t>）に、国が作成した啓発ポスターを市町村等へ配布</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■啓発用サイネージやパネル、動画を作成し、市町村へ啓発の協力を依頼</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■アルコール健康障がい対策に関する情報や、府・各市町村等の取組を共有することを目的に「市町村依存症担当者会議」を開催</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■府ホームページやおおさか依存症ポータルサイト、啓発チラシ等にて、アルコール専門医療機関や相談機関、自助グループ等の情報を提供</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■アルコール関連問題のある人への簡易介入マニュアルの改訂、普及研修の実施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■市町村の職員等を対象にした依存症の基礎知識と相談支援に関する研修の実施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■教職員や保健センター職員等を対象に、飲酒防止教育普及研修を実施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■アルコール関連問題啓発週間に府民向けの啓発イベント「知ろう！気づこう！アルコールと健康」を開催</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来場者数：約</a:t>
                      </a:r>
                      <a:r>
                        <a:rPr kumimoji="1" lang="en-US" altLang="ja-JP" sz="1100" b="0" baseline="0" dirty="0">
                          <a:solidFill>
                            <a:schemeClr val="tx1"/>
                          </a:solidFill>
                          <a:latin typeface="+mn-ea"/>
                          <a:ea typeface="+mn-ea"/>
                        </a:rPr>
                        <a:t>930</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■女性及び子どもの健康づくりに関するリーフレットを等で配布し、「妊娠中の飲酒の悪影響」関する内容を啓発</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latin typeface="+mn-ea"/>
                        <a:ea typeface="+mn-ea"/>
                      </a:endParaRPr>
                    </a:p>
                    <a:p>
                      <a:pPr marL="174625" indent="-174625">
                        <a:lnSpc>
                          <a:spcPct val="100000"/>
                        </a:lnSpc>
                      </a:pPr>
                      <a:r>
                        <a:rPr kumimoji="1" lang="en-US" altLang="ja-JP" sz="1100" b="1" i="0" u="none" baseline="0" dirty="0">
                          <a:solidFill>
                            <a:schemeClr val="tx1"/>
                          </a:solidFill>
                          <a:latin typeface="+mn-ea"/>
                          <a:ea typeface="+mn-ea"/>
                        </a:rPr>
                        <a:t>《</a:t>
                      </a:r>
                      <a:r>
                        <a:rPr kumimoji="1" lang="ja-JP" altLang="en-US" sz="1100" b="1" u="sng" baseline="0" dirty="0">
                          <a:solidFill>
                            <a:schemeClr val="tx1"/>
                          </a:solidFill>
                          <a:latin typeface="+mn-ea"/>
                          <a:ea typeface="+mn-ea"/>
                        </a:rPr>
                        <a:t>飲酒と健康に関する啓発・相談</a:t>
                      </a:r>
                      <a:r>
                        <a:rPr kumimoji="1" lang="en-US" altLang="ja-JP" sz="1100" b="1" u="none"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■府立学校や市町村教育委員会に対して、不適切な飲酒の影響による心身の健康障害の予防等について周知</a:t>
                      </a:r>
                    </a:p>
                    <a:p>
                      <a:pPr marL="174625" indent="-174625">
                        <a:lnSpc>
                          <a:spcPct val="100000"/>
                        </a:lnSpc>
                      </a:pPr>
                      <a:r>
                        <a:rPr kumimoji="1" lang="ja-JP" altLang="en-US" sz="1100" b="0" baseline="0" dirty="0">
                          <a:solidFill>
                            <a:schemeClr val="tx1"/>
                          </a:solidFill>
                          <a:latin typeface="+mn-ea"/>
                          <a:ea typeface="+mn-ea"/>
                        </a:rPr>
                        <a:t>■薬物乱用防止教育推進講習会において、薬物乱用防止とともに飲酒を含む依存症予防についての啓発を実施</a:t>
                      </a:r>
                    </a:p>
                    <a:p>
                      <a:pPr marL="174625" indent="-174625">
                        <a:lnSpc>
                          <a:spcPct val="100000"/>
                        </a:lnSpc>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【12/2</a:t>
                      </a:r>
                      <a:r>
                        <a:rPr kumimoji="1" lang="ja-JP" altLang="en-US" sz="1100" b="0" baseline="0" dirty="0">
                          <a:solidFill>
                            <a:schemeClr val="tx1"/>
                          </a:solidFill>
                          <a:latin typeface="+mn-ea"/>
                          <a:ea typeface="+mn-ea"/>
                        </a:rPr>
                        <a:t>開催　</a:t>
                      </a:r>
                      <a:r>
                        <a:rPr kumimoji="1" lang="en-US" altLang="ja-JP" sz="1100" b="0" baseline="0" dirty="0">
                          <a:solidFill>
                            <a:schemeClr val="tx1"/>
                          </a:solidFill>
                          <a:latin typeface="+mn-ea"/>
                          <a:ea typeface="+mn-ea"/>
                        </a:rPr>
                        <a:t>160</a:t>
                      </a:r>
                      <a:r>
                        <a:rPr kumimoji="1" lang="ja-JP" altLang="en-US" sz="1100" b="0" baseline="0" dirty="0">
                          <a:solidFill>
                            <a:schemeClr val="tx1"/>
                          </a:solidFill>
                          <a:latin typeface="+mn-ea"/>
                          <a:ea typeface="+mn-ea"/>
                        </a:rPr>
                        <a:t>人参加</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latin typeface="+mn-ea"/>
                          <a:ea typeface="+mn-ea"/>
                        </a:rPr>
                        <a:t>■</a:t>
                      </a:r>
                      <a:r>
                        <a:rPr kumimoji="1" lang="ja-JP" altLang="en-US" sz="1100" b="0" baseline="0" dirty="0">
                          <a:solidFill>
                            <a:schemeClr val="tx1"/>
                          </a:solidFill>
                          <a:latin typeface="+mn-ea"/>
                          <a:ea typeface="+mn-ea"/>
                        </a:rPr>
                        <a:t>健活おおさか推進府民会議会員と連携した、イベントやチラシ、ホームページ等を活用した啓発をオール大阪体制で実施</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31</a:t>
            </a:fld>
            <a:endParaRPr kumimoji="1" lang="ja-JP" altLang="en-US"/>
          </a:p>
        </p:txBody>
      </p:sp>
      <p:sp>
        <p:nvSpPr>
          <p:cNvPr id="13" name="正方形/長方形 12">
            <a:extLst>
              <a:ext uri="{FF2B5EF4-FFF2-40B4-BE49-F238E27FC236}">
                <a16:creationId xmlns:a16="http://schemas.microsoft.com/office/drawing/2014/main" id="{D450FFF5-5D6A-4D11-8289-94155CFA9952}"/>
              </a:ext>
            </a:extLst>
          </p:cNvPr>
          <p:cNvSpPr/>
          <p:nvPr/>
        </p:nvSpPr>
        <p:spPr>
          <a:xfrm>
            <a:off x="5633368" y="6313624"/>
            <a:ext cx="4393120" cy="233227"/>
          </a:xfrm>
          <a:prstGeom prst="rect">
            <a:avLst/>
          </a:prstGeom>
        </p:spPr>
        <p:txBody>
          <a:bodyPr wrap="square" lIns="36000" tIns="72000" rIns="36000" bIns="36000">
            <a:noAutofit/>
          </a:bodyPr>
          <a:lstStyle/>
          <a:p>
            <a:pPr algn="ctr"/>
            <a:r>
              <a:rPr lang="ja-JP" altLang="en-US" sz="1000" b="1" dirty="0">
                <a:latin typeface="+mn-ea"/>
              </a:rPr>
              <a:t>飲酒に関する</a:t>
            </a:r>
            <a:r>
              <a:rPr lang="en-US" altLang="ja-JP" sz="1000" b="1" dirty="0">
                <a:latin typeface="+mn-ea"/>
              </a:rPr>
              <a:t>web</a:t>
            </a:r>
            <a:r>
              <a:rPr lang="ja-JP" altLang="en-US" sz="1000" b="1" dirty="0">
                <a:latin typeface="+mn-ea"/>
              </a:rPr>
              <a:t>アンケート（エキスポ文化祭</a:t>
            </a:r>
            <a:r>
              <a:rPr lang="en-US" altLang="ja-JP" sz="1000" b="1" dirty="0">
                <a:latin typeface="+mn-ea"/>
              </a:rPr>
              <a:t>2025</a:t>
            </a:r>
            <a:r>
              <a:rPr lang="ja-JP" altLang="en-US" sz="1100" b="1" dirty="0">
                <a:latin typeface="+mn-ea"/>
              </a:rPr>
              <a:t>）</a:t>
            </a:r>
          </a:p>
        </p:txBody>
      </p:sp>
      <p:pic>
        <p:nvPicPr>
          <p:cNvPr id="6" name="図 5">
            <a:extLst>
              <a:ext uri="{FF2B5EF4-FFF2-40B4-BE49-F238E27FC236}">
                <a16:creationId xmlns:a16="http://schemas.microsoft.com/office/drawing/2014/main" id="{C60D2BA8-220C-4FD2-A56C-99F7411B2F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22274" y="4523858"/>
            <a:ext cx="2356623" cy="1767467"/>
          </a:xfrm>
          <a:prstGeom prst="rect">
            <a:avLst/>
          </a:prstGeom>
        </p:spPr>
      </p:pic>
      <p:sp>
        <p:nvSpPr>
          <p:cNvPr id="12" name="正方形/長方形 11">
            <a:extLst>
              <a:ext uri="{FF2B5EF4-FFF2-40B4-BE49-F238E27FC236}">
                <a16:creationId xmlns:a16="http://schemas.microsoft.com/office/drawing/2014/main" id="{27F9579B-5E6A-4B1C-A77E-8BACEAA0EC02}"/>
              </a:ext>
            </a:extLst>
          </p:cNvPr>
          <p:cNvSpPr/>
          <p:nvPr/>
        </p:nvSpPr>
        <p:spPr>
          <a:xfrm>
            <a:off x="1335688" y="6335923"/>
            <a:ext cx="4393120" cy="233227"/>
          </a:xfrm>
          <a:prstGeom prst="rect">
            <a:avLst/>
          </a:prstGeom>
        </p:spPr>
        <p:txBody>
          <a:bodyPr wrap="square" lIns="36000" tIns="72000" rIns="36000" bIns="36000">
            <a:noAutofit/>
          </a:bodyPr>
          <a:lstStyle/>
          <a:p>
            <a:pPr algn="ctr"/>
            <a:r>
              <a:rPr lang="ja-JP" altLang="en-US" sz="1000" b="1" dirty="0">
                <a:latin typeface="+mn-ea"/>
              </a:rPr>
              <a:t>特定保健指導実施者育成研修</a:t>
            </a:r>
          </a:p>
        </p:txBody>
      </p:sp>
      <p:pic>
        <p:nvPicPr>
          <p:cNvPr id="5" name="図 4">
            <a:extLst>
              <a:ext uri="{FF2B5EF4-FFF2-40B4-BE49-F238E27FC236}">
                <a16:creationId xmlns:a16="http://schemas.microsoft.com/office/drawing/2014/main" id="{49B95F01-3BB5-48F9-BCEC-37E81DEC60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1623" y="4523858"/>
            <a:ext cx="2573098" cy="1763777"/>
          </a:xfrm>
          <a:prstGeom prst="rect">
            <a:avLst/>
          </a:prstGeom>
        </p:spPr>
      </p:pic>
    </p:spTree>
    <p:extLst>
      <p:ext uri="{BB962C8B-B14F-4D97-AF65-F5344CB8AC3E}">
        <p14:creationId xmlns:p14="http://schemas.microsoft.com/office/powerpoint/2010/main" val="12974421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 13"/>
          <p:cNvGraphicFramePr>
            <a:graphicFrameLocks noGrp="1"/>
          </p:cNvGraphicFramePr>
          <p:nvPr>
            <p:extLst>
              <p:ext uri="{D42A27DB-BD31-4B8C-83A1-F6EECF244321}">
                <p14:modId xmlns:p14="http://schemas.microsoft.com/office/powerpoint/2010/main" val="3377192845"/>
              </p:ext>
            </p:extLst>
          </p:nvPr>
        </p:nvGraphicFramePr>
        <p:xfrm>
          <a:off x="489000" y="1656404"/>
          <a:ext cx="8928000" cy="296004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900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游ゴシック" panose="020B0400000000000000" pitchFamily="50" charset="-128"/>
                          <a:ea typeface="游ゴシック" panose="020B0400000000000000" pitchFamily="50" charset="-128"/>
                        </a:rPr>
                        <a:t>《</a:t>
                      </a:r>
                      <a:r>
                        <a:rPr kumimoji="1" lang="ja-JP" altLang="en-US" sz="1100" u="sng" baseline="0" dirty="0">
                          <a:solidFill>
                            <a:schemeClr val="tx1"/>
                          </a:solidFill>
                          <a:latin typeface="游ゴシック" panose="020B0400000000000000" pitchFamily="50" charset="-128"/>
                          <a:ea typeface="游ゴシック" panose="020B0400000000000000" pitchFamily="50" charset="-128"/>
                        </a:rPr>
                        <a:t>共通</a:t>
                      </a:r>
                      <a:r>
                        <a:rPr kumimoji="1" lang="en-US" altLang="ja-JP" sz="1100" u="none" baseline="0" dirty="0">
                          <a:solidFill>
                            <a:schemeClr val="tx1"/>
                          </a:solidFill>
                          <a:latin typeface="游ゴシック" panose="020B0400000000000000" pitchFamily="50" charset="-128"/>
                          <a:ea typeface="游ゴシック" panose="020B0400000000000000" pitchFamily="50" charset="-128"/>
                        </a:rPr>
                        <a:t>》</a:t>
                      </a:r>
                      <a:endParaRPr kumimoji="1" lang="en-US" altLang="ja-JP" sz="1100" b="0" u="none" baseline="0" dirty="0">
                        <a:solidFill>
                          <a:schemeClr val="tx1"/>
                        </a:solidFill>
                        <a:latin typeface="游ゴシック" panose="020B0400000000000000" pitchFamily="50" charset="-128"/>
                        <a:ea typeface="游ゴシック" panose="020B0400000000000000" pitchFamily="50" charset="-128"/>
                      </a:endParaRPr>
                    </a:p>
                    <a:p>
                      <a:pPr marL="174625" indent="-174625">
                        <a:lnSpc>
                          <a:spcPct val="100000"/>
                        </a:lnSpc>
                      </a:pPr>
                      <a:r>
                        <a:rPr kumimoji="1" lang="ja-JP" altLang="en-US" sz="1100" b="0" baseline="0" dirty="0">
                          <a:solidFill>
                            <a:schemeClr val="tx1"/>
                          </a:solidFill>
                          <a:latin typeface="游ゴシック" panose="020B0400000000000000" pitchFamily="50" charset="-128"/>
                          <a:ea typeface="游ゴシック" panose="020B0400000000000000" pitchFamily="50" charset="-128"/>
                        </a:rPr>
                        <a:t>■様々な場面におけるアプローチの必要性</a:t>
                      </a:r>
                      <a:endParaRPr kumimoji="1" lang="en-US" altLang="ja-JP" sz="1100" b="0" baseline="0" dirty="0">
                        <a:solidFill>
                          <a:schemeClr val="tx1"/>
                        </a:solidFill>
                        <a:latin typeface="游ゴシック" panose="020B0400000000000000" pitchFamily="50" charset="-128"/>
                        <a:ea typeface="游ゴシック" panose="020B0400000000000000" pitchFamily="50" charset="-128"/>
                      </a:endParaRPr>
                    </a:p>
                    <a:p>
                      <a:pPr marL="174625" indent="-174625">
                        <a:lnSpc>
                          <a:spcPct val="100000"/>
                        </a:lnSpc>
                      </a:pPr>
                      <a:r>
                        <a:rPr kumimoji="1" lang="ja-JP" altLang="en-US" sz="1100" b="0" baseline="0" dirty="0">
                          <a:solidFill>
                            <a:schemeClr val="tx1"/>
                          </a:solidFill>
                          <a:latin typeface="游ゴシック" panose="020B0400000000000000" pitchFamily="50" charset="-128"/>
                          <a:ea typeface="游ゴシック" panose="020B0400000000000000" pitchFamily="50" charset="-128"/>
                        </a:rPr>
                        <a:t>■飲酒に係る効果的な周知啓発</a:t>
                      </a:r>
                      <a:endParaRPr kumimoji="1" lang="en-US" altLang="ja-JP" sz="1100" b="0" baseline="0" dirty="0">
                        <a:solidFill>
                          <a:schemeClr val="tx1"/>
                        </a:solidFill>
                        <a:latin typeface="游ゴシック" panose="020B0400000000000000" pitchFamily="50" charset="-128"/>
                        <a:ea typeface="游ゴシック" panose="020B0400000000000000" pitchFamily="50" charset="-128"/>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846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游ゴシック" panose="020B0400000000000000" pitchFamily="50" charset="-128"/>
                          <a:ea typeface="游ゴシック" panose="020B0400000000000000" pitchFamily="50" charset="-128"/>
                        </a:rPr>
                        <a:t>《</a:t>
                      </a:r>
                      <a:r>
                        <a:rPr kumimoji="1" lang="ja-JP" altLang="en-US" sz="1100" b="1" u="sng" baseline="0" dirty="0">
                          <a:solidFill>
                            <a:schemeClr val="tx1"/>
                          </a:solidFill>
                          <a:latin typeface="游ゴシック" panose="020B0400000000000000" pitchFamily="50" charset="-128"/>
                          <a:ea typeface="游ゴシック" panose="020B0400000000000000" pitchFamily="50" charset="-128"/>
                        </a:rPr>
                        <a:t>共通</a:t>
                      </a:r>
                      <a:r>
                        <a:rPr kumimoji="1" lang="en-US" altLang="ja-JP" sz="1100" b="1" u="none" baseline="0" dirty="0">
                          <a:solidFill>
                            <a:schemeClr val="tx1"/>
                          </a:solidFill>
                          <a:latin typeface="游ゴシック" panose="020B0400000000000000" pitchFamily="50" charset="-128"/>
                          <a:ea typeface="游ゴシック" panose="020B0400000000000000" pitchFamily="50" charset="-128"/>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游ゴシック" panose="020B0400000000000000" pitchFamily="50" charset="-128"/>
                        </a:rPr>
                        <a:t>■「飲酒」を含む「健活</a:t>
                      </a:r>
                      <a:r>
                        <a:rPr kumimoji="1" lang="en-US" altLang="ja-JP" sz="1100" b="0" baseline="0" dirty="0">
                          <a:solidFill>
                            <a:schemeClr val="tx1"/>
                          </a:solidFill>
                          <a:latin typeface="游ゴシック" panose="020B0400000000000000" pitchFamily="50" charset="-128"/>
                          <a:ea typeface="游ゴシック" panose="020B0400000000000000" pitchFamily="50" charset="-128"/>
                        </a:rPr>
                        <a:t>10</a:t>
                      </a:r>
                      <a:r>
                        <a:rPr kumimoji="1" lang="ja-JP" altLang="en-US" sz="1100" b="0" baseline="0" dirty="0">
                          <a:solidFill>
                            <a:schemeClr val="tx1"/>
                          </a:solidFill>
                          <a:latin typeface="游ゴシック" panose="020B0400000000000000" pitchFamily="50" charset="-128"/>
                          <a:ea typeface="游ゴシック" panose="020B0400000000000000" pitchFamily="50" charset="-128"/>
                        </a:rPr>
                        <a:t>」による啓発を実施</a:t>
                      </a:r>
                      <a:endParaRPr kumimoji="1" lang="en-US" altLang="ja-JP" sz="1100" b="0" baseline="0" dirty="0">
                        <a:solidFill>
                          <a:schemeClr val="tx1"/>
                        </a:solidFill>
                        <a:latin typeface="游ゴシック" panose="020B0400000000000000" pitchFamily="50" charset="-128"/>
                        <a:ea typeface="游ゴシック" panose="020B0400000000000000" pitchFamily="50" charset="-128"/>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■特定健診・保健指導従事者向け研修を引き続き実施</a:t>
                      </a:r>
                      <a:endParaRPr kumimoji="1" lang="en-US" altLang="ja-JP" sz="1100" b="0" baseline="0" dirty="0">
                        <a:solidFill>
                          <a:schemeClr val="tx1"/>
                        </a:solidFill>
                        <a:latin typeface="游ゴシック" panose="020B0400000000000000" pitchFamily="50" charset="-128"/>
                        <a:ea typeface="+mn-ea"/>
                      </a:endParaRPr>
                    </a:p>
                    <a:p>
                      <a:pPr marL="174625" indent="-174625">
                        <a:lnSpc>
                          <a:spcPct val="100000"/>
                        </a:lnSpc>
                      </a:pPr>
                      <a:r>
                        <a:rPr kumimoji="1" lang="ja-JP" altLang="en-US" sz="1100" b="0" baseline="0" dirty="0">
                          <a:solidFill>
                            <a:schemeClr val="tx1"/>
                          </a:solidFill>
                          <a:latin typeface="游ゴシック" panose="020B0400000000000000" pitchFamily="50" charset="-128"/>
                          <a:ea typeface="游ゴシック" panose="020B0400000000000000" pitchFamily="50" charset="-128"/>
                        </a:rPr>
                        <a:t>■保健指導に関わる市町村の保健師等に対し、依存症の基礎知識や府が作成したアルコール関連問題のある人への簡易介入マニュアル等を普及</a:t>
                      </a:r>
                      <a:endParaRPr kumimoji="1" lang="en-US" altLang="ja-JP" sz="1100" b="0" baseline="0" dirty="0">
                        <a:solidFill>
                          <a:schemeClr val="tx1"/>
                        </a:solidFill>
                        <a:latin typeface="游ゴシック" panose="020B0400000000000000" pitchFamily="50" charset="-128"/>
                        <a:ea typeface="游ゴシック" panose="020B0400000000000000" pitchFamily="50" charset="-128"/>
                      </a:endParaRPr>
                    </a:p>
                    <a:p>
                      <a:pPr marL="174625" indent="-174625">
                        <a:lnSpc>
                          <a:spcPct val="100000"/>
                        </a:lnSpc>
                      </a:pPr>
                      <a:r>
                        <a:rPr kumimoji="1" lang="ja-JP" altLang="en-US" sz="1100" b="0" baseline="0" dirty="0">
                          <a:solidFill>
                            <a:schemeClr val="tx1"/>
                          </a:solidFill>
                          <a:latin typeface="游ゴシック" panose="020B0400000000000000" pitchFamily="50" charset="-128"/>
                          <a:ea typeface="游ゴシック" panose="020B0400000000000000" pitchFamily="50" charset="-128"/>
                        </a:rPr>
                        <a:t>■妊娠中の飲酒防止に関する保健指導の注意喚起</a:t>
                      </a:r>
                      <a:endParaRPr kumimoji="1" lang="en-US" altLang="ja-JP" sz="1100" b="0" baseline="0" dirty="0">
                        <a:solidFill>
                          <a:schemeClr val="tx1"/>
                        </a:solidFill>
                        <a:latin typeface="游ゴシック" panose="020B0400000000000000" pitchFamily="50" charset="-128"/>
                        <a:ea typeface="游ゴシック" panose="020B0400000000000000" pitchFamily="50" charset="-128"/>
                      </a:endParaRPr>
                    </a:p>
                    <a:p>
                      <a:pPr marL="174625" indent="-174625">
                        <a:lnSpc>
                          <a:spcPct val="100000"/>
                        </a:lnSpc>
                      </a:pPr>
                      <a:r>
                        <a:rPr kumimoji="1" lang="ja-JP" altLang="en-US" sz="1100" b="0" baseline="0" dirty="0">
                          <a:solidFill>
                            <a:schemeClr val="tx1"/>
                          </a:solidFill>
                          <a:latin typeface="游ゴシック" panose="020B0400000000000000" pitchFamily="50" charset="-128"/>
                          <a:ea typeface="游ゴシック" panose="020B0400000000000000" pitchFamily="50" charset="-128"/>
                        </a:rPr>
                        <a:t>■市町村における指導が充実するよう研修等での周知</a:t>
                      </a:r>
                      <a:endParaRPr kumimoji="1" lang="en-US" altLang="ja-JP" sz="1100" b="0" baseline="0" dirty="0">
                        <a:solidFill>
                          <a:schemeClr val="tx1"/>
                        </a:solidFill>
                        <a:latin typeface="游ゴシック" panose="020B0400000000000000" pitchFamily="50" charset="-128"/>
                        <a:ea typeface="游ゴシック" panose="020B0400000000000000" pitchFamily="50" charset="-128"/>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05899751"/>
                  </a:ext>
                </a:extLst>
              </a:tr>
              <a:tr h="68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8</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健康格差の解決プログラム促進事業＜特定健診・特定保健指導実施者育成事業＞（</a:t>
                      </a:r>
                      <a:r>
                        <a:rPr kumimoji="1" lang="en-US" altLang="ja-JP" sz="1100" b="0" baseline="0" dirty="0">
                          <a:solidFill>
                            <a:schemeClr val="tx1"/>
                          </a:solidFill>
                          <a:latin typeface="+mn-ea"/>
                          <a:ea typeface="+mn-ea"/>
                        </a:rPr>
                        <a:t>3,000</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拡充</a:t>
                      </a:r>
                      <a:r>
                        <a:rPr kumimoji="1" lang="en-US" altLang="ja-JP" sz="1100" b="0" baseline="0" dirty="0">
                          <a:solidFill>
                            <a:schemeClr val="tx1"/>
                          </a:solidFill>
                          <a:latin typeface="+mn-ea"/>
                          <a:ea typeface="+mn-ea"/>
                        </a:rPr>
                        <a:t>】</a:t>
                      </a:r>
                      <a:endParaRPr kumimoji="1" lang="en-US" altLang="ja-JP" sz="1100" baseline="0" dirty="0">
                        <a:solidFill>
                          <a:schemeClr val="tx1"/>
                        </a:solidFill>
                        <a:latin typeface="+mn-ea"/>
                        <a:ea typeface="+mn-ea"/>
                      </a:endParaRPr>
                    </a:p>
                    <a:p>
                      <a:pPr>
                        <a:lnSpc>
                          <a:spcPct val="100000"/>
                        </a:lnSpc>
                      </a:pPr>
                      <a:r>
                        <a:rPr kumimoji="1" lang="ja-JP" altLang="en-US" sz="1100" baseline="0" dirty="0">
                          <a:solidFill>
                            <a:schemeClr val="tx1"/>
                          </a:solidFill>
                          <a:latin typeface="+mn-ea"/>
                          <a:ea typeface="+mn-ea"/>
                        </a:rPr>
                        <a:t>健康づくり気運醸成事業（</a:t>
                      </a:r>
                      <a:r>
                        <a:rPr kumimoji="1" lang="en-US" altLang="ja-JP" sz="1100" baseline="0" dirty="0">
                          <a:solidFill>
                            <a:schemeClr val="tx1"/>
                          </a:solidFill>
                          <a:latin typeface="+mn-ea"/>
                          <a:ea typeface="+mn-ea"/>
                        </a:rPr>
                        <a:t>4,132</a:t>
                      </a:r>
                      <a:r>
                        <a:rPr kumimoji="1" lang="ja-JP" altLang="en-US" sz="1100" baseline="0" dirty="0">
                          <a:solidFill>
                            <a:schemeClr val="tx1"/>
                          </a:solidFill>
                          <a:latin typeface="+mn-ea"/>
                          <a:ea typeface="+mn-ea"/>
                        </a:rPr>
                        <a:t>千円）</a:t>
                      </a: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減額</a:t>
                      </a:r>
                      <a:r>
                        <a:rPr kumimoji="1" lang="en-US" altLang="ja-JP" sz="1100" baseline="0" dirty="0">
                          <a:solidFill>
                            <a:schemeClr val="tx1"/>
                          </a:solidFill>
                          <a:latin typeface="+mn-ea"/>
                          <a:ea typeface="+mn-ea"/>
                        </a:rPr>
                        <a:t>】</a:t>
                      </a:r>
                      <a:endParaRPr kumimoji="1" lang="ja-JP" altLang="en-US" sz="1100" baseline="0" dirty="0">
                        <a:solidFill>
                          <a:schemeClr val="tx1"/>
                        </a:solidFill>
                        <a:latin typeface="+mn-ea"/>
                        <a:ea typeface="+mn-ea"/>
                      </a:endParaRPr>
                    </a:p>
                    <a:p>
                      <a:pPr>
                        <a:lnSpc>
                          <a:spcPct val="100000"/>
                        </a:lnSpc>
                      </a:pPr>
                      <a:r>
                        <a:rPr kumimoji="1" lang="ja-JP" altLang="en-US" sz="1100" baseline="0" dirty="0">
                          <a:solidFill>
                            <a:schemeClr val="tx1"/>
                          </a:solidFill>
                          <a:latin typeface="+mn-ea"/>
                          <a:ea typeface="+mn-ea"/>
                        </a:rPr>
                        <a:t>健活会議連携推進事業（</a:t>
                      </a:r>
                      <a:r>
                        <a:rPr kumimoji="1" lang="en-US" altLang="ja-JP" sz="1100" baseline="0" dirty="0">
                          <a:solidFill>
                            <a:schemeClr val="tx1"/>
                          </a:solidFill>
                          <a:latin typeface="+mn-ea"/>
                          <a:ea typeface="+mn-ea"/>
                        </a:rPr>
                        <a:t>7,890</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依存症対策強化事業費＜</a:t>
                      </a:r>
                      <a:r>
                        <a:rPr kumimoji="1" lang="ja-JP" altLang="en-US" sz="1100" b="0" strike="noStrike" baseline="0" dirty="0">
                          <a:solidFill>
                            <a:schemeClr val="tx1"/>
                          </a:solidFill>
                          <a:latin typeface="+mn-ea"/>
                          <a:ea typeface="+mn-ea"/>
                        </a:rPr>
                        <a:t>「依存症総合支援センター運営事業」及び「依存症地域生活支援事業」</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3,911</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減額</a:t>
                      </a:r>
                      <a:r>
                        <a:rPr kumimoji="1" lang="en-US" altLang="ja-JP" sz="1100" b="0" baseline="0" dirty="0">
                          <a:solidFill>
                            <a:schemeClr val="tx1"/>
                          </a:solidFill>
                          <a:latin typeface="+mn-ea"/>
                          <a:ea typeface="+mn-ea"/>
                        </a:rPr>
                        <a:t>】</a:t>
                      </a:r>
                      <a:endParaRPr kumimoji="1" lang="en-US" altLang="ja-JP" sz="110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72423365"/>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32</a:t>
            </a:fld>
            <a:endParaRPr kumimoji="1" lang="ja-JP" altLang="en-US"/>
          </a:p>
        </p:txBody>
      </p:sp>
      <p:graphicFrame>
        <p:nvGraphicFramePr>
          <p:cNvPr id="3" name="表 2">
            <a:extLst>
              <a:ext uri="{FF2B5EF4-FFF2-40B4-BE49-F238E27FC236}">
                <a16:creationId xmlns:a16="http://schemas.microsoft.com/office/drawing/2014/main" id="{F6C5FDCA-8469-482B-998B-1CD915F9791E}"/>
              </a:ext>
            </a:extLst>
          </p:cNvPr>
          <p:cNvGraphicFramePr>
            <a:graphicFrameLocks noGrp="1"/>
          </p:cNvGraphicFramePr>
          <p:nvPr>
            <p:extLst>
              <p:ext uri="{D42A27DB-BD31-4B8C-83A1-F6EECF244321}">
                <p14:modId xmlns:p14="http://schemas.microsoft.com/office/powerpoint/2010/main" val="974092703"/>
              </p:ext>
            </p:extLst>
          </p:nvPr>
        </p:nvGraphicFramePr>
        <p:xfrm>
          <a:off x="489000" y="553304"/>
          <a:ext cx="8928000" cy="111384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2007362474"/>
                    </a:ext>
                  </a:extLst>
                </a:gridCol>
                <a:gridCol w="7920000">
                  <a:extLst>
                    <a:ext uri="{9D8B030D-6E8A-4147-A177-3AD203B41FA5}">
                      <a16:colId xmlns:a16="http://schemas.microsoft.com/office/drawing/2014/main" val="3845170824"/>
                    </a:ext>
                  </a:extLst>
                </a:gridCol>
              </a:tblGrid>
              <a:tr h="68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7</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健康格差の解決プログラム促進事業＜特定健診・特定保健指導実施者育成事業＞（</a:t>
                      </a:r>
                      <a:r>
                        <a:rPr kumimoji="1" lang="en-US" altLang="ja-JP" sz="1100" b="0" baseline="0" dirty="0">
                          <a:solidFill>
                            <a:schemeClr val="tx1"/>
                          </a:solidFill>
                          <a:latin typeface="+mn-ea"/>
                          <a:ea typeface="+mn-ea"/>
                        </a:rPr>
                        <a:t>1,750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健康づくり気運醸成事業（</a:t>
                      </a:r>
                      <a:r>
                        <a:rPr kumimoji="1" lang="en-US" altLang="ja-JP" sz="1100" b="0" baseline="0" dirty="0">
                          <a:solidFill>
                            <a:schemeClr val="tx1"/>
                          </a:solidFill>
                          <a:latin typeface="+mn-ea"/>
                          <a:ea typeface="+mn-ea"/>
                        </a:rPr>
                        <a:t>14,307</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健活会議連携推進事業（</a:t>
                      </a:r>
                      <a:r>
                        <a:rPr kumimoji="1" lang="en-US" altLang="ja-JP" sz="1100" b="0" baseline="0" dirty="0">
                          <a:solidFill>
                            <a:schemeClr val="tx1"/>
                          </a:solidFill>
                          <a:latin typeface="+mn-ea"/>
                          <a:ea typeface="+mn-ea"/>
                        </a:rPr>
                        <a:t>7,890</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依存症対策強化事業費＜</a:t>
                      </a:r>
                      <a:r>
                        <a:rPr kumimoji="1" lang="ja-JP" altLang="en-US" sz="1100" b="0" strike="noStrike" baseline="0" dirty="0">
                          <a:solidFill>
                            <a:schemeClr val="tx1"/>
                          </a:solidFill>
                          <a:latin typeface="+mn-ea"/>
                          <a:ea typeface="+mn-ea"/>
                        </a:rPr>
                        <a:t>「依存症総合支援センター運営事業」及び「依存症地域生活支援事業」</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4,851</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職域の健康づくり推進事業（</a:t>
                      </a:r>
                      <a:r>
                        <a:rPr kumimoji="1" lang="en-US" altLang="ja-JP" sz="1100" b="0" baseline="0" dirty="0">
                          <a:solidFill>
                            <a:schemeClr val="tx1"/>
                          </a:solidFill>
                          <a:latin typeface="+mn-ea"/>
                          <a:ea typeface="+mn-ea"/>
                        </a:rPr>
                        <a:t>4,198</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学校安全教室推進事業（</a:t>
                      </a:r>
                      <a:r>
                        <a:rPr kumimoji="1" lang="en-US" altLang="ja-JP" sz="1100" b="0" baseline="0" dirty="0">
                          <a:solidFill>
                            <a:schemeClr val="tx1"/>
                          </a:solidFill>
                          <a:latin typeface="+mn-ea"/>
                          <a:ea typeface="+mn-ea"/>
                        </a:rPr>
                        <a:t>303</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12082602"/>
                  </a:ext>
                </a:extLst>
              </a:tr>
            </a:tbl>
          </a:graphicData>
        </a:graphic>
      </p:graphicFrame>
    </p:spTree>
    <p:extLst>
      <p:ext uri="{BB962C8B-B14F-4D97-AF65-F5344CB8AC3E}">
        <p14:creationId xmlns:p14="http://schemas.microsoft.com/office/powerpoint/2010/main" val="38811458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91413" y="777702"/>
            <a:ext cx="9685263" cy="591314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en-US" altLang="ja-JP" sz="2000" b="1" dirty="0">
                <a:solidFill>
                  <a:schemeClr val="tx1"/>
                </a:solidFill>
                <a:latin typeface="Meiryo UI" panose="020B0604030504040204" pitchFamily="50" charset="-128"/>
                <a:ea typeface="Meiryo UI" panose="020B0604030504040204" pitchFamily="50" charset="-128"/>
              </a:rPr>
              <a:t>1</a:t>
            </a:r>
            <a:r>
              <a:rPr kumimoji="1" lang="ja-JP" altLang="en-US" sz="2000" b="1" dirty="0">
                <a:solidFill>
                  <a:schemeClr val="tx1"/>
                </a:solidFill>
                <a:latin typeface="Meiryo UI" panose="020B0604030504040204" pitchFamily="50" charset="-128"/>
                <a:ea typeface="Meiryo UI" panose="020B0604030504040204" pitchFamily="50" charset="-128"/>
              </a:rPr>
              <a:t>　生活習慣病の予防</a:t>
            </a:r>
          </a:p>
        </p:txBody>
      </p:sp>
      <p:sp>
        <p:nvSpPr>
          <p:cNvPr id="15" name="正方形/長方形 14"/>
          <p:cNvSpPr/>
          <p:nvPr/>
        </p:nvSpPr>
        <p:spPr>
          <a:xfrm>
            <a:off x="129324" y="777702"/>
            <a:ext cx="4608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a:t>
            </a:r>
            <a:r>
              <a:rPr kumimoji="1" lang="en-US" altLang="ja-JP" sz="2000" b="1" dirty="0">
                <a:ln w="0"/>
                <a:solidFill>
                  <a:schemeClr val="bg1"/>
                </a:solidFill>
                <a:effectLst>
                  <a:outerShdw blurRad="38100" dist="19050" dir="2700000" algn="tl" rotWithShape="0">
                    <a:schemeClr val="dk1">
                      <a:alpha val="40000"/>
                    </a:schemeClr>
                  </a:outerShdw>
                </a:effectLst>
              </a:rPr>
              <a:t>5</a:t>
            </a:r>
            <a:r>
              <a:rPr kumimoji="1" lang="ja-JP" altLang="en-US" sz="2000" b="1" dirty="0">
                <a:ln w="0"/>
                <a:solidFill>
                  <a:schemeClr val="bg1"/>
                </a:solidFill>
                <a:effectLst>
                  <a:outerShdw blurRad="38100" dist="19050" dir="2700000" algn="tl" rotWithShape="0">
                    <a:schemeClr val="dk1">
                      <a:alpha val="40000"/>
                    </a:schemeClr>
                  </a:outerShdw>
                </a:effectLst>
              </a:rPr>
              <a:t>）喫煙</a:t>
            </a:r>
            <a:r>
              <a:rPr kumimoji="1" lang="ja-JP" altLang="en-US" sz="2000" b="1" dirty="0">
                <a:solidFill>
                  <a:schemeClr val="bg1"/>
                </a:solidFill>
              </a:rPr>
              <a:t>　</a:t>
            </a:r>
            <a:r>
              <a:rPr kumimoji="1" lang="ja-JP" altLang="en-US" sz="1600" b="1" dirty="0">
                <a:solidFill>
                  <a:schemeClr val="bg1"/>
                </a:solidFill>
              </a:rPr>
              <a:t>計画 </a:t>
            </a:r>
            <a:r>
              <a:rPr kumimoji="1" lang="en-US" altLang="ja-JP" sz="1600" b="1" dirty="0">
                <a:solidFill>
                  <a:schemeClr val="bg1"/>
                </a:solidFill>
              </a:rPr>
              <a:t>P.78-79</a:t>
            </a:r>
          </a:p>
        </p:txBody>
      </p:sp>
      <p:sp>
        <p:nvSpPr>
          <p:cNvPr id="17" name="正方形/長方形 16"/>
          <p:cNvSpPr/>
          <p:nvPr/>
        </p:nvSpPr>
        <p:spPr>
          <a:xfrm>
            <a:off x="245533" y="1947905"/>
            <a:ext cx="3240000" cy="288000"/>
          </a:xfrm>
          <a:prstGeom prst="rect">
            <a:avLst/>
          </a:prstGeom>
        </p:spPr>
        <p:txBody>
          <a:bodyPr wrap="square" lIns="36000" tIns="72000" rIns="36000" bIns="36000" anchor="ctr">
            <a:noAutofit/>
          </a:bodyPr>
          <a:lstStyle/>
          <a:p>
            <a:r>
              <a:rPr lang="en-US" altLang="ja-JP" sz="1200" b="1" dirty="0">
                <a:latin typeface="+mn-ea"/>
              </a:rPr>
              <a:t>【</a:t>
            </a:r>
            <a:r>
              <a:rPr lang="ja-JP" altLang="en-US" sz="1200" b="1" dirty="0">
                <a:latin typeface="+mn-ea"/>
              </a:rPr>
              <a:t>府民の行動目標</a:t>
            </a:r>
            <a:r>
              <a:rPr lang="en-US" altLang="ja-JP" sz="1200" b="1" dirty="0">
                <a:latin typeface="+mn-ea"/>
              </a:rPr>
              <a:t>】</a:t>
            </a:r>
            <a:endParaRPr lang="ja-JP" altLang="en-US" sz="1200" b="1" dirty="0">
              <a:latin typeface="+mn-ea"/>
            </a:endParaRPr>
          </a:p>
        </p:txBody>
      </p:sp>
      <p:sp>
        <p:nvSpPr>
          <p:cNvPr id="18" name="正方形/長方形 17"/>
          <p:cNvSpPr/>
          <p:nvPr/>
        </p:nvSpPr>
        <p:spPr>
          <a:xfrm>
            <a:off x="355355" y="2133665"/>
            <a:ext cx="8856000" cy="1100832"/>
          </a:xfrm>
          <a:prstGeom prst="rect">
            <a:avLst/>
          </a:prstGeom>
        </p:spPr>
        <p:txBody>
          <a:bodyPr wrap="square" lIns="36000" tIns="72000" rIns="36000" bIns="36000">
            <a:noAutofit/>
          </a:bodyPr>
          <a:lstStyle/>
          <a:p>
            <a:r>
              <a:rPr lang="ja-JP" altLang="en-US" sz="1050" b="1" dirty="0">
                <a:latin typeface="+mn-ea"/>
              </a:rPr>
              <a:t>▽喫煙行動・受動喫煙が及ぼす健康への影響を正しく理解し、適切な行動に取り組みます。</a:t>
            </a:r>
            <a:endParaRPr lang="en-US" altLang="ja-JP" sz="1050" b="1" dirty="0">
              <a:latin typeface="+mn-ea"/>
            </a:endParaRPr>
          </a:p>
          <a:p>
            <a:r>
              <a:rPr lang="ja-JP" altLang="en-US" sz="1050" b="1" dirty="0">
                <a:latin typeface="+mn-ea"/>
              </a:rPr>
              <a:t>▽妊婦の喫煙が胎児に及ぼす影響を理解し、妊娠中や妊娠の可能性がある場合は、喫煙をしません。</a:t>
            </a:r>
            <a:endParaRPr lang="en-US" altLang="ja-JP" sz="1050" b="1" dirty="0">
              <a:latin typeface="+mn-ea"/>
            </a:endParaRPr>
          </a:p>
          <a:p>
            <a:r>
              <a:rPr lang="ja-JP" altLang="en-US" sz="1050" b="1" dirty="0">
                <a:latin typeface="+mn-ea"/>
              </a:rPr>
              <a:t>▽</a:t>
            </a:r>
            <a:r>
              <a:rPr lang="en-US" altLang="ja-JP" sz="1050" b="1" dirty="0">
                <a:latin typeface="+mn-ea"/>
              </a:rPr>
              <a:t>20</a:t>
            </a:r>
            <a:r>
              <a:rPr lang="ja-JP" altLang="en-US" sz="1050" b="1" dirty="0">
                <a:latin typeface="+mn-ea"/>
              </a:rPr>
              <a:t>歳未満の者・妊婦の喫煙を看過せず、注意を促します。</a:t>
            </a:r>
            <a:endParaRPr lang="en-US" altLang="ja-JP" sz="1050" b="1" dirty="0">
              <a:latin typeface="+mn-ea"/>
            </a:endParaRPr>
          </a:p>
          <a:p>
            <a:r>
              <a:rPr lang="ja-JP" altLang="en-US" sz="1050" b="1" dirty="0">
                <a:latin typeface="+mn-ea"/>
              </a:rPr>
              <a:t>▽望まない受動喫煙を生じさせることのない環境づくりに取り組みます。</a:t>
            </a:r>
            <a:endParaRPr lang="en-US" altLang="ja-JP" sz="1050" b="1" dirty="0">
              <a:latin typeface="+mn-ea"/>
            </a:endParaRPr>
          </a:p>
          <a:p>
            <a:r>
              <a:rPr lang="ja-JP" altLang="en-US" sz="1050" b="1" dirty="0">
                <a:latin typeface="+mn-ea"/>
              </a:rPr>
              <a:t>▽受動喫煙に十分配慮し、子どもや妊婦等を受動喫煙から守ります。</a:t>
            </a:r>
          </a:p>
        </p:txBody>
      </p:sp>
      <p:sp>
        <p:nvSpPr>
          <p:cNvPr id="24" name="正方形/長方形 23"/>
          <p:cNvSpPr/>
          <p:nvPr/>
        </p:nvSpPr>
        <p:spPr>
          <a:xfrm>
            <a:off x="245533" y="2949640"/>
            <a:ext cx="3240000" cy="288000"/>
          </a:xfrm>
          <a:prstGeom prst="rect">
            <a:avLst/>
          </a:prstGeom>
        </p:spPr>
        <p:txBody>
          <a:bodyPr wrap="square" lIns="36000" tIns="72000" rIns="36000" bIns="36000" anchor="ctr">
            <a:noAutofit/>
          </a:bodyPr>
          <a:lstStyle/>
          <a:p>
            <a:r>
              <a:rPr lang="en-US" altLang="ja-JP" sz="1200" b="1" dirty="0">
                <a:latin typeface="+mn-ea"/>
              </a:rPr>
              <a:t>【</a:t>
            </a:r>
            <a:r>
              <a:rPr lang="ja-JP" altLang="en-US" sz="1200" b="1" dirty="0">
                <a:latin typeface="+mn-ea"/>
              </a:rPr>
              <a:t>行政等が取り組む数値目標</a:t>
            </a:r>
            <a:r>
              <a:rPr lang="en-US" altLang="ja-JP" sz="1400" b="1" dirty="0">
                <a:latin typeface="+mn-ea"/>
              </a:rPr>
              <a:t>】</a:t>
            </a:r>
            <a:endParaRPr lang="ja-JP" altLang="en-US" sz="14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1929505901"/>
              </p:ext>
            </p:extLst>
          </p:nvPr>
        </p:nvGraphicFramePr>
        <p:xfrm>
          <a:off x="421381" y="3221392"/>
          <a:ext cx="9063238" cy="2684294"/>
        </p:xfrm>
        <a:graphic>
          <a:graphicData uri="http://schemas.openxmlformats.org/drawingml/2006/table">
            <a:tbl>
              <a:tblPr firstRow="1" firstCol="1" bandRow="1">
                <a:tableStyleId>{5C22544A-7EE6-4342-B048-85BDC9FD1C3A}</a:tableStyleId>
              </a:tblPr>
              <a:tblGrid>
                <a:gridCol w="369928">
                  <a:extLst>
                    <a:ext uri="{9D8B030D-6E8A-4147-A177-3AD203B41FA5}">
                      <a16:colId xmlns:a16="http://schemas.microsoft.com/office/drawing/2014/main" val="20000"/>
                    </a:ext>
                  </a:extLst>
                </a:gridCol>
                <a:gridCol w="4131755">
                  <a:extLst>
                    <a:ext uri="{9D8B030D-6E8A-4147-A177-3AD203B41FA5}">
                      <a16:colId xmlns:a16="http://schemas.microsoft.com/office/drawing/2014/main" val="20001"/>
                    </a:ext>
                  </a:extLst>
                </a:gridCol>
                <a:gridCol w="1200150">
                  <a:extLst>
                    <a:ext uri="{9D8B030D-6E8A-4147-A177-3AD203B41FA5}">
                      <a16:colId xmlns:a16="http://schemas.microsoft.com/office/drawing/2014/main" val="20002"/>
                    </a:ext>
                  </a:extLst>
                </a:gridCol>
                <a:gridCol w="2228850">
                  <a:extLst>
                    <a:ext uri="{9D8B030D-6E8A-4147-A177-3AD203B41FA5}">
                      <a16:colId xmlns:a16="http://schemas.microsoft.com/office/drawing/2014/main" val="3615309402"/>
                    </a:ext>
                  </a:extLst>
                </a:gridCol>
                <a:gridCol w="1132555">
                  <a:extLst>
                    <a:ext uri="{9D8B030D-6E8A-4147-A177-3AD203B41FA5}">
                      <a16:colId xmlns:a16="http://schemas.microsoft.com/office/drawing/2014/main" val="20003"/>
                    </a:ext>
                  </a:extLst>
                </a:gridCol>
              </a:tblGrid>
              <a:tr h="265691">
                <a:tc>
                  <a:txBody>
                    <a:bodyPr/>
                    <a:lstStyle/>
                    <a:p>
                      <a:pPr algn="ctr" fontAlgn="auto">
                        <a:lnSpc>
                          <a:spcPts val="1600"/>
                        </a:lnSpc>
                        <a:spcAft>
                          <a:spcPts val="0"/>
                        </a:spcAft>
                      </a:pPr>
                      <a:endParaRPr lang="ja-JP" sz="105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050" kern="100" dirty="0">
                          <a:effectLst/>
                          <a:latin typeface="+mn-ea"/>
                          <a:ea typeface="+mn-ea"/>
                        </a:rPr>
                        <a:t>項目</a:t>
                      </a:r>
                      <a:endParaRPr lang="ja-JP" altLang="en-US" sz="105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050" dirty="0">
                          <a:effectLst/>
                          <a:latin typeface="+mn-ea"/>
                          <a:ea typeface="+mn-ea"/>
                        </a:rPr>
                        <a:t>計画策定時の値</a:t>
                      </a:r>
                      <a:endParaRPr lang="ja-JP" sz="105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050" dirty="0">
                          <a:solidFill>
                            <a:schemeClr val="bg1"/>
                          </a:solidFill>
                          <a:effectLst/>
                          <a:latin typeface="+mn-ea"/>
                          <a:ea typeface="+mn-ea"/>
                          <a:cs typeface="HG丸ｺﾞｼｯｸM-PRO"/>
                        </a:rPr>
                        <a:t>現状値</a:t>
                      </a:r>
                      <a:endParaRPr lang="ja-JP" sz="105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050" dirty="0">
                          <a:effectLst/>
                          <a:latin typeface="+mn-ea"/>
                          <a:ea typeface="+mn-ea"/>
                        </a:rPr>
                        <a:t>20</a:t>
                      </a:r>
                      <a:r>
                        <a:rPr lang="en-US" altLang="ja-JP" sz="1050" dirty="0">
                          <a:effectLst/>
                          <a:latin typeface="+mn-ea"/>
                          <a:ea typeface="+mn-ea"/>
                        </a:rPr>
                        <a:t>35</a:t>
                      </a:r>
                      <a:r>
                        <a:rPr lang="ja-JP" sz="1050" dirty="0">
                          <a:effectLst/>
                          <a:latin typeface="+mn-ea"/>
                          <a:ea typeface="+mn-ea"/>
                        </a:rPr>
                        <a:t>年度目標</a:t>
                      </a:r>
                      <a:r>
                        <a:rPr lang="ja-JP" altLang="en-US" sz="1050" dirty="0">
                          <a:effectLst/>
                          <a:latin typeface="+mn-ea"/>
                          <a:ea typeface="+mn-ea"/>
                        </a:rPr>
                        <a:t>値</a:t>
                      </a:r>
                      <a:endParaRPr lang="ja-JP" sz="105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427107">
                <a:tc rowSpan="2">
                  <a:txBody>
                    <a:bodyPr/>
                    <a:lstStyle/>
                    <a:p>
                      <a:pPr algn="ctr" fontAlgn="auto">
                        <a:lnSpc>
                          <a:spcPts val="1600"/>
                        </a:lnSpc>
                        <a:spcAft>
                          <a:spcPts val="0"/>
                        </a:spcAft>
                      </a:pPr>
                      <a:r>
                        <a:rPr lang="en-US" altLang="ja-JP" sz="1050" dirty="0">
                          <a:solidFill>
                            <a:schemeClr val="bg1"/>
                          </a:solidFill>
                          <a:effectLst/>
                          <a:latin typeface="+mn-ea"/>
                          <a:ea typeface="+mn-ea"/>
                          <a:cs typeface="HG丸ｺﾞｼｯｸM-PRO"/>
                        </a:rPr>
                        <a:t>14</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en-US" altLang="ja-JP" sz="1000" b="1" dirty="0">
                          <a:solidFill>
                            <a:schemeClr val="tx1"/>
                          </a:solidFill>
                          <a:effectLst/>
                          <a:latin typeface="+mn-ea"/>
                          <a:ea typeface="+mn-ea"/>
                        </a:rPr>
                        <a:t>20</a:t>
                      </a:r>
                      <a:r>
                        <a:rPr lang="ja-JP" altLang="en-US" sz="1000" b="1" dirty="0">
                          <a:solidFill>
                            <a:schemeClr val="tx1"/>
                          </a:solidFill>
                          <a:effectLst/>
                          <a:latin typeface="+mn-ea"/>
                          <a:ea typeface="+mn-ea"/>
                        </a:rPr>
                        <a:t>歳以上の者の喫煙率の減少（男性）</a:t>
                      </a:r>
                      <a:r>
                        <a:rPr lang="en-US" altLang="ja-JP" sz="1000" b="1" dirty="0">
                          <a:solidFill>
                            <a:schemeClr val="tx1"/>
                          </a:solidFill>
                          <a:effectLst/>
                          <a:latin typeface="+mn-ea"/>
                          <a:ea typeface="+mn-ea"/>
                        </a:rPr>
                        <a:t>【</a:t>
                      </a:r>
                      <a:r>
                        <a:rPr lang="ja-JP" altLang="en-US" sz="1000" b="1" dirty="0">
                          <a:solidFill>
                            <a:schemeClr val="tx1"/>
                          </a:solidFill>
                          <a:effectLst/>
                          <a:latin typeface="+mn-ea"/>
                          <a:ea typeface="+mn-ea"/>
                        </a:rPr>
                        <a:t>国民生活基礎調査</a:t>
                      </a:r>
                      <a:r>
                        <a:rPr lang="en-US" altLang="ja-JP" sz="10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00" b="1" dirty="0">
                          <a:solidFill>
                            <a:schemeClr val="tx1"/>
                          </a:solidFill>
                          <a:effectLst/>
                          <a:latin typeface="+mn-ea"/>
                          <a:ea typeface="+mn-ea"/>
                        </a:rPr>
                        <a:t>24.3%</a:t>
                      </a:r>
                      <a:r>
                        <a:rPr lang="ja-JP" altLang="en-US" sz="1000" b="1" dirty="0">
                          <a:solidFill>
                            <a:schemeClr val="tx1"/>
                          </a:solidFill>
                          <a:effectLst/>
                          <a:latin typeface="+mn-ea"/>
                          <a:ea typeface="+mn-ea"/>
                        </a:rPr>
                        <a:t>（</a:t>
                      </a:r>
                      <a:r>
                        <a:rPr lang="en-US" altLang="ja-JP" sz="1000" b="1" dirty="0">
                          <a:solidFill>
                            <a:schemeClr val="tx1"/>
                          </a:solidFill>
                          <a:effectLst/>
                          <a:latin typeface="+mn-ea"/>
                          <a:ea typeface="+mn-ea"/>
                        </a:rPr>
                        <a:t>R4</a:t>
                      </a:r>
                      <a:r>
                        <a:rPr lang="ja-JP" altLang="en-US" sz="1000" b="1" dirty="0">
                          <a:solidFill>
                            <a:schemeClr val="tx1"/>
                          </a:solidFill>
                          <a:effectLst/>
                          <a:latin typeface="+mn-ea"/>
                          <a:ea typeface="+mn-ea"/>
                        </a:rPr>
                        <a:t>）</a:t>
                      </a:r>
                      <a:endParaRPr lang="ja-JP"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algn="ctr" fontAlgn="auto">
                        <a:lnSpc>
                          <a:spcPts val="1600"/>
                        </a:lnSpc>
                        <a:spcAft>
                          <a:spcPts val="0"/>
                        </a:spcAft>
                      </a:pPr>
                      <a:r>
                        <a:rPr lang="en-US" altLang="ja-JP" sz="1000" b="1" dirty="0">
                          <a:solidFill>
                            <a:schemeClr val="tx1"/>
                          </a:solidFill>
                          <a:effectLst/>
                          <a:latin typeface="+mn-ea"/>
                          <a:ea typeface="+mn-ea"/>
                          <a:cs typeface="HG丸ｺﾞｼｯｸM-PRO"/>
                        </a:rPr>
                        <a:t>R7</a:t>
                      </a:r>
                      <a:r>
                        <a:rPr lang="ja-JP" altLang="en-US" sz="1000" b="1" dirty="0">
                          <a:solidFill>
                            <a:schemeClr val="tx1"/>
                          </a:solidFill>
                          <a:effectLst/>
                          <a:latin typeface="+mn-ea"/>
                          <a:ea typeface="+mn-ea"/>
                          <a:cs typeface="HG丸ｺﾞｼｯｸM-PRO"/>
                        </a:rPr>
                        <a:t>の結果を</a:t>
                      </a:r>
                    </a:p>
                    <a:p>
                      <a:pPr algn="ctr" fontAlgn="auto">
                        <a:lnSpc>
                          <a:spcPts val="1600"/>
                        </a:lnSpc>
                        <a:spcAft>
                          <a:spcPts val="0"/>
                        </a:spcAft>
                      </a:pPr>
                      <a:r>
                        <a:rPr lang="en-US" altLang="ja-JP" sz="1000" b="1" dirty="0">
                          <a:solidFill>
                            <a:schemeClr val="tx1"/>
                          </a:solidFill>
                          <a:effectLst/>
                          <a:latin typeface="+mn-ea"/>
                          <a:ea typeface="+mn-ea"/>
                          <a:cs typeface="HG丸ｺﾞｼｯｸM-PRO"/>
                        </a:rPr>
                        <a:t>R8</a:t>
                      </a:r>
                      <a:r>
                        <a:rPr lang="ja-JP" altLang="en-US" sz="1000" b="1" dirty="0">
                          <a:solidFill>
                            <a:schemeClr val="tx1"/>
                          </a:solidFill>
                          <a:effectLst/>
                          <a:latin typeface="+mn-ea"/>
                          <a:ea typeface="+mn-ea"/>
                          <a:cs typeface="HG丸ｺﾞｼｯｸM-PRO"/>
                        </a:rPr>
                        <a:t>年度に公表予定</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00" b="1" dirty="0">
                          <a:solidFill>
                            <a:schemeClr val="tx1"/>
                          </a:solidFill>
                          <a:effectLst/>
                          <a:latin typeface="+mn-ea"/>
                          <a:ea typeface="+mn-ea"/>
                        </a:rPr>
                        <a:t>15.0%</a:t>
                      </a:r>
                      <a:endParaRPr lang="ja-JP"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9156">
                <a:tc vMerge="1">
                  <a:txBody>
                    <a:bodyPr/>
                    <a:lstStyle/>
                    <a:p>
                      <a:endParaRPr kumimoji="1" lang="ja-JP" altLang="en-US"/>
                    </a:p>
                  </a:txBody>
                  <a:tcPr/>
                </a:tc>
                <a:tc>
                  <a:txBody>
                    <a:bodyPr/>
                    <a:lstStyle/>
                    <a:p>
                      <a:pPr algn="l" fontAlgn="auto">
                        <a:lnSpc>
                          <a:spcPts val="1600"/>
                        </a:lnSpc>
                        <a:spcAft>
                          <a:spcPts val="0"/>
                        </a:spcAft>
                      </a:pPr>
                      <a:r>
                        <a:rPr lang="en-US" altLang="ja-JP" sz="1000" b="1" dirty="0">
                          <a:solidFill>
                            <a:schemeClr val="tx1"/>
                          </a:solidFill>
                          <a:effectLst/>
                          <a:latin typeface="+mn-ea"/>
                          <a:ea typeface="+mn-ea"/>
                        </a:rPr>
                        <a:t>20</a:t>
                      </a:r>
                      <a:r>
                        <a:rPr lang="ja-JP" altLang="en-US" sz="1000" b="1" dirty="0">
                          <a:solidFill>
                            <a:schemeClr val="tx1"/>
                          </a:solidFill>
                          <a:effectLst/>
                          <a:latin typeface="+mn-ea"/>
                          <a:ea typeface="+mn-ea"/>
                        </a:rPr>
                        <a:t>歳以上の者の喫煙率の減少（女性）</a:t>
                      </a:r>
                      <a:r>
                        <a:rPr lang="en-US" altLang="ja-JP" sz="1000" b="1" dirty="0">
                          <a:solidFill>
                            <a:schemeClr val="tx1"/>
                          </a:solidFill>
                          <a:effectLst/>
                          <a:latin typeface="+mn-ea"/>
                          <a:ea typeface="+mn-ea"/>
                        </a:rPr>
                        <a:t>【</a:t>
                      </a:r>
                      <a:r>
                        <a:rPr lang="ja-JP" altLang="en-US" sz="1000" b="1" dirty="0">
                          <a:solidFill>
                            <a:schemeClr val="tx1"/>
                          </a:solidFill>
                          <a:effectLst/>
                          <a:latin typeface="+mn-ea"/>
                          <a:ea typeface="+mn-ea"/>
                        </a:rPr>
                        <a:t>国民生活基礎調査</a:t>
                      </a:r>
                      <a:r>
                        <a:rPr lang="en-US" altLang="ja-JP" sz="1000" b="1" dirty="0">
                          <a:solidFill>
                            <a:schemeClr val="tx1"/>
                          </a:solidFill>
                          <a:effectLst/>
                          <a:latin typeface="+mn-ea"/>
                          <a:ea typeface="+mn-ea"/>
                        </a:rPr>
                        <a:t>】</a:t>
                      </a:r>
                      <a:endParaRPr lang="ja-JP" altLang="en-US" sz="10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00" b="1" dirty="0">
                          <a:solidFill>
                            <a:schemeClr val="tx1"/>
                          </a:solidFill>
                          <a:effectLst/>
                          <a:latin typeface="+mn-ea"/>
                          <a:ea typeface="+mn-ea"/>
                          <a:cs typeface="HG丸ｺﾞｼｯｸM-PRO"/>
                        </a:rPr>
                        <a:t>8.6</a:t>
                      </a:r>
                      <a:r>
                        <a:rPr lang="ja-JP" altLang="en-US" sz="1000" b="1" dirty="0">
                          <a:solidFill>
                            <a:schemeClr val="tx1"/>
                          </a:solidFill>
                          <a:effectLst/>
                          <a:latin typeface="+mn-ea"/>
                          <a:ea typeface="+mn-ea"/>
                          <a:cs typeface="HG丸ｺﾞｼｯｸM-PRO"/>
                        </a:rPr>
                        <a:t>％（</a:t>
                      </a:r>
                      <a:r>
                        <a:rPr lang="en-US" altLang="ja-JP" sz="1000" b="1" dirty="0">
                          <a:solidFill>
                            <a:schemeClr val="tx1"/>
                          </a:solidFill>
                          <a:effectLst/>
                          <a:latin typeface="+mn-ea"/>
                          <a:ea typeface="+mn-ea"/>
                          <a:cs typeface="HG丸ｺﾞｼｯｸM-PRO"/>
                        </a:rPr>
                        <a:t>R4</a:t>
                      </a:r>
                      <a:r>
                        <a:rPr lang="ja-JP" altLang="en-US" sz="1000" b="1" dirty="0">
                          <a:solidFill>
                            <a:schemeClr val="tx1"/>
                          </a:solidFill>
                          <a:effectLst/>
                          <a:latin typeface="+mn-ea"/>
                          <a:ea typeface="+mn-ea"/>
                          <a:cs typeface="HG丸ｺﾞｼｯｸM-PRO"/>
                        </a:rPr>
                        <a:t>）</a:t>
                      </a:r>
                      <a:endParaRPr lang="ja-JP"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00" b="1" dirty="0">
                          <a:solidFill>
                            <a:schemeClr val="tx1"/>
                          </a:solidFill>
                          <a:effectLst/>
                          <a:latin typeface="+mn-ea"/>
                          <a:ea typeface="+mn-ea"/>
                          <a:cs typeface="HG丸ｺﾞｼｯｸM-PRO"/>
                        </a:rPr>
                        <a:t>5.0</a:t>
                      </a:r>
                      <a:r>
                        <a:rPr lang="ja-JP" altLang="en-US" sz="1000" b="1" dirty="0">
                          <a:solidFill>
                            <a:schemeClr val="tx1"/>
                          </a:solidFill>
                          <a:effectLst/>
                          <a:latin typeface="+mn-ea"/>
                          <a:ea typeface="+mn-ea"/>
                          <a:cs typeface="HG丸ｺﾞｼｯｸM-PRO"/>
                        </a:rPr>
                        <a:t>％</a:t>
                      </a:r>
                      <a:endParaRPr lang="ja-JP"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839432"/>
                  </a:ext>
                </a:extLst>
              </a:tr>
              <a:tr h="427107">
                <a:tc rowSpan="2">
                  <a:txBody>
                    <a:bodyPr/>
                    <a:lstStyle/>
                    <a:p>
                      <a:pPr algn="ctr" fontAlgn="auto">
                        <a:lnSpc>
                          <a:spcPts val="1600"/>
                        </a:lnSpc>
                        <a:spcAft>
                          <a:spcPts val="0"/>
                        </a:spcAft>
                      </a:pPr>
                      <a:r>
                        <a:rPr lang="en-US" altLang="ja-JP" sz="1050" dirty="0">
                          <a:solidFill>
                            <a:schemeClr val="bg1"/>
                          </a:solidFill>
                          <a:effectLst/>
                          <a:latin typeface="+mn-ea"/>
                          <a:ea typeface="+mn-ea"/>
                          <a:cs typeface="HG丸ｺﾞｼｯｸM-PRO"/>
                        </a:rPr>
                        <a:t>15</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l" fontAlgn="auto">
                        <a:lnSpc>
                          <a:spcPts val="1600"/>
                        </a:lnSpc>
                        <a:spcAft>
                          <a:spcPts val="0"/>
                        </a:spcAft>
                      </a:pPr>
                      <a:r>
                        <a:rPr lang="ja-JP" altLang="en-US" sz="1000" b="1" dirty="0">
                          <a:solidFill>
                            <a:schemeClr val="tx1"/>
                          </a:solidFill>
                          <a:effectLst/>
                          <a:latin typeface="+mn-ea"/>
                          <a:ea typeface="+mn-ea"/>
                        </a:rPr>
                        <a:t>望まない受動喫煙の機会を有する者の割合の減少（職場）</a:t>
                      </a:r>
                      <a:endParaRPr lang="en-US" altLang="ja-JP" sz="1000" b="1" dirty="0">
                        <a:solidFill>
                          <a:schemeClr val="tx1"/>
                        </a:solidFill>
                        <a:effectLst/>
                        <a:latin typeface="+mn-ea"/>
                        <a:ea typeface="+mn-ea"/>
                      </a:endParaRPr>
                    </a:p>
                    <a:p>
                      <a:pPr algn="l" fontAlgn="auto">
                        <a:lnSpc>
                          <a:spcPts val="1600"/>
                        </a:lnSpc>
                        <a:spcAft>
                          <a:spcPts val="0"/>
                        </a:spcAft>
                      </a:pPr>
                      <a:r>
                        <a:rPr lang="en-US" altLang="ja-JP" sz="1000" b="1" dirty="0">
                          <a:solidFill>
                            <a:schemeClr val="tx1"/>
                          </a:solidFill>
                          <a:effectLst/>
                          <a:latin typeface="+mn-ea"/>
                          <a:ea typeface="+mn-ea"/>
                        </a:rPr>
                        <a:t>【</a:t>
                      </a:r>
                      <a:r>
                        <a:rPr lang="ja-JP" altLang="en-US" sz="1000" b="1" dirty="0">
                          <a:solidFill>
                            <a:schemeClr val="tx1"/>
                          </a:solidFill>
                          <a:effectLst/>
                          <a:latin typeface="+mn-ea"/>
                          <a:ea typeface="+mn-ea"/>
                        </a:rPr>
                        <a:t>大阪府民の栄養・健康状況（国民健康・栄養調査から算出）</a:t>
                      </a:r>
                      <a:r>
                        <a:rPr lang="en-US" altLang="ja-JP" sz="1000" b="1" dirty="0">
                          <a:solidFill>
                            <a:schemeClr val="tx1"/>
                          </a:solidFill>
                          <a:effectLst/>
                          <a:latin typeface="+mn-ea"/>
                          <a:ea typeface="+mn-ea"/>
                        </a:rPr>
                        <a:t>】</a:t>
                      </a:r>
                    </a:p>
                    <a:p>
                      <a:pPr algn="l" fontAlgn="auto">
                        <a:lnSpc>
                          <a:spcPts val="1600"/>
                        </a:lnSpc>
                        <a:spcAft>
                          <a:spcPts val="0"/>
                        </a:spcAft>
                      </a:pPr>
                      <a:r>
                        <a:rPr lang="en-US" altLang="ja-JP" sz="1000" b="1" dirty="0">
                          <a:solidFill>
                            <a:schemeClr val="tx1"/>
                          </a:solidFill>
                          <a:effectLst/>
                          <a:latin typeface="+mn-ea"/>
                          <a:ea typeface="+mn-ea"/>
                        </a:rPr>
                        <a:t>【</a:t>
                      </a:r>
                      <a:r>
                        <a:rPr lang="ja-JP" altLang="en-US" sz="1000" b="1" dirty="0">
                          <a:solidFill>
                            <a:schemeClr val="tx1"/>
                          </a:solidFill>
                          <a:effectLst/>
                          <a:latin typeface="+mn-ea"/>
                          <a:ea typeface="+mn-ea"/>
                        </a:rPr>
                        <a:t>大阪府健康づくり実態調査</a:t>
                      </a:r>
                      <a:r>
                        <a:rPr lang="en-US" altLang="ja-JP" sz="1000" b="1" dirty="0">
                          <a:solidFill>
                            <a:schemeClr val="tx1"/>
                          </a:solidFill>
                          <a:effectLst/>
                          <a:latin typeface="+mn-ea"/>
                          <a:ea typeface="+mn-ea"/>
                        </a:rPr>
                        <a:t>】</a:t>
                      </a:r>
                      <a:r>
                        <a:rPr lang="ja-JP" altLang="en-US" sz="1000" b="1" dirty="0">
                          <a:solidFill>
                            <a:schemeClr val="tx1"/>
                          </a:solidFill>
                          <a:effectLst/>
                          <a:latin typeface="+mn-ea"/>
                          <a:ea typeface="+mn-ea"/>
                        </a:rPr>
                        <a:t>＜参考値＞</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00" b="1" dirty="0">
                          <a:solidFill>
                            <a:schemeClr val="tx1"/>
                          </a:solidFill>
                          <a:effectLst/>
                          <a:latin typeface="+mn-ea"/>
                          <a:ea typeface="+mn-ea"/>
                          <a:cs typeface="HG丸ｺﾞｼｯｸM-PRO"/>
                        </a:rPr>
                        <a:t>26.4</a:t>
                      </a:r>
                      <a:r>
                        <a:rPr lang="ja-JP" altLang="en-US" sz="1000" b="1" dirty="0">
                          <a:solidFill>
                            <a:schemeClr val="tx1"/>
                          </a:solidFill>
                          <a:effectLst/>
                          <a:latin typeface="+mn-ea"/>
                          <a:ea typeface="+mn-ea"/>
                          <a:cs typeface="HG丸ｺﾞｼｯｸM-PRO"/>
                        </a:rPr>
                        <a:t>％（</a:t>
                      </a:r>
                      <a:r>
                        <a:rPr lang="en-US" altLang="ja-JP" sz="1000" b="1" dirty="0">
                          <a:solidFill>
                            <a:schemeClr val="tx1"/>
                          </a:solidFill>
                          <a:effectLst/>
                          <a:latin typeface="+mn-ea"/>
                          <a:ea typeface="+mn-ea"/>
                          <a:cs typeface="HG丸ｺﾞｼｯｸM-PRO"/>
                        </a:rPr>
                        <a:t>H30</a:t>
                      </a:r>
                      <a:r>
                        <a:rPr lang="ja-JP" altLang="en-US" sz="1000" b="1" dirty="0">
                          <a:solidFill>
                            <a:schemeClr val="tx1"/>
                          </a:solidFill>
                          <a:effectLst/>
                          <a:latin typeface="+mn-ea"/>
                          <a:ea typeface="+mn-ea"/>
                          <a:cs typeface="HG丸ｺﾞｼｯｸM-PRO"/>
                        </a:rPr>
                        <a:t>）</a:t>
                      </a:r>
                      <a:endParaRPr lang="en-US" altLang="ja-JP" sz="1000" b="1" dirty="0">
                        <a:solidFill>
                          <a:schemeClr val="tx1"/>
                        </a:solidFill>
                        <a:effectLst/>
                        <a:latin typeface="+mn-ea"/>
                        <a:ea typeface="+mn-ea"/>
                        <a:cs typeface="HG丸ｺﾞｼｯｸM-PRO"/>
                      </a:endParaRPr>
                    </a:p>
                    <a:p>
                      <a:pPr algn="ctr" fontAlgn="auto">
                        <a:lnSpc>
                          <a:spcPts val="1600"/>
                        </a:lnSpc>
                        <a:spcAft>
                          <a:spcPts val="0"/>
                        </a:spcAft>
                      </a:pPr>
                      <a:r>
                        <a:rPr lang="ja-JP" altLang="en-US" sz="1000" b="1" dirty="0">
                          <a:solidFill>
                            <a:schemeClr val="tx1"/>
                          </a:solidFill>
                          <a:effectLst/>
                          <a:latin typeface="+mn-ea"/>
                          <a:ea typeface="+mn-ea"/>
                          <a:cs typeface="HG丸ｺﾞｼｯｸM-PRO"/>
                        </a:rPr>
                        <a:t>＜参考値＞</a:t>
                      </a:r>
                      <a:r>
                        <a:rPr lang="en-US" altLang="ja-JP" sz="1000" b="1" dirty="0">
                          <a:solidFill>
                            <a:schemeClr val="tx1"/>
                          </a:solidFill>
                          <a:effectLst/>
                          <a:latin typeface="+mn-ea"/>
                          <a:ea typeface="+mn-ea"/>
                          <a:cs typeface="HG丸ｺﾞｼｯｸM-PRO"/>
                        </a:rPr>
                        <a:t>12.1</a:t>
                      </a:r>
                      <a:r>
                        <a:rPr lang="ja-JP" altLang="en-US" sz="1000" b="1" dirty="0">
                          <a:solidFill>
                            <a:schemeClr val="tx1"/>
                          </a:solidFill>
                          <a:effectLst/>
                          <a:latin typeface="+mn-ea"/>
                          <a:ea typeface="+mn-ea"/>
                          <a:cs typeface="HG丸ｺﾞｼｯｸM-PRO"/>
                        </a:rPr>
                        <a:t>％</a:t>
                      </a:r>
                      <a:endParaRPr lang="ja-JP"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000" b="1" dirty="0">
                          <a:solidFill>
                            <a:schemeClr val="tx1"/>
                          </a:solidFill>
                          <a:effectLst/>
                          <a:latin typeface="+mn-ea"/>
                          <a:ea typeface="+mn-ea"/>
                          <a:cs typeface="HG丸ｺﾞｼｯｸM-PRO"/>
                        </a:rPr>
                        <a:t>R4-R6</a:t>
                      </a:r>
                      <a:r>
                        <a:rPr lang="ja-JP" altLang="en-US" sz="1000" b="1" dirty="0">
                          <a:solidFill>
                            <a:schemeClr val="tx1"/>
                          </a:solidFill>
                          <a:effectLst/>
                          <a:latin typeface="+mn-ea"/>
                          <a:ea typeface="+mn-ea"/>
                          <a:cs typeface="HG丸ｺﾞｼｯｸM-PRO"/>
                        </a:rPr>
                        <a:t>の結果を</a:t>
                      </a:r>
                      <a:r>
                        <a:rPr lang="en-US" altLang="ja-JP" sz="1000" b="1" dirty="0">
                          <a:solidFill>
                            <a:schemeClr val="tx1"/>
                          </a:solidFill>
                          <a:effectLst/>
                          <a:latin typeface="+mn-ea"/>
                          <a:ea typeface="+mn-ea"/>
                          <a:cs typeface="HG丸ｺﾞｼｯｸM-PRO"/>
                        </a:rPr>
                        <a:t>R9</a:t>
                      </a:r>
                      <a:r>
                        <a:rPr lang="ja-JP" altLang="en-US" sz="1000" b="1" dirty="0">
                          <a:solidFill>
                            <a:schemeClr val="tx1"/>
                          </a:solidFill>
                          <a:effectLst/>
                          <a:latin typeface="+mn-ea"/>
                          <a:ea typeface="+mn-ea"/>
                          <a:cs typeface="HG丸ｺﾞｼｯｸM-PRO"/>
                        </a:rPr>
                        <a:t>年度に公表予定</a:t>
                      </a:r>
                    </a:p>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000" b="1" dirty="0">
                          <a:solidFill>
                            <a:schemeClr val="tx1"/>
                          </a:solidFill>
                          <a:effectLst/>
                          <a:latin typeface="+mn-ea"/>
                          <a:ea typeface="+mn-ea"/>
                          <a:cs typeface="HG丸ｺﾞｼｯｸM-PRO"/>
                        </a:rPr>
                        <a:t>＜参考値＞</a:t>
                      </a:r>
                      <a:r>
                        <a:rPr lang="en-US" altLang="ja-JP" sz="1000" b="1" dirty="0">
                          <a:solidFill>
                            <a:schemeClr val="tx1"/>
                          </a:solidFill>
                          <a:effectLst/>
                          <a:latin typeface="+mn-ea"/>
                          <a:ea typeface="+mn-ea"/>
                          <a:cs typeface="HG丸ｺﾞｼｯｸM-PRO"/>
                        </a:rPr>
                        <a:t>15.7</a:t>
                      </a:r>
                      <a:r>
                        <a:rPr lang="ja-JP" altLang="en-US" sz="1000" b="1" dirty="0">
                          <a:solidFill>
                            <a:schemeClr val="tx1"/>
                          </a:solidFill>
                          <a:effectLst/>
                          <a:latin typeface="+mn-ea"/>
                          <a:ea typeface="+mn-ea"/>
                          <a:cs typeface="HG丸ｺﾞｼｯｸM-PRO"/>
                        </a:rPr>
                        <a:t>％（</a:t>
                      </a:r>
                      <a:r>
                        <a:rPr lang="en-US" altLang="ja-JP" sz="1000" b="1" dirty="0">
                          <a:solidFill>
                            <a:schemeClr val="tx1"/>
                          </a:solidFill>
                          <a:effectLst/>
                          <a:latin typeface="+mn-ea"/>
                          <a:ea typeface="+mn-ea"/>
                          <a:cs typeface="HG丸ｺﾞｼｯｸM-PRO"/>
                        </a:rPr>
                        <a:t>R7</a:t>
                      </a:r>
                      <a:r>
                        <a:rPr lang="ja-JP" altLang="en-US" sz="1000" b="1" dirty="0">
                          <a:solidFill>
                            <a:schemeClr val="tx1"/>
                          </a:solidFill>
                          <a:effectLst/>
                          <a:latin typeface="+mn-ea"/>
                          <a:ea typeface="+mn-ea"/>
                          <a:cs typeface="HG丸ｺﾞｼｯｸM-PRO"/>
                        </a:rPr>
                        <a:t>）</a:t>
                      </a:r>
                      <a:r>
                        <a:rPr lang="ja-JP" altLang="en-US" sz="1000" b="0" dirty="0">
                          <a:solidFill>
                            <a:schemeClr val="tx1"/>
                          </a:solidFill>
                          <a:effectLst/>
                          <a:latin typeface="+mn-ea"/>
                          <a:ea typeface="+mn-ea"/>
                          <a:cs typeface="HG丸ｺﾞｼｯｸM-PRO"/>
                        </a:rPr>
                        <a:t>［△］</a:t>
                      </a:r>
                      <a:endParaRPr lang="en-US" altLang="ja-JP"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00" b="1" dirty="0">
                          <a:solidFill>
                            <a:schemeClr val="tx1"/>
                          </a:solidFill>
                          <a:effectLst/>
                          <a:latin typeface="+mn-ea"/>
                          <a:ea typeface="+mn-ea"/>
                          <a:cs typeface="HG丸ｺﾞｼｯｸM-PRO"/>
                        </a:rPr>
                        <a:t>0%</a:t>
                      </a:r>
                      <a:endParaRPr lang="ja-JP"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4451835"/>
                  </a:ext>
                </a:extLst>
              </a:tr>
              <a:tr h="203357">
                <a:tc vMerge="1">
                  <a:txBody>
                    <a:bodyPr/>
                    <a:lstStyle/>
                    <a:p>
                      <a:pPr algn="ctr" fontAlgn="auto">
                        <a:lnSpc>
                          <a:spcPts val="1600"/>
                        </a:lnSpc>
                        <a:spcAft>
                          <a:spcPts val="0"/>
                        </a:spcAft>
                      </a:pP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000" b="1" dirty="0">
                          <a:solidFill>
                            <a:schemeClr val="tx1"/>
                          </a:solidFill>
                          <a:effectLst/>
                          <a:latin typeface="+mn-ea"/>
                          <a:ea typeface="+mn-ea"/>
                        </a:rPr>
                        <a:t>望まない受動喫煙の機会を有する者の割合の減少（飲食店）</a:t>
                      </a:r>
                      <a:endParaRPr lang="en-US" altLang="ja-JP" sz="1000" b="1" dirty="0">
                        <a:solidFill>
                          <a:schemeClr val="tx1"/>
                        </a:solidFill>
                        <a:effectLst/>
                        <a:latin typeface="+mn-ea"/>
                        <a:ea typeface="+mn-ea"/>
                      </a:endParaRPr>
                    </a:p>
                    <a:p>
                      <a:pPr algn="l" fontAlgn="auto">
                        <a:lnSpc>
                          <a:spcPts val="1600"/>
                        </a:lnSpc>
                        <a:spcAft>
                          <a:spcPts val="0"/>
                        </a:spcAft>
                      </a:pPr>
                      <a:r>
                        <a:rPr lang="en-US" altLang="ja-JP" sz="1000" b="1" dirty="0">
                          <a:solidFill>
                            <a:schemeClr val="tx1"/>
                          </a:solidFill>
                          <a:effectLst/>
                          <a:latin typeface="+mn-ea"/>
                          <a:ea typeface="+mn-ea"/>
                        </a:rPr>
                        <a:t>【</a:t>
                      </a:r>
                      <a:r>
                        <a:rPr lang="ja-JP" altLang="en-US" sz="1000" b="1" dirty="0">
                          <a:solidFill>
                            <a:schemeClr val="tx1"/>
                          </a:solidFill>
                          <a:effectLst/>
                          <a:latin typeface="+mn-ea"/>
                          <a:ea typeface="+mn-ea"/>
                        </a:rPr>
                        <a:t>大阪府民の栄養・健康状況（国民健康・栄養調査から算出）</a:t>
                      </a:r>
                      <a:r>
                        <a:rPr lang="en-US" altLang="ja-JP" sz="1000" b="1" dirty="0">
                          <a:solidFill>
                            <a:schemeClr val="tx1"/>
                          </a:solidFill>
                          <a:effectLst/>
                          <a:latin typeface="+mn-ea"/>
                          <a:ea typeface="+mn-ea"/>
                        </a:rPr>
                        <a:t>】</a:t>
                      </a:r>
                    </a:p>
                    <a:p>
                      <a:pPr algn="l" fontAlgn="auto">
                        <a:lnSpc>
                          <a:spcPts val="1600"/>
                        </a:lnSpc>
                        <a:spcAft>
                          <a:spcPts val="0"/>
                        </a:spcAft>
                      </a:pPr>
                      <a:r>
                        <a:rPr lang="en-US" altLang="ja-JP" sz="1000" b="1" dirty="0">
                          <a:solidFill>
                            <a:schemeClr val="tx1"/>
                          </a:solidFill>
                          <a:effectLst/>
                          <a:latin typeface="+mn-ea"/>
                          <a:ea typeface="+mn-ea"/>
                        </a:rPr>
                        <a:t>【</a:t>
                      </a:r>
                      <a:r>
                        <a:rPr lang="ja-JP" altLang="en-US" sz="1000" b="1" dirty="0">
                          <a:solidFill>
                            <a:schemeClr val="tx1"/>
                          </a:solidFill>
                          <a:effectLst/>
                          <a:latin typeface="+mn-ea"/>
                          <a:ea typeface="+mn-ea"/>
                        </a:rPr>
                        <a:t>大阪府健康づくり実態調査</a:t>
                      </a:r>
                      <a:r>
                        <a:rPr lang="en-US" altLang="ja-JP" sz="10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00" b="1" dirty="0">
                          <a:solidFill>
                            <a:schemeClr val="tx1"/>
                          </a:solidFill>
                          <a:effectLst/>
                          <a:latin typeface="+mn-ea"/>
                          <a:ea typeface="+mn-ea"/>
                          <a:cs typeface="HG丸ｺﾞｼｯｸM-PRO"/>
                        </a:rPr>
                        <a:t>42.6</a:t>
                      </a:r>
                      <a:r>
                        <a:rPr lang="ja-JP" altLang="en-US" sz="1000" b="1" dirty="0">
                          <a:solidFill>
                            <a:schemeClr val="tx1"/>
                          </a:solidFill>
                          <a:effectLst/>
                          <a:latin typeface="+mn-ea"/>
                          <a:ea typeface="+mn-ea"/>
                          <a:cs typeface="HG丸ｺﾞｼｯｸM-PRO"/>
                        </a:rPr>
                        <a:t>％（</a:t>
                      </a:r>
                      <a:r>
                        <a:rPr lang="en-US" altLang="ja-JP" sz="1000" b="1" dirty="0">
                          <a:solidFill>
                            <a:schemeClr val="tx1"/>
                          </a:solidFill>
                          <a:effectLst/>
                          <a:latin typeface="+mn-ea"/>
                          <a:ea typeface="+mn-ea"/>
                          <a:cs typeface="HG丸ｺﾞｼｯｸM-PRO"/>
                        </a:rPr>
                        <a:t>H30</a:t>
                      </a:r>
                      <a:r>
                        <a:rPr lang="ja-JP" altLang="en-US" sz="1000" b="1" dirty="0">
                          <a:solidFill>
                            <a:schemeClr val="tx1"/>
                          </a:solidFill>
                          <a:effectLst/>
                          <a:latin typeface="+mn-ea"/>
                          <a:ea typeface="+mn-ea"/>
                          <a:cs typeface="HG丸ｺﾞｼｯｸM-PRO"/>
                        </a:rPr>
                        <a:t>）</a:t>
                      </a:r>
                      <a:endParaRPr lang="en-US" altLang="ja-JP" sz="1000" b="1" dirty="0">
                        <a:solidFill>
                          <a:schemeClr val="tx1"/>
                        </a:solidFill>
                        <a:effectLst/>
                        <a:latin typeface="+mn-ea"/>
                        <a:ea typeface="+mn-ea"/>
                        <a:cs typeface="HG丸ｺﾞｼｯｸM-PRO"/>
                      </a:endParaRPr>
                    </a:p>
                    <a:p>
                      <a:pPr algn="ctr" fontAlgn="auto">
                        <a:lnSpc>
                          <a:spcPts val="1600"/>
                        </a:lnSpc>
                        <a:spcAft>
                          <a:spcPts val="0"/>
                        </a:spcAft>
                      </a:pPr>
                      <a:r>
                        <a:rPr lang="ja-JP" altLang="en-US" sz="1000" b="1" dirty="0">
                          <a:solidFill>
                            <a:schemeClr val="tx1"/>
                          </a:solidFill>
                          <a:effectLst/>
                          <a:latin typeface="+mn-ea"/>
                          <a:ea typeface="+mn-ea"/>
                          <a:cs typeface="HG丸ｺﾞｼｯｸM-PRO"/>
                        </a:rPr>
                        <a:t>＜参考値＞</a:t>
                      </a:r>
                      <a:r>
                        <a:rPr lang="en-US" altLang="ja-JP" sz="1000" b="1" dirty="0">
                          <a:solidFill>
                            <a:schemeClr val="tx1"/>
                          </a:solidFill>
                          <a:effectLst/>
                          <a:latin typeface="+mn-ea"/>
                          <a:ea typeface="+mn-ea"/>
                          <a:cs typeface="HG丸ｺﾞｼｯｸM-PRO"/>
                        </a:rPr>
                        <a:t>20.0</a:t>
                      </a:r>
                      <a:r>
                        <a:rPr lang="ja-JP" altLang="en-US" sz="1000" b="1" dirty="0">
                          <a:solidFill>
                            <a:schemeClr val="tx1"/>
                          </a:solidFill>
                          <a:effectLst/>
                          <a:latin typeface="+mn-ea"/>
                          <a:ea typeface="+mn-ea"/>
                          <a:cs typeface="HG丸ｺﾞｼｯｸM-PRO"/>
                        </a:rPr>
                        <a:t>％</a:t>
                      </a:r>
                      <a:endParaRPr lang="ja-JP"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000" b="1" dirty="0">
                          <a:solidFill>
                            <a:schemeClr val="tx1"/>
                          </a:solidFill>
                          <a:effectLst/>
                          <a:latin typeface="+mn-ea"/>
                          <a:ea typeface="+mn-ea"/>
                          <a:cs typeface="HG丸ｺﾞｼｯｸM-PRO"/>
                        </a:rPr>
                        <a:t>R4-R6</a:t>
                      </a:r>
                      <a:r>
                        <a:rPr lang="ja-JP" altLang="en-US" sz="1000" b="1" dirty="0">
                          <a:solidFill>
                            <a:schemeClr val="tx1"/>
                          </a:solidFill>
                          <a:effectLst/>
                          <a:latin typeface="+mn-ea"/>
                          <a:ea typeface="+mn-ea"/>
                          <a:cs typeface="HG丸ｺﾞｼｯｸM-PRO"/>
                        </a:rPr>
                        <a:t>の結果を</a:t>
                      </a:r>
                      <a:r>
                        <a:rPr lang="en-US" altLang="ja-JP" sz="1000" b="1" dirty="0">
                          <a:solidFill>
                            <a:schemeClr val="tx1"/>
                          </a:solidFill>
                          <a:effectLst/>
                          <a:latin typeface="+mn-ea"/>
                          <a:ea typeface="+mn-ea"/>
                          <a:cs typeface="HG丸ｺﾞｼｯｸM-PRO"/>
                        </a:rPr>
                        <a:t>R9</a:t>
                      </a:r>
                      <a:r>
                        <a:rPr lang="ja-JP" altLang="en-US" sz="1000" b="1" dirty="0">
                          <a:solidFill>
                            <a:schemeClr val="tx1"/>
                          </a:solidFill>
                          <a:effectLst/>
                          <a:latin typeface="+mn-ea"/>
                          <a:ea typeface="+mn-ea"/>
                          <a:cs typeface="HG丸ｺﾞｼｯｸM-PRO"/>
                        </a:rPr>
                        <a:t>年度に公表予定＜参考値＞</a:t>
                      </a:r>
                      <a:r>
                        <a:rPr lang="en-US" altLang="ja-JP" sz="1000" b="1" dirty="0">
                          <a:solidFill>
                            <a:schemeClr val="tx1"/>
                          </a:solidFill>
                          <a:effectLst/>
                          <a:latin typeface="+mn-ea"/>
                          <a:ea typeface="+mn-ea"/>
                          <a:cs typeface="HG丸ｺﾞｼｯｸM-PRO"/>
                        </a:rPr>
                        <a:t>22.4</a:t>
                      </a:r>
                      <a:r>
                        <a:rPr lang="ja-JP" altLang="en-US" sz="1000" b="1" dirty="0">
                          <a:solidFill>
                            <a:schemeClr val="tx1"/>
                          </a:solidFill>
                          <a:effectLst/>
                          <a:latin typeface="+mn-ea"/>
                          <a:ea typeface="+mn-ea"/>
                          <a:cs typeface="HG丸ｺﾞｼｯｸM-PRO"/>
                        </a:rPr>
                        <a:t>％（</a:t>
                      </a:r>
                      <a:r>
                        <a:rPr lang="en-US" altLang="ja-JP" sz="1000" b="1" dirty="0">
                          <a:solidFill>
                            <a:schemeClr val="tx1"/>
                          </a:solidFill>
                          <a:effectLst/>
                          <a:latin typeface="+mn-ea"/>
                          <a:ea typeface="+mn-ea"/>
                          <a:cs typeface="HG丸ｺﾞｼｯｸM-PRO"/>
                        </a:rPr>
                        <a:t>R7</a:t>
                      </a:r>
                      <a:r>
                        <a:rPr lang="ja-JP" altLang="en-US" sz="1000" b="1" dirty="0">
                          <a:solidFill>
                            <a:schemeClr val="tx1"/>
                          </a:solidFill>
                          <a:effectLst/>
                          <a:latin typeface="+mn-ea"/>
                          <a:ea typeface="+mn-ea"/>
                          <a:cs typeface="HG丸ｺﾞｼｯｸM-PRO"/>
                        </a:rPr>
                        <a:t>）</a:t>
                      </a:r>
                      <a:r>
                        <a:rPr lang="ja-JP" altLang="en-US" sz="1000" b="0" dirty="0">
                          <a:solidFill>
                            <a:schemeClr val="tx1"/>
                          </a:solidFill>
                          <a:effectLst/>
                          <a:latin typeface="+mn-ea"/>
                          <a:ea typeface="+mn-ea"/>
                          <a:cs typeface="HG丸ｺﾞｼｯｸM-PRO"/>
                        </a:rPr>
                        <a:t>［△］</a:t>
                      </a:r>
                      <a:endParaRPr lang="en-US" altLang="ja-JP"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00" b="1" dirty="0">
                          <a:solidFill>
                            <a:schemeClr val="tx1"/>
                          </a:solidFill>
                          <a:effectLst/>
                          <a:latin typeface="+mn-ea"/>
                          <a:ea typeface="+mn-ea"/>
                          <a:cs typeface="HG丸ｺﾞｼｯｸM-PRO"/>
                        </a:rPr>
                        <a:t>0</a:t>
                      </a:r>
                      <a:r>
                        <a:rPr lang="ja-JP" altLang="en-US" sz="1000" b="1" dirty="0">
                          <a:solidFill>
                            <a:schemeClr val="tx1"/>
                          </a:solidFill>
                          <a:effectLst/>
                          <a:latin typeface="+mn-ea"/>
                          <a:ea typeface="+mn-ea"/>
                          <a:cs typeface="HG丸ｺﾞｼｯｸM-PRO"/>
                        </a:rPr>
                        <a:t>％</a:t>
                      </a:r>
                      <a:endParaRPr lang="ja-JP"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4996114"/>
                  </a:ext>
                </a:extLst>
              </a:tr>
              <a:tr h="360000">
                <a:tc>
                  <a:txBody>
                    <a:bodyPr/>
                    <a:lstStyle/>
                    <a:p>
                      <a:pPr algn="ctr" fontAlgn="auto">
                        <a:lnSpc>
                          <a:spcPts val="1600"/>
                        </a:lnSpc>
                        <a:spcAft>
                          <a:spcPts val="0"/>
                        </a:spcAft>
                      </a:pPr>
                      <a:r>
                        <a:rPr lang="en-US" altLang="ja-JP" sz="1050" dirty="0">
                          <a:solidFill>
                            <a:schemeClr val="bg1"/>
                          </a:solidFill>
                          <a:effectLst/>
                          <a:latin typeface="+mn-ea"/>
                          <a:ea typeface="+mn-ea"/>
                          <a:cs typeface="HG丸ｺﾞｼｯｸM-PRO"/>
                        </a:rPr>
                        <a:t>16</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000" b="1" dirty="0">
                          <a:solidFill>
                            <a:schemeClr val="tx1"/>
                          </a:solidFill>
                          <a:effectLst/>
                          <a:latin typeface="+mn-ea"/>
                          <a:ea typeface="+mn-ea"/>
                        </a:rPr>
                        <a:t>妊婦の喫煙割合の減少</a:t>
                      </a:r>
                      <a:r>
                        <a:rPr lang="en-US" altLang="ja-JP" sz="1000" b="1" dirty="0">
                          <a:solidFill>
                            <a:schemeClr val="tx1"/>
                          </a:solidFill>
                          <a:effectLst/>
                          <a:latin typeface="+mn-ea"/>
                          <a:ea typeface="+mn-ea"/>
                        </a:rPr>
                        <a:t>【</a:t>
                      </a:r>
                      <a:r>
                        <a:rPr lang="ja-JP" altLang="en-US" sz="1000" b="1" dirty="0">
                          <a:solidFill>
                            <a:schemeClr val="tx1"/>
                          </a:solidFill>
                          <a:effectLst/>
                          <a:latin typeface="+mn-ea"/>
                          <a:ea typeface="+mn-ea"/>
                        </a:rPr>
                        <a:t>厚生労働省母子保健課調査</a:t>
                      </a:r>
                      <a:r>
                        <a:rPr lang="en-US" altLang="ja-JP" sz="1000" b="1" dirty="0">
                          <a:solidFill>
                            <a:schemeClr val="tx1"/>
                          </a:solidFill>
                          <a:effectLst/>
                          <a:latin typeface="+mn-ea"/>
                          <a:ea typeface="+mn-ea"/>
                        </a:rPr>
                        <a:t>】</a:t>
                      </a:r>
                      <a:endParaRPr lang="ja-JP" altLang="en-US" sz="10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00" b="1" dirty="0">
                          <a:solidFill>
                            <a:schemeClr val="tx1"/>
                          </a:solidFill>
                          <a:effectLst/>
                          <a:latin typeface="+mn-ea"/>
                          <a:ea typeface="+mn-ea"/>
                          <a:cs typeface="HG丸ｺﾞｼｯｸM-PRO"/>
                        </a:rPr>
                        <a:t>2.7</a:t>
                      </a:r>
                      <a:r>
                        <a:rPr lang="ja-JP" altLang="en-US" sz="1000" b="1" dirty="0">
                          <a:solidFill>
                            <a:schemeClr val="tx1"/>
                          </a:solidFill>
                          <a:effectLst/>
                          <a:latin typeface="+mn-ea"/>
                          <a:ea typeface="+mn-ea"/>
                          <a:cs typeface="HG丸ｺﾞｼｯｸM-PRO"/>
                        </a:rPr>
                        <a:t>％（</a:t>
                      </a:r>
                      <a:r>
                        <a:rPr lang="en-US" altLang="ja-JP" sz="1000" b="1" dirty="0">
                          <a:solidFill>
                            <a:schemeClr val="tx1"/>
                          </a:solidFill>
                          <a:effectLst/>
                          <a:latin typeface="+mn-ea"/>
                          <a:ea typeface="+mn-ea"/>
                          <a:cs typeface="HG丸ｺﾞｼｯｸM-PRO"/>
                        </a:rPr>
                        <a:t>R3</a:t>
                      </a:r>
                      <a:r>
                        <a:rPr lang="ja-JP" altLang="en-US" sz="1000" b="1" dirty="0">
                          <a:solidFill>
                            <a:schemeClr val="tx1"/>
                          </a:solidFill>
                          <a:effectLst/>
                          <a:latin typeface="+mn-ea"/>
                          <a:ea typeface="+mn-ea"/>
                          <a:cs typeface="HG丸ｺﾞｼｯｸM-PRO"/>
                        </a:rPr>
                        <a:t>）</a:t>
                      </a:r>
                      <a:endParaRPr lang="ja-JP"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b="1" dirty="0">
                          <a:solidFill>
                            <a:schemeClr val="tx1"/>
                          </a:solidFill>
                          <a:effectLst/>
                          <a:latin typeface="+mn-ea"/>
                          <a:ea typeface="+mn-ea"/>
                          <a:cs typeface="HG丸ｺﾞｼｯｸM-PRO"/>
                        </a:rPr>
                        <a:t>2.4</a:t>
                      </a:r>
                      <a:r>
                        <a:rPr lang="ja-JP" altLang="en-US" sz="1000" b="1" dirty="0">
                          <a:solidFill>
                            <a:schemeClr val="tx1"/>
                          </a:solidFill>
                          <a:effectLst/>
                          <a:latin typeface="+mn-ea"/>
                          <a:ea typeface="+mn-ea"/>
                          <a:cs typeface="HG丸ｺﾞｼｯｸM-PRO"/>
                        </a:rPr>
                        <a:t>％（</a:t>
                      </a:r>
                      <a:r>
                        <a:rPr lang="en-US" altLang="ja-JP" sz="1000" b="1" dirty="0">
                          <a:solidFill>
                            <a:schemeClr val="tx1"/>
                          </a:solidFill>
                          <a:effectLst/>
                          <a:latin typeface="+mn-ea"/>
                          <a:ea typeface="+mn-ea"/>
                          <a:cs typeface="HG丸ｺﾞｼｯｸM-PRO"/>
                        </a:rPr>
                        <a:t>R5</a:t>
                      </a:r>
                      <a:r>
                        <a:rPr lang="ja-JP" altLang="en-US" sz="1000" b="1" dirty="0">
                          <a:solidFill>
                            <a:schemeClr val="tx1"/>
                          </a:solidFill>
                          <a:effectLst/>
                          <a:latin typeface="+mn-ea"/>
                          <a:ea typeface="+mn-ea"/>
                          <a:cs typeface="HG丸ｺﾞｼｯｸM-PRO"/>
                        </a:rPr>
                        <a:t>）［</a:t>
                      </a:r>
                      <a:r>
                        <a:rPr lang="ja-JP" altLang="en-US" sz="1000" b="0" dirty="0">
                          <a:solidFill>
                            <a:schemeClr val="tx1"/>
                          </a:solidFill>
                          <a:effectLst/>
                          <a:latin typeface="+mn-ea"/>
                          <a:ea typeface="+mn-ea"/>
                          <a:cs typeface="HG丸ｺﾞｼｯｸM-PRO"/>
                        </a:rPr>
                        <a:t>〇</a:t>
                      </a:r>
                      <a:r>
                        <a:rPr lang="ja-JP" altLang="en-US" sz="1000" b="1" dirty="0">
                          <a:solidFill>
                            <a:schemeClr val="tx1"/>
                          </a:solidFill>
                          <a:effectLst/>
                          <a:latin typeface="+mn-ea"/>
                          <a:ea typeface="+mn-ea"/>
                          <a:cs typeface="HG丸ｺﾞｼｯｸM-PRO"/>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00" b="1" dirty="0">
                          <a:solidFill>
                            <a:schemeClr val="tx1"/>
                          </a:solidFill>
                          <a:effectLst/>
                          <a:latin typeface="+mn-ea"/>
                          <a:ea typeface="+mn-ea"/>
                          <a:cs typeface="HG丸ｺﾞｼｯｸM-PRO"/>
                        </a:rPr>
                        <a:t>0</a:t>
                      </a:r>
                      <a:r>
                        <a:rPr lang="ja-JP" altLang="en-US" sz="1000" b="1" dirty="0">
                          <a:solidFill>
                            <a:schemeClr val="tx1"/>
                          </a:solidFill>
                          <a:effectLst/>
                          <a:latin typeface="+mn-ea"/>
                          <a:ea typeface="+mn-ea"/>
                          <a:cs typeface="HG丸ｺﾞｼｯｸM-PRO"/>
                        </a:rPr>
                        <a:t>％</a:t>
                      </a:r>
                      <a:endParaRPr lang="ja-JP"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79310032"/>
                  </a:ext>
                </a:extLst>
              </a:tr>
            </a:tbl>
          </a:graphicData>
        </a:graphic>
      </p:graphicFrame>
      <p:sp>
        <p:nvSpPr>
          <p:cNvPr id="14" name="角丸四角形 13"/>
          <p:cNvSpPr/>
          <p:nvPr/>
        </p:nvSpPr>
        <p:spPr>
          <a:xfrm>
            <a:off x="245533" y="1942662"/>
            <a:ext cx="9302558" cy="4748189"/>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9" name="角丸四角形 18"/>
          <p:cNvSpPr/>
          <p:nvPr/>
        </p:nvSpPr>
        <p:spPr>
          <a:xfrm>
            <a:off x="345324" y="1270293"/>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0" name="角丸四角形 19"/>
          <p:cNvSpPr/>
          <p:nvPr/>
        </p:nvSpPr>
        <p:spPr>
          <a:xfrm>
            <a:off x="2445909" y="1279995"/>
            <a:ext cx="7102182"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喫煙率を下げ、望まない受動喫煙を減らします</a:t>
            </a:r>
          </a:p>
          <a:p>
            <a:pPr algn="ctr">
              <a:lnSpc>
                <a:spcPts val="2000"/>
              </a:lnSpc>
            </a:pPr>
            <a:r>
              <a:rPr kumimoji="1" lang="ja-JP" altLang="en-US" sz="1600" b="1" dirty="0">
                <a:solidFill>
                  <a:schemeClr val="tx1"/>
                </a:solidFill>
              </a:rPr>
              <a:t>～たばこから自分と周囲の人を守りましょう～</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33</a:t>
            </a:fld>
            <a:endParaRPr kumimoji="1" lang="ja-JP" altLang="en-US"/>
          </a:p>
        </p:txBody>
      </p:sp>
      <p:pic>
        <p:nvPicPr>
          <p:cNvPr id="21" name="図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22" name="角丸四角形 19">
            <a:extLst>
              <a:ext uri="{FF2B5EF4-FFF2-40B4-BE49-F238E27FC236}">
                <a16:creationId xmlns:a16="http://schemas.microsoft.com/office/drawing/2014/main" id="{8C4AB639-6E95-44ED-9203-2627A324230E}"/>
              </a:ext>
            </a:extLst>
          </p:cNvPr>
          <p:cNvSpPr/>
          <p:nvPr/>
        </p:nvSpPr>
        <p:spPr>
          <a:xfrm>
            <a:off x="332415" y="5980595"/>
            <a:ext cx="1162993" cy="701816"/>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（計画策定時）</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3" name="角丸四角形 20">
            <a:extLst>
              <a:ext uri="{FF2B5EF4-FFF2-40B4-BE49-F238E27FC236}">
                <a16:creationId xmlns:a16="http://schemas.microsoft.com/office/drawing/2014/main" id="{0058CA4F-8823-46E1-9421-A583C60D8594}"/>
              </a:ext>
            </a:extLst>
          </p:cNvPr>
          <p:cNvSpPr/>
          <p:nvPr/>
        </p:nvSpPr>
        <p:spPr>
          <a:xfrm>
            <a:off x="1518348" y="5944682"/>
            <a:ext cx="7959185" cy="74525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 大阪府の習慣的喫煙者の割合（喫煙率）は減少傾向にありますが、全国と比べても府は女性の喫煙率が高くなっています。</a:t>
            </a:r>
            <a:endParaRPr kumimoji="1" lang="en-US" altLang="ja-JP" sz="1200" b="1" baseline="0" dirty="0">
              <a:solidFill>
                <a:schemeClr val="tx1"/>
              </a:solidFill>
              <a:latin typeface="+mn-ea"/>
              <a:ea typeface="+mn-ea"/>
            </a:endParaRPr>
          </a:p>
          <a:p>
            <a:pPr marL="174625" indent="-174625">
              <a:lnSpc>
                <a:spcPct val="100000"/>
              </a:lnSpc>
            </a:pPr>
            <a:r>
              <a:rPr kumimoji="1" lang="ja-JP" altLang="en-US" sz="1200" b="1" baseline="0" dirty="0">
                <a:solidFill>
                  <a:schemeClr val="tx1"/>
                </a:solidFill>
                <a:latin typeface="+mn-ea"/>
                <a:ea typeface="+mn-ea"/>
              </a:rPr>
              <a:t>◆ 喫煙行動と受動喫煙が健康に与える影響を正しく理解し、禁煙等、適切な行動を促進するとともに、望まない受動喫煙の防止に向けた取組みが求められています。</a:t>
            </a:r>
          </a:p>
        </p:txBody>
      </p:sp>
      <p:sp>
        <p:nvSpPr>
          <p:cNvPr id="16" name="角丸四角形 47">
            <a:extLst>
              <a:ext uri="{FF2B5EF4-FFF2-40B4-BE49-F238E27FC236}">
                <a16:creationId xmlns:a16="http://schemas.microsoft.com/office/drawing/2014/main" id="{4C83FB5E-957C-4D74-B9FF-B5C6731E2414}"/>
              </a:ext>
            </a:extLst>
          </p:cNvPr>
          <p:cNvSpPr/>
          <p:nvPr/>
        </p:nvSpPr>
        <p:spPr>
          <a:xfrm>
            <a:off x="6715227" y="2768278"/>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12169486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552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3523916395"/>
              </p:ext>
            </p:extLst>
          </p:nvPr>
        </p:nvGraphicFramePr>
        <p:xfrm>
          <a:off x="216794" y="211752"/>
          <a:ext cx="9431999" cy="6551999"/>
        </p:xfrm>
        <a:graphic>
          <a:graphicData uri="http://schemas.openxmlformats.org/drawingml/2006/table">
            <a:tbl>
              <a:tblPr firstRow="1" bandRow="1">
                <a:tableStyleId>{5C22544A-7EE6-4342-B048-85BDC9FD1C3A}</a:tableStyleId>
              </a:tblPr>
              <a:tblGrid>
                <a:gridCol w="1064903">
                  <a:extLst>
                    <a:ext uri="{9D8B030D-6E8A-4147-A177-3AD203B41FA5}">
                      <a16:colId xmlns:a16="http://schemas.microsoft.com/office/drawing/2014/main" val="528851062"/>
                    </a:ext>
                  </a:extLst>
                </a:gridCol>
                <a:gridCol w="8367096">
                  <a:extLst>
                    <a:ext uri="{9D8B030D-6E8A-4147-A177-3AD203B41FA5}">
                      <a16:colId xmlns:a16="http://schemas.microsoft.com/office/drawing/2014/main" val="89849022"/>
                    </a:ext>
                  </a:extLst>
                </a:gridCol>
              </a:tblGrid>
              <a:tr h="6551999">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喫煙率の減少</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■市町村における乳幼児健康診査必須問診項目で、妊娠中の妊婦の喫煙率（令和</a:t>
                      </a:r>
                      <a:r>
                        <a:rPr kumimoji="1" lang="en-US" altLang="ja-JP" sz="1100" b="0" baseline="0" dirty="0">
                          <a:solidFill>
                            <a:schemeClr val="tx1"/>
                          </a:solidFill>
                          <a:latin typeface="+mn-ea"/>
                          <a:ea typeface="+mn-ea"/>
                        </a:rPr>
                        <a:t>5</a:t>
                      </a:r>
                      <a:r>
                        <a:rPr kumimoji="1" lang="ja-JP" altLang="en-US" sz="1100" b="0" baseline="0" dirty="0">
                          <a:solidFill>
                            <a:schemeClr val="tx1"/>
                          </a:solidFill>
                          <a:latin typeface="+mn-ea"/>
                          <a:ea typeface="+mn-ea"/>
                        </a:rPr>
                        <a:t>年度：</a:t>
                      </a:r>
                      <a:r>
                        <a:rPr kumimoji="1" lang="en-US" altLang="ja-JP" sz="1100" b="0" baseline="0" dirty="0">
                          <a:solidFill>
                            <a:schemeClr val="tx1"/>
                          </a:solidFill>
                          <a:latin typeface="+mn-ea"/>
                          <a:ea typeface="+mn-ea"/>
                        </a:rPr>
                        <a:t>2.4%</a:t>
                      </a:r>
                      <a:r>
                        <a:rPr kumimoji="1" lang="ja-JP" altLang="en-US" sz="1100" b="0" baseline="0" dirty="0">
                          <a:solidFill>
                            <a:schemeClr val="tx1"/>
                          </a:solidFill>
                          <a:latin typeface="+mn-ea"/>
                          <a:ea typeface="+mn-ea"/>
                        </a:rPr>
                        <a:t>）、育児期間中の両親の喫煙率（同：母親</a:t>
                      </a:r>
                      <a:r>
                        <a:rPr kumimoji="1" lang="en-US" altLang="ja-JP" sz="1100" b="0" baseline="0" dirty="0">
                          <a:solidFill>
                            <a:schemeClr val="tx1"/>
                          </a:solidFill>
                          <a:latin typeface="+mn-ea"/>
                          <a:ea typeface="+mn-ea"/>
                        </a:rPr>
                        <a:t>6.6%</a:t>
                      </a:r>
                      <a:r>
                        <a:rPr kumimoji="1" lang="ja-JP" altLang="en-US" sz="1100" b="0" baseline="0" dirty="0">
                          <a:solidFill>
                            <a:schemeClr val="tx1"/>
                          </a:solidFill>
                          <a:latin typeface="+mn-ea"/>
                          <a:ea typeface="+mn-ea"/>
                        </a:rPr>
                        <a:t>、父親</a:t>
                      </a:r>
                      <a:r>
                        <a:rPr kumimoji="1" lang="en-US" altLang="ja-JP" sz="1100" b="0" baseline="0" dirty="0">
                          <a:solidFill>
                            <a:schemeClr val="tx1"/>
                          </a:solidFill>
                          <a:latin typeface="+mn-ea"/>
                          <a:ea typeface="+mn-ea"/>
                        </a:rPr>
                        <a:t>29.1%</a:t>
                      </a:r>
                      <a:r>
                        <a:rPr kumimoji="1" lang="ja-JP" altLang="en-US" sz="1100" b="0" baseline="0" dirty="0">
                          <a:solidFill>
                            <a:schemeClr val="tx1"/>
                          </a:solidFill>
                          <a:latin typeface="+mn-ea"/>
                          <a:ea typeface="+mn-ea"/>
                        </a:rPr>
                        <a:t>）を把握（令和</a:t>
                      </a:r>
                      <a:r>
                        <a:rPr kumimoji="1" lang="en-US" altLang="ja-JP" sz="1100" b="0" baseline="0" dirty="0">
                          <a:solidFill>
                            <a:schemeClr val="tx1"/>
                          </a:solidFill>
                          <a:latin typeface="+mn-ea"/>
                          <a:ea typeface="+mn-ea"/>
                        </a:rPr>
                        <a:t>3</a:t>
                      </a:r>
                      <a:r>
                        <a:rPr kumimoji="1" lang="ja-JP" altLang="en-US" sz="1100" b="0" baseline="0" dirty="0">
                          <a:solidFill>
                            <a:schemeClr val="tx1"/>
                          </a:solidFill>
                          <a:latin typeface="+mn-ea"/>
                          <a:ea typeface="+mn-ea"/>
                        </a:rPr>
                        <a:t>年度より大阪市含む）し、悪影響を周知</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■女性及び子どもの健康づくりに関するリーフレットを作成し、「妊娠中の喫煙の悪影響」関する内容を記載</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■薬物乱用防止教育推進講習会において、薬物乱用防止とともに飲酒、喫煙を含む依存症予防についても啓発を実施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【12</a:t>
                      </a:r>
                      <a:r>
                        <a:rPr kumimoji="1" lang="ja-JP" altLang="en-US" sz="1100" b="0" baseline="0" dirty="0">
                          <a:solidFill>
                            <a:schemeClr val="tx1"/>
                          </a:solidFill>
                          <a:latin typeface="+mn-ea"/>
                          <a:ea typeface="+mn-ea"/>
                        </a:rPr>
                        <a:t>月</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日開催　</a:t>
                      </a:r>
                      <a:r>
                        <a:rPr kumimoji="1" lang="en-US" altLang="ja-JP" sz="1100" b="0" baseline="0" dirty="0">
                          <a:solidFill>
                            <a:schemeClr val="tx1"/>
                          </a:solidFill>
                          <a:latin typeface="+mn-ea"/>
                          <a:ea typeface="+mn-ea"/>
                        </a:rPr>
                        <a:t>160</a:t>
                      </a:r>
                      <a:r>
                        <a:rPr kumimoji="1" lang="ja-JP" altLang="en-US" sz="1100" b="0" baseline="0" dirty="0">
                          <a:solidFill>
                            <a:schemeClr val="tx1"/>
                          </a:solidFill>
                          <a:latin typeface="+mn-ea"/>
                          <a:ea typeface="+mn-ea"/>
                        </a:rPr>
                        <a:t>人参加</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■特定健診・保健指導従事者の資質向上を目的に研修会を実施（オンライン研修の内容に「喫煙」を含め実施。対面研修テーマに「喫煙」を設定）。</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オンライン研修：</a:t>
                      </a:r>
                      <a:r>
                        <a:rPr kumimoji="1" lang="en-US" altLang="ja-JP" sz="1100" b="0" baseline="0" dirty="0">
                          <a:solidFill>
                            <a:schemeClr val="tx1"/>
                          </a:solidFill>
                          <a:latin typeface="+mn-ea"/>
                          <a:ea typeface="+mn-ea"/>
                        </a:rPr>
                        <a:t>700</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令和</a:t>
                      </a:r>
                      <a:r>
                        <a:rPr kumimoji="1" lang="en-US" altLang="ja-JP" sz="1100" b="0" baseline="0" dirty="0">
                          <a:solidFill>
                            <a:schemeClr val="tx1"/>
                          </a:solidFill>
                          <a:latin typeface="+mn-ea"/>
                          <a:ea typeface="+mn-ea"/>
                        </a:rPr>
                        <a:t>7</a:t>
                      </a:r>
                      <a:r>
                        <a:rPr kumimoji="1" lang="ja-JP" altLang="en-US" sz="1100" b="0" baseline="0" dirty="0">
                          <a:solidFill>
                            <a:schemeClr val="tx1"/>
                          </a:solidFill>
                          <a:latin typeface="+mn-ea"/>
                          <a:ea typeface="+mn-ea"/>
                        </a:rPr>
                        <a:t>年</a:t>
                      </a:r>
                      <a:r>
                        <a:rPr kumimoji="1" lang="en-US" altLang="ja-JP" sz="1100" b="0" baseline="0" dirty="0">
                          <a:solidFill>
                            <a:schemeClr val="tx1"/>
                          </a:solidFill>
                          <a:latin typeface="+mn-ea"/>
                          <a:ea typeface="+mn-ea"/>
                        </a:rPr>
                        <a:t>12</a:t>
                      </a:r>
                      <a:r>
                        <a:rPr kumimoji="1" lang="ja-JP" altLang="en-US" sz="1100" b="0" baseline="0" dirty="0">
                          <a:solidFill>
                            <a:schemeClr val="tx1"/>
                          </a:solidFill>
                          <a:latin typeface="+mn-ea"/>
                          <a:ea typeface="+mn-ea"/>
                        </a:rPr>
                        <a:t>月時点、対面研修：</a:t>
                      </a:r>
                      <a:r>
                        <a:rPr kumimoji="1" lang="en-US" altLang="ja-JP" sz="1100" b="0" baseline="0" dirty="0">
                          <a:solidFill>
                            <a:schemeClr val="tx1"/>
                          </a:solidFill>
                          <a:latin typeface="+mn-ea"/>
                          <a:ea typeface="+mn-ea"/>
                        </a:rPr>
                        <a:t>138</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「喫煙（たばこから自分と周囲の人を守りましょう）」を含む「健活</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」を広く府民に周知するため、イベントやチラシ、ホームページ等を活用した啓発をオール大阪体制で実施</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■保健所による禁煙支援、大学等による講演や啓発媒体の貸し出し及び世界禁煙デーや禁煙週間を活用した周知</a:t>
                      </a:r>
                      <a:endParaRPr kumimoji="1" lang="en-US" altLang="ja-JP" sz="11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■薬剤師会を通じて薬局に対する禁煙サポート講演を実施するとともに、府内の禁煙サポート実施医療機関をホームページで公表するなど、禁煙支援の取組みを推進</a:t>
                      </a:r>
                      <a:endParaRPr kumimoji="1" lang="en-US" altLang="ja-JP" sz="11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■健康増進法及び令和</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7</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年</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4</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月に全面施行された大阪府受動喫煙防止条例について、全面施行直前直後に合わせ、集中的にデジタルサイネージ広告、大阪府域市町村との同時広報を中心にリーフレット・ガイドブック配布、ポスター掲示、</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SNS</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等による周知啓発</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tx1"/>
                          </a:solidFill>
                          <a:effectLst/>
                          <a:highlight>
                            <a:srgbClr val="00FF00"/>
                          </a:highlight>
                          <a:uLnTx/>
                          <a:uFillTx/>
                          <a:latin typeface="+mn-ea"/>
                          <a:ea typeface="+mn-ea"/>
                          <a:cs typeface="+mn-cs"/>
                        </a:rPr>
                        <a:t>■</a:t>
                      </a:r>
                      <a:r>
                        <a:rPr kumimoji="1" lang="ja-JP" altLang="en-US" sz="1100" b="1" i="0" u="none" strike="noStrike" kern="1200" cap="none" spc="0" normalizeH="0" baseline="0" noProof="0" dirty="0">
                          <a:ln>
                            <a:noFill/>
                          </a:ln>
                          <a:solidFill>
                            <a:schemeClr val="tx1"/>
                          </a:solidFill>
                          <a:effectLst/>
                          <a:uLnTx/>
                          <a:uFillTx/>
                          <a:latin typeface="+mn-ea"/>
                          <a:ea typeface="+mn-ea"/>
                          <a:cs typeface="+mn-cs"/>
                        </a:rPr>
                        <a:t>今年度、大阪・関西万博を契機に大阪に訪れる多くの外国人観光客に対し、正しいたばこのルールを理解いただくための多言語ポスター（英語・中国語</a:t>
                      </a:r>
                      <a:r>
                        <a:rPr kumimoji="1" lang="en-US" altLang="ja-JP" sz="1100" b="1" i="0" u="none" strike="noStrike" kern="1200" cap="none" spc="0" normalizeH="0" baseline="0" noProof="0" dirty="0">
                          <a:ln>
                            <a:noFill/>
                          </a:ln>
                          <a:solidFill>
                            <a:schemeClr val="tx1"/>
                          </a:solidFill>
                          <a:effectLst/>
                          <a:uLnTx/>
                          <a:uFillTx/>
                          <a:latin typeface="+mn-ea"/>
                          <a:ea typeface="+mn-ea"/>
                          <a:cs typeface="+mn-cs"/>
                        </a:rPr>
                        <a:t>(</a:t>
                      </a:r>
                      <a:r>
                        <a:rPr kumimoji="1" lang="ja-JP" altLang="en-US" sz="1100" b="1" i="0" u="none" strike="noStrike" kern="1200" cap="none" spc="0" normalizeH="0" baseline="0" noProof="0" dirty="0">
                          <a:ln>
                            <a:noFill/>
                          </a:ln>
                          <a:solidFill>
                            <a:schemeClr val="tx1"/>
                          </a:solidFill>
                          <a:effectLst/>
                          <a:uLnTx/>
                          <a:uFillTx/>
                          <a:latin typeface="+mn-ea"/>
                          <a:ea typeface="+mn-ea"/>
                          <a:cs typeface="+mn-cs"/>
                        </a:rPr>
                        <a:t>簡体字・繁体字</a:t>
                      </a:r>
                      <a:r>
                        <a:rPr kumimoji="1" lang="en-US" altLang="ja-JP" sz="1100" b="1" i="0" u="none" strike="noStrike" kern="1200" cap="none" spc="0" normalizeH="0" baseline="0" noProof="0" dirty="0">
                          <a:ln>
                            <a:noFill/>
                          </a:ln>
                          <a:solidFill>
                            <a:schemeClr val="tx1"/>
                          </a:solidFill>
                          <a:effectLst/>
                          <a:uLnTx/>
                          <a:uFillTx/>
                          <a:latin typeface="+mn-ea"/>
                          <a:ea typeface="+mn-ea"/>
                          <a:cs typeface="+mn-cs"/>
                        </a:rPr>
                        <a:t>)</a:t>
                      </a:r>
                      <a:r>
                        <a:rPr kumimoji="1" lang="ja-JP" altLang="en-US" sz="1100" b="1" i="0" u="none" strike="noStrike" kern="1200" cap="none" spc="0" normalizeH="0" baseline="0" noProof="0" dirty="0">
                          <a:ln>
                            <a:noFill/>
                          </a:ln>
                          <a:solidFill>
                            <a:schemeClr val="tx1"/>
                          </a:solidFill>
                          <a:effectLst/>
                          <a:uLnTx/>
                          <a:uFillTx/>
                          <a:latin typeface="+mn-ea"/>
                          <a:ea typeface="+mn-ea"/>
                          <a:cs typeface="+mn-cs"/>
                        </a:rPr>
                        <a:t>・韓国語）を新たに作成、会場内や主要駅周知を実施</a:t>
                      </a:r>
                      <a:endParaRPr kumimoji="1" lang="en-US" altLang="ja-JP" sz="1100" b="1"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望まない受動喫煙の防止</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■大阪府受動喫煙防止対策相談ダイヤル等での問い合わせ、相談対応、府保健所、保健所設置市と連携した、法・条令に基づく指導、助言</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■令和</a:t>
                      </a:r>
                      <a:r>
                        <a:rPr kumimoji="1" lang="en-US" altLang="ja-JP" sz="1100" b="0" baseline="0" dirty="0">
                          <a:solidFill>
                            <a:schemeClr val="tx1"/>
                          </a:solidFill>
                          <a:latin typeface="+mn-ea"/>
                          <a:ea typeface="+mn-ea"/>
                        </a:rPr>
                        <a:t>7</a:t>
                      </a:r>
                      <a:r>
                        <a:rPr kumimoji="1" lang="ja-JP" altLang="en-US" sz="1100" b="0" baseline="0" dirty="0">
                          <a:solidFill>
                            <a:schemeClr val="tx1"/>
                          </a:solidFill>
                          <a:latin typeface="+mn-ea"/>
                          <a:ea typeface="+mn-ea"/>
                        </a:rPr>
                        <a:t>年度からの条例規制対象施設（約</a:t>
                      </a:r>
                      <a:r>
                        <a:rPr kumimoji="1" lang="en-US" altLang="ja-JP" sz="1100" b="0" baseline="0" dirty="0">
                          <a:solidFill>
                            <a:schemeClr val="tx1"/>
                          </a:solidFill>
                          <a:latin typeface="+mn-ea"/>
                          <a:ea typeface="+mn-ea"/>
                        </a:rPr>
                        <a:t>4,000</a:t>
                      </a:r>
                      <a:r>
                        <a:rPr kumimoji="1" lang="ja-JP" altLang="en-US" sz="1100" b="0" baseline="0" dirty="0">
                          <a:solidFill>
                            <a:schemeClr val="tx1"/>
                          </a:solidFill>
                          <a:latin typeface="+mn-ea"/>
                          <a:ea typeface="+mn-ea"/>
                        </a:rPr>
                        <a:t>店）に対し、遵守状況について個別での電話対応または郵送による周知</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■府民向け意識調査（法・条例の認知度、受動喫煙を受けた機会等）を実施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■屋内の喫煙の規制が強化されることで、喫煙所の需要が高まることから、屋内・屋外含め公衆喫煙所の整備を促進することで、望まない受動喫煙を防止</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ja-JP" altLang="en-US"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34</a:t>
            </a:fld>
            <a:endParaRPr kumimoji="1" lang="ja-JP" altLang="en-US"/>
          </a:p>
        </p:txBody>
      </p:sp>
      <p:pic>
        <p:nvPicPr>
          <p:cNvPr id="5" name="図 4">
            <a:extLst>
              <a:ext uri="{FF2B5EF4-FFF2-40B4-BE49-F238E27FC236}">
                <a16:creationId xmlns:a16="http://schemas.microsoft.com/office/drawing/2014/main" id="{29E6AFB6-0897-4014-843B-6494C7F1261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8642" y="4881228"/>
            <a:ext cx="2780129" cy="1564342"/>
          </a:xfrm>
          <a:prstGeom prst="rect">
            <a:avLst/>
          </a:prstGeom>
        </p:spPr>
      </p:pic>
      <p:sp>
        <p:nvSpPr>
          <p:cNvPr id="16" name="正方形/長方形 15">
            <a:extLst>
              <a:ext uri="{FF2B5EF4-FFF2-40B4-BE49-F238E27FC236}">
                <a16:creationId xmlns:a16="http://schemas.microsoft.com/office/drawing/2014/main" id="{129BA856-FA6A-4EE7-8A2E-04275BA0857A}"/>
              </a:ext>
            </a:extLst>
          </p:cNvPr>
          <p:cNvSpPr/>
          <p:nvPr/>
        </p:nvSpPr>
        <p:spPr>
          <a:xfrm>
            <a:off x="696556" y="6457625"/>
            <a:ext cx="4393120" cy="233227"/>
          </a:xfrm>
          <a:prstGeom prst="rect">
            <a:avLst/>
          </a:prstGeom>
        </p:spPr>
        <p:txBody>
          <a:bodyPr wrap="square" lIns="36000" tIns="72000" rIns="36000" bIns="36000">
            <a:noAutofit/>
          </a:bodyPr>
          <a:lstStyle/>
          <a:p>
            <a:pPr algn="ctr"/>
            <a:r>
              <a:rPr lang="zh-TW" altLang="en-US" sz="1000" b="1" dirty="0">
                <a:latin typeface="游ゴシック 本文"/>
                <a:ea typeface="游ゴシック" panose="020B0400000000000000" pitchFamily="50" charset="-128"/>
              </a:rPr>
              <a:t>大阪府受動喫煙防止条例</a:t>
            </a:r>
            <a:endParaRPr lang="ja-JP" altLang="en-US" sz="1100" b="1" dirty="0">
              <a:latin typeface="游ゴシック 本文"/>
              <a:ea typeface="游ゴシック" panose="020B0400000000000000" pitchFamily="50" charset="-128"/>
            </a:endParaRPr>
          </a:p>
        </p:txBody>
      </p:sp>
      <p:pic>
        <p:nvPicPr>
          <p:cNvPr id="6" name="図 5">
            <a:extLst>
              <a:ext uri="{FF2B5EF4-FFF2-40B4-BE49-F238E27FC236}">
                <a16:creationId xmlns:a16="http://schemas.microsoft.com/office/drawing/2014/main" id="{1B274732-58FF-468C-85B6-EF80B87B988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12771" y="4694641"/>
            <a:ext cx="1415752" cy="1996211"/>
          </a:xfrm>
          <a:prstGeom prst="rect">
            <a:avLst/>
          </a:prstGeom>
        </p:spPr>
      </p:pic>
      <p:sp>
        <p:nvSpPr>
          <p:cNvPr id="17" name="正方形/長方形 16">
            <a:extLst>
              <a:ext uri="{FF2B5EF4-FFF2-40B4-BE49-F238E27FC236}">
                <a16:creationId xmlns:a16="http://schemas.microsoft.com/office/drawing/2014/main" id="{794FE3EA-E5F3-41D8-A34E-140877695B99}"/>
              </a:ext>
            </a:extLst>
          </p:cNvPr>
          <p:cNvSpPr/>
          <p:nvPr/>
        </p:nvSpPr>
        <p:spPr>
          <a:xfrm>
            <a:off x="6016601" y="6430238"/>
            <a:ext cx="4393120" cy="233227"/>
          </a:xfrm>
          <a:prstGeom prst="rect">
            <a:avLst/>
          </a:prstGeom>
        </p:spPr>
        <p:txBody>
          <a:bodyPr wrap="square" lIns="36000" tIns="72000" rIns="36000" bIns="36000">
            <a:noAutofit/>
          </a:bodyPr>
          <a:lstStyle/>
          <a:p>
            <a:pPr algn="ctr"/>
            <a:r>
              <a:rPr lang="ja-JP" altLang="en-US" sz="1000" b="1" dirty="0">
                <a:latin typeface="+mn-ea"/>
              </a:rPr>
              <a:t>多言語ポスター</a:t>
            </a:r>
          </a:p>
        </p:txBody>
      </p:sp>
    </p:spTree>
    <p:extLst>
      <p:ext uri="{BB962C8B-B14F-4D97-AF65-F5344CB8AC3E}">
        <p14:creationId xmlns:p14="http://schemas.microsoft.com/office/powerpoint/2010/main" val="33132871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3088726631"/>
              </p:ext>
            </p:extLst>
          </p:nvPr>
        </p:nvGraphicFramePr>
        <p:xfrm>
          <a:off x="489000" y="1127920"/>
          <a:ext cx="8928000" cy="4565694"/>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7211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喫煙率の減少</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■禁煙に係る効果的な周知啓発</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■児童・生徒を対象とした喫煙防止教育等の充実</a:t>
                      </a:r>
                    </a:p>
                    <a:p>
                      <a:pPr marL="174625" indent="-174625">
                        <a:lnSpc>
                          <a:spcPct val="100000"/>
                        </a:lnSpc>
                      </a:pPr>
                      <a:r>
                        <a:rPr kumimoji="1" lang="ja-JP" altLang="en-US" sz="1100" b="0" baseline="0" dirty="0">
                          <a:solidFill>
                            <a:schemeClr val="tx1"/>
                          </a:solidFill>
                          <a:latin typeface="+mn-ea"/>
                          <a:ea typeface="+mn-ea"/>
                        </a:rPr>
                        <a:t>■若い世代における喫煙及び受動喫煙防止に係る周知</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■保健医療関係機関（医療機関・薬局等）が取り組む禁煙サポートの推進（取組機関の増加等）</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望まない受動喫煙の防止</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健康増進法、大阪府受動喫煙防止条例及び子どもの受動喫煙防止条例の円滑な実施と周知啓発</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府内の公衆喫煙所の更なる充実</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2256509">
                <a:tc>
                  <a:txBody>
                    <a:bodyPr/>
                    <a:lstStyle/>
                    <a:p>
                      <a:r>
                        <a:rPr kumimoji="1" lang="ja-JP" altLang="en-US" sz="1600" b="1" baseline="0" dirty="0">
                          <a:solidFill>
                            <a:schemeClr val="bg1"/>
                          </a:solidFill>
                          <a:latin typeface="+mn-ea"/>
                          <a:ea typeface="+mn-ea"/>
                        </a:rPr>
                        <a:t>次年度の主な取組み</a:t>
                      </a:r>
                      <a:endParaRPr kumimoji="1" lang="ja-JP" altLang="en-US" dirty="0"/>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喫煙率の減少</a:t>
                      </a:r>
                      <a:r>
                        <a:rPr kumimoji="1" lang="en-US" altLang="ja-JP" sz="1100" b="1" u="none"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「喫煙」を含む「健活</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」による啓発を実施</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■学校等に対する講習会等の実施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■全大学に学生の喫煙及び受動喫煙防止に関する情報などの健康情報を発信</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■特定健診・保健指導従事者向け研修について、</a:t>
                      </a:r>
                      <a:r>
                        <a:rPr kumimoji="1" lang="ja-JP" altLang="en-US" sz="1100" b="0" baseline="0" dirty="0">
                          <a:solidFill>
                            <a:schemeClr val="tx1"/>
                          </a:solidFill>
                          <a:latin typeface="游ゴシック" panose="020B0400000000000000" pitchFamily="50" charset="-128"/>
                          <a:ea typeface="+mn-ea"/>
                        </a:rPr>
                        <a:t>経験者向けの研修を実施</a:t>
                      </a:r>
                      <a:endParaRPr kumimoji="1" lang="en-US" altLang="ja-JP" sz="1100" b="0" baseline="0" dirty="0">
                        <a:solidFill>
                          <a:schemeClr val="tx1"/>
                        </a:solidFill>
                        <a:latin typeface="游ゴシック" panose="020B0400000000000000" pitchFamily="50" charset="-128"/>
                        <a:ea typeface="+mn-ea"/>
                      </a:endParaRPr>
                    </a:p>
                    <a:p>
                      <a:pPr marL="174625" indent="-174625">
                        <a:lnSpc>
                          <a:spcPct val="100000"/>
                        </a:lnSpc>
                      </a:pPr>
                      <a:r>
                        <a:rPr kumimoji="1" lang="ja-JP" altLang="en-US" sz="1100" b="0" baseline="0" dirty="0">
                          <a:solidFill>
                            <a:schemeClr val="tx1"/>
                          </a:solidFill>
                          <a:latin typeface="+mn-ea"/>
                          <a:ea typeface="+mn-ea"/>
                        </a:rPr>
                        <a:t>■健康サポート薬局に係る技能型研修会の講演を継続実施</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望まない受動喫煙の防止</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■府民や管理権限者等に対し、受動喫煙防止対策の周知と啓発の実施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■健康増進法、大阪府受動喫煙防止条例に違反している施設等への指導監視の実施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府条例全面施行１年後の飲食店の実態調査及び府民の意識調査を実施</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■設置主体である民間事業者と連携し、公衆喫煙所の設置を促進するとともに、補助事業を実施</a:t>
                      </a:r>
                      <a:endParaRPr kumimoji="1" lang="ja-JP" altLang="en-US" sz="1100" b="0" baseline="0" dirty="0">
                        <a:solidFill>
                          <a:srgbClr val="FF0000"/>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82313838"/>
                  </a:ext>
                </a:extLst>
              </a:tr>
              <a:tr h="1969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8</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aseline="0" dirty="0">
                          <a:solidFill>
                            <a:schemeClr val="tx1"/>
                          </a:solidFill>
                          <a:latin typeface="+mn-ea"/>
                          <a:ea typeface="+mn-ea"/>
                        </a:rPr>
                        <a:t>たばこ対策事業（</a:t>
                      </a:r>
                      <a:r>
                        <a:rPr kumimoji="1" lang="en-US" altLang="ja-JP" sz="1100" baseline="0" dirty="0">
                          <a:solidFill>
                            <a:schemeClr val="tx1"/>
                          </a:solidFill>
                          <a:latin typeface="+mn-ea"/>
                          <a:ea typeface="+mn-ea"/>
                        </a:rPr>
                        <a:t>78,042</a:t>
                      </a:r>
                      <a:r>
                        <a:rPr kumimoji="1" lang="ja-JP" altLang="en-US" sz="1100" baseline="0" dirty="0">
                          <a:solidFill>
                            <a:schemeClr val="tx1"/>
                          </a:solidFill>
                          <a:latin typeface="+mn-ea"/>
                          <a:ea typeface="+mn-ea"/>
                        </a:rPr>
                        <a:t>千円）</a:t>
                      </a:r>
                    </a:p>
                    <a:p>
                      <a:pPr>
                        <a:lnSpc>
                          <a:spcPct val="100000"/>
                        </a:lnSpc>
                      </a:pPr>
                      <a:r>
                        <a:rPr kumimoji="1" lang="ja-JP" altLang="en-US" sz="1100" baseline="0" dirty="0">
                          <a:solidFill>
                            <a:schemeClr val="tx1"/>
                          </a:solidFill>
                          <a:latin typeface="+mn-ea"/>
                          <a:ea typeface="+mn-ea"/>
                        </a:rPr>
                        <a:t>オール大阪による健康づくり推進事業（</a:t>
                      </a:r>
                      <a:r>
                        <a:rPr kumimoji="1" lang="en-US" altLang="ja-JP" sz="1100" baseline="0" dirty="0">
                          <a:solidFill>
                            <a:schemeClr val="tx1"/>
                          </a:solidFill>
                          <a:latin typeface="+mn-ea"/>
                          <a:ea typeface="+mn-ea"/>
                        </a:rPr>
                        <a:t>16,822</a:t>
                      </a:r>
                      <a:r>
                        <a:rPr kumimoji="1" lang="ja-JP" altLang="en-US" sz="1100" baseline="0" dirty="0">
                          <a:solidFill>
                            <a:schemeClr val="tx1"/>
                          </a:solidFill>
                          <a:latin typeface="+mn-ea"/>
                          <a:ea typeface="+mn-ea"/>
                        </a:rPr>
                        <a:t>千円）</a:t>
                      </a: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減額</a:t>
                      </a:r>
                      <a:r>
                        <a:rPr kumimoji="1" lang="en-US" altLang="ja-JP" sz="1100" baseline="0" dirty="0">
                          <a:solidFill>
                            <a:schemeClr val="tx1"/>
                          </a:solidFill>
                          <a:latin typeface="+mn-ea"/>
                          <a:ea typeface="+mn-ea"/>
                        </a:rPr>
                        <a:t>】</a:t>
                      </a:r>
                      <a:endParaRPr kumimoji="1" lang="ja-JP" altLang="en-US" sz="110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516140"/>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35</a:t>
            </a:fld>
            <a:endParaRPr kumimoji="1" lang="ja-JP" altLang="en-US"/>
          </a:p>
        </p:txBody>
      </p:sp>
      <p:graphicFrame>
        <p:nvGraphicFramePr>
          <p:cNvPr id="3" name="表 2">
            <a:extLst>
              <a:ext uri="{FF2B5EF4-FFF2-40B4-BE49-F238E27FC236}">
                <a16:creationId xmlns:a16="http://schemas.microsoft.com/office/drawing/2014/main" id="{4B549CBD-0AC1-4F25-8BD1-F97E56E8EC92}"/>
              </a:ext>
            </a:extLst>
          </p:cNvPr>
          <p:cNvGraphicFramePr>
            <a:graphicFrameLocks noGrp="1"/>
          </p:cNvGraphicFramePr>
          <p:nvPr>
            <p:extLst>
              <p:ext uri="{D42A27DB-BD31-4B8C-83A1-F6EECF244321}">
                <p14:modId xmlns:p14="http://schemas.microsoft.com/office/powerpoint/2010/main" val="3738714425"/>
              </p:ext>
            </p:extLst>
          </p:nvPr>
        </p:nvGraphicFramePr>
        <p:xfrm>
          <a:off x="489000" y="407920"/>
          <a:ext cx="8928000" cy="7200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3616342612"/>
                    </a:ext>
                  </a:extLst>
                </a:gridCol>
                <a:gridCol w="7920000">
                  <a:extLst>
                    <a:ext uri="{9D8B030D-6E8A-4147-A177-3AD203B41FA5}">
                      <a16:colId xmlns:a16="http://schemas.microsoft.com/office/drawing/2014/main" val="1414095336"/>
                    </a:ext>
                  </a:extLst>
                </a:gridCol>
              </a:tblGrid>
              <a:tr h="72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7</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たばこ対策事業（</a:t>
                      </a:r>
                      <a:r>
                        <a:rPr kumimoji="1" lang="en-US" altLang="ja-JP" sz="1100" b="0" baseline="0" dirty="0">
                          <a:solidFill>
                            <a:schemeClr val="tx1"/>
                          </a:solidFill>
                          <a:latin typeface="+mn-ea"/>
                          <a:ea typeface="+mn-ea"/>
                        </a:rPr>
                        <a:t>95,080</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オール大阪による健康づくり推進事業（</a:t>
                      </a:r>
                      <a:r>
                        <a:rPr kumimoji="1" lang="en-US" altLang="ja-JP" sz="1100" b="0" baseline="0" dirty="0">
                          <a:solidFill>
                            <a:schemeClr val="tx1"/>
                          </a:solidFill>
                          <a:latin typeface="+mn-ea"/>
                          <a:ea typeface="+mn-ea"/>
                        </a:rPr>
                        <a:t>26,997</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9449232"/>
                  </a:ext>
                </a:extLst>
              </a:tr>
            </a:tbl>
          </a:graphicData>
        </a:graphic>
      </p:graphicFrame>
    </p:spTree>
    <p:extLst>
      <p:ext uri="{BB962C8B-B14F-4D97-AF65-F5344CB8AC3E}">
        <p14:creationId xmlns:p14="http://schemas.microsoft.com/office/powerpoint/2010/main" val="21403329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en-US" altLang="ja-JP" sz="2000" b="1" dirty="0">
                <a:solidFill>
                  <a:schemeClr val="tx1"/>
                </a:solidFill>
                <a:latin typeface="Meiryo UI" panose="020B0604030504040204" pitchFamily="50" charset="-128"/>
                <a:ea typeface="Meiryo UI" panose="020B0604030504040204" pitchFamily="50" charset="-128"/>
              </a:rPr>
              <a:t>1</a:t>
            </a:r>
            <a:r>
              <a:rPr kumimoji="1" lang="ja-JP" altLang="en-US" sz="2000" b="1" dirty="0">
                <a:solidFill>
                  <a:schemeClr val="tx1"/>
                </a:solidFill>
                <a:latin typeface="Meiryo UI" panose="020B0604030504040204" pitchFamily="50" charset="-128"/>
                <a:ea typeface="Meiryo UI" panose="020B0604030504040204" pitchFamily="50" charset="-128"/>
              </a:rPr>
              <a:t>　生活習慣病の予防</a:t>
            </a:r>
          </a:p>
        </p:txBody>
      </p:sp>
      <p:sp>
        <p:nvSpPr>
          <p:cNvPr id="15" name="正方形/長方形 14"/>
          <p:cNvSpPr/>
          <p:nvPr/>
        </p:nvSpPr>
        <p:spPr>
          <a:xfrm>
            <a:off x="129324" y="648162"/>
            <a:ext cx="4608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a:t>
            </a:r>
            <a:r>
              <a:rPr kumimoji="1" lang="en-US" altLang="ja-JP" sz="2000" b="1" dirty="0">
                <a:ln w="0"/>
                <a:solidFill>
                  <a:schemeClr val="bg1"/>
                </a:solidFill>
                <a:effectLst>
                  <a:outerShdw blurRad="38100" dist="19050" dir="2700000" algn="tl" rotWithShape="0">
                    <a:schemeClr val="dk1">
                      <a:alpha val="40000"/>
                    </a:schemeClr>
                  </a:outerShdw>
                </a:effectLst>
              </a:rPr>
              <a:t>6</a:t>
            </a:r>
            <a:r>
              <a:rPr kumimoji="1" lang="ja-JP" altLang="en-US" sz="2000" b="1" dirty="0">
                <a:ln w="0"/>
                <a:solidFill>
                  <a:schemeClr val="bg1"/>
                </a:solidFill>
                <a:effectLst>
                  <a:outerShdw blurRad="38100" dist="19050" dir="2700000" algn="tl" rotWithShape="0">
                    <a:schemeClr val="dk1">
                      <a:alpha val="40000"/>
                    </a:schemeClr>
                  </a:outerShdw>
                </a:effectLst>
              </a:rPr>
              <a:t>）歯と口の健康</a:t>
            </a:r>
            <a:r>
              <a:rPr kumimoji="1" lang="ja-JP" altLang="en-US" sz="2000" b="1" dirty="0">
                <a:solidFill>
                  <a:schemeClr val="bg1"/>
                </a:solidFill>
              </a:rPr>
              <a:t>　</a:t>
            </a:r>
            <a:r>
              <a:rPr kumimoji="1" lang="ja-JP" altLang="en-US" sz="1600" b="1" dirty="0">
                <a:solidFill>
                  <a:schemeClr val="bg1"/>
                </a:solidFill>
              </a:rPr>
              <a:t>計画 </a:t>
            </a:r>
            <a:r>
              <a:rPr kumimoji="1" lang="en-US" altLang="ja-JP" sz="1600" b="1" dirty="0">
                <a:solidFill>
                  <a:schemeClr val="bg1"/>
                </a:solidFill>
              </a:rPr>
              <a:t>P.80-81</a:t>
            </a:r>
          </a:p>
        </p:txBody>
      </p:sp>
      <p:sp>
        <p:nvSpPr>
          <p:cNvPr id="17" name="正方形/長方形 16"/>
          <p:cNvSpPr/>
          <p:nvPr/>
        </p:nvSpPr>
        <p:spPr>
          <a:xfrm>
            <a:off x="280472" y="1788404"/>
            <a:ext cx="3240000" cy="288000"/>
          </a:xfrm>
          <a:prstGeom prst="rect">
            <a:avLst/>
          </a:prstGeom>
        </p:spPr>
        <p:txBody>
          <a:bodyPr wrap="square" lIns="36000" tIns="72000" rIns="36000" bIns="36000" anchor="ctr">
            <a:noAutofit/>
          </a:bodyPr>
          <a:lstStyle/>
          <a:p>
            <a:r>
              <a:rPr lang="en-US" altLang="ja-JP" sz="1200" b="1" dirty="0">
                <a:latin typeface="+mn-ea"/>
              </a:rPr>
              <a:t>【</a:t>
            </a:r>
            <a:r>
              <a:rPr lang="ja-JP" altLang="en-US" sz="1200" b="1" dirty="0">
                <a:latin typeface="+mn-ea"/>
              </a:rPr>
              <a:t>府民の行動目標</a:t>
            </a:r>
            <a:r>
              <a:rPr lang="en-US" altLang="ja-JP" sz="1200" b="1" dirty="0">
                <a:latin typeface="+mn-ea"/>
              </a:rPr>
              <a:t>】</a:t>
            </a:r>
            <a:endParaRPr lang="ja-JP" altLang="en-US" sz="1200" b="1" dirty="0">
              <a:latin typeface="+mn-ea"/>
            </a:endParaRPr>
          </a:p>
        </p:txBody>
      </p:sp>
      <p:sp>
        <p:nvSpPr>
          <p:cNvPr id="18" name="正方形/長方形 17"/>
          <p:cNvSpPr/>
          <p:nvPr/>
        </p:nvSpPr>
        <p:spPr>
          <a:xfrm>
            <a:off x="357907" y="1962279"/>
            <a:ext cx="8856000" cy="1149054"/>
          </a:xfrm>
          <a:prstGeom prst="rect">
            <a:avLst/>
          </a:prstGeom>
        </p:spPr>
        <p:txBody>
          <a:bodyPr wrap="square" lIns="36000" tIns="72000" rIns="36000" bIns="36000">
            <a:noAutofit/>
          </a:bodyPr>
          <a:lstStyle/>
          <a:p>
            <a:r>
              <a:rPr lang="ja-JP" altLang="en-US" sz="1050" b="1" dirty="0">
                <a:latin typeface="+mn-ea"/>
              </a:rPr>
              <a:t>▽家族や学校等において、歯と口の健康が全身の健康と密接に関わっていることを学び、正しい歯みがき習慣を身につけます。</a:t>
            </a:r>
            <a:endParaRPr lang="en-US" altLang="ja-JP" sz="1050" b="1" dirty="0">
              <a:latin typeface="+mn-ea"/>
            </a:endParaRPr>
          </a:p>
          <a:p>
            <a:r>
              <a:rPr lang="ja-JP" altLang="en-US" sz="1050" b="1" dirty="0">
                <a:latin typeface="+mn-ea"/>
              </a:rPr>
              <a:t>▽歯と口の健康は、全身の健康に関係していることを理解し、正しい歯みがき習慣や定期的な歯科健診の受診による歯科疾患の</a:t>
            </a:r>
            <a:endParaRPr lang="en-US" altLang="ja-JP" sz="1050" b="1" dirty="0">
              <a:latin typeface="+mn-ea"/>
            </a:endParaRPr>
          </a:p>
          <a:p>
            <a:r>
              <a:rPr lang="ja-JP" altLang="en-US" sz="1050" b="1" dirty="0">
                <a:latin typeface="+mn-ea"/>
              </a:rPr>
              <a:t>　予防・早期発見に取り組みます。</a:t>
            </a:r>
            <a:endParaRPr lang="en-US" altLang="ja-JP" sz="1050" b="1" dirty="0">
              <a:latin typeface="+mn-ea"/>
            </a:endParaRPr>
          </a:p>
          <a:p>
            <a:r>
              <a:rPr lang="ja-JP" altLang="en-US" sz="1050" b="1" dirty="0">
                <a:latin typeface="+mn-ea"/>
              </a:rPr>
              <a:t>▽口の機能の維持向上に向け、かかりつけ歯科医を持ち、生涯にわたって歯と口の健康づくりに取り組みます。</a:t>
            </a:r>
            <a:endParaRPr lang="en-US" altLang="ja-JP" sz="1050" b="1" dirty="0">
              <a:latin typeface="+mn-ea"/>
            </a:endParaRPr>
          </a:p>
          <a:p>
            <a:r>
              <a:rPr lang="ja-JP" altLang="en-US" sz="1050" b="1" dirty="0">
                <a:latin typeface="+mn-ea"/>
              </a:rPr>
              <a:t>▽高齢者は、上記の歯と口の健康づくりに加え、咀嚼機能の維持・向上を図ります。</a:t>
            </a:r>
          </a:p>
        </p:txBody>
      </p:sp>
      <p:sp>
        <p:nvSpPr>
          <p:cNvPr id="24" name="正方形/長方形 23"/>
          <p:cNvSpPr/>
          <p:nvPr/>
        </p:nvSpPr>
        <p:spPr>
          <a:xfrm>
            <a:off x="280472" y="2751932"/>
            <a:ext cx="3193901" cy="288852"/>
          </a:xfrm>
          <a:prstGeom prst="rect">
            <a:avLst/>
          </a:prstGeom>
        </p:spPr>
        <p:txBody>
          <a:bodyPr wrap="square" lIns="36000" tIns="72000" rIns="36000" bIns="36000" anchor="ctr">
            <a:noAutofit/>
          </a:bodyPr>
          <a:lstStyle/>
          <a:p>
            <a:r>
              <a:rPr lang="en-US" altLang="ja-JP" sz="1200" b="1" dirty="0">
                <a:latin typeface="+mn-ea"/>
              </a:rPr>
              <a:t>【</a:t>
            </a:r>
            <a:r>
              <a:rPr lang="ja-JP" altLang="en-US" sz="1200" b="1" dirty="0">
                <a:latin typeface="+mn-ea"/>
              </a:rPr>
              <a:t>行政等が取り組む数値目標</a:t>
            </a:r>
            <a:r>
              <a:rPr lang="en-US" altLang="ja-JP" sz="1200" b="1" dirty="0">
                <a:latin typeface="+mn-ea"/>
              </a:rPr>
              <a:t>】</a:t>
            </a:r>
            <a:endParaRPr lang="ja-JP" altLang="en-US" sz="12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1441494073"/>
              </p:ext>
            </p:extLst>
          </p:nvPr>
        </p:nvGraphicFramePr>
        <p:xfrm>
          <a:off x="365964" y="2999764"/>
          <a:ext cx="9329026" cy="2595956"/>
        </p:xfrm>
        <a:graphic>
          <a:graphicData uri="http://schemas.openxmlformats.org/drawingml/2006/table">
            <a:tbl>
              <a:tblPr firstRow="1" firstCol="1" bandRow="1">
                <a:tableStyleId>{5C22544A-7EE6-4342-B048-85BDC9FD1C3A}</a:tableStyleId>
              </a:tblPr>
              <a:tblGrid>
                <a:gridCol w="380776">
                  <a:extLst>
                    <a:ext uri="{9D8B030D-6E8A-4147-A177-3AD203B41FA5}">
                      <a16:colId xmlns:a16="http://schemas.microsoft.com/office/drawing/2014/main" val="20000"/>
                    </a:ext>
                  </a:extLst>
                </a:gridCol>
                <a:gridCol w="4167053">
                  <a:extLst>
                    <a:ext uri="{9D8B030D-6E8A-4147-A177-3AD203B41FA5}">
                      <a16:colId xmlns:a16="http://schemas.microsoft.com/office/drawing/2014/main" val="20001"/>
                    </a:ext>
                  </a:extLst>
                </a:gridCol>
                <a:gridCol w="1362102">
                  <a:extLst>
                    <a:ext uri="{9D8B030D-6E8A-4147-A177-3AD203B41FA5}">
                      <a16:colId xmlns:a16="http://schemas.microsoft.com/office/drawing/2014/main" val="20002"/>
                    </a:ext>
                  </a:extLst>
                </a:gridCol>
                <a:gridCol w="1918225">
                  <a:extLst>
                    <a:ext uri="{9D8B030D-6E8A-4147-A177-3AD203B41FA5}">
                      <a16:colId xmlns:a16="http://schemas.microsoft.com/office/drawing/2014/main" val="1342553414"/>
                    </a:ext>
                  </a:extLst>
                </a:gridCol>
                <a:gridCol w="1500870">
                  <a:extLst>
                    <a:ext uri="{9D8B030D-6E8A-4147-A177-3AD203B41FA5}">
                      <a16:colId xmlns:a16="http://schemas.microsoft.com/office/drawing/2014/main" val="20003"/>
                    </a:ext>
                  </a:extLst>
                </a:gridCol>
              </a:tblGrid>
              <a:tr h="260428">
                <a:tc>
                  <a:txBody>
                    <a:bodyPr/>
                    <a:lstStyle/>
                    <a:p>
                      <a:pPr algn="ctr" fontAlgn="auto">
                        <a:lnSpc>
                          <a:spcPts val="1600"/>
                        </a:lnSpc>
                        <a:spcAft>
                          <a:spcPts val="0"/>
                        </a:spcAft>
                      </a:pPr>
                      <a:endParaRPr lang="ja-JP" sz="11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050" kern="100" dirty="0">
                          <a:effectLst/>
                          <a:latin typeface="+mn-ea"/>
                          <a:ea typeface="+mn-ea"/>
                        </a:rPr>
                        <a:t>項目</a:t>
                      </a:r>
                      <a:endParaRPr lang="ja-JP" altLang="en-US" sz="105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050" dirty="0">
                          <a:effectLst/>
                          <a:latin typeface="+mn-ea"/>
                          <a:ea typeface="+mn-ea"/>
                        </a:rPr>
                        <a:t>計画策定時の値</a:t>
                      </a:r>
                      <a:endParaRPr lang="ja-JP" sz="105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050" dirty="0">
                          <a:solidFill>
                            <a:schemeClr val="bg1"/>
                          </a:solidFill>
                          <a:effectLst/>
                          <a:latin typeface="+mn-ea"/>
                          <a:ea typeface="+mn-ea"/>
                          <a:cs typeface="HG丸ｺﾞｼｯｸM-PRO"/>
                        </a:rPr>
                        <a:t>現状値</a:t>
                      </a:r>
                      <a:endParaRPr lang="ja-JP" sz="105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050" dirty="0">
                          <a:effectLst/>
                          <a:latin typeface="+mn-ea"/>
                          <a:ea typeface="+mn-ea"/>
                        </a:rPr>
                        <a:t>20</a:t>
                      </a:r>
                      <a:r>
                        <a:rPr lang="en-US" altLang="ja-JP" sz="1050" dirty="0">
                          <a:effectLst/>
                          <a:latin typeface="+mn-ea"/>
                          <a:ea typeface="+mn-ea"/>
                        </a:rPr>
                        <a:t>35</a:t>
                      </a:r>
                      <a:r>
                        <a:rPr lang="ja-JP" sz="1050" dirty="0">
                          <a:effectLst/>
                          <a:latin typeface="+mn-ea"/>
                          <a:ea typeface="+mn-ea"/>
                        </a:rPr>
                        <a:t>年度目標</a:t>
                      </a:r>
                      <a:r>
                        <a:rPr lang="ja-JP" altLang="en-US" sz="1050" dirty="0">
                          <a:effectLst/>
                          <a:latin typeface="+mn-ea"/>
                          <a:ea typeface="+mn-ea"/>
                        </a:rPr>
                        <a:t>値</a:t>
                      </a:r>
                      <a:endParaRPr lang="ja-JP" sz="105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461392">
                <a:tc>
                  <a:txBody>
                    <a:bodyPr/>
                    <a:lstStyle/>
                    <a:p>
                      <a:pPr algn="ctr" fontAlgn="auto">
                        <a:lnSpc>
                          <a:spcPts val="1600"/>
                        </a:lnSpc>
                        <a:spcAft>
                          <a:spcPts val="0"/>
                        </a:spcAft>
                      </a:pPr>
                      <a:r>
                        <a:rPr lang="en-US" altLang="ja-JP" sz="1600" dirty="0">
                          <a:solidFill>
                            <a:schemeClr val="bg1"/>
                          </a:solidFill>
                          <a:effectLst/>
                          <a:latin typeface="+mn-ea"/>
                          <a:ea typeface="+mn-ea"/>
                        </a:rPr>
                        <a:t>17</a:t>
                      </a:r>
                      <a:endParaRPr lang="ja-JP" sz="16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過去</a:t>
                      </a:r>
                      <a:r>
                        <a:rPr lang="en-US" altLang="ja-JP" sz="1100" b="1" dirty="0">
                          <a:solidFill>
                            <a:schemeClr val="tx1"/>
                          </a:solidFill>
                          <a:effectLst/>
                          <a:latin typeface="+mn-ea"/>
                          <a:ea typeface="+mn-ea"/>
                        </a:rPr>
                        <a:t>1</a:t>
                      </a:r>
                      <a:r>
                        <a:rPr lang="ja-JP" altLang="en-US" sz="1100" b="1" dirty="0">
                          <a:solidFill>
                            <a:schemeClr val="tx1"/>
                          </a:solidFill>
                          <a:effectLst/>
                          <a:latin typeface="+mn-ea"/>
                          <a:ea typeface="+mn-ea"/>
                        </a:rPr>
                        <a:t>年に歯科健診を受診した者の割合の増加（</a:t>
                      </a:r>
                      <a:r>
                        <a:rPr lang="en-US" altLang="ja-JP" sz="1100" b="1" dirty="0">
                          <a:solidFill>
                            <a:schemeClr val="tx1"/>
                          </a:solidFill>
                          <a:effectLst/>
                          <a:latin typeface="+mn-ea"/>
                          <a:ea typeface="+mn-ea"/>
                        </a:rPr>
                        <a:t>20</a:t>
                      </a:r>
                      <a:r>
                        <a:rPr lang="ja-JP" altLang="en-US" sz="1100" b="1" dirty="0">
                          <a:solidFill>
                            <a:schemeClr val="tx1"/>
                          </a:solidFill>
                          <a:effectLst/>
                          <a:latin typeface="+mn-ea"/>
                          <a:ea typeface="+mn-ea"/>
                        </a:rPr>
                        <a:t>歳以上）</a:t>
                      </a:r>
                      <a:endParaRPr lang="en-US" altLang="ja-JP" sz="1100" b="1" dirty="0">
                        <a:solidFill>
                          <a:schemeClr val="tx1"/>
                        </a:solidFill>
                        <a:effectLst/>
                        <a:latin typeface="+mn-ea"/>
                        <a:ea typeface="+mn-ea"/>
                      </a:endParaRPr>
                    </a:p>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大阪府健康づくり実態調査</a:t>
                      </a:r>
                      <a:r>
                        <a:rPr lang="en-US" altLang="ja-JP" sz="110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65.3%</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spc="-50" baseline="0" dirty="0">
                          <a:solidFill>
                            <a:schemeClr val="tx1"/>
                          </a:solidFill>
                          <a:effectLst/>
                          <a:latin typeface="+mn-ea"/>
                          <a:ea typeface="+mn-ea"/>
                          <a:cs typeface="HG丸ｺﾞｼｯｸM-PRO"/>
                        </a:rPr>
                        <a:t>64.6</a:t>
                      </a:r>
                      <a:r>
                        <a:rPr lang="ja-JP" altLang="en-US" sz="1100" b="1" spc="-50" baseline="0" dirty="0">
                          <a:solidFill>
                            <a:schemeClr val="tx1"/>
                          </a:solidFill>
                          <a:effectLst/>
                          <a:latin typeface="+mn-ea"/>
                          <a:ea typeface="+mn-ea"/>
                          <a:cs typeface="HG丸ｺﾞｼｯｸM-PRO"/>
                        </a:rPr>
                        <a:t>％</a:t>
                      </a:r>
                      <a:r>
                        <a:rPr lang="ja-JP" altLang="en-US" sz="1050" b="1" spc="-50" baseline="0" dirty="0">
                          <a:solidFill>
                            <a:schemeClr val="tx1"/>
                          </a:solidFill>
                          <a:effectLst/>
                          <a:latin typeface="+mn-ea"/>
                          <a:ea typeface="+mn-ea"/>
                          <a:cs typeface="HG丸ｺﾞｼｯｸM-PRO"/>
                        </a:rPr>
                        <a:t>（</a:t>
                      </a:r>
                      <a:r>
                        <a:rPr lang="en-US" altLang="ja-JP" sz="1050" b="1" spc="-50" baseline="0" dirty="0">
                          <a:solidFill>
                            <a:schemeClr val="tx1"/>
                          </a:solidFill>
                          <a:effectLst/>
                          <a:latin typeface="+mn-ea"/>
                          <a:ea typeface="+mn-ea"/>
                          <a:cs typeface="HG丸ｺﾞｼｯｸM-PRO"/>
                        </a:rPr>
                        <a:t>R7</a:t>
                      </a:r>
                      <a:r>
                        <a:rPr lang="ja-JP" altLang="en-US" sz="1050" b="1" spc="-50" baseline="0" dirty="0">
                          <a:solidFill>
                            <a:schemeClr val="tx1"/>
                          </a:solidFill>
                          <a:effectLst/>
                          <a:latin typeface="+mn-ea"/>
                          <a:ea typeface="+mn-ea"/>
                          <a:cs typeface="HG丸ｺﾞｼｯｸM-PRO"/>
                        </a:rPr>
                        <a:t>）</a:t>
                      </a:r>
                      <a:r>
                        <a:rPr lang="ja-JP" altLang="en-US" sz="1100" b="1" spc="-50" baseline="0" dirty="0">
                          <a:solidFill>
                            <a:schemeClr val="tx1"/>
                          </a:solidFill>
                          <a:effectLst/>
                          <a:latin typeface="+mn-ea"/>
                          <a:ea typeface="+mn-ea"/>
                          <a:cs typeface="HG丸ｺﾞｼｯｸM-PRO"/>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95%</a:t>
                      </a:r>
                      <a:r>
                        <a:rPr lang="ja-JP" altLang="en-US" sz="1100" b="1" dirty="0">
                          <a:solidFill>
                            <a:schemeClr val="tx1"/>
                          </a:solidFill>
                          <a:effectLst/>
                          <a:latin typeface="+mn-ea"/>
                          <a:ea typeface="+mn-ea"/>
                        </a:rPr>
                        <a:t>以上</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1392">
                <a:tc rowSpan="2">
                  <a:txBody>
                    <a:bodyPr/>
                    <a:lstStyle/>
                    <a:p>
                      <a:pPr algn="ctr" fontAlgn="auto">
                        <a:lnSpc>
                          <a:spcPts val="1600"/>
                        </a:lnSpc>
                        <a:spcAft>
                          <a:spcPts val="0"/>
                        </a:spcAft>
                      </a:pPr>
                      <a:r>
                        <a:rPr lang="en-US" altLang="ja-JP" sz="1600" dirty="0">
                          <a:solidFill>
                            <a:schemeClr val="bg1"/>
                          </a:solidFill>
                          <a:effectLst/>
                          <a:latin typeface="+mn-ea"/>
                          <a:ea typeface="+mn-ea"/>
                          <a:cs typeface="HG丸ｺﾞｼｯｸM-PRO"/>
                        </a:rPr>
                        <a:t>18</a:t>
                      </a:r>
                      <a:endParaRPr lang="ja-JP" altLang="en-US" sz="16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歯周治療が必要な者の減少（</a:t>
                      </a:r>
                      <a:r>
                        <a:rPr lang="en-US" altLang="ja-JP" sz="1100" b="1" dirty="0">
                          <a:solidFill>
                            <a:schemeClr val="tx1"/>
                          </a:solidFill>
                          <a:effectLst/>
                          <a:latin typeface="+mn-ea"/>
                          <a:ea typeface="+mn-ea"/>
                        </a:rPr>
                        <a:t>40</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大阪府市町村歯科口腔保健実態調査</a:t>
                      </a:r>
                      <a:r>
                        <a:rPr lang="en-US" altLang="ja-JP" sz="110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72000" marR="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50.9%</a:t>
                      </a:r>
                      <a:r>
                        <a:rPr lang="ja-JP" altLang="en-US" sz="1050" b="1" spc="-50" baseline="0" dirty="0">
                          <a:solidFill>
                            <a:schemeClr val="tx1"/>
                          </a:solidFill>
                          <a:effectLst/>
                          <a:latin typeface="+mn-ea"/>
                          <a:ea typeface="+mn-ea"/>
                          <a:cs typeface="HG丸ｺﾞｼｯｸM-PRO"/>
                        </a:rPr>
                        <a:t>（</a:t>
                      </a:r>
                      <a:r>
                        <a:rPr lang="en-US" altLang="ja-JP" sz="1050" b="1" spc="-50" baseline="0" dirty="0">
                          <a:solidFill>
                            <a:schemeClr val="tx1"/>
                          </a:solidFill>
                          <a:effectLst/>
                          <a:latin typeface="+mn-ea"/>
                          <a:ea typeface="+mn-ea"/>
                          <a:cs typeface="HG丸ｺﾞｼｯｸM-PRO"/>
                        </a:rPr>
                        <a:t>R3</a:t>
                      </a:r>
                      <a:r>
                        <a:rPr lang="ja-JP" altLang="en-US" sz="1050" b="1" spc="-50" baseline="0" dirty="0">
                          <a:solidFill>
                            <a:schemeClr val="tx1"/>
                          </a:solidFill>
                          <a:effectLst/>
                          <a:latin typeface="+mn-ea"/>
                          <a:ea typeface="+mn-ea"/>
                          <a:cs typeface="HG丸ｺﾞｼｯｸM-PRO"/>
                        </a:rPr>
                        <a:t>）</a:t>
                      </a:r>
                      <a:endParaRPr lang="ja-JP" sz="1100" b="1" spc="-50" baseline="0"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spc="-50" baseline="0" dirty="0">
                          <a:solidFill>
                            <a:schemeClr val="tx1"/>
                          </a:solidFill>
                          <a:effectLst/>
                          <a:latin typeface="+mn-ea"/>
                          <a:ea typeface="+mn-ea"/>
                          <a:cs typeface="HG丸ｺﾞｼｯｸM-PRO"/>
                        </a:rPr>
                        <a:t>53.3</a:t>
                      </a:r>
                      <a:r>
                        <a:rPr lang="ja-JP" altLang="en-US" sz="1100" b="1" spc="-50" baseline="0" dirty="0">
                          <a:solidFill>
                            <a:schemeClr val="tx1"/>
                          </a:solidFill>
                          <a:effectLst/>
                          <a:latin typeface="+mn-ea"/>
                          <a:ea typeface="+mn-ea"/>
                          <a:cs typeface="HG丸ｺﾞｼｯｸM-PRO"/>
                        </a:rPr>
                        <a:t>％</a:t>
                      </a:r>
                      <a:r>
                        <a:rPr lang="ja-JP" altLang="en-US" sz="1050" b="1" spc="-50" baseline="0" dirty="0">
                          <a:solidFill>
                            <a:schemeClr val="tx1"/>
                          </a:solidFill>
                          <a:effectLst/>
                          <a:latin typeface="+mn-ea"/>
                          <a:ea typeface="+mn-ea"/>
                          <a:cs typeface="HG丸ｺﾞｼｯｸM-PRO"/>
                        </a:rPr>
                        <a:t>（</a:t>
                      </a:r>
                      <a:r>
                        <a:rPr lang="en-US" altLang="ja-JP" sz="1050" b="1" spc="-50" baseline="0" dirty="0">
                          <a:solidFill>
                            <a:schemeClr val="tx1"/>
                          </a:solidFill>
                          <a:effectLst/>
                          <a:latin typeface="+mn-ea"/>
                          <a:ea typeface="+mn-ea"/>
                          <a:cs typeface="HG丸ｺﾞｼｯｸM-PRO"/>
                        </a:rPr>
                        <a:t>R6</a:t>
                      </a:r>
                      <a:r>
                        <a:rPr lang="ja-JP" altLang="en-US" sz="1050" b="1" spc="-50" baseline="0" dirty="0">
                          <a:solidFill>
                            <a:schemeClr val="tx1"/>
                          </a:solidFill>
                          <a:effectLst/>
                          <a:latin typeface="+mn-ea"/>
                          <a:ea typeface="+mn-ea"/>
                          <a:cs typeface="HG丸ｺﾞｼｯｸM-PRO"/>
                        </a:rPr>
                        <a:t>）</a:t>
                      </a:r>
                      <a:r>
                        <a:rPr lang="ja-JP" altLang="en-US" sz="1100" b="0" spc="-50" baseline="0" dirty="0">
                          <a:solidFill>
                            <a:schemeClr val="tx1"/>
                          </a:solidFill>
                          <a:effectLst/>
                          <a:latin typeface="+mn-ea"/>
                          <a:ea typeface="+mn-ea"/>
                          <a:cs typeface="HG丸ｺﾞｼｯｸM-PRO"/>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33%</a:t>
                      </a:r>
                      <a:r>
                        <a:rPr lang="ja-JP" altLang="en-US" sz="1100" b="1" dirty="0">
                          <a:solidFill>
                            <a:schemeClr val="tx1"/>
                          </a:solidFill>
                          <a:effectLst/>
                          <a:latin typeface="+mn-ea"/>
                          <a:ea typeface="+mn-ea"/>
                          <a:cs typeface="HG丸ｺﾞｼｯｸM-PRO"/>
                        </a:rPr>
                        <a:t>以下</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04451835"/>
                  </a:ext>
                </a:extLst>
              </a:tr>
              <a:tr h="461392">
                <a:tc vMerge="1">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12</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歯周治療が必要な者の減少（</a:t>
                      </a:r>
                      <a:r>
                        <a:rPr lang="en-US" altLang="ja-JP" sz="1100" b="1" dirty="0">
                          <a:solidFill>
                            <a:schemeClr val="tx1"/>
                          </a:solidFill>
                          <a:effectLst/>
                          <a:latin typeface="+mn-ea"/>
                          <a:ea typeface="+mn-ea"/>
                        </a:rPr>
                        <a:t>60</a:t>
                      </a:r>
                      <a:r>
                        <a:rPr lang="ja-JP" altLang="en-US" sz="1100" b="1" dirty="0">
                          <a:solidFill>
                            <a:schemeClr val="tx1"/>
                          </a:solidFill>
                          <a:effectLst/>
                          <a:latin typeface="+mn-ea"/>
                          <a:ea typeface="+mn-ea"/>
                        </a:rPr>
                        <a:t>歳）</a:t>
                      </a:r>
                      <a:endParaRPr lang="en-US" altLang="ja-JP" sz="1100" b="1" dirty="0">
                        <a:solidFill>
                          <a:schemeClr val="tx1"/>
                        </a:solidFill>
                        <a:effectLst/>
                        <a:latin typeface="+mn-ea"/>
                        <a:ea typeface="+mn-ea"/>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大阪府市町村歯科口腔保健実態調査</a:t>
                      </a:r>
                      <a:r>
                        <a:rPr lang="en-US" altLang="ja-JP" sz="110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59.9%</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R3</a:t>
                      </a:r>
                      <a:r>
                        <a:rPr lang="ja-JP" altLang="en-US" sz="1050" b="1" dirty="0">
                          <a:solidFill>
                            <a:schemeClr val="tx1"/>
                          </a:solidFill>
                          <a:effectLst/>
                          <a:latin typeface="+mn-ea"/>
                          <a:ea typeface="+mn-ea"/>
                          <a:cs typeface="HG丸ｺﾞｼｯｸM-PRO"/>
                        </a:rPr>
                        <a:t>）</a:t>
                      </a:r>
                      <a:endParaRPr lang="ja-JP" altLang="en-US"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spc="-50" baseline="0" dirty="0">
                          <a:solidFill>
                            <a:schemeClr val="tx1"/>
                          </a:solidFill>
                          <a:effectLst/>
                          <a:latin typeface="+mn-ea"/>
                          <a:ea typeface="+mn-ea"/>
                          <a:cs typeface="HG丸ｺﾞｼｯｸM-PRO"/>
                        </a:rPr>
                        <a:t>63.1</a:t>
                      </a:r>
                      <a:r>
                        <a:rPr lang="ja-JP" altLang="en-US" sz="1100" b="1" spc="-50" baseline="0" dirty="0">
                          <a:solidFill>
                            <a:schemeClr val="tx1"/>
                          </a:solidFill>
                          <a:effectLst/>
                          <a:latin typeface="+mn-ea"/>
                          <a:ea typeface="+mn-ea"/>
                          <a:cs typeface="HG丸ｺﾞｼｯｸM-PRO"/>
                        </a:rPr>
                        <a:t>％</a:t>
                      </a:r>
                      <a:r>
                        <a:rPr lang="ja-JP" altLang="en-US" sz="1050" b="1" spc="-50" baseline="0" dirty="0">
                          <a:solidFill>
                            <a:schemeClr val="tx1"/>
                          </a:solidFill>
                          <a:effectLst/>
                          <a:latin typeface="+mn-ea"/>
                          <a:ea typeface="+mn-ea"/>
                          <a:cs typeface="HG丸ｺﾞｼｯｸM-PRO"/>
                        </a:rPr>
                        <a:t>（</a:t>
                      </a:r>
                      <a:r>
                        <a:rPr lang="en-US" altLang="ja-JP" sz="1050" b="1" spc="-50" baseline="0" dirty="0">
                          <a:solidFill>
                            <a:schemeClr val="tx1"/>
                          </a:solidFill>
                          <a:effectLst/>
                          <a:latin typeface="+mn-ea"/>
                          <a:ea typeface="+mn-ea"/>
                          <a:cs typeface="HG丸ｺﾞｼｯｸM-PRO"/>
                        </a:rPr>
                        <a:t>R6</a:t>
                      </a:r>
                      <a:r>
                        <a:rPr lang="ja-JP" altLang="en-US" sz="1050" b="1" spc="-50" baseline="0" dirty="0">
                          <a:solidFill>
                            <a:schemeClr val="tx1"/>
                          </a:solidFill>
                          <a:effectLst/>
                          <a:latin typeface="+mn-ea"/>
                          <a:ea typeface="+mn-ea"/>
                          <a:cs typeface="HG丸ｺﾞｼｯｸM-PRO"/>
                        </a:rPr>
                        <a:t>）</a:t>
                      </a:r>
                      <a:r>
                        <a:rPr lang="ja-JP" altLang="en-US" sz="1100" b="0" spc="-50" baseline="0" dirty="0">
                          <a:solidFill>
                            <a:schemeClr val="tx1"/>
                          </a:solidFill>
                          <a:effectLst/>
                          <a:latin typeface="+mn-ea"/>
                          <a:ea typeface="+mn-ea"/>
                          <a:cs typeface="HG丸ｺﾞｼｯｸM-PRO"/>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48%</a:t>
                      </a:r>
                      <a:r>
                        <a:rPr lang="ja-JP" altLang="en-US" sz="1100" b="1" dirty="0">
                          <a:solidFill>
                            <a:schemeClr val="tx1"/>
                          </a:solidFill>
                          <a:effectLst/>
                          <a:latin typeface="+mn-ea"/>
                          <a:ea typeface="+mn-ea"/>
                          <a:cs typeface="HG丸ｺﾞｼｯｸM-PRO"/>
                        </a:rPr>
                        <a:t>以下</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21281188"/>
                  </a:ext>
                </a:extLst>
              </a:tr>
              <a:tr h="461392">
                <a:tc rowSpan="2">
                  <a:txBody>
                    <a:bodyPr/>
                    <a:lstStyle/>
                    <a:p>
                      <a:pPr algn="ctr" fontAlgn="auto">
                        <a:lnSpc>
                          <a:spcPts val="1600"/>
                        </a:lnSpc>
                        <a:spcAft>
                          <a:spcPts val="0"/>
                        </a:spcAft>
                      </a:pPr>
                      <a:r>
                        <a:rPr lang="en-US" altLang="ja-JP" sz="1600" dirty="0">
                          <a:solidFill>
                            <a:schemeClr val="bg1"/>
                          </a:solidFill>
                          <a:effectLst/>
                          <a:latin typeface="+mn-ea"/>
                          <a:ea typeface="+mn-ea"/>
                          <a:cs typeface="HG丸ｺﾞｼｯｸM-PRO"/>
                        </a:rPr>
                        <a:t>19</a:t>
                      </a:r>
                      <a:endParaRPr lang="ja-JP" sz="16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咀嚼良好者の割合の増加（</a:t>
                      </a:r>
                      <a:r>
                        <a:rPr lang="en-US" altLang="ja-JP" sz="1100" b="1" dirty="0">
                          <a:solidFill>
                            <a:schemeClr val="tx1"/>
                          </a:solidFill>
                          <a:effectLst/>
                          <a:latin typeface="+mn-ea"/>
                          <a:ea typeface="+mn-ea"/>
                        </a:rPr>
                        <a:t>50</a:t>
                      </a:r>
                      <a:r>
                        <a:rPr lang="ja-JP" altLang="en-US" sz="1100" b="1" dirty="0">
                          <a:solidFill>
                            <a:schemeClr val="tx1"/>
                          </a:solidFill>
                          <a:effectLst/>
                          <a:latin typeface="+mn-ea"/>
                          <a:ea typeface="+mn-ea"/>
                        </a:rPr>
                        <a:t>歳代）</a:t>
                      </a:r>
                      <a:endParaRPr lang="en-US" altLang="ja-JP" sz="1100" b="1" dirty="0">
                        <a:solidFill>
                          <a:schemeClr val="tx1"/>
                        </a:solidFill>
                        <a:effectLst/>
                        <a:latin typeface="+mn-ea"/>
                        <a:ea typeface="+mn-ea"/>
                      </a:endParaRPr>
                    </a:p>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大阪府健康づくり実態調査</a:t>
                      </a:r>
                      <a:r>
                        <a:rPr lang="en-US" altLang="ja-JP" sz="110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88.4%</a:t>
                      </a:r>
                      <a:r>
                        <a:rPr lang="ja-JP" altLang="en-US" sz="1050" b="1" dirty="0">
                          <a:solidFill>
                            <a:schemeClr val="tx1"/>
                          </a:solidFill>
                          <a:effectLst/>
                          <a:latin typeface="+mn-ea"/>
                          <a:ea typeface="+mn-ea"/>
                          <a:cs typeface="HG丸ｺﾞｼｯｸM-PRO"/>
                        </a:rPr>
                        <a:t>（</a:t>
                      </a:r>
                      <a:r>
                        <a:rPr lang="en-US" altLang="ja-JP" sz="1050" b="1" dirty="0">
                          <a:solidFill>
                            <a:schemeClr val="tx1"/>
                          </a:solidFill>
                          <a:effectLst/>
                          <a:latin typeface="+mn-ea"/>
                          <a:ea typeface="+mn-ea"/>
                          <a:cs typeface="HG丸ｺﾞｼｯｸM-PRO"/>
                        </a:rPr>
                        <a:t>R4</a:t>
                      </a:r>
                      <a:r>
                        <a:rPr lang="ja-JP" altLang="en-US" sz="1050" b="1" dirty="0">
                          <a:solidFill>
                            <a:schemeClr val="tx1"/>
                          </a:solidFill>
                          <a:effectLst/>
                          <a:latin typeface="+mn-ea"/>
                          <a:ea typeface="+mn-ea"/>
                          <a:cs typeface="HG丸ｺﾞｼｯｸM-PRO"/>
                        </a:rPr>
                        <a:t>）</a:t>
                      </a:r>
                      <a:endParaRPr 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spc="-50" baseline="0" dirty="0">
                          <a:solidFill>
                            <a:schemeClr val="tx1"/>
                          </a:solidFill>
                          <a:effectLst/>
                          <a:latin typeface="+mn-ea"/>
                          <a:ea typeface="+mn-ea"/>
                          <a:cs typeface="HG丸ｺﾞｼｯｸM-PRO"/>
                        </a:rPr>
                        <a:t>90.1</a:t>
                      </a:r>
                      <a:r>
                        <a:rPr lang="ja-JP" altLang="en-US" sz="1100" b="1" spc="-50" baseline="0" dirty="0">
                          <a:solidFill>
                            <a:schemeClr val="tx1"/>
                          </a:solidFill>
                          <a:effectLst/>
                          <a:latin typeface="+mn-ea"/>
                          <a:ea typeface="+mn-ea"/>
                          <a:cs typeface="HG丸ｺﾞｼｯｸM-PRO"/>
                        </a:rPr>
                        <a:t>％</a:t>
                      </a:r>
                      <a:r>
                        <a:rPr lang="ja-JP" altLang="en-US" sz="1050" b="1" spc="-50" baseline="0" dirty="0">
                          <a:solidFill>
                            <a:schemeClr val="tx1"/>
                          </a:solidFill>
                          <a:effectLst/>
                          <a:latin typeface="+mn-ea"/>
                          <a:ea typeface="+mn-ea"/>
                          <a:cs typeface="HG丸ｺﾞｼｯｸM-PRO"/>
                        </a:rPr>
                        <a:t>（</a:t>
                      </a:r>
                      <a:r>
                        <a:rPr lang="en-US" altLang="ja-JP" sz="1050" b="1" spc="-50" baseline="0" dirty="0">
                          <a:solidFill>
                            <a:schemeClr val="tx1"/>
                          </a:solidFill>
                          <a:effectLst/>
                          <a:latin typeface="+mn-ea"/>
                          <a:ea typeface="+mn-ea"/>
                          <a:cs typeface="HG丸ｺﾞｼｯｸM-PRO"/>
                        </a:rPr>
                        <a:t>R7</a:t>
                      </a:r>
                      <a:r>
                        <a:rPr lang="ja-JP" altLang="en-US" sz="1050" b="1" spc="-50" baseline="0" dirty="0">
                          <a:solidFill>
                            <a:schemeClr val="tx1"/>
                          </a:solidFill>
                          <a:effectLst/>
                          <a:latin typeface="+mn-ea"/>
                          <a:ea typeface="+mn-ea"/>
                          <a:cs typeface="HG丸ｺﾞｼｯｸM-PRO"/>
                        </a:rPr>
                        <a:t>）</a:t>
                      </a:r>
                      <a:r>
                        <a:rPr lang="ja-JP" altLang="en-US" sz="1100" b="0" spc="-50" baseline="0" dirty="0">
                          <a:solidFill>
                            <a:schemeClr val="tx1"/>
                          </a:solidFill>
                          <a:effectLst/>
                          <a:latin typeface="+mn-ea"/>
                          <a:ea typeface="+mn-ea"/>
                          <a:cs typeface="HG丸ｺﾞｼｯｸM-PRO"/>
                        </a:rPr>
                        <a:t>［〇］</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98%</a:t>
                      </a:r>
                      <a:r>
                        <a:rPr lang="ja-JP" altLang="en-US" sz="1100" b="1" dirty="0">
                          <a:solidFill>
                            <a:schemeClr val="tx1"/>
                          </a:solidFill>
                          <a:effectLst/>
                          <a:latin typeface="+mn-ea"/>
                          <a:ea typeface="+mn-ea"/>
                          <a:cs typeface="HG丸ｺﾞｼｯｸM-PRO"/>
                        </a:rPr>
                        <a:t>以上</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5557442"/>
                  </a:ext>
                </a:extLst>
              </a:tr>
              <a:tr h="461392">
                <a:tc vMerge="1">
                  <a:txBody>
                    <a:bodyPr/>
                    <a:lstStyle/>
                    <a:p>
                      <a:endParaRPr kumimoji="1" lang="ja-JP" altLang="en-US"/>
                    </a:p>
                  </a:txBody>
                  <a:tcPr>
                    <a:lnT w="6350" cap="flat" cmpd="sng" algn="ctr">
                      <a:solidFill>
                        <a:schemeClr val="tx1"/>
                      </a:solidFill>
                      <a:prstDash val="solid"/>
                      <a:round/>
                      <a:headEnd type="none" w="med" len="med"/>
                      <a:tailEnd type="none" w="med" len="med"/>
                    </a:lnT>
                  </a:tcPr>
                </a:tc>
                <a:tc>
                  <a:txBody>
                    <a:bodyPr/>
                    <a:lstStyle/>
                    <a:p>
                      <a:pPr algn="l" fontAlgn="auto">
                        <a:lnSpc>
                          <a:spcPts val="1600"/>
                        </a:lnSpc>
                        <a:spcAft>
                          <a:spcPts val="0"/>
                        </a:spcAft>
                      </a:pPr>
                      <a:r>
                        <a:rPr lang="ja-JP" altLang="en-US" sz="1100" b="1" dirty="0">
                          <a:solidFill>
                            <a:schemeClr val="tx1"/>
                          </a:solidFill>
                          <a:effectLst/>
                          <a:latin typeface="+mn-ea"/>
                          <a:ea typeface="+mn-ea"/>
                        </a:rPr>
                        <a:t>咀嚼良好者の割合の増加（</a:t>
                      </a:r>
                      <a:r>
                        <a:rPr lang="en-US" altLang="ja-JP" sz="1100" b="1" dirty="0">
                          <a:solidFill>
                            <a:schemeClr val="tx1"/>
                          </a:solidFill>
                          <a:effectLst/>
                          <a:latin typeface="+mn-ea"/>
                          <a:ea typeface="+mn-ea"/>
                        </a:rPr>
                        <a:t>60</a:t>
                      </a:r>
                      <a:r>
                        <a:rPr lang="ja-JP" altLang="en-US" sz="1100" b="1" dirty="0">
                          <a:solidFill>
                            <a:schemeClr val="tx1"/>
                          </a:solidFill>
                          <a:effectLst/>
                          <a:latin typeface="+mn-ea"/>
                          <a:ea typeface="+mn-ea"/>
                        </a:rPr>
                        <a:t>歳以上）</a:t>
                      </a:r>
                      <a:endParaRPr lang="en-US" altLang="ja-JP" sz="1100" b="1" dirty="0">
                        <a:solidFill>
                          <a:schemeClr val="tx1"/>
                        </a:solidFill>
                        <a:effectLst/>
                        <a:latin typeface="+mn-ea"/>
                        <a:ea typeface="+mn-ea"/>
                      </a:endParaRPr>
                    </a:p>
                    <a:p>
                      <a:pPr algn="l" fontAlgn="auto">
                        <a:lnSpc>
                          <a:spcPts val="1600"/>
                        </a:lnSpc>
                        <a:spcAft>
                          <a:spcPts val="0"/>
                        </a:spcAft>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大阪府健康づくり実態調査</a:t>
                      </a:r>
                      <a:r>
                        <a:rPr lang="en-US" altLang="ja-JP" sz="110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cs typeface="HG丸ｺﾞｼｯｸM-PRO"/>
                        </a:rPr>
                        <a:t>71.7%  </a:t>
                      </a:r>
                      <a:r>
                        <a:rPr lang="en-US" altLang="ja-JP" sz="1050" b="1" dirty="0">
                          <a:solidFill>
                            <a:schemeClr val="tx1"/>
                          </a:solidFill>
                          <a:effectLst/>
                          <a:latin typeface="+mn-ea"/>
                          <a:ea typeface="+mn-ea"/>
                          <a:cs typeface="HG丸ｺﾞｼｯｸM-PRO"/>
                        </a:rPr>
                        <a:t>(R4</a:t>
                      </a:r>
                      <a:r>
                        <a:rPr lang="ja-JP" altLang="en-US" sz="1050" b="1" dirty="0">
                          <a:solidFill>
                            <a:schemeClr val="tx1"/>
                          </a:solidFill>
                          <a:effectLst/>
                          <a:latin typeface="+mn-ea"/>
                          <a:ea typeface="+mn-ea"/>
                          <a:cs typeface="HG丸ｺﾞｼｯｸM-PRO"/>
                        </a:rPr>
                        <a:t>）</a:t>
                      </a:r>
                      <a:endParaRPr 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spc="-50" baseline="0" dirty="0">
                          <a:solidFill>
                            <a:schemeClr val="tx1"/>
                          </a:solidFill>
                          <a:effectLst/>
                          <a:latin typeface="+mn-ea"/>
                          <a:ea typeface="+mn-ea"/>
                          <a:cs typeface="HG丸ｺﾞｼｯｸM-PRO"/>
                        </a:rPr>
                        <a:t>72.6</a:t>
                      </a:r>
                      <a:r>
                        <a:rPr lang="ja-JP" altLang="en-US" sz="1100" b="1" spc="-50" baseline="0" dirty="0">
                          <a:solidFill>
                            <a:schemeClr val="tx1"/>
                          </a:solidFill>
                          <a:effectLst/>
                          <a:latin typeface="+mn-ea"/>
                          <a:ea typeface="+mn-ea"/>
                          <a:cs typeface="HG丸ｺﾞｼｯｸM-PRO"/>
                        </a:rPr>
                        <a:t>％</a:t>
                      </a:r>
                      <a:r>
                        <a:rPr lang="ja-JP" altLang="en-US" sz="1050" b="1" spc="-50" baseline="0" dirty="0">
                          <a:solidFill>
                            <a:schemeClr val="tx1"/>
                          </a:solidFill>
                          <a:effectLst/>
                          <a:latin typeface="+mn-ea"/>
                          <a:ea typeface="+mn-ea"/>
                          <a:cs typeface="HG丸ｺﾞｼｯｸM-PRO"/>
                        </a:rPr>
                        <a:t>（</a:t>
                      </a:r>
                      <a:r>
                        <a:rPr lang="en-US" altLang="ja-JP" sz="1050" b="1" spc="-50" baseline="0" dirty="0">
                          <a:solidFill>
                            <a:schemeClr val="tx1"/>
                          </a:solidFill>
                          <a:effectLst/>
                          <a:latin typeface="+mn-ea"/>
                          <a:ea typeface="+mn-ea"/>
                          <a:cs typeface="HG丸ｺﾞｼｯｸM-PRO"/>
                        </a:rPr>
                        <a:t>R7</a:t>
                      </a:r>
                      <a:r>
                        <a:rPr lang="ja-JP" altLang="en-US" sz="1050" b="1" spc="-50" baseline="0" dirty="0">
                          <a:solidFill>
                            <a:schemeClr val="tx1"/>
                          </a:solidFill>
                          <a:effectLst/>
                          <a:latin typeface="+mn-ea"/>
                          <a:ea typeface="+mn-ea"/>
                          <a:cs typeface="HG丸ｺﾞｼｯｸM-PRO"/>
                        </a:rPr>
                        <a:t>）</a:t>
                      </a:r>
                      <a:r>
                        <a:rPr lang="ja-JP" altLang="en-US" sz="1100" b="0" spc="-50" baseline="0" dirty="0">
                          <a:solidFill>
                            <a:schemeClr val="tx1"/>
                          </a:solidFill>
                          <a:effectLst/>
                          <a:latin typeface="+mn-ea"/>
                          <a:ea typeface="+mn-ea"/>
                          <a:cs typeface="HG丸ｺﾞｼｯｸM-PRO"/>
                        </a:rPr>
                        <a:t>［〇］</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100" b="1" dirty="0">
                          <a:latin typeface="+mn-ea"/>
                          <a:ea typeface="+mn-ea"/>
                        </a:rPr>
                        <a:t>80%</a:t>
                      </a:r>
                      <a:r>
                        <a:rPr kumimoji="1" lang="ja-JP" altLang="en-US" sz="1100" b="1" dirty="0">
                          <a:latin typeface="+mn-ea"/>
                          <a:ea typeface="+mn-ea"/>
                        </a:rPr>
                        <a:t>以上</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19952606"/>
                  </a:ext>
                </a:extLst>
              </a:tr>
            </a:tbl>
          </a:graphicData>
        </a:graphic>
      </p:graphicFrame>
      <p:sp>
        <p:nvSpPr>
          <p:cNvPr id="14" name="角丸四角形 13"/>
          <p:cNvSpPr/>
          <p:nvPr/>
        </p:nvSpPr>
        <p:spPr>
          <a:xfrm>
            <a:off x="223296" y="1334112"/>
            <a:ext cx="9646151" cy="5344368"/>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9" name="角丸四角形 18"/>
          <p:cNvSpPr/>
          <p:nvPr/>
        </p:nvSpPr>
        <p:spPr>
          <a:xfrm>
            <a:off x="357909" y="116512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0" name="角丸四角形 19"/>
          <p:cNvSpPr/>
          <p:nvPr/>
        </p:nvSpPr>
        <p:spPr>
          <a:xfrm>
            <a:off x="2443050" y="1163354"/>
            <a:ext cx="7259995"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400" b="1" dirty="0">
                <a:solidFill>
                  <a:schemeClr val="tx1"/>
                </a:solidFill>
              </a:rPr>
              <a:t>歯科健診を受ける府民の割合を増やし、むし歯、歯周病治療が必要な府民を減らします</a:t>
            </a:r>
          </a:p>
          <a:p>
            <a:pPr algn="ctr">
              <a:lnSpc>
                <a:spcPts val="2000"/>
              </a:lnSpc>
            </a:pPr>
            <a:r>
              <a:rPr kumimoji="1" lang="ja-JP" altLang="en-US" sz="1400" b="1" dirty="0">
                <a:solidFill>
                  <a:schemeClr val="tx1"/>
                </a:solidFill>
              </a:rPr>
              <a:t>～歯と口の健康を大切にしましょう～</a:t>
            </a:r>
          </a:p>
        </p:txBody>
      </p:sp>
      <p:pic>
        <p:nvPicPr>
          <p:cNvPr id="21" name="図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grpSp>
        <p:nvGrpSpPr>
          <p:cNvPr id="3" name="グループ化 2">
            <a:extLst>
              <a:ext uri="{FF2B5EF4-FFF2-40B4-BE49-F238E27FC236}">
                <a16:creationId xmlns:a16="http://schemas.microsoft.com/office/drawing/2014/main" id="{CC80CC8B-680F-4C3B-8A0E-A26FF89C0958}"/>
              </a:ext>
            </a:extLst>
          </p:cNvPr>
          <p:cNvGrpSpPr/>
          <p:nvPr/>
        </p:nvGrpSpPr>
        <p:grpSpPr>
          <a:xfrm>
            <a:off x="357907" y="5637700"/>
            <a:ext cx="9337082" cy="1070101"/>
            <a:chOff x="629324" y="4708841"/>
            <a:chExt cx="8927835" cy="1171168"/>
          </a:xfrm>
        </p:grpSpPr>
        <p:sp>
          <p:nvSpPr>
            <p:cNvPr id="23" name="角丸四角形 19">
              <a:extLst>
                <a:ext uri="{FF2B5EF4-FFF2-40B4-BE49-F238E27FC236}">
                  <a16:creationId xmlns:a16="http://schemas.microsoft.com/office/drawing/2014/main" id="{3E12ECF6-893A-4AE2-B43F-A3B39FDD100F}"/>
                </a:ext>
              </a:extLst>
            </p:cNvPr>
            <p:cNvSpPr/>
            <p:nvPr/>
          </p:nvSpPr>
          <p:spPr>
            <a:xfrm>
              <a:off x="629324" y="4708841"/>
              <a:ext cx="1080000" cy="1139078"/>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（計画策定時）</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6" name="角丸四角形 20">
              <a:extLst>
                <a:ext uri="{FF2B5EF4-FFF2-40B4-BE49-F238E27FC236}">
                  <a16:creationId xmlns:a16="http://schemas.microsoft.com/office/drawing/2014/main" id="{BCCC240F-7EF7-4106-9052-90674C5121AC}"/>
                </a:ext>
              </a:extLst>
            </p:cNvPr>
            <p:cNvSpPr/>
            <p:nvPr/>
          </p:nvSpPr>
          <p:spPr>
            <a:xfrm>
              <a:off x="1673325" y="4710723"/>
              <a:ext cx="7883834" cy="1169286"/>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80 </a:t>
              </a:r>
              <a:r>
                <a:rPr kumimoji="1" lang="ja-JP" altLang="en-US" sz="1100" b="1" baseline="0" dirty="0">
                  <a:solidFill>
                    <a:schemeClr val="tx1"/>
                  </a:solidFill>
                  <a:latin typeface="+mn-ea"/>
                  <a:ea typeface="+mn-ea"/>
                </a:rPr>
                <a:t>歳で </a:t>
              </a:r>
              <a:r>
                <a:rPr kumimoji="1" lang="en-US" altLang="ja-JP" sz="1100" b="1" baseline="0" dirty="0">
                  <a:solidFill>
                    <a:schemeClr val="tx1"/>
                  </a:solidFill>
                  <a:latin typeface="+mn-ea"/>
                  <a:ea typeface="+mn-ea"/>
                </a:rPr>
                <a:t>20 </a:t>
              </a:r>
              <a:r>
                <a:rPr kumimoji="1" lang="ja-JP" altLang="en-US" sz="1100" b="1" baseline="0" dirty="0">
                  <a:solidFill>
                    <a:schemeClr val="tx1"/>
                  </a:solidFill>
                  <a:latin typeface="+mn-ea"/>
                  <a:ea typeface="+mn-ea"/>
                </a:rPr>
                <a:t>本以上の歯を有する府民の割合は 増加しています。一方で、咀嚼良好者の割合をみると、</a:t>
              </a:r>
              <a:r>
                <a:rPr kumimoji="1" lang="en-US" altLang="ja-JP" sz="1100" b="1" baseline="0" dirty="0">
                  <a:solidFill>
                    <a:schemeClr val="tx1"/>
                  </a:solidFill>
                  <a:latin typeface="+mn-ea"/>
                  <a:ea typeface="+mn-ea"/>
                </a:rPr>
                <a:t>60 </a:t>
              </a:r>
              <a:r>
                <a:rPr kumimoji="1" lang="ja-JP" altLang="en-US" sz="1100" b="1" baseline="0" dirty="0">
                  <a:solidFill>
                    <a:schemeClr val="tx1"/>
                  </a:solidFill>
                  <a:latin typeface="+mn-ea"/>
                  <a:ea typeface="+mn-ea"/>
                </a:rPr>
                <a:t>歳以上で低下しており、咀嚼機能の維持・向上を図ることが必要です。</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1" dirty="0">
                  <a:solidFill>
                    <a:schemeClr val="tx1"/>
                  </a:solidFill>
                  <a:latin typeface="+mn-ea"/>
                </a:rPr>
                <a:t>◆ 歯周病の治療が必要な者の割合は年代が高くなるほど増えており、また </a:t>
              </a:r>
              <a:r>
                <a:rPr kumimoji="1" lang="en-US" altLang="ja-JP" sz="1100" b="1" dirty="0">
                  <a:solidFill>
                    <a:schemeClr val="tx1"/>
                  </a:solidFill>
                  <a:latin typeface="+mn-ea"/>
                </a:rPr>
                <a:t>40 </a:t>
              </a:r>
              <a:r>
                <a:rPr kumimoji="1" lang="ja-JP" altLang="en-US" sz="1100" b="1" dirty="0">
                  <a:solidFill>
                    <a:schemeClr val="tx1"/>
                  </a:solidFill>
                  <a:latin typeface="+mn-ea"/>
                </a:rPr>
                <a:t>歳代以上では、どの年代も約</a:t>
              </a:r>
              <a:r>
                <a:rPr kumimoji="1" lang="en-US" altLang="ja-JP" sz="1100" b="1" dirty="0">
                  <a:solidFill>
                    <a:schemeClr val="tx1"/>
                  </a:solidFill>
                  <a:latin typeface="+mn-ea"/>
                </a:rPr>
                <a:t>2</a:t>
              </a:r>
              <a:r>
                <a:rPr kumimoji="1" lang="ja-JP" altLang="en-US" sz="1100" b="1" dirty="0">
                  <a:solidFill>
                    <a:schemeClr val="tx1"/>
                  </a:solidFill>
                  <a:latin typeface="+mn-ea"/>
                </a:rPr>
                <a:t>人に</a:t>
              </a:r>
              <a:r>
                <a:rPr kumimoji="1" lang="en-US" altLang="ja-JP" sz="1100" b="1" dirty="0">
                  <a:solidFill>
                    <a:schemeClr val="tx1"/>
                  </a:solidFill>
                  <a:latin typeface="+mn-ea"/>
                </a:rPr>
                <a:t>1</a:t>
              </a:r>
              <a:r>
                <a:rPr kumimoji="1" lang="ja-JP" altLang="en-US" sz="1100" b="1" dirty="0">
                  <a:solidFill>
                    <a:schemeClr val="tx1"/>
                  </a:solidFill>
                  <a:latin typeface="+mn-ea"/>
                </a:rPr>
                <a:t>人が歯周病の治療が必要です。</a:t>
              </a:r>
              <a:endParaRPr kumimoji="1" lang="en-US" altLang="ja-JP" sz="1100" b="1" dirty="0">
                <a:solidFill>
                  <a:schemeClr val="tx1"/>
                </a:solidFill>
                <a:latin typeface="+mn-ea"/>
              </a:endParaRPr>
            </a:p>
            <a:p>
              <a:pPr marL="174625" indent="-174625">
                <a:lnSpc>
                  <a:spcPct val="100000"/>
                </a:lnSpc>
              </a:pPr>
              <a:r>
                <a:rPr kumimoji="1" lang="ja-JP" altLang="en-US" sz="1100" b="1" baseline="0" dirty="0">
                  <a:solidFill>
                    <a:schemeClr val="tx1"/>
                  </a:solidFill>
                  <a:latin typeface="+mn-ea"/>
                  <a:ea typeface="+mn-ea"/>
                </a:rPr>
                <a:t>◆ 歯科健診受診率をみると、他の世代と比べて </a:t>
              </a:r>
              <a:r>
                <a:rPr kumimoji="1" lang="en-US" altLang="ja-JP" sz="1100" b="1" baseline="0" dirty="0">
                  <a:solidFill>
                    <a:schemeClr val="tx1"/>
                  </a:solidFill>
                  <a:latin typeface="+mn-ea"/>
                  <a:ea typeface="+mn-ea"/>
                </a:rPr>
                <a:t>20 </a:t>
              </a:r>
              <a:r>
                <a:rPr kumimoji="1" lang="ja-JP" altLang="en-US" sz="1100" b="1" baseline="0" dirty="0">
                  <a:solidFill>
                    <a:schemeClr val="tx1"/>
                  </a:solidFill>
                  <a:latin typeface="+mn-ea"/>
                  <a:ea typeface="+mn-ea"/>
                </a:rPr>
                <a:t>歳代・</a:t>
              </a:r>
              <a:r>
                <a:rPr kumimoji="1" lang="en-US" altLang="ja-JP" sz="1100" b="1" baseline="0" dirty="0">
                  <a:solidFill>
                    <a:schemeClr val="tx1"/>
                  </a:solidFill>
                  <a:latin typeface="+mn-ea"/>
                  <a:ea typeface="+mn-ea"/>
                </a:rPr>
                <a:t>30 </a:t>
              </a:r>
              <a:r>
                <a:rPr kumimoji="1" lang="ja-JP" altLang="en-US" sz="1100" b="1" baseline="0" dirty="0">
                  <a:solidFill>
                    <a:schemeClr val="tx1"/>
                  </a:solidFill>
                  <a:latin typeface="+mn-ea"/>
                  <a:ea typeface="+mn-ea"/>
                </a:rPr>
                <a:t>歳代が低く、若い世代に健診を受診することの重要性を周知していくことが重要です。</a:t>
              </a:r>
            </a:p>
          </p:txBody>
        </p:sp>
      </p:grpSp>
      <p:sp>
        <p:nvSpPr>
          <p:cNvPr id="16" name="角丸四角形 47">
            <a:extLst>
              <a:ext uri="{FF2B5EF4-FFF2-40B4-BE49-F238E27FC236}">
                <a16:creationId xmlns:a16="http://schemas.microsoft.com/office/drawing/2014/main" id="{2850EA98-6A99-4EC9-89D7-579F2C007FE4}"/>
              </a:ext>
            </a:extLst>
          </p:cNvPr>
          <p:cNvSpPr/>
          <p:nvPr/>
        </p:nvSpPr>
        <p:spPr>
          <a:xfrm>
            <a:off x="7732545" y="2598429"/>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36</a:t>
            </a:fld>
            <a:endParaRPr kumimoji="1" lang="ja-JP" altLang="en-US"/>
          </a:p>
        </p:txBody>
      </p:sp>
    </p:spTree>
    <p:extLst>
      <p:ext uri="{BB962C8B-B14F-4D97-AF65-F5344CB8AC3E}">
        <p14:creationId xmlns:p14="http://schemas.microsoft.com/office/powerpoint/2010/main" val="11097807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37000"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3929385009"/>
              </p:ext>
            </p:extLst>
          </p:nvPr>
        </p:nvGraphicFramePr>
        <p:xfrm>
          <a:off x="465146" y="295897"/>
          <a:ext cx="8928000" cy="6177265"/>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177265">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歯磨き習慣の促進</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■「大阪府よい歯・口を守る学校・園表彰」、「大阪府歯・口の健康啓発標語コンクール」、「大阪府 </a:t>
                      </a:r>
                      <a:r>
                        <a:rPr kumimoji="1" lang="en-US" altLang="ja-JP" sz="1100" b="0" baseline="0" dirty="0">
                          <a:solidFill>
                            <a:schemeClr val="tx1"/>
                          </a:solidFill>
                          <a:latin typeface="+mn-ea"/>
                          <a:ea typeface="+mn-ea"/>
                        </a:rPr>
                        <a:t>&lt;</a:t>
                      </a:r>
                      <a:r>
                        <a:rPr kumimoji="1" lang="ja-JP" altLang="en-US" sz="1100" b="0" baseline="0" dirty="0">
                          <a:solidFill>
                            <a:schemeClr val="tx1"/>
                          </a:solidFill>
                          <a:latin typeface="+mn-ea"/>
                          <a:ea typeface="+mn-ea"/>
                        </a:rPr>
                        <a:t>歯の保健</a:t>
                      </a:r>
                      <a:r>
                        <a:rPr kumimoji="1" lang="en-US" altLang="ja-JP" sz="1100" b="0" baseline="0" dirty="0">
                          <a:solidFill>
                            <a:schemeClr val="tx1"/>
                          </a:solidFill>
                          <a:latin typeface="+mn-ea"/>
                          <a:ea typeface="+mn-ea"/>
                        </a:rPr>
                        <a:t>&gt; </a:t>
                      </a:r>
                      <a:r>
                        <a:rPr kumimoji="1" lang="ja-JP" altLang="en-US" sz="1100" b="0" baseline="0" dirty="0">
                          <a:solidFill>
                            <a:schemeClr val="tx1"/>
                          </a:solidFill>
                          <a:latin typeface="+mn-ea"/>
                          <a:ea typeface="+mn-ea"/>
                        </a:rPr>
                        <a:t>図画・ポスターコンクール」への事業協力および知事賞・教育委員会賞の授与</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■教職員を対象とする学校保健に関する研修会を通じて、学校保健活動の充実を図るよう働きかけを実施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公民連携の枠組みを活用した普及啓発（ポスター等の展開、企業の広報ツールを活用した普及、コンビニエンスストアが主催する店内での子ども食堂において、子どもとその保護者を対象とした栄養・歯科に関する講話を実施</a:t>
                      </a:r>
                      <a:r>
                        <a:rPr kumimoji="1" lang="en-US" altLang="ja-JP" sz="1100" b="1" baseline="0" dirty="0">
                          <a:solidFill>
                            <a:schemeClr val="tx1"/>
                          </a:solidFill>
                          <a:latin typeface="+mn-ea"/>
                          <a:ea typeface="+mn-ea"/>
                        </a:rPr>
                        <a:t>【4</a:t>
                      </a:r>
                      <a:r>
                        <a:rPr kumimoji="1" lang="ja-JP" altLang="en-US" sz="1100" b="1" baseline="0" dirty="0">
                          <a:solidFill>
                            <a:schemeClr val="tx1"/>
                          </a:solidFill>
                          <a:latin typeface="+mn-ea"/>
                          <a:ea typeface="+mn-ea"/>
                        </a:rPr>
                        <a:t>か所・計</a:t>
                      </a:r>
                      <a:r>
                        <a:rPr kumimoji="1" lang="en-US" altLang="ja-JP" sz="1100" b="1" baseline="0" dirty="0">
                          <a:solidFill>
                            <a:schemeClr val="tx1"/>
                          </a:solidFill>
                          <a:latin typeface="+mn-ea"/>
                          <a:ea typeface="+mn-ea"/>
                        </a:rPr>
                        <a:t>41</a:t>
                      </a:r>
                      <a:r>
                        <a:rPr kumimoji="1" lang="ja-JP" altLang="en-US" sz="1100" b="1" baseline="0" dirty="0">
                          <a:solidFill>
                            <a:schemeClr val="tx1"/>
                          </a:solidFill>
                          <a:latin typeface="+mn-ea"/>
                          <a:ea typeface="+mn-ea"/>
                        </a:rPr>
                        <a:t>人</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a:t>
                      </a:r>
                      <a:r>
                        <a:rPr kumimoji="1" lang="ja-JP" altLang="en-US" sz="1100" b="1" dirty="0">
                          <a:solidFill>
                            <a:schemeClr val="tx1"/>
                          </a:solidFill>
                        </a:rPr>
                        <a:t>無印良品グランフロント大阪及び、京阪百貨店守口店で歯科相談会の実施）</a:t>
                      </a:r>
                      <a:endParaRPr kumimoji="1" lang="en-US" altLang="ja-JP" sz="1100" b="1" dirty="0">
                        <a:solidFill>
                          <a:schemeClr val="tx1"/>
                        </a:solidFill>
                      </a:endParaRPr>
                    </a:p>
                    <a:p>
                      <a:pPr marL="174625" indent="-174625">
                        <a:lnSpc>
                          <a:spcPct val="100000"/>
                        </a:lnSpc>
                      </a:pPr>
                      <a:r>
                        <a:rPr kumimoji="1" lang="ja-JP" altLang="en-US" sz="1100" b="1" dirty="0">
                          <a:solidFill>
                            <a:schemeClr val="tx1"/>
                          </a:solidFill>
                        </a:rPr>
                        <a:t>　</a:t>
                      </a:r>
                      <a:r>
                        <a:rPr kumimoji="1" lang="en-US" altLang="ja-JP" sz="1100" b="1" dirty="0">
                          <a:solidFill>
                            <a:schemeClr val="tx1"/>
                          </a:solidFill>
                        </a:rPr>
                        <a:t>※</a:t>
                      </a:r>
                      <a:r>
                        <a:rPr kumimoji="1" lang="ja-JP" altLang="en-US" sz="1100" b="1" dirty="0">
                          <a:solidFill>
                            <a:schemeClr val="tx1"/>
                          </a:solidFill>
                        </a:rPr>
                        <a:t>大阪府歯科衛生士会・</a:t>
                      </a:r>
                      <a:r>
                        <a:rPr kumimoji="1" lang="en-US" altLang="ja-JP" sz="1100" b="1" dirty="0">
                          <a:solidFill>
                            <a:schemeClr val="tx1"/>
                          </a:solidFill>
                        </a:rPr>
                        <a:t>mil-kin</a:t>
                      </a:r>
                      <a:r>
                        <a:rPr kumimoji="1" lang="ja-JP" altLang="en-US" sz="1100" b="1" dirty="0">
                          <a:solidFill>
                            <a:schemeClr val="tx1"/>
                          </a:solidFill>
                        </a:rPr>
                        <a:t>社と連携</a:t>
                      </a:r>
                      <a:endParaRPr kumimoji="1" lang="en-US" altLang="ja-JP" sz="1100" b="1" dirty="0">
                        <a:solidFill>
                          <a:schemeClr val="tx1"/>
                        </a:solidFill>
                      </a:endParaRPr>
                    </a:p>
                    <a:p>
                      <a:pPr marL="174625" indent="-174625">
                        <a:lnSpc>
                          <a:spcPct val="100000"/>
                        </a:lnSpc>
                      </a:pPr>
                      <a:r>
                        <a:rPr kumimoji="1" lang="ja-JP" altLang="en-US" sz="1100" b="0" baseline="0" dirty="0">
                          <a:solidFill>
                            <a:schemeClr val="tx1"/>
                          </a:solidFill>
                          <a:latin typeface="+mn-ea"/>
                          <a:ea typeface="+mn-ea"/>
                        </a:rPr>
                        <a:t>■働く世代のための</a:t>
                      </a:r>
                      <a:r>
                        <a:rPr kumimoji="1" lang="en-US" altLang="ja-JP" sz="1100" b="0" baseline="0" dirty="0">
                          <a:solidFill>
                            <a:schemeClr val="tx1"/>
                          </a:solidFill>
                          <a:latin typeface="+mn-ea"/>
                          <a:ea typeface="+mn-ea"/>
                        </a:rPr>
                        <a:t>8020</a:t>
                      </a:r>
                      <a:r>
                        <a:rPr kumimoji="1" lang="ja-JP" altLang="en-US" sz="1100" b="0" baseline="0" dirty="0">
                          <a:solidFill>
                            <a:schemeClr val="tx1"/>
                          </a:solidFill>
                          <a:latin typeface="+mn-ea"/>
                          <a:ea typeface="+mn-ea"/>
                        </a:rPr>
                        <a:t>リテラシー向上事業の実施（働く世代向けの啓発媒体を作成し企業等に配布）</a:t>
                      </a:r>
                    </a:p>
                    <a:p>
                      <a:pPr marL="174625" indent="-174625">
                        <a:lnSpc>
                          <a:spcPct val="100000"/>
                        </a:lnSpc>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歯と口の健康に係る普及啓発</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a:t>
                      </a:r>
                      <a:r>
                        <a:rPr kumimoji="1" lang="en-US" altLang="ja-JP" sz="1100" b="0" dirty="0">
                          <a:solidFill>
                            <a:schemeClr val="tx1"/>
                          </a:solidFill>
                          <a:latin typeface="+mn-ea"/>
                          <a:ea typeface="+mn-ea"/>
                        </a:rPr>
                        <a:t>SNS</a:t>
                      </a:r>
                      <a:r>
                        <a:rPr kumimoji="1" lang="ja-JP" altLang="en-US" sz="1100" b="0" dirty="0">
                          <a:solidFill>
                            <a:schemeClr val="tx1"/>
                          </a:solidFill>
                          <a:latin typeface="+mn-ea"/>
                          <a:ea typeface="+mn-ea"/>
                        </a:rPr>
                        <a:t>（</a:t>
                      </a:r>
                      <a:r>
                        <a:rPr kumimoji="1" lang="en-US" altLang="ja-JP" sz="1100" b="0" dirty="0">
                          <a:solidFill>
                            <a:schemeClr val="tx1"/>
                          </a:solidFill>
                          <a:latin typeface="+mn-ea"/>
                          <a:ea typeface="+mn-ea"/>
                        </a:rPr>
                        <a:t>X</a:t>
                      </a:r>
                      <a:r>
                        <a:rPr kumimoji="1" lang="ja-JP" altLang="en-US" sz="1100" b="0" dirty="0">
                          <a:solidFill>
                            <a:schemeClr val="tx1"/>
                          </a:solidFill>
                          <a:latin typeface="+mn-ea"/>
                          <a:ea typeface="+mn-ea"/>
                        </a:rPr>
                        <a:t>、</a:t>
                      </a:r>
                      <a:r>
                        <a:rPr kumimoji="1" lang="en-US" altLang="ja-JP" sz="1100" b="0" dirty="0">
                          <a:solidFill>
                            <a:schemeClr val="tx1"/>
                          </a:solidFill>
                          <a:latin typeface="+mn-ea"/>
                          <a:ea typeface="+mn-ea"/>
                        </a:rPr>
                        <a:t>Instagram</a:t>
                      </a:r>
                      <a:r>
                        <a:rPr kumimoji="1" lang="ja-JP" altLang="en-US" sz="1100" b="0" dirty="0">
                          <a:solidFill>
                            <a:schemeClr val="tx1"/>
                          </a:solidFill>
                          <a:latin typeface="+mn-ea"/>
                          <a:ea typeface="+mn-ea"/>
                        </a:rPr>
                        <a:t>）や府の健康アプリ「アスマイル」、</a:t>
                      </a:r>
                      <a:r>
                        <a:rPr kumimoji="1" lang="ja-JP" altLang="en-US" sz="1100" b="0" baseline="0" dirty="0">
                          <a:solidFill>
                            <a:schemeClr val="tx1"/>
                          </a:solidFill>
                          <a:latin typeface="+mn-ea"/>
                          <a:ea typeface="+mn-ea"/>
                        </a:rPr>
                        <a:t>府ホームページ、啓発冊子等を活用し、むし歯予防（歯みがき、フッ化物塗布、正しい食習慣等）等について普及啓発</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（歯と口の健康づくり情報、歯医者さんからのお役立ち情報、歯と口の健康づくりに関する手引き・マニュアル、大阪府市町村歯科口腔保健実態調査結果）</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■「口腔保健支援センター」による市町村支援</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研修会</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回、連絡会</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a:t>
                      </a:r>
                      <a:endParaRPr kumimoji="1" lang="ja-JP" altLang="en-US"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■高次歯科医療機関及び、在宅ＮＳＴ等との連携を行いながら医療圏完結型の経口摂取支援体制を支える、歯科医療人材の育成</a:t>
                      </a:r>
                      <a:r>
                        <a:rPr kumimoji="1" lang="en-US" altLang="ja-JP" sz="1100" b="0" baseline="0" dirty="0">
                          <a:solidFill>
                            <a:schemeClr val="tx1"/>
                          </a:solidFill>
                          <a:latin typeface="+mn-ea"/>
                          <a:ea typeface="+mn-ea"/>
                        </a:rPr>
                        <a:t>【40</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■高齢者の口の機能の維持・向上を図るため、</a:t>
                      </a:r>
                      <a:r>
                        <a:rPr kumimoji="1" lang="ja-JP" altLang="en-US" sz="1100" b="0" strike="noStrike" baseline="0" dirty="0">
                          <a:solidFill>
                            <a:schemeClr val="tx1"/>
                          </a:solidFill>
                          <a:latin typeface="+mn-ea"/>
                          <a:ea typeface="+mn-ea"/>
                        </a:rPr>
                        <a:t>オーラルフレイル等に関する啓発資料を作成し、介護支援専門員（ケアマネージャー）向け研修を実施</a:t>
                      </a:r>
                      <a:r>
                        <a:rPr kumimoji="1" lang="en-US" altLang="ja-JP" sz="1100" b="0" baseline="0" dirty="0">
                          <a:solidFill>
                            <a:schemeClr val="tx1"/>
                          </a:solidFill>
                          <a:latin typeface="+mn-ea"/>
                          <a:ea typeface="+mn-ea"/>
                        </a:rPr>
                        <a:t>【16</a:t>
                      </a:r>
                      <a:r>
                        <a:rPr kumimoji="1" lang="ja-JP" altLang="en-US" sz="1100" b="0" baseline="0" dirty="0">
                          <a:solidFill>
                            <a:schemeClr val="tx1"/>
                          </a:solidFill>
                          <a:latin typeface="+mn-ea"/>
                          <a:ea typeface="+mn-ea"/>
                        </a:rPr>
                        <a:t>地域</a:t>
                      </a:r>
                      <a:r>
                        <a:rPr kumimoji="1" lang="en-US" altLang="ja-JP" sz="1100" b="0" baseline="0" dirty="0">
                          <a:solidFill>
                            <a:schemeClr val="tx1"/>
                          </a:solidFill>
                          <a:latin typeface="+mn-ea"/>
                          <a:ea typeface="+mn-ea"/>
                        </a:rPr>
                        <a:t>】</a:t>
                      </a:r>
                    </a:p>
                    <a:p>
                      <a:pPr algn="l">
                        <a:lnSpc>
                          <a:spcPts val="1500"/>
                        </a:lnSpc>
                      </a:pPr>
                      <a:r>
                        <a:rPr kumimoji="1" lang="ja-JP" altLang="en-US" sz="1100" b="1" dirty="0">
                          <a:solidFill>
                            <a:schemeClr val="tx1"/>
                          </a:solidFill>
                          <a:highlight>
                            <a:srgbClr val="00FF00"/>
                          </a:highlight>
                        </a:rPr>
                        <a:t>■</a:t>
                      </a:r>
                      <a:r>
                        <a:rPr kumimoji="1" lang="ja-JP" altLang="en-US" sz="1100" b="1" dirty="0">
                          <a:solidFill>
                            <a:schemeClr val="tx1"/>
                          </a:solidFill>
                        </a:rPr>
                        <a:t>府の健康アプリ「アスマイル」を活用した普及啓発（</a:t>
                      </a:r>
                      <a:r>
                        <a:rPr kumimoji="1" lang="en-US" altLang="ja-JP" sz="1100" b="1" dirty="0">
                          <a:solidFill>
                            <a:schemeClr val="tx1"/>
                          </a:solidFill>
                          <a:latin typeface="+mn-ea"/>
                          <a:ea typeface="+mn-ea"/>
                        </a:rPr>
                        <a:t>6/4</a:t>
                      </a:r>
                      <a:r>
                        <a:rPr kumimoji="1" lang="ja-JP" altLang="en-US" sz="1100" b="1" dirty="0">
                          <a:solidFill>
                            <a:schemeClr val="tx1"/>
                          </a:solidFill>
                        </a:rPr>
                        <a:t>「歯と口の健康週間」、</a:t>
                      </a:r>
                      <a:r>
                        <a:rPr kumimoji="1" lang="en-US" altLang="ja-JP" sz="1100" b="1" dirty="0">
                          <a:solidFill>
                            <a:schemeClr val="tx1"/>
                          </a:solidFill>
                          <a:latin typeface="+mn-ea"/>
                          <a:ea typeface="+mn-ea"/>
                        </a:rPr>
                        <a:t>11/8</a:t>
                      </a:r>
                      <a:r>
                        <a:rPr kumimoji="1" lang="ja-JP" altLang="en-US" sz="1100" b="1" dirty="0">
                          <a:solidFill>
                            <a:schemeClr val="tx1"/>
                          </a:solidFill>
                        </a:rPr>
                        <a:t>「いい歯の日」）</a:t>
                      </a:r>
                      <a:endParaRPr kumimoji="1" lang="en-US" altLang="ja-JP" sz="1100" b="1" dirty="0">
                        <a:solidFill>
                          <a:schemeClr val="tx1"/>
                        </a:solidFill>
                      </a:endParaRPr>
                    </a:p>
                    <a:p>
                      <a:pPr algn="l">
                        <a:lnSpc>
                          <a:spcPts val="1500"/>
                        </a:lnSpc>
                      </a:pPr>
                      <a:r>
                        <a:rPr kumimoji="1" lang="ja-JP" altLang="en-US" sz="1100" b="1" dirty="0">
                          <a:solidFill>
                            <a:schemeClr val="tx1"/>
                          </a:solidFill>
                        </a:rPr>
                        <a:t>　（歯みがきや健診受診、健康づくりイベント参加等に対するインセンティブ付与、歯と口の健康に関するコラム掲載）</a:t>
                      </a:r>
                      <a:endParaRPr kumimoji="1" lang="en-US" altLang="ja-JP" sz="1100" b="1" dirty="0">
                        <a:solidFill>
                          <a:schemeClr val="tx1"/>
                        </a:solidFill>
                      </a:endParaRPr>
                    </a:p>
                    <a:p>
                      <a:pPr algn="l">
                        <a:lnSpc>
                          <a:spcPts val="1500"/>
                        </a:lnSpc>
                      </a:pPr>
                      <a:r>
                        <a:rPr kumimoji="1" lang="ja-JP" altLang="en-US" sz="1100" b="0" baseline="0" dirty="0">
                          <a:solidFill>
                            <a:schemeClr val="tx1"/>
                          </a:solidFill>
                          <a:latin typeface="+mn-ea"/>
                          <a:ea typeface="+mn-ea"/>
                        </a:rPr>
                        <a:t>■働く世代向けの啓発媒体を作成し企業等に配布</a:t>
                      </a:r>
                      <a:endParaRPr kumimoji="1" lang="en-US" altLang="ja-JP" sz="1100" b="0" baseline="0" dirty="0">
                        <a:solidFill>
                          <a:schemeClr val="tx1"/>
                        </a:solidFill>
                        <a:latin typeface="+mn-ea"/>
                        <a:ea typeface="+mn-ea"/>
                      </a:endParaRPr>
                    </a:p>
                    <a:p>
                      <a:pPr algn="l">
                        <a:lnSpc>
                          <a:spcPts val="1500"/>
                        </a:lnSpc>
                      </a:pP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37</a:t>
            </a:fld>
            <a:endParaRPr kumimoji="1" lang="ja-JP" altLang="en-US"/>
          </a:p>
        </p:txBody>
      </p:sp>
      <p:sp>
        <p:nvSpPr>
          <p:cNvPr id="10" name="テキスト ボックス 9">
            <a:extLst>
              <a:ext uri="{FF2B5EF4-FFF2-40B4-BE49-F238E27FC236}">
                <a16:creationId xmlns:a16="http://schemas.microsoft.com/office/drawing/2014/main" id="{10C25F67-8128-4FA8-86DD-356C89D647D9}"/>
              </a:ext>
            </a:extLst>
          </p:cNvPr>
          <p:cNvSpPr txBox="1"/>
          <p:nvPr/>
        </p:nvSpPr>
        <p:spPr>
          <a:xfrm>
            <a:off x="2672789" y="6290296"/>
            <a:ext cx="1800493" cy="253916"/>
          </a:xfrm>
          <a:prstGeom prst="rect">
            <a:avLst/>
          </a:prstGeom>
          <a:noFill/>
        </p:spPr>
        <p:txBody>
          <a:bodyPr wrap="none" rtlCol="0">
            <a:spAutoFit/>
          </a:bodyPr>
          <a:lstStyle/>
          <a:p>
            <a:r>
              <a:rPr kumimoji="1" lang="ja-JP" altLang="en-US" sz="1050" b="1" dirty="0"/>
              <a:t>ファミマこども食堂の様子</a:t>
            </a:r>
          </a:p>
        </p:txBody>
      </p:sp>
      <p:sp>
        <p:nvSpPr>
          <p:cNvPr id="12" name="テキスト ボックス 11">
            <a:extLst>
              <a:ext uri="{FF2B5EF4-FFF2-40B4-BE49-F238E27FC236}">
                <a16:creationId xmlns:a16="http://schemas.microsoft.com/office/drawing/2014/main" id="{A53034C2-0FB6-4D2C-8B5D-74296CDBB62D}"/>
              </a:ext>
            </a:extLst>
          </p:cNvPr>
          <p:cNvSpPr txBox="1"/>
          <p:nvPr/>
        </p:nvSpPr>
        <p:spPr>
          <a:xfrm>
            <a:off x="5794122" y="6265128"/>
            <a:ext cx="2877711" cy="253916"/>
          </a:xfrm>
          <a:prstGeom prst="rect">
            <a:avLst/>
          </a:prstGeom>
          <a:noFill/>
        </p:spPr>
        <p:txBody>
          <a:bodyPr wrap="none" rtlCol="0">
            <a:spAutoFit/>
          </a:bodyPr>
          <a:lstStyle/>
          <a:p>
            <a:r>
              <a:rPr kumimoji="1" lang="ja-JP" altLang="en-US" sz="1050" b="1" dirty="0"/>
              <a:t>無印良品グランフロント大阪での歯科相談会</a:t>
            </a:r>
          </a:p>
        </p:txBody>
      </p:sp>
      <p:pic>
        <p:nvPicPr>
          <p:cNvPr id="15" name="図 14">
            <a:extLst>
              <a:ext uri="{FF2B5EF4-FFF2-40B4-BE49-F238E27FC236}">
                <a16:creationId xmlns:a16="http://schemas.microsoft.com/office/drawing/2014/main" id="{353597E3-9A36-47D1-99FC-97B9B78184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9798" y="4492270"/>
            <a:ext cx="2397368" cy="1798026"/>
          </a:xfrm>
          <a:prstGeom prst="rect">
            <a:avLst/>
          </a:prstGeom>
        </p:spPr>
      </p:pic>
      <p:pic>
        <p:nvPicPr>
          <p:cNvPr id="16" name="図 15">
            <a:extLst>
              <a:ext uri="{FF2B5EF4-FFF2-40B4-BE49-F238E27FC236}">
                <a16:creationId xmlns:a16="http://schemas.microsoft.com/office/drawing/2014/main" id="{36B4069C-0FA7-413D-9040-19E656A6179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49087" y="4492270"/>
            <a:ext cx="1348519" cy="1798026"/>
          </a:xfrm>
          <a:prstGeom prst="rect">
            <a:avLst/>
          </a:prstGeom>
        </p:spPr>
      </p:pic>
    </p:spTree>
    <p:extLst>
      <p:ext uri="{BB962C8B-B14F-4D97-AF65-F5344CB8AC3E}">
        <p14:creationId xmlns:p14="http://schemas.microsoft.com/office/powerpoint/2010/main" val="28607278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37000"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2151094492"/>
              </p:ext>
            </p:extLst>
          </p:nvPr>
        </p:nvGraphicFramePr>
        <p:xfrm>
          <a:off x="489000" y="1664327"/>
          <a:ext cx="8928000" cy="401208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19019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共通</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■府民への効果的な周知啓発</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■歯磨き習慣の定着促進（事業への不参加校・園の減少）</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■歯科保健の推進にかかる</a:t>
                      </a:r>
                      <a:r>
                        <a:rPr kumimoji="1" lang="ja-JP" altLang="en-US" sz="1100" b="0" strike="noStrike" baseline="0" dirty="0">
                          <a:solidFill>
                            <a:schemeClr val="tx1"/>
                          </a:solidFill>
                          <a:latin typeface="+mn-ea"/>
                          <a:ea typeface="+mn-ea"/>
                        </a:rPr>
                        <a:t>地域・職域</a:t>
                      </a:r>
                      <a:r>
                        <a:rPr kumimoji="1" lang="ja-JP" altLang="en-US" sz="1100" b="0" baseline="0" dirty="0">
                          <a:solidFill>
                            <a:schemeClr val="tx1"/>
                          </a:solidFill>
                          <a:latin typeface="+mn-ea"/>
                          <a:ea typeface="+mn-ea"/>
                        </a:rPr>
                        <a:t>との連携</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0"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歯と口の健康に係る普及啓発</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■若い世代における歯と口の健康に係る周知</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1049349">
                <a:tc>
                  <a:txBody>
                    <a:bodyPr/>
                    <a:lstStyle/>
                    <a:p>
                      <a:r>
                        <a:rPr kumimoji="1" lang="ja-JP" altLang="en-US" sz="1600" b="1" dirty="0">
                          <a:solidFill>
                            <a:schemeClr val="bg1"/>
                          </a:solidFill>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共通</a:t>
                      </a:r>
                      <a:r>
                        <a:rPr kumimoji="1" lang="en-US" altLang="ja-JP" sz="1100" b="1" u="none"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■研修会をはじめ、様々な機会を通じて情報提供や支援等を行い、学校歯科保健の充実を図る</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en-US" altLang="ja-JP" sz="1100" b="1" dirty="0">
                          <a:solidFill>
                            <a:schemeClr val="tx1"/>
                          </a:solidFill>
                          <a:latin typeface="+mn-ea"/>
                          <a:ea typeface="+mn-ea"/>
                        </a:rPr>
                        <a:t>SNS</a:t>
                      </a:r>
                      <a:r>
                        <a:rPr kumimoji="1" lang="ja-JP" altLang="en-US" sz="1100" b="1" dirty="0">
                          <a:solidFill>
                            <a:schemeClr val="tx1"/>
                          </a:solidFill>
                          <a:latin typeface="+mn-ea"/>
                          <a:ea typeface="+mn-ea"/>
                        </a:rPr>
                        <a:t>（</a:t>
                      </a:r>
                      <a:r>
                        <a:rPr kumimoji="1" lang="en-US" altLang="ja-JP" sz="1100" b="1" dirty="0">
                          <a:solidFill>
                            <a:schemeClr val="tx1"/>
                          </a:solidFill>
                          <a:latin typeface="+mn-ea"/>
                          <a:ea typeface="+mn-ea"/>
                        </a:rPr>
                        <a:t>X</a:t>
                      </a:r>
                      <a:r>
                        <a:rPr kumimoji="1" lang="ja-JP" altLang="en-US" sz="1100" b="1" dirty="0">
                          <a:solidFill>
                            <a:schemeClr val="tx1"/>
                          </a:solidFill>
                          <a:latin typeface="+mn-ea"/>
                          <a:ea typeface="+mn-ea"/>
                        </a:rPr>
                        <a:t>、</a:t>
                      </a:r>
                      <a:r>
                        <a:rPr kumimoji="1" lang="en-US" altLang="ja-JP" sz="1100" b="1" dirty="0">
                          <a:solidFill>
                            <a:schemeClr val="tx1"/>
                          </a:solidFill>
                          <a:latin typeface="+mn-ea"/>
                          <a:ea typeface="+mn-ea"/>
                        </a:rPr>
                        <a:t>Instagram</a:t>
                      </a:r>
                      <a:r>
                        <a:rPr kumimoji="1" lang="ja-JP" altLang="en-US" sz="1100" b="1" dirty="0">
                          <a:solidFill>
                            <a:schemeClr val="tx1"/>
                          </a:solidFill>
                          <a:latin typeface="+mn-ea"/>
                          <a:ea typeface="+mn-ea"/>
                        </a:rPr>
                        <a:t>）や「アスマイル」、</a:t>
                      </a:r>
                      <a:r>
                        <a:rPr kumimoji="1" lang="ja-JP" altLang="en-US" sz="1100" b="1" baseline="0" dirty="0">
                          <a:solidFill>
                            <a:schemeClr val="tx1"/>
                          </a:solidFill>
                          <a:latin typeface="+mn-ea"/>
                          <a:ea typeface="+mn-ea"/>
                        </a:rPr>
                        <a:t>府の広報媒体、公民連携の枠組みを活用し、幅広い世代の府民に啓発を実施</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■多職種と連携した歯科保健の取組み推進</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■在宅歯科医療における摂食・嚥下障害対応を行う歯科医師・歯科衛生士の育成</a:t>
                      </a:r>
                    </a:p>
                    <a:p>
                      <a:pPr marL="174625" indent="-174625">
                        <a:lnSpc>
                          <a:spcPct val="100000"/>
                        </a:lnSpc>
                      </a:pPr>
                      <a:r>
                        <a:rPr kumimoji="1" lang="ja-JP" altLang="en-US" sz="1100" b="0" baseline="0" dirty="0">
                          <a:solidFill>
                            <a:schemeClr val="tx1"/>
                          </a:solidFill>
                          <a:latin typeface="+mn-ea"/>
                          <a:ea typeface="+mn-ea"/>
                        </a:rPr>
                        <a:t>■ 介護支援専門員（ケアマネジャー）に対する啓発・人材育成</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■働く世代のための</a:t>
                      </a:r>
                      <a:r>
                        <a:rPr kumimoji="1" lang="en-US" altLang="ja-JP" sz="1100" b="0" baseline="0" dirty="0">
                          <a:solidFill>
                            <a:schemeClr val="tx1"/>
                          </a:solidFill>
                          <a:latin typeface="+mn-ea"/>
                          <a:ea typeface="+mn-ea"/>
                        </a:rPr>
                        <a:t>8020</a:t>
                      </a:r>
                      <a:r>
                        <a:rPr kumimoji="1" lang="ja-JP" altLang="en-US" sz="1100" b="0" baseline="0" dirty="0">
                          <a:solidFill>
                            <a:schemeClr val="tx1"/>
                          </a:solidFill>
                          <a:latin typeface="+mn-ea"/>
                          <a:ea typeface="+mn-ea"/>
                        </a:rPr>
                        <a:t>リテラシー向上事業による企業の取組み支援</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0" baseline="0" dirty="0">
                        <a:solidFill>
                          <a:srgbClr val="FF0000"/>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59591252"/>
                  </a:ext>
                </a:extLst>
              </a:tr>
              <a:tr h="93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8</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aseline="0" dirty="0">
                          <a:solidFill>
                            <a:schemeClr val="tx1"/>
                          </a:solidFill>
                          <a:latin typeface="+mn-ea"/>
                          <a:ea typeface="+mn-ea"/>
                        </a:rPr>
                        <a:t>生涯歯科保健推進事業（</a:t>
                      </a:r>
                      <a:r>
                        <a:rPr kumimoji="1" lang="en-US" altLang="ja-JP" sz="1100" baseline="0" dirty="0">
                          <a:solidFill>
                            <a:schemeClr val="tx1"/>
                          </a:solidFill>
                          <a:latin typeface="+mn-ea"/>
                          <a:ea typeface="+mn-ea"/>
                        </a:rPr>
                        <a:t>1,944</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a:lnSpc>
                          <a:spcPct val="100000"/>
                        </a:lnSpc>
                      </a:pPr>
                      <a:r>
                        <a:rPr kumimoji="1" lang="ja-JP" altLang="en-US" sz="1100" baseline="0" dirty="0">
                          <a:solidFill>
                            <a:schemeClr val="tx1"/>
                          </a:solidFill>
                          <a:latin typeface="+mn-ea"/>
                          <a:ea typeface="+mn-ea"/>
                        </a:rPr>
                        <a:t>大阪府歯科口腔保健計画推進事業（</a:t>
                      </a:r>
                      <a:r>
                        <a:rPr kumimoji="1" lang="en-US" altLang="ja-JP" sz="1100" baseline="0" dirty="0">
                          <a:solidFill>
                            <a:schemeClr val="tx1"/>
                          </a:solidFill>
                          <a:latin typeface="+mn-ea"/>
                          <a:ea typeface="+mn-ea"/>
                        </a:rPr>
                        <a:t>6,695</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a:lnSpc>
                          <a:spcPct val="100000"/>
                        </a:lnSpc>
                      </a:pPr>
                      <a:r>
                        <a:rPr kumimoji="1" lang="en-US" altLang="ja-JP" sz="1100" baseline="0" dirty="0">
                          <a:solidFill>
                            <a:schemeClr val="tx1"/>
                          </a:solidFill>
                          <a:latin typeface="+mn-ea"/>
                          <a:ea typeface="+mn-ea"/>
                        </a:rPr>
                        <a:t>8020</a:t>
                      </a:r>
                      <a:r>
                        <a:rPr kumimoji="1" lang="ja-JP" altLang="en-US" sz="1100" baseline="0" dirty="0">
                          <a:solidFill>
                            <a:schemeClr val="tx1"/>
                          </a:solidFill>
                          <a:latin typeface="+mn-ea"/>
                          <a:ea typeface="+mn-ea"/>
                        </a:rPr>
                        <a:t>運動推進特別事業（</a:t>
                      </a:r>
                      <a:r>
                        <a:rPr kumimoji="1" lang="en-US" altLang="ja-JP" sz="1100" baseline="0" dirty="0">
                          <a:solidFill>
                            <a:schemeClr val="tx1"/>
                          </a:solidFill>
                          <a:latin typeface="+mn-ea"/>
                          <a:ea typeface="+mn-ea"/>
                        </a:rPr>
                        <a:t>3,745</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a:lnSpc>
                          <a:spcPct val="100000"/>
                        </a:lnSpc>
                      </a:pPr>
                      <a:r>
                        <a:rPr kumimoji="1" lang="ja-JP" altLang="en-US" sz="1100" baseline="0" dirty="0">
                          <a:solidFill>
                            <a:schemeClr val="tx1"/>
                          </a:solidFill>
                          <a:latin typeface="+mn-ea"/>
                          <a:ea typeface="+mn-ea"/>
                        </a:rPr>
                        <a:t>在宅歯科医療における摂食・嚥下障害対応チーム育成事業ＮＳＴ連携歯科チーム育成事業（</a:t>
                      </a:r>
                      <a:r>
                        <a:rPr kumimoji="1" lang="en-US" altLang="ja-JP" sz="1100" baseline="0" dirty="0">
                          <a:solidFill>
                            <a:schemeClr val="tx1"/>
                          </a:solidFill>
                          <a:latin typeface="+mn-ea"/>
                          <a:ea typeface="+mn-ea"/>
                        </a:rPr>
                        <a:t>3,462</a:t>
                      </a:r>
                      <a:r>
                        <a:rPr kumimoji="1" lang="ja-JP" altLang="en-US" sz="1100" baseline="0" dirty="0">
                          <a:solidFill>
                            <a:schemeClr val="tx1"/>
                          </a:solidFill>
                          <a:latin typeface="+mn-ea"/>
                          <a:ea typeface="+mn-ea"/>
                        </a:rPr>
                        <a:t>千円）</a:t>
                      </a: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新規</a:t>
                      </a:r>
                      <a:r>
                        <a:rPr kumimoji="1" lang="en-US" altLang="ja-JP" sz="1100" baseline="0" dirty="0">
                          <a:solidFill>
                            <a:schemeClr val="tx1"/>
                          </a:solidFill>
                          <a:latin typeface="+mn-ea"/>
                          <a:ea typeface="+mn-ea"/>
                        </a:rPr>
                        <a:t>】</a:t>
                      </a:r>
                      <a:endParaRPr kumimoji="1" lang="ja-JP" altLang="en-US"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在宅高齢者の歯と口の健康向上推進事業（</a:t>
                      </a:r>
                      <a:r>
                        <a:rPr kumimoji="1" lang="en-US" altLang="ja-JP" sz="1100" baseline="0" dirty="0">
                          <a:solidFill>
                            <a:schemeClr val="tx1"/>
                          </a:solidFill>
                          <a:latin typeface="+mn-ea"/>
                          <a:ea typeface="+mn-ea"/>
                        </a:rPr>
                        <a:t>6,058</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障がい者歯科診療センター運営委託事業（</a:t>
                      </a:r>
                      <a:r>
                        <a:rPr kumimoji="1" lang="en-US" altLang="ja-JP" sz="1100" baseline="0" dirty="0">
                          <a:solidFill>
                            <a:schemeClr val="tx1"/>
                          </a:solidFill>
                          <a:latin typeface="+mn-ea"/>
                          <a:ea typeface="+mn-ea"/>
                        </a:rPr>
                        <a:t>23,968</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歯科医療サービス提供困難者への歯科保健医療推進事業（</a:t>
                      </a:r>
                      <a:r>
                        <a:rPr kumimoji="1" lang="en-US" altLang="ja-JP" sz="1100" baseline="0" dirty="0">
                          <a:solidFill>
                            <a:schemeClr val="tx1"/>
                          </a:solidFill>
                          <a:latin typeface="+mn-ea"/>
                          <a:ea typeface="+mn-ea"/>
                        </a:rPr>
                        <a:t>2,137</a:t>
                      </a:r>
                      <a:r>
                        <a:rPr kumimoji="1" lang="ja-JP" altLang="en-US" sz="110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72809716"/>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38</a:t>
            </a:fld>
            <a:endParaRPr kumimoji="1" lang="ja-JP" altLang="en-US"/>
          </a:p>
        </p:txBody>
      </p:sp>
      <p:graphicFrame>
        <p:nvGraphicFramePr>
          <p:cNvPr id="3" name="表 2">
            <a:extLst>
              <a:ext uri="{FF2B5EF4-FFF2-40B4-BE49-F238E27FC236}">
                <a16:creationId xmlns:a16="http://schemas.microsoft.com/office/drawing/2014/main" id="{A3B3150D-C4F9-4861-A776-E9B05332ABC5}"/>
              </a:ext>
            </a:extLst>
          </p:cNvPr>
          <p:cNvGraphicFramePr>
            <a:graphicFrameLocks noGrp="1"/>
          </p:cNvGraphicFramePr>
          <p:nvPr>
            <p:extLst>
              <p:ext uri="{D42A27DB-BD31-4B8C-83A1-F6EECF244321}">
                <p14:modId xmlns:p14="http://schemas.microsoft.com/office/powerpoint/2010/main" val="948859314"/>
              </p:ext>
            </p:extLst>
          </p:nvPr>
        </p:nvGraphicFramePr>
        <p:xfrm>
          <a:off x="489000" y="382847"/>
          <a:ext cx="8928000" cy="128148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1541581144"/>
                    </a:ext>
                  </a:extLst>
                </a:gridCol>
                <a:gridCol w="7920000">
                  <a:extLst>
                    <a:ext uri="{9D8B030D-6E8A-4147-A177-3AD203B41FA5}">
                      <a16:colId xmlns:a16="http://schemas.microsoft.com/office/drawing/2014/main" val="3811983334"/>
                    </a:ext>
                  </a:extLst>
                </a:gridCol>
              </a:tblGrid>
              <a:tr h="87817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7</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生涯歯科保健推進事業（</a:t>
                      </a:r>
                      <a:r>
                        <a:rPr kumimoji="1" lang="en-US" altLang="ja-JP" sz="1100" b="0" strike="noStrike" baseline="0" dirty="0">
                          <a:solidFill>
                            <a:schemeClr val="tx1"/>
                          </a:solidFill>
                          <a:latin typeface="+mn-ea"/>
                          <a:ea typeface="+mn-ea"/>
                        </a:rPr>
                        <a:t>1,848</a:t>
                      </a:r>
                      <a:r>
                        <a:rPr kumimoji="1" lang="ja-JP" altLang="en-US" sz="1100" b="0" strike="noStrike" baseline="0" dirty="0">
                          <a:solidFill>
                            <a:schemeClr val="tx1"/>
                          </a:solidFill>
                          <a:latin typeface="+mn-ea"/>
                          <a:ea typeface="+mn-ea"/>
                        </a:rPr>
                        <a:t>千円</a:t>
                      </a:r>
                      <a:r>
                        <a:rPr kumimoji="1" lang="ja-JP" altLang="en-US" sz="1100" b="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大阪府歯科口腔保健計画推進事業（</a:t>
                      </a:r>
                      <a:r>
                        <a:rPr kumimoji="1" lang="en-US" altLang="ja-JP" sz="1100" b="0" baseline="0" dirty="0">
                          <a:solidFill>
                            <a:schemeClr val="tx1"/>
                          </a:solidFill>
                          <a:latin typeface="+mn-ea"/>
                          <a:ea typeface="+mn-ea"/>
                        </a:rPr>
                        <a:t>6,382</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baseline="0" dirty="0">
                          <a:solidFill>
                            <a:schemeClr val="tx1"/>
                          </a:solidFill>
                          <a:latin typeface="+mn-ea"/>
                          <a:ea typeface="+mn-ea"/>
                        </a:rPr>
                        <a:t>8020</a:t>
                      </a:r>
                      <a:r>
                        <a:rPr kumimoji="1" lang="ja-JP" altLang="en-US" sz="1100" b="0" baseline="0" dirty="0">
                          <a:solidFill>
                            <a:schemeClr val="tx1"/>
                          </a:solidFill>
                          <a:latin typeface="+mn-ea"/>
                          <a:ea typeface="+mn-ea"/>
                        </a:rPr>
                        <a:t>運動推進特別事業（</a:t>
                      </a:r>
                      <a:r>
                        <a:rPr kumimoji="1" lang="en-US" altLang="ja-JP" sz="1100" b="0" baseline="0" dirty="0">
                          <a:solidFill>
                            <a:schemeClr val="tx1"/>
                          </a:solidFill>
                          <a:latin typeface="+mn-ea"/>
                          <a:ea typeface="+mn-ea"/>
                        </a:rPr>
                        <a:t>3,743</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在宅医療ＮＳＴ連携歯科チーム育成事業（</a:t>
                      </a:r>
                      <a:r>
                        <a:rPr kumimoji="1" lang="en-US" altLang="ja-JP" sz="1100" b="0" baseline="0" dirty="0">
                          <a:solidFill>
                            <a:schemeClr val="tx1"/>
                          </a:solidFill>
                          <a:latin typeface="+mn-ea"/>
                          <a:ea typeface="+mn-ea"/>
                        </a:rPr>
                        <a:t>3,473</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在宅高齢者の歯と口の健康向上推進事業（</a:t>
                      </a:r>
                      <a:r>
                        <a:rPr kumimoji="1" lang="en-US" altLang="ja-JP" sz="1100" b="0" baseline="0" dirty="0">
                          <a:solidFill>
                            <a:schemeClr val="tx1"/>
                          </a:solidFill>
                          <a:latin typeface="+mn-ea"/>
                          <a:ea typeface="+mn-ea"/>
                        </a:rPr>
                        <a:t>6,058</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障がい者歯科診療センター運営委託事業（</a:t>
                      </a:r>
                      <a:r>
                        <a:rPr kumimoji="1" lang="en-US" altLang="ja-JP" sz="1100" b="0" baseline="0" dirty="0">
                          <a:solidFill>
                            <a:schemeClr val="tx1"/>
                          </a:solidFill>
                          <a:latin typeface="+mn-ea"/>
                          <a:ea typeface="+mn-ea"/>
                        </a:rPr>
                        <a:t>23,968</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歯科医療サービス提供困難者への歯科保健医療推進事業（</a:t>
                      </a:r>
                      <a:r>
                        <a:rPr kumimoji="1" lang="en-US" altLang="ja-JP" sz="1100" b="0" baseline="0" dirty="0">
                          <a:solidFill>
                            <a:schemeClr val="tx1"/>
                          </a:solidFill>
                          <a:latin typeface="+mn-ea"/>
                          <a:ea typeface="+mn-ea"/>
                        </a:rPr>
                        <a:t>2,137</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3589412"/>
                  </a:ext>
                </a:extLst>
              </a:tr>
            </a:tbl>
          </a:graphicData>
        </a:graphic>
      </p:graphicFrame>
    </p:spTree>
    <p:extLst>
      <p:ext uri="{BB962C8B-B14F-4D97-AF65-F5344CB8AC3E}">
        <p14:creationId xmlns:p14="http://schemas.microsoft.com/office/powerpoint/2010/main" val="10025879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3160" y="698770"/>
            <a:ext cx="9432000" cy="600427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en-US" altLang="ja-JP" sz="2000" b="1" dirty="0">
                <a:solidFill>
                  <a:schemeClr val="tx1"/>
                </a:solidFill>
                <a:latin typeface="Meiryo UI" panose="020B0604030504040204" pitchFamily="50" charset="-128"/>
                <a:ea typeface="Meiryo UI" panose="020B0604030504040204" pitchFamily="50" charset="-128"/>
              </a:rPr>
              <a:t>2</a:t>
            </a:r>
            <a:r>
              <a:rPr kumimoji="1" lang="ja-JP" altLang="en-US" sz="2000" b="1" dirty="0">
                <a:solidFill>
                  <a:schemeClr val="tx1"/>
                </a:solidFill>
                <a:latin typeface="Meiryo UI" panose="020B0604030504040204" pitchFamily="50" charset="-128"/>
                <a:ea typeface="Meiryo UI" panose="020B0604030504040204" pitchFamily="50" charset="-128"/>
              </a:rPr>
              <a:t>　生活習慣病の早期発見・重症化予防</a:t>
            </a:r>
          </a:p>
        </p:txBody>
      </p:sp>
      <p:sp>
        <p:nvSpPr>
          <p:cNvPr id="15" name="正方形/長方形 14"/>
          <p:cNvSpPr/>
          <p:nvPr/>
        </p:nvSpPr>
        <p:spPr>
          <a:xfrm>
            <a:off x="129324" y="632922"/>
            <a:ext cx="5400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a:t>
            </a:r>
            <a:r>
              <a:rPr kumimoji="1" lang="en-US" altLang="ja-JP" sz="2000" b="1" dirty="0">
                <a:ln w="0"/>
                <a:solidFill>
                  <a:schemeClr val="bg1"/>
                </a:solidFill>
                <a:effectLst>
                  <a:outerShdw blurRad="38100" dist="19050" dir="2700000" algn="tl" rotWithShape="0">
                    <a:schemeClr val="dk1">
                      <a:alpha val="40000"/>
                    </a:schemeClr>
                  </a:outerShdw>
                </a:effectLst>
              </a:rPr>
              <a:t>1</a:t>
            </a:r>
            <a:r>
              <a:rPr kumimoji="1" lang="ja-JP" altLang="en-US" sz="2000" b="1" dirty="0">
                <a:ln w="0"/>
                <a:solidFill>
                  <a:schemeClr val="bg1"/>
                </a:solidFill>
                <a:effectLst>
                  <a:outerShdw blurRad="38100" dist="19050" dir="2700000" algn="tl" rotWithShape="0">
                    <a:schemeClr val="dk1">
                      <a:alpha val="40000"/>
                    </a:schemeClr>
                  </a:outerShdw>
                </a:effectLst>
              </a:rPr>
              <a:t>）けんしん</a:t>
            </a:r>
            <a:r>
              <a:rPr kumimoji="1" lang="ja-JP" altLang="en-US" b="1" dirty="0">
                <a:ln w="0"/>
                <a:solidFill>
                  <a:schemeClr val="bg1"/>
                </a:solidFill>
                <a:effectLst>
                  <a:outerShdw blurRad="38100" dist="19050" dir="2700000" algn="tl" rotWithShape="0">
                    <a:schemeClr val="dk1">
                      <a:alpha val="40000"/>
                    </a:schemeClr>
                  </a:outerShdw>
                </a:effectLst>
              </a:rPr>
              <a:t>（健診・がん検診）</a:t>
            </a:r>
            <a:r>
              <a:rPr kumimoji="1" lang="ja-JP" altLang="en-US" sz="2000" b="1" dirty="0">
                <a:solidFill>
                  <a:schemeClr val="bg1"/>
                </a:solidFill>
              </a:rPr>
              <a:t>　</a:t>
            </a:r>
            <a:r>
              <a:rPr kumimoji="1" lang="ja-JP" altLang="en-US" sz="1600" b="1" dirty="0">
                <a:solidFill>
                  <a:schemeClr val="bg1"/>
                </a:solidFill>
              </a:rPr>
              <a:t>計画 </a:t>
            </a:r>
            <a:r>
              <a:rPr kumimoji="1" lang="en-US" altLang="ja-JP" sz="1600" b="1" dirty="0">
                <a:solidFill>
                  <a:schemeClr val="bg1"/>
                </a:solidFill>
              </a:rPr>
              <a:t>P.82-84</a:t>
            </a:r>
          </a:p>
        </p:txBody>
      </p:sp>
      <p:sp>
        <p:nvSpPr>
          <p:cNvPr id="17" name="正方形/長方形 16"/>
          <p:cNvSpPr/>
          <p:nvPr/>
        </p:nvSpPr>
        <p:spPr>
          <a:xfrm>
            <a:off x="250840" y="1620380"/>
            <a:ext cx="3240000" cy="288000"/>
          </a:xfrm>
          <a:prstGeom prst="rect">
            <a:avLst/>
          </a:prstGeom>
        </p:spPr>
        <p:txBody>
          <a:bodyPr wrap="square" lIns="36000" tIns="72000" rIns="36000" bIns="36000" anchor="ctr">
            <a:noAutofit/>
          </a:bodyPr>
          <a:lstStyle/>
          <a:p>
            <a:r>
              <a:rPr lang="en-US" altLang="ja-JP" sz="1100" b="1" dirty="0">
                <a:latin typeface="+mn-ea"/>
              </a:rPr>
              <a:t>【</a:t>
            </a:r>
            <a:r>
              <a:rPr lang="ja-JP" altLang="en-US" sz="1100" b="1" dirty="0">
                <a:latin typeface="+mn-ea"/>
              </a:rPr>
              <a:t>府民の行動目標</a:t>
            </a:r>
            <a:r>
              <a:rPr lang="en-US" altLang="ja-JP" sz="1100" b="1" dirty="0">
                <a:latin typeface="+mn-ea"/>
              </a:rPr>
              <a:t>】</a:t>
            </a:r>
            <a:endParaRPr lang="ja-JP" altLang="en-US" sz="1100" b="1" dirty="0">
              <a:latin typeface="+mn-ea"/>
            </a:endParaRPr>
          </a:p>
        </p:txBody>
      </p:sp>
      <p:sp>
        <p:nvSpPr>
          <p:cNvPr id="18" name="正方形/長方形 17"/>
          <p:cNvSpPr/>
          <p:nvPr/>
        </p:nvSpPr>
        <p:spPr>
          <a:xfrm>
            <a:off x="357909" y="1805753"/>
            <a:ext cx="8856000" cy="504000"/>
          </a:xfrm>
          <a:prstGeom prst="rect">
            <a:avLst/>
          </a:prstGeom>
        </p:spPr>
        <p:txBody>
          <a:bodyPr wrap="square" lIns="36000" tIns="72000" rIns="36000" bIns="36000">
            <a:noAutofit/>
          </a:bodyPr>
          <a:lstStyle/>
          <a:p>
            <a:r>
              <a:rPr lang="ja-JP" altLang="en-US" sz="1000" b="1" dirty="0">
                <a:latin typeface="+mn-ea"/>
              </a:rPr>
              <a:t>▽定期的に「けんしん（健診・がん検診）」を受診することにより、自らの健康状態を正しく把握し、疾患の発症予防・早期発</a:t>
            </a:r>
            <a:endParaRPr lang="en-US" altLang="ja-JP" sz="1000" b="1" dirty="0">
              <a:latin typeface="+mn-ea"/>
            </a:endParaRPr>
          </a:p>
          <a:p>
            <a:r>
              <a:rPr lang="ja-JP" altLang="en-US" sz="1000" b="1" dirty="0">
                <a:latin typeface="+mn-ea"/>
              </a:rPr>
              <a:t>　見につなげます</a:t>
            </a:r>
            <a:r>
              <a:rPr lang="ja-JP" altLang="en-US" sz="1050" b="1" dirty="0">
                <a:latin typeface="+mn-ea"/>
              </a:rPr>
              <a:t>。</a:t>
            </a:r>
          </a:p>
        </p:txBody>
      </p:sp>
      <p:sp>
        <p:nvSpPr>
          <p:cNvPr id="24" name="正方形/長方形 23"/>
          <p:cNvSpPr/>
          <p:nvPr/>
        </p:nvSpPr>
        <p:spPr>
          <a:xfrm>
            <a:off x="250840" y="2111142"/>
            <a:ext cx="3240000" cy="288000"/>
          </a:xfrm>
          <a:prstGeom prst="rect">
            <a:avLst/>
          </a:prstGeom>
        </p:spPr>
        <p:txBody>
          <a:bodyPr wrap="square" lIns="36000" tIns="72000" rIns="36000" bIns="36000" anchor="ctr">
            <a:noAutofit/>
          </a:bodyPr>
          <a:lstStyle/>
          <a:p>
            <a:r>
              <a:rPr lang="en-US" altLang="ja-JP" sz="1100" b="1" dirty="0">
                <a:latin typeface="+mn-ea"/>
              </a:rPr>
              <a:t>【</a:t>
            </a:r>
            <a:r>
              <a:rPr lang="ja-JP" altLang="en-US" sz="1100" b="1" dirty="0">
                <a:latin typeface="+mn-ea"/>
              </a:rPr>
              <a:t>行政等が取り組む数値目標</a:t>
            </a:r>
            <a:r>
              <a:rPr lang="en-US" altLang="ja-JP" sz="1100" b="1" dirty="0">
                <a:latin typeface="+mn-ea"/>
              </a:rPr>
              <a:t>】</a:t>
            </a:r>
            <a:endParaRPr lang="ja-JP" altLang="en-US" sz="11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3749725263"/>
              </p:ext>
            </p:extLst>
          </p:nvPr>
        </p:nvGraphicFramePr>
        <p:xfrm>
          <a:off x="465354" y="2364488"/>
          <a:ext cx="8947612" cy="3593250"/>
        </p:xfrm>
        <a:graphic>
          <a:graphicData uri="http://schemas.openxmlformats.org/drawingml/2006/table">
            <a:tbl>
              <a:tblPr firstRow="1" firstCol="1" bandRow="1">
                <a:tableStyleId>{5C22544A-7EE6-4342-B048-85BDC9FD1C3A}</a:tableStyleId>
              </a:tblPr>
              <a:tblGrid>
                <a:gridCol w="351447">
                  <a:extLst>
                    <a:ext uri="{9D8B030D-6E8A-4147-A177-3AD203B41FA5}">
                      <a16:colId xmlns:a16="http://schemas.microsoft.com/office/drawing/2014/main" val="20000"/>
                    </a:ext>
                  </a:extLst>
                </a:gridCol>
                <a:gridCol w="3977648">
                  <a:extLst>
                    <a:ext uri="{9D8B030D-6E8A-4147-A177-3AD203B41FA5}">
                      <a16:colId xmlns:a16="http://schemas.microsoft.com/office/drawing/2014/main" val="20001"/>
                    </a:ext>
                  </a:extLst>
                </a:gridCol>
                <a:gridCol w="1543050">
                  <a:extLst>
                    <a:ext uri="{9D8B030D-6E8A-4147-A177-3AD203B41FA5}">
                      <a16:colId xmlns:a16="http://schemas.microsoft.com/office/drawing/2014/main" val="20002"/>
                    </a:ext>
                  </a:extLst>
                </a:gridCol>
                <a:gridCol w="1713220">
                  <a:extLst>
                    <a:ext uri="{9D8B030D-6E8A-4147-A177-3AD203B41FA5}">
                      <a16:colId xmlns:a16="http://schemas.microsoft.com/office/drawing/2014/main" val="2683306392"/>
                    </a:ext>
                  </a:extLst>
                </a:gridCol>
                <a:gridCol w="1362247">
                  <a:extLst>
                    <a:ext uri="{9D8B030D-6E8A-4147-A177-3AD203B41FA5}">
                      <a16:colId xmlns:a16="http://schemas.microsoft.com/office/drawing/2014/main" val="20003"/>
                    </a:ext>
                  </a:extLst>
                </a:gridCol>
              </a:tblGrid>
              <a:tr h="260946">
                <a:tc>
                  <a:txBody>
                    <a:bodyPr/>
                    <a:lstStyle/>
                    <a:p>
                      <a:pPr algn="ctr" fontAlgn="auto">
                        <a:lnSpc>
                          <a:spcPts val="1600"/>
                        </a:lnSpc>
                        <a:spcAft>
                          <a:spcPts val="0"/>
                        </a:spcAft>
                      </a:pPr>
                      <a:endParaRPr lang="ja-JP" sz="11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100" kern="100" dirty="0">
                          <a:effectLst/>
                          <a:latin typeface="+mn-ea"/>
                          <a:ea typeface="+mn-ea"/>
                        </a:rPr>
                        <a:t>項目</a:t>
                      </a:r>
                      <a:endParaRPr lang="ja-JP" altLang="en-US" sz="11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100" dirty="0">
                          <a:effectLst/>
                          <a:latin typeface="+mn-ea"/>
                          <a:ea typeface="+mn-ea"/>
                        </a:rPr>
                        <a:t>計画策定時の値</a:t>
                      </a:r>
                      <a:endParaRPr lang="ja-JP" sz="11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100" dirty="0">
                          <a:solidFill>
                            <a:schemeClr val="bg1"/>
                          </a:solidFill>
                          <a:effectLst/>
                          <a:latin typeface="+mn-ea"/>
                          <a:ea typeface="+mn-ea"/>
                          <a:cs typeface="HG丸ｺﾞｼｯｸM-PRO"/>
                        </a:rPr>
                        <a:t>現状値</a:t>
                      </a:r>
                      <a:endParaRPr lang="ja-JP" sz="11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100" dirty="0">
                          <a:effectLst/>
                          <a:latin typeface="+mn-ea"/>
                          <a:ea typeface="+mn-ea"/>
                        </a:rPr>
                        <a:t>20</a:t>
                      </a:r>
                      <a:r>
                        <a:rPr lang="en-US" altLang="ja-JP" sz="1100" dirty="0">
                          <a:effectLst/>
                          <a:latin typeface="+mn-ea"/>
                          <a:ea typeface="+mn-ea"/>
                        </a:rPr>
                        <a:t>35</a:t>
                      </a:r>
                      <a:r>
                        <a:rPr lang="ja-JP" sz="1100" dirty="0">
                          <a:effectLst/>
                          <a:latin typeface="+mn-ea"/>
                          <a:ea typeface="+mn-ea"/>
                        </a:rPr>
                        <a:t>年度目標</a:t>
                      </a:r>
                      <a:r>
                        <a:rPr lang="ja-JP" altLang="en-US" sz="1100" dirty="0">
                          <a:effectLst/>
                          <a:latin typeface="+mn-ea"/>
                          <a:ea typeface="+mn-ea"/>
                        </a:rPr>
                        <a:t>値</a:t>
                      </a:r>
                      <a:endParaRPr lang="ja-JP" sz="11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661911">
                <a:tc>
                  <a:txBody>
                    <a:bodyPr/>
                    <a:lstStyle/>
                    <a:p>
                      <a:pPr algn="ctr" fontAlgn="auto">
                        <a:lnSpc>
                          <a:spcPts val="1600"/>
                        </a:lnSpc>
                        <a:spcAft>
                          <a:spcPts val="0"/>
                        </a:spcAft>
                      </a:pPr>
                      <a:r>
                        <a:rPr lang="en-US" altLang="ja-JP" sz="1100" dirty="0">
                          <a:solidFill>
                            <a:schemeClr val="bg1"/>
                          </a:solidFill>
                          <a:effectLst/>
                          <a:latin typeface="+mn-ea"/>
                          <a:ea typeface="+mn-ea"/>
                          <a:cs typeface="+mn-cs"/>
                        </a:rPr>
                        <a:t>20</a:t>
                      </a:r>
                      <a:endParaRPr lang="ja-JP" sz="11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050" b="1" spc="-50" baseline="0" dirty="0">
                          <a:solidFill>
                            <a:schemeClr val="tx1"/>
                          </a:solidFill>
                          <a:effectLst/>
                          <a:latin typeface="+mn-ea"/>
                          <a:ea typeface="+mn-ea"/>
                        </a:rPr>
                        <a:t>特定健診の受診率の向上</a:t>
                      </a:r>
                      <a:endParaRPr lang="en-US" altLang="ja-JP" sz="1050" b="1" spc="-50" baseline="0" dirty="0">
                        <a:solidFill>
                          <a:schemeClr val="tx1"/>
                        </a:solidFill>
                        <a:effectLst/>
                        <a:latin typeface="+mn-ea"/>
                        <a:ea typeface="+mn-ea"/>
                      </a:endParaRPr>
                    </a:p>
                    <a:p>
                      <a:pPr algn="l" fontAlgn="auto">
                        <a:lnSpc>
                          <a:spcPts val="1600"/>
                        </a:lnSpc>
                        <a:spcAft>
                          <a:spcPts val="0"/>
                        </a:spcAft>
                      </a:pPr>
                      <a:r>
                        <a:rPr lang="en-US" altLang="ja-JP" sz="1050" b="1" spc="-50" baseline="0" dirty="0">
                          <a:solidFill>
                            <a:schemeClr val="tx1"/>
                          </a:solidFill>
                          <a:effectLst/>
                          <a:latin typeface="+mn-ea"/>
                          <a:ea typeface="+mn-ea"/>
                        </a:rPr>
                        <a:t>【</a:t>
                      </a:r>
                      <a:r>
                        <a:rPr lang="ja-JP" altLang="en-US" sz="1050" b="1" spc="-50" baseline="0" dirty="0">
                          <a:solidFill>
                            <a:schemeClr val="tx1"/>
                          </a:solidFill>
                          <a:effectLst/>
                          <a:latin typeface="+mn-ea"/>
                          <a:ea typeface="+mn-ea"/>
                        </a:rPr>
                        <a:t>特定健康診査・特定保健指導の実施状況</a:t>
                      </a:r>
                      <a:r>
                        <a:rPr lang="en-US" altLang="ja-JP" sz="1050" b="1" spc="-50" baseline="0"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50" b="1" dirty="0">
                          <a:solidFill>
                            <a:schemeClr val="tx1"/>
                          </a:solidFill>
                          <a:effectLst/>
                          <a:latin typeface="+mn-ea"/>
                          <a:ea typeface="+mn-ea"/>
                        </a:rPr>
                        <a:t>53.1%</a:t>
                      </a:r>
                      <a:r>
                        <a:rPr lang="ja-JP" altLang="en-US" sz="1000" b="1" dirty="0">
                          <a:solidFill>
                            <a:schemeClr val="tx1"/>
                          </a:solidFill>
                          <a:effectLst/>
                          <a:latin typeface="+mn-ea"/>
                          <a:ea typeface="+mn-ea"/>
                        </a:rPr>
                        <a:t>（</a:t>
                      </a:r>
                      <a:r>
                        <a:rPr lang="en-US" altLang="ja-JP" sz="1000" b="1" dirty="0">
                          <a:solidFill>
                            <a:schemeClr val="tx1"/>
                          </a:solidFill>
                          <a:effectLst/>
                          <a:latin typeface="+mn-ea"/>
                          <a:ea typeface="+mn-ea"/>
                        </a:rPr>
                        <a:t>R3</a:t>
                      </a:r>
                      <a:r>
                        <a:rPr lang="ja-JP" altLang="en-US" sz="1000" b="1" dirty="0">
                          <a:solidFill>
                            <a:schemeClr val="tx1"/>
                          </a:solidFill>
                          <a:effectLst/>
                          <a:latin typeface="+mn-ea"/>
                          <a:ea typeface="+mn-ea"/>
                        </a:rPr>
                        <a:t>）</a:t>
                      </a:r>
                    </a:p>
                    <a:p>
                      <a:pPr algn="ctr" fontAlgn="auto">
                        <a:lnSpc>
                          <a:spcPts val="1600"/>
                        </a:lnSpc>
                        <a:spcAft>
                          <a:spcPts val="0"/>
                        </a:spcAft>
                      </a:pPr>
                      <a:r>
                        <a:rPr lang="en-US" altLang="ja-JP" sz="1050" b="1" dirty="0">
                          <a:solidFill>
                            <a:schemeClr val="tx1"/>
                          </a:solidFill>
                          <a:effectLst/>
                          <a:latin typeface="+mn-ea"/>
                          <a:ea typeface="+mn-ea"/>
                        </a:rPr>
                        <a:t>[</a:t>
                      </a:r>
                      <a:r>
                        <a:rPr lang="ja-JP" altLang="en-US" sz="1050" b="1" dirty="0">
                          <a:solidFill>
                            <a:schemeClr val="tx1"/>
                          </a:solidFill>
                          <a:effectLst/>
                          <a:latin typeface="+mn-ea"/>
                          <a:ea typeface="+mn-ea"/>
                        </a:rPr>
                        <a:t>市町村国保</a:t>
                      </a:r>
                      <a:r>
                        <a:rPr lang="en-US" altLang="ja-JP" sz="1050" b="1" dirty="0">
                          <a:solidFill>
                            <a:schemeClr val="tx1"/>
                          </a:solidFill>
                          <a:effectLst/>
                          <a:latin typeface="+mn-ea"/>
                          <a:ea typeface="+mn-ea"/>
                        </a:rPr>
                        <a:t>29.2%,</a:t>
                      </a:r>
                    </a:p>
                    <a:p>
                      <a:pPr algn="ctr" fontAlgn="auto">
                        <a:lnSpc>
                          <a:spcPts val="1600"/>
                        </a:lnSpc>
                        <a:spcAft>
                          <a:spcPts val="0"/>
                        </a:spcAft>
                      </a:pPr>
                      <a:r>
                        <a:rPr lang="ja-JP" altLang="en-US" sz="1050" b="1" dirty="0">
                          <a:solidFill>
                            <a:schemeClr val="tx1"/>
                          </a:solidFill>
                          <a:effectLst/>
                          <a:latin typeface="+mn-ea"/>
                          <a:ea typeface="+mn-ea"/>
                        </a:rPr>
                        <a:t>協会けんぽ</a:t>
                      </a:r>
                      <a:r>
                        <a:rPr lang="en-US" altLang="ja-JP" sz="1050" b="1" dirty="0">
                          <a:solidFill>
                            <a:schemeClr val="tx1"/>
                          </a:solidFill>
                          <a:effectLst/>
                          <a:latin typeface="+mn-ea"/>
                          <a:ea typeface="+mn-ea"/>
                        </a:rPr>
                        <a:t>42.9%]</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50" b="1" dirty="0">
                          <a:solidFill>
                            <a:schemeClr val="tx1"/>
                          </a:solidFill>
                          <a:effectLst/>
                          <a:latin typeface="+mn-ea"/>
                          <a:ea typeface="+mn-ea"/>
                        </a:rPr>
                        <a:t>54.8%</a:t>
                      </a:r>
                      <a:r>
                        <a:rPr lang="ja-JP" altLang="en-US" sz="1000" b="1" dirty="0">
                          <a:solidFill>
                            <a:schemeClr val="tx1"/>
                          </a:solidFill>
                          <a:effectLst/>
                          <a:latin typeface="+mn-ea"/>
                          <a:ea typeface="+mn-ea"/>
                        </a:rPr>
                        <a:t>（</a:t>
                      </a:r>
                      <a:r>
                        <a:rPr lang="en-US" altLang="ja-JP" sz="1000" b="1" dirty="0">
                          <a:solidFill>
                            <a:schemeClr val="tx1"/>
                          </a:solidFill>
                          <a:effectLst/>
                          <a:latin typeface="+mn-ea"/>
                          <a:ea typeface="+mn-ea"/>
                        </a:rPr>
                        <a:t>R5</a:t>
                      </a:r>
                      <a:r>
                        <a:rPr lang="ja-JP" altLang="en-US" sz="1000" b="1" dirty="0">
                          <a:solidFill>
                            <a:schemeClr val="tx1"/>
                          </a:solidFill>
                          <a:effectLst/>
                          <a:latin typeface="+mn-ea"/>
                          <a:ea typeface="+mn-ea"/>
                        </a:rPr>
                        <a:t>）</a:t>
                      </a:r>
                      <a:r>
                        <a:rPr lang="ja-JP" altLang="en-US" sz="1000" b="0" dirty="0">
                          <a:solidFill>
                            <a:schemeClr val="tx1"/>
                          </a:solidFill>
                          <a:effectLst/>
                          <a:latin typeface="+mn-ea"/>
                          <a:ea typeface="+mn-ea"/>
                        </a:rPr>
                        <a:t>［○］</a:t>
                      </a:r>
                      <a:endParaRPr lang="en-US" altLang="ja-JP" sz="1000" b="0" dirty="0">
                        <a:solidFill>
                          <a:schemeClr val="tx1"/>
                        </a:solidFill>
                        <a:effectLst/>
                        <a:latin typeface="+mn-ea"/>
                        <a:ea typeface="+mn-ea"/>
                      </a:endParaRPr>
                    </a:p>
                    <a:p>
                      <a:pPr algn="ctr" fontAlgn="auto">
                        <a:lnSpc>
                          <a:spcPts val="1600"/>
                        </a:lnSpc>
                        <a:spcAft>
                          <a:spcPts val="0"/>
                        </a:spcAft>
                      </a:pPr>
                      <a:r>
                        <a:rPr lang="en-US" altLang="ja-JP" sz="1050" b="1" dirty="0">
                          <a:solidFill>
                            <a:schemeClr val="tx1"/>
                          </a:solidFill>
                          <a:effectLst/>
                          <a:latin typeface="+mn-ea"/>
                          <a:ea typeface="+mn-ea"/>
                        </a:rPr>
                        <a:t>[</a:t>
                      </a:r>
                      <a:r>
                        <a:rPr lang="ja-JP" altLang="en-US" sz="1050" b="1" dirty="0">
                          <a:solidFill>
                            <a:schemeClr val="tx1"/>
                          </a:solidFill>
                          <a:effectLst/>
                          <a:latin typeface="+mn-ea"/>
                          <a:ea typeface="+mn-ea"/>
                        </a:rPr>
                        <a:t>市町村国保</a:t>
                      </a:r>
                      <a:r>
                        <a:rPr lang="en-US" altLang="ja-JP" sz="1050" b="1" dirty="0">
                          <a:solidFill>
                            <a:schemeClr val="tx1"/>
                          </a:solidFill>
                          <a:effectLst/>
                          <a:latin typeface="+mn-ea"/>
                          <a:ea typeface="+mn-ea"/>
                        </a:rPr>
                        <a:t>31.5%,</a:t>
                      </a:r>
                    </a:p>
                    <a:p>
                      <a:pPr algn="ctr" fontAlgn="auto">
                        <a:lnSpc>
                          <a:spcPts val="1600"/>
                        </a:lnSpc>
                        <a:spcAft>
                          <a:spcPts val="0"/>
                        </a:spcAft>
                      </a:pPr>
                      <a:r>
                        <a:rPr lang="ja-JP" altLang="en-US" sz="1050" b="1" dirty="0">
                          <a:solidFill>
                            <a:schemeClr val="tx1"/>
                          </a:solidFill>
                          <a:effectLst/>
                          <a:latin typeface="+mn-ea"/>
                          <a:ea typeface="+mn-ea"/>
                        </a:rPr>
                        <a:t>協会けんぽ</a:t>
                      </a:r>
                      <a:r>
                        <a:rPr lang="en-US" altLang="ja-JP" sz="1050" b="1" dirty="0">
                          <a:solidFill>
                            <a:schemeClr val="tx1"/>
                          </a:solidFill>
                          <a:effectLst/>
                          <a:latin typeface="+mn-ea"/>
                          <a:ea typeface="+mn-ea"/>
                        </a:rPr>
                        <a:t>46.5%]</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50" b="1" dirty="0">
                          <a:solidFill>
                            <a:schemeClr val="tx1"/>
                          </a:solidFill>
                          <a:effectLst/>
                          <a:latin typeface="+mn-ea"/>
                          <a:ea typeface="+mn-ea"/>
                        </a:rPr>
                        <a:t>70%</a:t>
                      </a:r>
                      <a:r>
                        <a:rPr lang="ja-JP" altLang="en-US" sz="1050" b="1" dirty="0">
                          <a:solidFill>
                            <a:schemeClr val="tx1"/>
                          </a:solidFill>
                          <a:effectLst/>
                          <a:latin typeface="+mn-ea"/>
                          <a:ea typeface="+mn-ea"/>
                        </a:rPr>
                        <a:t>以上</a:t>
                      </a:r>
                    </a:p>
                    <a:p>
                      <a:pPr algn="ctr" fontAlgn="auto">
                        <a:lnSpc>
                          <a:spcPts val="1600"/>
                        </a:lnSpc>
                        <a:spcAft>
                          <a:spcPts val="0"/>
                        </a:spcAft>
                      </a:pPr>
                      <a:r>
                        <a:rPr lang="en-US" altLang="ja-JP" sz="1050" b="1" spc="-50" baseline="0" dirty="0">
                          <a:solidFill>
                            <a:schemeClr val="tx1"/>
                          </a:solidFill>
                          <a:effectLst/>
                          <a:latin typeface="+mn-ea"/>
                          <a:ea typeface="+mn-ea"/>
                        </a:rPr>
                        <a:t>[</a:t>
                      </a:r>
                      <a:r>
                        <a:rPr lang="ja-JP" altLang="en-US" sz="1050" b="1" spc="-50" baseline="0" dirty="0">
                          <a:solidFill>
                            <a:schemeClr val="tx1"/>
                          </a:solidFill>
                          <a:effectLst/>
                          <a:latin typeface="+mn-ea"/>
                          <a:ea typeface="+mn-ea"/>
                        </a:rPr>
                        <a:t>市町村国保</a:t>
                      </a:r>
                      <a:r>
                        <a:rPr lang="en-US" altLang="ja-JP" sz="1050" b="1" spc="-50" baseline="0" dirty="0">
                          <a:solidFill>
                            <a:schemeClr val="tx1"/>
                          </a:solidFill>
                          <a:effectLst/>
                          <a:latin typeface="+mn-ea"/>
                          <a:ea typeface="+mn-ea"/>
                        </a:rPr>
                        <a:t>60%,</a:t>
                      </a:r>
                    </a:p>
                    <a:p>
                      <a:pPr algn="ctr" fontAlgn="auto">
                        <a:lnSpc>
                          <a:spcPts val="1600"/>
                        </a:lnSpc>
                        <a:spcAft>
                          <a:spcPts val="0"/>
                        </a:spcAft>
                      </a:pPr>
                      <a:r>
                        <a:rPr lang="ja-JP" altLang="en-US" sz="1050" b="1" spc="-50" baseline="0" dirty="0">
                          <a:solidFill>
                            <a:schemeClr val="tx1"/>
                          </a:solidFill>
                          <a:effectLst/>
                          <a:latin typeface="+mn-ea"/>
                          <a:ea typeface="+mn-ea"/>
                        </a:rPr>
                        <a:t>協会けんぽ</a:t>
                      </a:r>
                      <a:r>
                        <a:rPr lang="en-US" altLang="ja-JP" sz="1050" b="1" spc="-50" baseline="0" dirty="0">
                          <a:solidFill>
                            <a:schemeClr val="tx1"/>
                          </a:solidFill>
                          <a:effectLst/>
                          <a:latin typeface="+mn-ea"/>
                          <a:ea typeface="+mn-ea"/>
                        </a:rPr>
                        <a:t>70%]</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60547">
                <a:tc>
                  <a:txBody>
                    <a:bodyPr/>
                    <a:lstStyle/>
                    <a:p>
                      <a:r>
                        <a:rPr lang="en-US" altLang="ja-JP" sz="1100" dirty="0">
                          <a:solidFill>
                            <a:schemeClr val="bg1"/>
                          </a:solidFill>
                          <a:effectLst/>
                          <a:latin typeface="+mn-ea"/>
                          <a:ea typeface="+mn-ea"/>
                          <a:cs typeface="HG丸ｺﾞｼｯｸM-PRO"/>
                        </a:rPr>
                        <a:t>21</a:t>
                      </a:r>
                      <a:endParaRPr kumimoji="1" lang="ja-JP" altLang="en-US" sz="1600" dirty="0"/>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r>
                        <a:rPr kumimoji="1" lang="ja-JP" altLang="en-US" sz="1050" b="1" dirty="0">
                          <a:solidFill>
                            <a:schemeClr val="tx1"/>
                          </a:solidFill>
                          <a:latin typeface="+mn-ea"/>
                          <a:ea typeface="+mn-ea"/>
                        </a:rPr>
                        <a:t>メタボリックシンドロームの該当者及び予備群の減少率（特定保健指導の対象者の減少率をいう。）</a:t>
                      </a:r>
                      <a:endParaRPr kumimoji="1" lang="en-US" altLang="ja-JP" sz="1050" b="1"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050" b="1" spc="-50" baseline="0" dirty="0">
                          <a:solidFill>
                            <a:schemeClr val="tx1"/>
                          </a:solidFill>
                          <a:effectLst/>
                          <a:latin typeface="+mn-ea"/>
                          <a:ea typeface="+mn-ea"/>
                        </a:rPr>
                        <a:t>【</a:t>
                      </a:r>
                      <a:r>
                        <a:rPr lang="ja-JP" altLang="en-US" sz="1050" b="1" spc="-50" baseline="0" dirty="0">
                          <a:solidFill>
                            <a:schemeClr val="tx1"/>
                          </a:solidFill>
                          <a:effectLst/>
                          <a:latin typeface="+mn-ea"/>
                          <a:ea typeface="+mn-ea"/>
                        </a:rPr>
                        <a:t>特定健康診査・特定保健指導の実施状況</a:t>
                      </a:r>
                      <a:r>
                        <a:rPr lang="en-US" altLang="ja-JP" sz="1050" b="1" spc="-50" baseline="0"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50" b="1" dirty="0">
                          <a:latin typeface="+mn-ea"/>
                          <a:ea typeface="+mn-ea"/>
                        </a:rPr>
                        <a:t>該当者 </a:t>
                      </a:r>
                      <a:r>
                        <a:rPr kumimoji="1" lang="en-US" altLang="ja-JP" sz="1050" b="1" dirty="0">
                          <a:latin typeface="+mn-ea"/>
                          <a:ea typeface="+mn-ea"/>
                        </a:rPr>
                        <a:t>15.7</a:t>
                      </a:r>
                      <a:r>
                        <a:rPr kumimoji="1" lang="ja-JP" altLang="en-US" sz="1050" b="1" dirty="0">
                          <a:latin typeface="+mn-ea"/>
                          <a:ea typeface="+mn-ea"/>
                        </a:rPr>
                        <a:t>％／予備群 </a:t>
                      </a:r>
                      <a:r>
                        <a:rPr kumimoji="1" lang="en-US" altLang="ja-JP" sz="1050" b="1" dirty="0">
                          <a:latin typeface="+mn-ea"/>
                          <a:ea typeface="+mn-ea"/>
                        </a:rPr>
                        <a:t>13.0</a:t>
                      </a:r>
                      <a:r>
                        <a:rPr kumimoji="1" lang="ja-JP" altLang="en-US" sz="1050" b="1" dirty="0">
                          <a:latin typeface="+mn-ea"/>
                          <a:ea typeface="+mn-ea"/>
                        </a:rPr>
                        <a:t>％</a:t>
                      </a:r>
                      <a:r>
                        <a:rPr kumimoji="1" lang="ja-JP" altLang="en-US" sz="1000" b="1" dirty="0">
                          <a:latin typeface="+mn-ea"/>
                          <a:ea typeface="+mn-ea"/>
                        </a:rPr>
                        <a:t>（</a:t>
                      </a:r>
                      <a:r>
                        <a:rPr kumimoji="1" lang="en-US" altLang="ja-JP" sz="1000" b="1" dirty="0">
                          <a:latin typeface="+mn-ea"/>
                          <a:ea typeface="+mn-ea"/>
                        </a:rPr>
                        <a:t>R3</a:t>
                      </a:r>
                      <a:r>
                        <a:rPr kumimoji="1" lang="ja-JP" altLang="en-US" sz="1000" b="1" dirty="0">
                          <a:latin typeface="+mn-ea"/>
                          <a:ea typeface="+mn-ea"/>
                        </a:rPr>
                        <a:t>）</a:t>
                      </a:r>
                      <a:endParaRPr kumimoji="1" lang="ja-JP" altLang="en-US" sz="1050" b="1" dirty="0">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50" b="1" dirty="0">
                          <a:solidFill>
                            <a:schemeClr val="tx1"/>
                          </a:solidFill>
                          <a:latin typeface="+mn-ea"/>
                          <a:ea typeface="+mn-ea"/>
                        </a:rPr>
                        <a:t>該当者 </a:t>
                      </a:r>
                      <a:r>
                        <a:rPr kumimoji="1" lang="en-US" altLang="ja-JP" sz="1050" b="1" dirty="0">
                          <a:solidFill>
                            <a:schemeClr val="tx1"/>
                          </a:solidFill>
                          <a:latin typeface="+mn-ea"/>
                          <a:ea typeface="+mn-ea"/>
                        </a:rPr>
                        <a:t>15.9</a:t>
                      </a:r>
                      <a:r>
                        <a:rPr kumimoji="1" lang="ja-JP" altLang="en-US" sz="1050" b="1" dirty="0">
                          <a:solidFill>
                            <a:schemeClr val="tx1"/>
                          </a:solidFill>
                          <a:latin typeface="+mn-ea"/>
                          <a:ea typeface="+mn-ea"/>
                        </a:rPr>
                        <a:t>％／</a:t>
                      </a:r>
                      <a:endParaRPr kumimoji="1" lang="en-US" altLang="ja-JP" sz="1050" b="1" dirty="0">
                        <a:solidFill>
                          <a:schemeClr val="tx1"/>
                        </a:solidFill>
                        <a:latin typeface="+mn-ea"/>
                        <a:ea typeface="+mn-ea"/>
                      </a:endParaRPr>
                    </a:p>
                    <a:p>
                      <a:pPr algn="ctr"/>
                      <a:r>
                        <a:rPr kumimoji="1" lang="ja-JP" altLang="en-US" sz="1050" b="1" dirty="0">
                          <a:solidFill>
                            <a:schemeClr val="tx1"/>
                          </a:solidFill>
                          <a:latin typeface="+mn-ea"/>
                          <a:ea typeface="+mn-ea"/>
                        </a:rPr>
                        <a:t>予備群 </a:t>
                      </a:r>
                      <a:r>
                        <a:rPr kumimoji="1" lang="en-US" altLang="ja-JP" sz="1050" b="1" dirty="0">
                          <a:solidFill>
                            <a:schemeClr val="tx1"/>
                          </a:solidFill>
                          <a:latin typeface="+mn-ea"/>
                          <a:ea typeface="+mn-ea"/>
                        </a:rPr>
                        <a:t>12.7</a:t>
                      </a:r>
                      <a:r>
                        <a:rPr kumimoji="1" lang="ja-JP" altLang="en-US" sz="1050" b="1" dirty="0">
                          <a:solidFill>
                            <a:schemeClr val="tx1"/>
                          </a:solidFill>
                          <a:latin typeface="+mn-ea"/>
                          <a:ea typeface="+mn-ea"/>
                        </a:rPr>
                        <a:t>％</a:t>
                      </a:r>
                      <a:r>
                        <a:rPr kumimoji="1" lang="ja-JP" altLang="en-US" sz="1000" b="1" dirty="0">
                          <a:solidFill>
                            <a:schemeClr val="tx1"/>
                          </a:solidFill>
                          <a:latin typeface="+mn-ea"/>
                          <a:ea typeface="+mn-ea"/>
                        </a:rPr>
                        <a:t>（</a:t>
                      </a:r>
                      <a:r>
                        <a:rPr kumimoji="1" lang="en-US" altLang="ja-JP" sz="1000" b="1" dirty="0">
                          <a:solidFill>
                            <a:schemeClr val="tx1"/>
                          </a:solidFill>
                          <a:latin typeface="+mn-ea"/>
                          <a:ea typeface="+mn-ea"/>
                        </a:rPr>
                        <a:t>R5</a:t>
                      </a:r>
                      <a:r>
                        <a:rPr kumimoji="1" lang="ja-JP" altLang="en-US" sz="1000" b="1" dirty="0">
                          <a:solidFill>
                            <a:schemeClr val="tx1"/>
                          </a:solidFill>
                          <a:latin typeface="+mn-ea"/>
                          <a:ea typeface="+mn-ea"/>
                        </a:rPr>
                        <a:t>）</a:t>
                      </a:r>
                      <a:r>
                        <a:rPr kumimoji="1" lang="ja-JP" altLang="en-US" sz="1000" b="0" dirty="0">
                          <a:solidFill>
                            <a:schemeClr val="tx1"/>
                          </a:solidFill>
                          <a:latin typeface="+mn-ea"/>
                          <a:ea typeface="+mn-ea"/>
                        </a:rPr>
                        <a:t>［△］</a:t>
                      </a:r>
                      <a:endParaRPr kumimoji="1" lang="en-US" altLang="ja-JP" sz="1000" b="0" dirty="0">
                        <a:solidFill>
                          <a:schemeClr val="tx1"/>
                        </a:solidFill>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50" b="1" spc="-50" baseline="0" dirty="0">
                          <a:solidFill>
                            <a:schemeClr val="tx1"/>
                          </a:solidFill>
                          <a:effectLst/>
                          <a:latin typeface="+mn-ea"/>
                          <a:ea typeface="+mn-ea"/>
                        </a:rPr>
                        <a:t>25</a:t>
                      </a:r>
                      <a:r>
                        <a:rPr lang="ja-JP" altLang="en-US" sz="1050" b="1" spc="-50" baseline="0" dirty="0">
                          <a:solidFill>
                            <a:schemeClr val="tx1"/>
                          </a:solidFill>
                          <a:effectLst/>
                          <a:latin typeface="+mn-ea"/>
                          <a:ea typeface="+mn-ea"/>
                        </a:rPr>
                        <a:t>％以上減少</a:t>
                      </a:r>
                      <a:endParaRPr lang="en-US" altLang="ja-JP" sz="1050" b="1" spc="-50" baseline="0" dirty="0">
                        <a:solidFill>
                          <a:schemeClr val="tx1"/>
                        </a:solidFill>
                        <a:effectLst/>
                        <a:latin typeface="+mn-ea"/>
                        <a:ea typeface="+mn-ea"/>
                      </a:endParaRPr>
                    </a:p>
                    <a:p>
                      <a:pPr algn="ctr" fontAlgn="auto">
                        <a:lnSpc>
                          <a:spcPts val="1600"/>
                        </a:lnSpc>
                        <a:spcAft>
                          <a:spcPts val="0"/>
                        </a:spcAft>
                      </a:pPr>
                      <a:r>
                        <a:rPr lang="ja-JP" altLang="en-US" sz="1050" b="1" spc="-50" baseline="0" dirty="0">
                          <a:solidFill>
                            <a:schemeClr val="tx1"/>
                          </a:solidFill>
                          <a:effectLst/>
                          <a:latin typeface="+mn-ea"/>
                          <a:ea typeface="+mn-ea"/>
                        </a:rPr>
                        <a:t>（対</a:t>
                      </a:r>
                      <a:r>
                        <a:rPr lang="en-US" altLang="ja-JP" sz="1050" b="1" spc="-50" baseline="0" dirty="0">
                          <a:solidFill>
                            <a:schemeClr val="tx1"/>
                          </a:solidFill>
                          <a:effectLst/>
                          <a:latin typeface="+mn-ea"/>
                          <a:ea typeface="+mn-ea"/>
                        </a:rPr>
                        <a:t>H20 </a:t>
                      </a:r>
                      <a:r>
                        <a:rPr lang="ja-JP" altLang="en-US" sz="1050" b="1" spc="-50" baseline="0" dirty="0">
                          <a:solidFill>
                            <a:schemeClr val="tx1"/>
                          </a:solidFill>
                          <a:effectLst/>
                          <a:latin typeface="+mn-ea"/>
                          <a:ea typeface="+mn-ea"/>
                        </a:rPr>
                        <a:t>年度比）</a:t>
                      </a:r>
                      <a:endParaRPr lang="en-US" altLang="ja-JP" sz="1050" b="1" spc="-50" baseline="0"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03223792"/>
                  </a:ext>
                </a:extLst>
              </a:tr>
              <a:tr h="259184">
                <a:tc rowSpan="5">
                  <a:txBody>
                    <a:bodyPr/>
                    <a:lstStyle/>
                    <a:p>
                      <a:r>
                        <a:rPr lang="en-US" altLang="ja-JP" sz="1100" dirty="0">
                          <a:solidFill>
                            <a:schemeClr val="bg1"/>
                          </a:solidFill>
                          <a:effectLst/>
                          <a:latin typeface="+mn-ea"/>
                          <a:ea typeface="+mn-ea"/>
                          <a:cs typeface="HG丸ｺﾞｼｯｸM-PRO"/>
                        </a:rPr>
                        <a:t>22</a:t>
                      </a:r>
                    </a:p>
                    <a:p>
                      <a:endParaRPr lang="en-US" altLang="ja-JP" sz="11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tx1"/>
                          </a:solidFill>
                          <a:effectLst/>
                          <a:uLnTx/>
                          <a:uFillTx/>
                          <a:latin typeface="+mn-ea"/>
                          <a:ea typeface="+mn-ea"/>
                          <a:cs typeface="+mn-cs"/>
                        </a:rPr>
                        <a:t>がん検診の受診率の向上</a:t>
                      </a:r>
                      <a:r>
                        <a:rPr lang="ja-JP" altLang="en-US" sz="1050" b="1" spc="-50" baseline="0" dirty="0">
                          <a:solidFill>
                            <a:schemeClr val="tx1"/>
                          </a:solidFill>
                          <a:effectLst/>
                          <a:latin typeface="+mn-ea"/>
                          <a:ea typeface="+mn-ea"/>
                        </a:rPr>
                        <a:t>（胃）</a:t>
                      </a:r>
                      <a:r>
                        <a:rPr lang="en-US" altLang="ja-JP" sz="700" b="1" dirty="0">
                          <a:solidFill>
                            <a:schemeClr val="tx1"/>
                          </a:solidFill>
                          <a:effectLst/>
                          <a:latin typeface="+mn-ea"/>
                          <a:ea typeface="+mn-ea"/>
                        </a:rPr>
                        <a:t>【</a:t>
                      </a:r>
                      <a:r>
                        <a:rPr lang="ja-JP" altLang="en-US" sz="700" b="1" dirty="0">
                          <a:solidFill>
                            <a:schemeClr val="tx1"/>
                          </a:solidFill>
                          <a:effectLst/>
                          <a:latin typeface="+mn-ea"/>
                          <a:ea typeface="+mn-ea"/>
                        </a:rPr>
                        <a:t>国民生活基礎調査</a:t>
                      </a:r>
                      <a:r>
                        <a:rPr lang="en-US" altLang="ja-JP" sz="700" b="1" dirty="0">
                          <a:solidFill>
                            <a:schemeClr val="tx1"/>
                          </a:solidFill>
                          <a:effectLst/>
                          <a:latin typeface="+mn-ea"/>
                          <a:ea typeface="+mn-ea"/>
                        </a:rPr>
                        <a:t>】</a:t>
                      </a:r>
                      <a:endParaRPr lang="en-US" altLang="ja-JP" sz="105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50" b="1" dirty="0">
                          <a:solidFill>
                            <a:schemeClr val="tx1"/>
                          </a:solidFill>
                          <a:effectLst/>
                          <a:latin typeface="+mn-ea"/>
                          <a:ea typeface="+mn-ea"/>
                        </a:rPr>
                        <a:t>36.8%</a:t>
                      </a:r>
                      <a:r>
                        <a:rPr lang="ja-JP" altLang="en-US" sz="1000" b="1" dirty="0">
                          <a:solidFill>
                            <a:schemeClr val="tx1"/>
                          </a:solidFill>
                          <a:effectLst/>
                          <a:latin typeface="+mn-ea"/>
                          <a:ea typeface="+mn-ea"/>
                        </a:rPr>
                        <a:t>（</a:t>
                      </a:r>
                      <a:r>
                        <a:rPr lang="en-US" altLang="ja-JP" sz="1000" b="1" dirty="0">
                          <a:solidFill>
                            <a:schemeClr val="tx1"/>
                          </a:solidFill>
                          <a:effectLst/>
                          <a:latin typeface="+mn-ea"/>
                          <a:ea typeface="+mn-ea"/>
                        </a:rPr>
                        <a:t>R4</a:t>
                      </a:r>
                      <a:r>
                        <a:rPr lang="ja-JP" altLang="en-US" sz="1000" b="1" dirty="0">
                          <a:solidFill>
                            <a:schemeClr val="tx1"/>
                          </a:solidFill>
                          <a:effectLst/>
                          <a:latin typeface="+mn-ea"/>
                          <a:ea typeface="+mn-ea"/>
                        </a:rPr>
                        <a:t>）</a:t>
                      </a:r>
                      <a:endParaRPr lang="en-US" altLang="ja-JP" sz="105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5">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050" b="1" dirty="0">
                          <a:solidFill>
                            <a:schemeClr val="tx1"/>
                          </a:solidFill>
                          <a:effectLst/>
                          <a:latin typeface="+mn-ea"/>
                          <a:ea typeface="+mn-ea"/>
                          <a:cs typeface="HG丸ｺﾞｼｯｸM-PRO"/>
                        </a:rPr>
                        <a:t>R7</a:t>
                      </a:r>
                      <a:r>
                        <a:rPr lang="ja-JP" altLang="en-US" sz="1050" b="1" dirty="0">
                          <a:solidFill>
                            <a:schemeClr val="tx1"/>
                          </a:solidFill>
                          <a:effectLst/>
                          <a:latin typeface="+mn-ea"/>
                          <a:ea typeface="+mn-ea"/>
                          <a:cs typeface="HG丸ｺﾞｼｯｸM-PRO"/>
                        </a:rPr>
                        <a:t>の結果を</a:t>
                      </a: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050" b="1" dirty="0">
                          <a:solidFill>
                            <a:schemeClr val="tx1"/>
                          </a:solidFill>
                          <a:effectLst/>
                          <a:latin typeface="+mn-ea"/>
                          <a:ea typeface="+mn-ea"/>
                          <a:cs typeface="HG丸ｺﾞｼｯｸM-PRO"/>
                        </a:rPr>
                        <a:t>R8</a:t>
                      </a:r>
                      <a:r>
                        <a:rPr lang="ja-JP" altLang="en-US" sz="1050" b="1" dirty="0">
                          <a:solidFill>
                            <a:schemeClr val="tx1"/>
                          </a:solidFill>
                          <a:effectLst/>
                          <a:latin typeface="+mn-ea"/>
                          <a:ea typeface="+mn-ea"/>
                          <a:cs typeface="HG丸ｺﾞｼｯｸM-PRO"/>
                        </a:rPr>
                        <a:t>年度に公表予定</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050" b="1" dirty="0">
                          <a:latin typeface="+mn-ea"/>
                          <a:ea typeface="+mn-ea"/>
                        </a:rPr>
                        <a:t>50%</a:t>
                      </a:r>
                      <a:endParaRPr kumimoji="1" lang="ja-JP" altLang="en-US" sz="1050" b="1" dirty="0">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1773054"/>
                  </a:ext>
                </a:extLst>
              </a:tr>
              <a:tr h="229923">
                <a:tc vMerge="1">
                  <a:txBody>
                    <a:bodyPr/>
                    <a:lstStyle/>
                    <a:p>
                      <a:endParaRPr kumimoji="1" lang="ja-JP" altLang="en-US"/>
                    </a:p>
                  </a:txBody>
                  <a:tcPr/>
                </a:tc>
                <a:tc>
                  <a:txBody>
                    <a:bodyPr/>
                    <a:lstStyle/>
                    <a:p>
                      <a:pPr algn="l"/>
                      <a:r>
                        <a:rPr kumimoji="1" lang="ja-JP" altLang="en-US" sz="1050" b="1" dirty="0">
                          <a:solidFill>
                            <a:schemeClr val="tx1"/>
                          </a:solidFill>
                          <a:latin typeface="+mn-ea"/>
                          <a:ea typeface="+mn-ea"/>
                        </a:rPr>
                        <a:t>がん検診の受診率の向上（大腸</a:t>
                      </a:r>
                      <a:r>
                        <a:rPr lang="en-US" altLang="ja-JP" sz="700" b="1" dirty="0">
                          <a:solidFill>
                            <a:schemeClr val="tx1"/>
                          </a:solidFill>
                          <a:effectLst/>
                          <a:latin typeface="+mn-ea"/>
                          <a:ea typeface="+mn-ea"/>
                        </a:rPr>
                        <a:t>【</a:t>
                      </a:r>
                      <a:r>
                        <a:rPr lang="ja-JP" altLang="en-US" sz="700" b="1" dirty="0">
                          <a:solidFill>
                            <a:schemeClr val="tx1"/>
                          </a:solidFill>
                          <a:effectLst/>
                          <a:latin typeface="+mn-ea"/>
                          <a:ea typeface="+mn-ea"/>
                        </a:rPr>
                        <a:t>国民生活基礎調査</a:t>
                      </a:r>
                      <a:r>
                        <a:rPr lang="en-US" altLang="ja-JP" sz="700" b="1" dirty="0">
                          <a:solidFill>
                            <a:schemeClr val="tx1"/>
                          </a:solidFill>
                          <a:effectLst/>
                          <a:latin typeface="+mn-ea"/>
                          <a:ea typeface="+mn-ea"/>
                        </a:rPr>
                        <a:t>】</a:t>
                      </a:r>
                      <a:endParaRPr kumimoji="1" lang="en-US" altLang="ja-JP" sz="1050" b="1" dirty="0">
                        <a:solidFill>
                          <a:schemeClr val="tx1"/>
                        </a:solidFill>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050" b="1" dirty="0">
                          <a:latin typeface="+mn-ea"/>
                          <a:ea typeface="+mn-ea"/>
                        </a:rPr>
                        <a:t>40.3%</a:t>
                      </a:r>
                      <a:r>
                        <a:rPr kumimoji="1" lang="ja-JP" altLang="en-US" sz="1000" b="1" dirty="0">
                          <a:latin typeface="+mn-ea"/>
                          <a:ea typeface="+mn-ea"/>
                        </a:rPr>
                        <a:t>（</a:t>
                      </a:r>
                      <a:r>
                        <a:rPr kumimoji="1" lang="en-US" altLang="ja-JP" sz="1000" b="1" dirty="0">
                          <a:latin typeface="+mn-ea"/>
                          <a:ea typeface="+mn-ea"/>
                        </a:rPr>
                        <a:t>R4</a:t>
                      </a:r>
                      <a:r>
                        <a:rPr kumimoji="1" lang="ja-JP" altLang="en-US" sz="1000" b="1" dirty="0">
                          <a:latin typeface="+mn-ea"/>
                          <a:ea typeface="+mn-ea"/>
                        </a:rPr>
                        <a:t>）</a:t>
                      </a:r>
                      <a:endParaRPr kumimoji="1" lang="ja-JP" altLang="en-US" sz="1050" b="1" dirty="0">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a:endParaRPr kumimoji="1" lang="ja-JP" altLang="en-US" sz="1100" b="1" dirty="0">
                        <a:solidFill>
                          <a:srgbClr val="FF0000"/>
                        </a:solidFill>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n-ea"/>
                          <a:ea typeface="+mn-ea"/>
                          <a:cs typeface="+mn-cs"/>
                        </a:rPr>
                        <a:t>50%</a:t>
                      </a:r>
                      <a:endParaRPr kumimoji="1" lang="ja-JP" altLang="en-US" sz="1050" b="1" i="0" u="none" strike="noStrike" kern="1200" cap="none" spc="0" normalizeH="0" baseline="0" noProof="0" dirty="0">
                        <a:ln>
                          <a:noFill/>
                        </a:ln>
                        <a:solidFill>
                          <a:prstClr val="black"/>
                        </a:solidFill>
                        <a:effectLst/>
                        <a:uLnTx/>
                        <a:uFillTx/>
                        <a:latin typeface="+mn-ea"/>
                        <a:ea typeface="+mn-ea"/>
                        <a:cs typeface="+mn-cs"/>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98230983"/>
                  </a:ext>
                </a:extLst>
              </a:tr>
              <a:tr h="229923">
                <a:tc vMerge="1">
                  <a:txBody>
                    <a:bodyPr/>
                    <a:lstStyle/>
                    <a:p>
                      <a:endParaRPr kumimoji="1" lang="ja-JP" altLang="en-US"/>
                    </a:p>
                  </a:txBody>
                  <a:tcPr>
                    <a:lnT w="6350" cap="flat" cmpd="sng" algn="ctr">
                      <a:solidFill>
                        <a:schemeClr val="tx1"/>
                      </a:solidFill>
                      <a:prstDash val="solid"/>
                      <a:round/>
                      <a:headEnd type="none" w="med" len="med"/>
                      <a:tailEnd type="none" w="med" len="med"/>
                    </a:lnT>
                  </a:tcPr>
                </a:tc>
                <a:tc>
                  <a:txBody>
                    <a:bodyPr/>
                    <a:lstStyle/>
                    <a:p>
                      <a:r>
                        <a:rPr kumimoji="1" lang="ja-JP" altLang="en-US" sz="1050" b="1" i="0" u="none" strike="noStrike" kern="1200" cap="none" spc="0" normalizeH="0" baseline="0" noProof="0" dirty="0">
                          <a:ln>
                            <a:noFill/>
                          </a:ln>
                          <a:solidFill>
                            <a:schemeClr val="tx1"/>
                          </a:solidFill>
                          <a:effectLst/>
                          <a:uLnTx/>
                          <a:uFillTx/>
                          <a:latin typeface="+mn-ea"/>
                          <a:ea typeface="+mn-ea"/>
                          <a:cs typeface="+mn-cs"/>
                        </a:rPr>
                        <a:t>がん検診の受診率の向上（肺）</a:t>
                      </a:r>
                      <a:r>
                        <a:rPr lang="en-US" altLang="ja-JP" sz="700" b="1" dirty="0">
                          <a:solidFill>
                            <a:schemeClr val="tx1"/>
                          </a:solidFill>
                          <a:effectLst/>
                          <a:latin typeface="+mn-ea"/>
                          <a:ea typeface="+mn-ea"/>
                        </a:rPr>
                        <a:t>【</a:t>
                      </a:r>
                      <a:r>
                        <a:rPr lang="ja-JP" altLang="en-US" sz="700" b="1" dirty="0">
                          <a:solidFill>
                            <a:schemeClr val="tx1"/>
                          </a:solidFill>
                          <a:effectLst/>
                          <a:latin typeface="+mn-ea"/>
                          <a:ea typeface="+mn-ea"/>
                        </a:rPr>
                        <a:t>国民生活基礎調査</a:t>
                      </a:r>
                      <a:r>
                        <a:rPr lang="en-US" altLang="ja-JP" sz="700" b="1" dirty="0">
                          <a:solidFill>
                            <a:schemeClr val="tx1"/>
                          </a:solidFill>
                          <a:effectLst/>
                          <a:latin typeface="+mn-ea"/>
                          <a:ea typeface="+mn-ea"/>
                        </a:rPr>
                        <a:t>】</a:t>
                      </a:r>
                      <a:endParaRPr kumimoji="1" lang="en-US" altLang="ja-JP" sz="1050" b="1" i="0" u="none" strike="noStrike" kern="1200" cap="none" spc="0" normalizeH="0" baseline="0" noProof="0" dirty="0">
                        <a:ln>
                          <a:noFill/>
                        </a:ln>
                        <a:solidFill>
                          <a:schemeClr val="tx1"/>
                        </a:solidFill>
                        <a:effectLst/>
                        <a:uLnTx/>
                        <a:uFillTx/>
                        <a:latin typeface="+mn-ea"/>
                        <a:ea typeface="+mn-ea"/>
                        <a:cs typeface="+mn-cs"/>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050" b="1" dirty="0">
                          <a:latin typeface="+mn-ea"/>
                          <a:ea typeface="+mn-ea"/>
                        </a:rPr>
                        <a:t>42.2</a:t>
                      </a:r>
                      <a:r>
                        <a:rPr kumimoji="1" lang="ja-JP" altLang="en-US" sz="1050" b="1" dirty="0">
                          <a:latin typeface="+mn-ea"/>
                          <a:ea typeface="+mn-ea"/>
                        </a:rPr>
                        <a:t>％</a:t>
                      </a:r>
                      <a:r>
                        <a:rPr kumimoji="1" lang="ja-JP" altLang="en-US" sz="1000" b="1" dirty="0">
                          <a:latin typeface="+mn-ea"/>
                          <a:ea typeface="+mn-ea"/>
                        </a:rPr>
                        <a:t>（</a:t>
                      </a:r>
                      <a:r>
                        <a:rPr kumimoji="1" lang="en-US" altLang="ja-JP" sz="1000" b="1" dirty="0">
                          <a:latin typeface="+mn-ea"/>
                          <a:ea typeface="+mn-ea"/>
                        </a:rPr>
                        <a:t>R4</a:t>
                      </a:r>
                      <a:r>
                        <a:rPr kumimoji="1" lang="ja-JP" altLang="en-US" sz="1000" b="1" dirty="0">
                          <a:latin typeface="+mn-ea"/>
                          <a:ea typeface="+mn-ea"/>
                        </a:rPr>
                        <a:t>）</a:t>
                      </a:r>
                      <a:endParaRPr kumimoji="1" lang="ja-JP" altLang="en-US" sz="1050" b="1" dirty="0">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a:endParaRPr kumimoji="1" lang="ja-JP" altLang="en-US" sz="1100" b="1" dirty="0">
                        <a:solidFill>
                          <a:srgbClr val="FF0000"/>
                        </a:solidFill>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n-ea"/>
                          <a:ea typeface="+mn-ea"/>
                          <a:cs typeface="+mn-cs"/>
                        </a:rPr>
                        <a:t>50%</a:t>
                      </a:r>
                      <a:endParaRPr kumimoji="1" lang="ja-JP" altLang="en-US" sz="1050" b="1" i="0" u="none" strike="noStrike" kern="1200" cap="none" spc="0" normalizeH="0" baseline="0" noProof="0" dirty="0">
                        <a:ln>
                          <a:noFill/>
                        </a:ln>
                        <a:solidFill>
                          <a:prstClr val="black"/>
                        </a:solidFill>
                        <a:effectLst/>
                        <a:uLnTx/>
                        <a:uFillTx/>
                        <a:latin typeface="+mn-ea"/>
                        <a:ea typeface="+mn-ea"/>
                        <a:cs typeface="+mn-cs"/>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98745779"/>
                  </a:ext>
                </a:extLst>
              </a:tr>
              <a:tr h="259184">
                <a:tc vMerge="1">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23</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kumimoji="1" lang="ja-JP" altLang="en-US" sz="1050" b="1" i="0" u="none" strike="noStrike" kern="1200" cap="none" spc="0" normalizeH="0" baseline="0" noProof="0" dirty="0">
                          <a:ln>
                            <a:noFill/>
                          </a:ln>
                          <a:solidFill>
                            <a:schemeClr val="tx1"/>
                          </a:solidFill>
                          <a:effectLst/>
                          <a:uLnTx/>
                          <a:uFillTx/>
                          <a:latin typeface="+mn-ea"/>
                          <a:ea typeface="+mn-ea"/>
                          <a:cs typeface="+mn-cs"/>
                        </a:rPr>
                        <a:t>がん検診の受診率の向上（乳）</a:t>
                      </a:r>
                      <a:r>
                        <a:rPr lang="en-US" altLang="ja-JP" sz="700" b="1" dirty="0">
                          <a:solidFill>
                            <a:schemeClr val="tx1"/>
                          </a:solidFill>
                          <a:effectLst/>
                          <a:latin typeface="+mn-ea"/>
                          <a:ea typeface="+mn-ea"/>
                        </a:rPr>
                        <a:t>【</a:t>
                      </a:r>
                      <a:r>
                        <a:rPr lang="ja-JP" altLang="en-US" sz="700" b="1" dirty="0">
                          <a:solidFill>
                            <a:schemeClr val="tx1"/>
                          </a:solidFill>
                          <a:effectLst/>
                          <a:latin typeface="+mn-ea"/>
                          <a:ea typeface="+mn-ea"/>
                        </a:rPr>
                        <a:t>国民生活基礎調査</a:t>
                      </a:r>
                      <a:r>
                        <a:rPr lang="en-US" altLang="ja-JP" sz="700" b="1" dirty="0">
                          <a:solidFill>
                            <a:schemeClr val="tx1"/>
                          </a:solidFill>
                          <a:effectLst/>
                          <a:latin typeface="+mn-ea"/>
                          <a:ea typeface="+mn-ea"/>
                        </a:rPr>
                        <a:t>】</a:t>
                      </a:r>
                      <a:endParaRPr lang="zh-TW" altLang="en-US" sz="105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050" b="1" dirty="0">
                          <a:solidFill>
                            <a:schemeClr val="tx1"/>
                          </a:solidFill>
                          <a:effectLst/>
                          <a:latin typeface="+mn-ea"/>
                          <a:ea typeface="+mn-ea"/>
                          <a:cs typeface="HG丸ｺﾞｼｯｸM-PRO"/>
                        </a:rPr>
                        <a:t>42.2</a:t>
                      </a:r>
                      <a:r>
                        <a:rPr lang="ja-JP" altLang="en-US" sz="1050" b="1" dirty="0">
                          <a:solidFill>
                            <a:schemeClr val="tx1"/>
                          </a:solidFill>
                          <a:effectLst/>
                          <a:latin typeface="+mn-ea"/>
                          <a:ea typeface="+mn-ea"/>
                          <a:cs typeface="HG丸ｺﾞｼｯｸM-PRO"/>
                        </a:rPr>
                        <a:t>％</a:t>
                      </a:r>
                      <a:r>
                        <a:rPr lang="ja-JP" altLang="en-US" sz="1000" b="1" dirty="0">
                          <a:solidFill>
                            <a:schemeClr val="tx1"/>
                          </a:solidFill>
                          <a:effectLst/>
                          <a:latin typeface="+mn-ea"/>
                          <a:ea typeface="+mn-ea"/>
                          <a:cs typeface="HG丸ｺﾞｼｯｸM-PRO"/>
                        </a:rPr>
                        <a:t>（</a:t>
                      </a:r>
                      <a:r>
                        <a:rPr lang="en-US" altLang="ja-JP" sz="1000" b="1" dirty="0">
                          <a:solidFill>
                            <a:schemeClr val="tx1"/>
                          </a:solidFill>
                          <a:effectLst/>
                          <a:latin typeface="+mn-ea"/>
                          <a:ea typeface="+mn-ea"/>
                          <a:cs typeface="HG丸ｺﾞｼｯｸM-PRO"/>
                        </a:rPr>
                        <a:t>R4</a:t>
                      </a:r>
                      <a:r>
                        <a:rPr lang="ja-JP" altLang="en-US" sz="1000" b="1" dirty="0">
                          <a:solidFill>
                            <a:schemeClr val="tx1"/>
                          </a:solidFill>
                          <a:effectLst/>
                          <a:latin typeface="+mn-ea"/>
                          <a:ea typeface="+mn-ea"/>
                          <a:cs typeface="HG丸ｺﾞｼｯｸM-PRO"/>
                        </a:rPr>
                        <a:t>）</a:t>
                      </a:r>
                      <a:endParaRPr lang="zh-TW" altLang="en-US" sz="105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zh-TW" altLang="en-US" sz="1100" b="1" dirty="0">
                        <a:solidFill>
                          <a:srgbClr val="FF0000"/>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n-ea"/>
                          <a:ea typeface="+mn-ea"/>
                          <a:cs typeface="+mn-cs"/>
                        </a:rPr>
                        <a:t>50%</a:t>
                      </a:r>
                      <a:endParaRPr kumimoji="1" lang="ja-JP" altLang="en-US" sz="1050" b="1" i="0" u="none" strike="noStrike" kern="1200" cap="none" spc="0" normalizeH="0" baseline="0" noProof="0" dirty="0">
                        <a:ln>
                          <a:noFill/>
                        </a:ln>
                        <a:solidFill>
                          <a:prstClr val="black"/>
                        </a:solidFill>
                        <a:effectLst/>
                        <a:uLnTx/>
                        <a:uFillTx/>
                        <a:latin typeface="+mn-ea"/>
                        <a:ea typeface="+mn-ea"/>
                        <a:cs typeface="+mn-cs"/>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795793"/>
                  </a:ext>
                </a:extLst>
              </a:tr>
              <a:tr h="335639">
                <a:tc vMerge="1">
                  <a:txBody>
                    <a:bodyPr/>
                    <a:lstStyle/>
                    <a:p>
                      <a:endParaRPr kumimoji="1" lang="ja-JP" altLang="en-US"/>
                    </a:p>
                  </a:txBody>
                  <a:tcPr/>
                </a:tc>
                <a:tc>
                  <a:txBody>
                    <a:bodyPr/>
                    <a:lstStyle/>
                    <a:p>
                      <a:r>
                        <a:rPr kumimoji="1" lang="ja-JP" altLang="en-US" sz="1050" b="1" i="0" u="none" strike="noStrike" kern="1200" cap="none" spc="0" normalizeH="0" baseline="0" noProof="0" dirty="0">
                          <a:ln>
                            <a:noFill/>
                          </a:ln>
                          <a:solidFill>
                            <a:schemeClr val="tx1"/>
                          </a:solidFill>
                          <a:effectLst/>
                          <a:uLnTx/>
                          <a:uFillTx/>
                          <a:latin typeface="+mn-ea"/>
                          <a:ea typeface="+mn-ea"/>
                          <a:cs typeface="+mn-cs"/>
                        </a:rPr>
                        <a:t>がん検診の受診率の向上（子宮頸がん）</a:t>
                      </a:r>
                      <a:endParaRPr kumimoji="1" lang="en-US" altLang="ja-JP" sz="1050" b="1" i="0" u="none" strike="noStrike" kern="1200" cap="none" spc="0" normalizeH="0" baseline="0" noProof="0" dirty="0">
                        <a:ln>
                          <a:noFill/>
                        </a:ln>
                        <a:solidFill>
                          <a:schemeClr val="tx1"/>
                        </a:solidFill>
                        <a:effectLst/>
                        <a:uLnTx/>
                        <a:uFillTx/>
                        <a:latin typeface="+mn-ea"/>
                        <a:ea typeface="+mn-ea"/>
                        <a:cs typeface="+mn-cs"/>
                      </a:endParaRPr>
                    </a:p>
                    <a:p>
                      <a:r>
                        <a:rPr lang="en-US" altLang="ja-JP" sz="700" b="1" dirty="0">
                          <a:solidFill>
                            <a:schemeClr val="tx1"/>
                          </a:solidFill>
                          <a:effectLst/>
                          <a:latin typeface="+mn-ea"/>
                          <a:ea typeface="+mn-ea"/>
                        </a:rPr>
                        <a:t>【</a:t>
                      </a:r>
                      <a:r>
                        <a:rPr lang="ja-JP" altLang="en-US" sz="700" b="1" dirty="0">
                          <a:solidFill>
                            <a:schemeClr val="tx1"/>
                          </a:solidFill>
                          <a:effectLst/>
                          <a:latin typeface="+mn-ea"/>
                          <a:ea typeface="+mn-ea"/>
                        </a:rPr>
                        <a:t>国民生活基礎調査</a:t>
                      </a:r>
                      <a:r>
                        <a:rPr lang="en-US" altLang="ja-JP" sz="700" b="1" dirty="0">
                          <a:solidFill>
                            <a:schemeClr val="tx1"/>
                          </a:solidFill>
                          <a:effectLst/>
                          <a:latin typeface="+mn-ea"/>
                          <a:ea typeface="+mn-ea"/>
                        </a:rPr>
                        <a:t>】</a:t>
                      </a:r>
                      <a:endParaRPr kumimoji="1" lang="ja-JP" altLang="en-US" sz="1050" dirty="0">
                        <a:solidFill>
                          <a:schemeClr val="tx1"/>
                        </a:solidFill>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050" b="1" dirty="0">
                          <a:latin typeface="+mn-ea"/>
                          <a:ea typeface="+mn-ea"/>
                        </a:rPr>
                        <a:t>39.9</a:t>
                      </a:r>
                      <a:r>
                        <a:rPr kumimoji="1" lang="ja-JP" altLang="en-US" sz="1050" b="1" dirty="0">
                          <a:latin typeface="+mn-ea"/>
                          <a:ea typeface="+mn-ea"/>
                        </a:rPr>
                        <a:t>％</a:t>
                      </a:r>
                      <a:r>
                        <a:rPr kumimoji="1" lang="ja-JP" altLang="en-US" sz="1000" b="1" dirty="0">
                          <a:latin typeface="+mn-ea"/>
                          <a:ea typeface="+mn-ea"/>
                        </a:rPr>
                        <a:t>（</a:t>
                      </a:r>
                      <a:r>
                        <a:rPr kumimoji="1" lang="en-US" altLang="ja-JP" sz="1000" b="1" dirty="0">
                          <a:latin typeface="+mn-ea"/>
                          <a:ea typeface="+mn-ea"/>
                        </a:rPr>
                        <a:t>R4</a:t>
                      </a:r>
                      <a:r>
                        <a:rPr kumimoji="1" lang="ja-JP" altLang="en-US" sz="1000" b="1" dirty="0">
                          <a:latin typeface="+mn-ea"/>
                          <a:ea typeface="+mn-ea"/>
                        </a:rPr>
                        <a:t>）</a:t>
                      </a:r>
                      <a:endParaRPr kumimoji="1" lang="ja-JP" altLang="en-US" sz="1050" b="1" dirty="0">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a:endParaRPr kumimoji="1" lang="ja-JP" altLang="en-US" sz="1100" b="1" dirty="0">
                        <a:solidFill>
                          <a:srgbClr val="FF0000"/>
                        </a:solidFill>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n-ea"/>
                          <a:ea typeface="+mn-ea"/>
                          <a:cs typeface="+mn-cs"/>
                        </a:rPr>
                        <a:t>50%</a:t>
                      </a:r>
                      <a:endParaRPr kumimoji="1" lang="ja-JP" altLang="en-US" sz="1050" b="1" i="0" u="none" strike="noStrike" kern="1200" cap="none" spc="0" normalizeH="0" baseline="0" noProof="0" dirty="0">
                        <a:ln>
                          <a:noFill/>
                        </a:ln>
                        <a:solidFill>
                          <a:prstClr val="black"/>
                        </a:solidFill>
                        <a:effectLst/>
                        <a:uLnTx/>
                        <a:uFillTx/>
                        <a:latin typeface="+mn-ea"/>
                        <a:ea typeface="+mn-ea"/>
                        <a:cs typeface="+mn-cs"/>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55216900"/>
                  </a:ext>
                </a:extLst>
              </a:tr>
              <a:tr h="388496">
                <a:tc>
                  <a:txBody>
                    <a:bodyPr/>
                    <a:lstStyle/>
                    <a:p>
                      <a:pPr algn="ctr" fontAlgn="auto">
                        <a:lnSpc>
                          <a:spcPts val="1600"/>
                        </a:lnSpc>
                        <a:spcAft>
                          <a:spcPts val="0"/>
                        </a:spcAft>
                      </a:pPr>
                      <a:r>
                        <a:rPr lang="en-US" altLang="ja-JP" sz="1100" dirty="0">
                          <a:solidFill>
                            <a:schemeClr val="bg1"/>
                          </a:solidFill>
                          <a:effectLst/>
                          <a:latin typeface="+mn-ea"/>
                          <a:ea typeface="+mn-ea"/>
                          <a:cs typeface="HG丸ｺﾞｼｯｸM-PRO"/>
                        </a:rPr>
                        <a:t>23</a:t>
                      </a:r>
                    </a:p>
                  </a:txBody>
                  <a:tcPr marL="72000" marR="72000" marT="36000" marB="36000" anchor="ctr">
                    <a:lnL w="9525" cap="flat" cmpd="sng" algn="ctr">
                      <a:solidFill>
                        <a:schemeClr val="tx1"/>
                      </a:solidFill>
                      <a:prstDash val="solid"/>
                      <a:round/>
                      <a:headEnd type="none" w="med" len="med"/>
                      <a:tailEnd type="none" w="med" len="med"/>
                    </a:lnL>
                    <a:lnR w="9525"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r>
                        <a:rPr kumimoji="1" lang="ja-JP" altLang="en-US" sz="900" b="1" dirty="0">
                          <a:solidFill>
                            <a:schemeClr val="tx1"/>
                          </a:solidFill>
                          <a:latin typeface="+mn-ea"/>
                          <a:ea typeface="+mn-ea"/>
                        </a:rPr>
                        <a:t>がんの年齢調整罹患率の減少（</a:t>
                      </a:r>
                      <a:r>
                        <a:rPr kumimoji="1" lang="en-US" altLang="ja-JP" sz="900" b="1" dirty="0">
                          <a:solidFill>
                            <a:schemeClr val="tx1"/>
                          </a:solidFill>
                          <a:latin typeface="+mn-ea"/>
                          <a:ea typeface="+mn-ea"/>
                        </a:rPr>
                        <a:t>75</a:t>
                      </a:r>
                      <a:r>
                        <a:rPr kumimoji="1" lang="ja-JP" altLang="en-US" sz="900" b="1" dirty="0">
                          <a:solidFill>
                            <a:schemeClr val="tx1"/>
                          </a:solidFill>
                          <a:latin typeface="+mn-ea"/>
                          <a:ea typeface="+mn-ea"/>
                        </a:rPr>
                        <a:t>歳未満、進行がん）</a:t>
                      </a:r>
                      <a:endParaRPr kumimoji="1" lang="en-US" altLang="ja-JP" sz="900" b="1" dirty="0">
                        <a:solidFill>
                          <a:schemeClr val="tx1"/>
                        </a:solidFill>
                        <a:latin typeface="+mn-ea"/>
                        <a:ea typeface="+mn-ea"/>
                      </a:endParaRPr>
                    </a:p>
                    <a:p>
                      <a:r>
                        <a:rPr kumimoji="1" lang="en-US" altLang="ja-JP" sz="800" b="1" dirty="0">
                          <a:solidFill>
                            <a:schemeClr val="tx1"/>
                          </a:solidFill>
                          <a:latin typeface="+mn-ea"/>
                          <a:ea typeface="+mn-ea"/>
                        </a:rPr>
                        <a:t>【</a:t>
                      </a:r>
                      <a:r>
                        <a:rPr kumimoji="1" lang="ja-JP" altLang="en-US" sz="800" b="1" dirty="0">
                          <a:solidFill>
                            <a:schemeClr val="tx1"/>
                          </a:solidFill>
                          <a:latin typeface="+mn-ea"/>
                          <a:ea typeface="+mn-ea"/>
                        </a:rPr>
                        <a:t>大阪府がん登録データを用いて大阪国際がんセンター がん対策センター作成</a:t>
                      </a:r>
                      <a:r>
                        <a:rPr kumimoji="1" lang="en-US" altLang="ja-JP" sz="800" b="1" dirty="0">
                          <a:solidFill>
                            <a:schemeClr val="tx1"/>
                          </a:solidFill>
                          <a:latin typeface="+mn-ea"/>
                          <a:ea typeface="+mn-ea"/>
                        </a:rPr>
                        <a:t>】</a:t>
                      </a:r>
                      <a:endParaRPr kumimoji="1" lang="ja-JP" altLang="en-US" sz="800" b="1" dirty="0">
                        <a:solidFill>
                          <a:schemeClr val="tx1"/>
                        </a:solidFill>
                        <a:latin typeface="+mn-ea"/>
                        <a:ea typeface="+mn-ea"/>
                      </a:endParaRPr>
                    </a:p>
                  </a:txBody>
                  <a:tcPr marL="72000" marR="72000" marT="36000" marB="36000" anchor="ctr">
                    <a:lnL w="9525"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050" b="1" dirty="0">
                          <a:latin typeface="+mn-ea"/>
                          <a:ea typeface="+mn-ea"/>
                        </a:rPr>
                        <a:t>268.4</a:t>
                      </a:r>
                      <a:r>
                        <a:rPr kumimoji="1" lang="ja-JP" altLang="en-US" sz="1050" b="1" dirty="0">
                          <a:latin typeface="+mn-ea"/>
                          <a:ea typeface="+mn-ea"/>
                        </a:rPr>
                        <a:t>人</a:t>
                      </a:r>
                      <a:r>
                        <a:rPr kumimoji="1" lang="ja-JP" altLang="en-US" sz="1000" b="1" dirty="0">
                          <a:latin typeface="+mn-ea"/>
                          <a:ea typeface="+mn-ea"/>
                        </a:rPr>
                        <a:t>（</a:t>
                      </a:r>
                      <a:r>
                        <a:rPr kumimoji="1" lang="en-US" altLang="ja-JP" sz="1000" b="1" dirty="0">
                          <a:latin typeface="+mn-ea"/>
                          <a:ea typeface="+mn-ea"/>
                        </a:rPr>
                        <a:t>R1</a:t>
                      </a:r>
                      <a:r>
                        <a:rPr kumimoji="1" lang="ja-JP" altLang="en-US" sz="1000" b="1" dirty="0">
                          <a:latin typeface="+mn-ea"/>
                          <a:ea typeface="+mn-ea"/>
                        </a:rPr>
                        <a:t>）</a:t>
                      </a:r>
                      <a:endParaRPr kumimoji="1" lang="en-US" altLang="ja-JP" sz="1000" b="1" dirty="0">
                        <a:latin typeface="+mn-ea"/>
                        <a:ea typeface="+mn-ea"/>
                      </a:endParaRPr>
                    </a:p>
                    <a:p>
                      <a:pPr algn="ctr"/>
                      <a:r>
                        <a:rPr kumimoji="1" lang="ja-JP" altLang="en-US" sz="1050" b="1" dirty="0">
                          <a:latin typeface="+mn-ea"/>
                          <a:ea typeface="+mn-ea"/>
                        </a:rPr>
                        <a:t>＜人口</a:t>
                      </a:r>
                      <a:r>
                        <a:rPr kumimoji="1" lang="en-US" altLang="ja-JP" sz="1050" b="1" dirty="0">
                          <a:latin typeface="+mn-ea"/>
                          <a:ea typeface="+mn-ea"/>
                        </a:rPr>
                        <a:t>10</a:t>
                      </a:r>
                      <a:r>
                        <a:rPr kumimoji="1" lang="ja-JP" altLang="en-US" sz="1050" b="1" dirty="0">
                          <a:latin typeface="+mn-ea"/>
                          <a:ea typeface="+mn-ea"/>
                        </a:rPr>
                        <a:t>万対＞</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050" b="1" dirty="0">
                          <a:solidFill>
                            <a:schemeClr val="tx1"/>
                          </a:solidFill>
                          <a:latin typeface="+mn-ea"/>
                          <a:ea typeface="+mn-ea"/>
                        </a:rPr>
                        <a:t>251.9</a:t>
                      </a:r>
                      <a:r>
                        <a:rPr kumimoji="1" lang="ja-JP" altLang="en-US" sz="1050" b="1" dirty="0">
                          <a:solidFill>
                            <a:schemeClr val="tx1"/>
                          </a:solidFill>
                          <a:latin typeface="+mn-ea"/>
                          <a:ea typeface="+mn-ea"/>
                        </a:rPr>
                        <a:t>人（</a:t>
                      </a:r>
                      <a:r>
                        <a:rPr kumimoji="1" lang="en-US" altLang="ja-JP" sz="1050" b="1" dirty="0">
                          <a:solidFill>
                            <a:schemeClr val="tx1"/>
                          </a:solidFill>
                          <a:latin typeface="+mn-ea"/>
                          <a:ea typeface="+mn-ea"/>
                        </a:rPr>
                        <a:t>R2</a:t>
                      </a:r>
                      <a:r>
                        <a:rPr kumimoji="1" lang="ja-JP" altLang="en-US" sz="1050" b="1" dirty="0">
                          <a:solidFill>
                            <a:schemeClr val="tx1"/>
                          </a:solidFill>
                          <a:latin typeface="+mn-ea"/>
                          <a:ea typeface="+mn-ea"/>
                        </a:rPr>
                        <a:t>）</a:t>
                      </a:r>
                      <a:r>
                        <a:rPr lang="ja-JP" altLang="en-US" sz="1050" b="0" dirty="0">
                          <a:solidFill>
                            <a:schemeClr val="tx1"/>
                          </a:solidFill>
                          <a:effectLst/>
                          <a:latin typeface="+mn-ea"/>
                          <a:ea typeface="+mn-ea"/>
                        </a:rPr>
                        <a:t>［○］</a:t>
                      </a:r>
                      <a:endParaRPr kumimoji="1" lang="ja-JP" altLang="en-US" sz="1050" b="0" dirty="0">
                        <a:solidFill>
                          <a:schemeClr val="tx1"/>
                        </a:solidFill>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ja-JP" altLang="en-US" sz="1050" b="1" dirty="0">
                          <a:latin typeface="+mn-ea"/>
                          <a:ea typeface="+mn-ea"/>
                        </a:rPr>
                        <a:t>減少</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9646598"/>
                  </a:ext>
                </a:extLst>
              </a:tr>
              <a:tr h="388496">
                <a:tc>
                  <a:txBody>
                    <a:bodyPr/>
                    <a:lstStyle/>
                    <a:p>
                      <a:r>
                        <a:rPr lang="en-US" altLang="ja-JP" sz="1100" dirty="0">
                          <a:solidFill>
                            <a:schemeClr val="bg1"/>
                          </a:solidFill>
                          <a:effectLst/>
                          <a:latin typeface="+mn-ea"/>
                          <a:ea typeface="+mn-ea"/>
                          <a:cs typeface="HG丸ｺﾞｼｯｸM-PRO"/>
                        </a:rPr>
                        <a:t>24</a:t>
                      </a:r>
                      <a:endParaRPr kumimoji="1" lang="ja-JP" altLang="en-US" sz="1600" dirty="0"/>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r>
                        <a:rPr kumimoji="1" lang="ja-JP" altLang="en-US" sz="1050" b="1" dirty="0">
                          <a:solidFill>
                            <a:schemeClr val="tx1"/>
                          </a:solidFill>
                          <a:latin typeface="+mn-ea"/>
                          <a:ea typeface="+mn-ea"/>
                        </a:rPr>
                        <a:t>がんの年齢調整死亡率の減少（</a:t>
                      </a:r>
                      <a:r>
                        <a:rPr kumimoji="1" lang="en-US" altLang="ja-JP" sz="1050" b="1" dirty="0">
                          <a:solidFill>
                            <a:schemeClr val="tx1"/>
                          </a:solidFill>
                          <a:latin typeface="+mn-ea"/>
                          <a:ea typeface="+mn-ea"/>
                        </a:rPr>
                        <a:t>75</a:t>
                      </a:r>
                      <a:r>
                        <a:rPr kumimoji="1" lang="ja-JP" altLang="en-US" sz="1050" b="1" dirty="0">
                          <a:solidFill>
                            <a:schemeClr val="tx1"/>
                          </a:solidFill>
                          <a:latin typeface="+mn-ea"/>
                          <a:ea typeface="+mn-ea"/>
                        </a:rPr>
                        <a:t>歳未満）</a:t>
                      </a:r>
                      <a:endParaRPr kumimoji="1" lang="en-US" altLang="ja-JP" sz="1050" b="1"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1" dirty="0">
                          <a:solidFill>
                            <a:schemeClr val="tx1"/>
                          </a:solidFill>
                          <a:latin typeface="+mn-ea"/>
                          <a:ea typeface="+mn-ea"/>
                        </a:rPr>
                        <a:t>【</a:t>
                      </a:r>
                      <a:r>
                        <a:rPr kumimoji="1" lang="ja-JP" altLang="en-US" sz="800" b="1" dirty="0">
                          <a:solidFill>
                            <a:schemeClr val="tx1"/>
                          </a:solidFill>
                          <a:latin typeface="+mn-ea"/>
                          <a:ea typeface="+mn-ea"/>
                        </a:rPr>
                        <a:t>人口動態統計を用いて大阪国際がんセンター がん対策センター作成</a:t>
                      </a:r>
                      <a:r>
                        <a:rPr kumimoji="1" lang="en-US" altLang="ja-JP" sz="800" b="1" dirty="0">
                          <a:solidFill>
                            <a:schemeClr val="tx1"/>
                          </a:solidFill>
                          <a:latin typeface="+mn-ea"/>
                          <a:ea typeface="+mn-ea"/>
                        </a:rPr>
                        <a:t>】</a:t>
                      </a:r>
                      <a:endParaRPr kumimoji="1" lang="ja-JP" altLang="en-US" sz="800" b="1" dirty="0">
                        <a:solidFill>
                          <a:schemeClr val="tx1"/>
                        </a:solidFill>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050" b="1" dirty="0">
                          <a:latin typeface="+mn-ea"/>
                          <a:ea typeface="+mn-ea"/>
                        </a:rPr>
                        <a:t>132.2</a:t>
                      </a:r>
                      <a:r>
                        <a:rPr kumimoji="1" lang="ja-JP" altLang="en-US" sz="1050" b="1" dirty="0">
                          <a:latin typeface="+mn-ea"/>
                          <a:ea typeface="+mn-ea"/>
                        </a:rPr>
                        <a:t>人</a:t>
                      </a:r>
                      <a:r>
                        <a:rPr kumimoji="1" lang="ja-JP" altLang="en-US" sz="1000" b="1" dirty="0">
                          <a:latin typeface="+mn-ea"/>
                          <a:ea typeface="+mn-ea"/>
                        </a:rPr>
                        <a:t>（</a:t>
                      </a:r>
                      <a:r>
                        <a:rPr kumimoji="1" lang="en-US" altLang="ja-JP" sz="1000" b="1" dirty="0">
                          <a:latin typeface="+mn-ea"/>
                          <a:ea typeface="+mn-ea"/>
                        </a:rPr>
                        <a:t>R3</a:t>
                      </a:r>
                      <a:r>
                        <a:rPr kumimoji="1" lang="ja-JP" altLang="en-US" sz="1000" b="1" dirty="0">
                          <a:latin typeface="+mn-ea"/>
                          <a:ea typeface="+mn-ea"/>
                        </a:rPr>
                        <a:t>）</a:t>
                      </a:r>
                      <a:endParaRPr kumimoji="1" lang="en-US" altLang="ja-JP" sz="1000" b="1" dirty="0">
                        <a:latin typeface="+mn-ea"/>
                        <a:ea typeface="+mn-ea"/>
                      </a:endParaRPr>
                    </a:p>
                    <a:p>
                      <a:pPr algn="ctr"/>
                      <a:r>
                        <a:rPr kumimoji="1" lang="ja-JP" altLang="en-US" sz="1050" b="1" dirty="0">
                          <a:latin typeface="+mn-ea"/>
                          <a:ea typeface="+mn-ea"/>
                        </a:rPr>
                        <a:t>＜人口</a:t>
                      </a:r>
                      <a:r>
                        <a:rPr kumimoji="1" lang="en-US" altLang="ja-JP" sz="1050" b="1" dirty="0">
                          <a:latin typeface="+mn-ea"/>
                          <a:ea typeface="+mn-ea"/>
                        </a:rPr>
                        <a:t>10</a:t>
                      </a:r>
                      <a:r>
                        <a:rPr kumimoji="1" lang="ja-JP" altLang="en-US" sz="1050" b="1" dirty="0">
                          <a:latin typeface="+mn-ea"/>
                          <a:ea typeface="+mn-ea"/>
                        </a:rPr>
                        <a:t>万対＞</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a:r>
                        <a:rPr kumimoji="1" lang="en-US" altLang="ja-JP" sz="1050" b="1" dirty="0">
                          <a:solidFill>
                            <a:schemeClr val="tx1"/>
                          </a:solidFill>
                          <a:latin typeface="+mn-ea"/>
                          <a:ea typeface="+mn-ea"/>
                        </a:rPr>
                        <a:t>127.5</a:t>
                      </a:r>
                      <a:r>
                        <a:rPr kumimoji="1" lang="ja-JP" altLang="en-US" sz="1050" b="1" dirty="0">
                          <a:solidFill>
                            <a:schemeClr val="tx1"/>
                          </a:solidFill>
                          <a:latin typeface="+mn-ea"/>
                          <a:ea typeface="+mn-ea"/>
                        </a:rPr>
                        <a:t>人（</a:t>
                      </a:r>
                      <a:r>
                        <a:rPr kumimoji="1" lang="en-US" altLang="ja-JP" sz="1050" b="1" dirty="0">
                          <a:solidFill>
                            <a:schemeClr val="tx1"/>
                          </a:solidFill>
                          <a:latin typeface="+mn-ea"/>
                          <a:ea typeface="+mn-ea"/>
                        </a:rPr>
                        <a:t>R4</a:t>
                      </a:r>
                      <a:r>
                        <a:rPr kumimoji="1" lang="ja-JP" altLang="en-US" sz="1050" b="1" dirty="0">
                          <a:solidFill>
                            <a:schemeClr val="tx1"/>
                          </a:solidFill>
                          <a:latin typeface="+mn-ea"/>
                          <a:ea typeface="+mn-ea"/>
                        </a:rPr>
                        <a:t>）</a:t>
                      </a:r>
                      <a:r>
                        <a:rPr kumimoji="1" lang="ja-JP" altLang="en-US" sz="1050" b="0" dirty="0">
                          <a:solidFill>
                            <a:schemeClr val="tx1"/>
                          </a:solidFill>
                          <a:effectLst/>
                          <a:latin typeface="+mn-ea"/>
                          <a:ea typeface="+mn-ea"/>
                        </a:rPr>
                        <a:t>［○］</a:t>
                      </a:r>
                      <a:endParaRPr kumimoji="1" lang="ja-JP" altLang="en-US" sz="1050" b="0" dirty="0">
                        <a:solidFill>
                          <a:schemeClr val="tx1"/>
                        </a:solidFill>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050" b="1" dirty="0">
                          <a:solidFill>
                            <a:schemeClr val="tx1"/>
                          </a:solidFill>
                          <a:effectLst/>
                          <a:latin typeface="+mn-ea"/>
                          <a:ea typeface="+mn-ea"/>
                          <a:cs typeface="HG丸ｺﾞｼｯｸM-PRO"/>
                        </a:rPr>
                        <a:t>減少</a:t>
                      </a:r>
                      <a:endParaRPr lang="en-US" altLang="zh-TW" sz="105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92057636"/>
                  </a:ext>
                </a:extLst>
              </a:tr>
            </a:tbl>
          </a:graphicData>
        </a:graphic>
      </p:graphicFrame>
      <p:sp>
        <p:nvSpPr>
          <p:cNvPr id="14" name="角丸四角形 13"/>
          <p:cNvSpPr/>
          <p:nvPr/>
        </p:nvSpPr>
        <p:spPr>
          <a:xfrm>
            <a:off x="304490" y="1541034"/>
            <a:ext cx="9297020" cy="5147634"/>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9" name="角丸四角形 18"/>
          <p:cNvSpPr/>
          <p:nvPr/>
        </p:nvSpPr>
        <p:spPr>
          <a:xfrm>
            <a:off x="357909" y="1129618"/>
            <a:ext cx="2088000" cy="504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0" name="角丸四角形 19"/>
          <p:cNvSpPr/>
          <p:nvPr/>
        </p:nvSpPr>
        <p:spPr>
          <a:xfrm>
            <a:off x="2419296" y="1129559"/>
            <a:ext cx="7073522" cy="504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けんしん（健診・がん検診）の受診率を上げます</a:t>
            </a:r>
          </a:p>
          <a:p>
            <a:pPr algn="ctr">
              <a:lnSpc>
                <a:spcPts val="2000"/>
              </a:lnSpc>
            </a:pPr>
            <a:r>
              <a:rPr kumimoji="1" lang="ja-JP" altLang="en-US" sz="1600" b="1" dirty="0">
                <a:solidFill>
                  <a:schemeClr val="tx1"/>
                </a:solidFill>
              </a:rPr>
              <a:t>～けんしんを受けましょう～</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39</a:t>
            </a:fld>
            <a:endParaRPr kumimoji="1" lang="ja-JP" altLang="en-US"/>
          </a:p>
        </p:txBody>
      </p:sp>
      <p:pic>
        <p:nvPicPr>
          <p:cNvPr id="21" name="図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grpSp>
        <p:nvGrpSpPr>
          <p:cNvPr id="3" name="グループ化 2">
            <a:extLst>
              <a:ext uri="{FF2B5EF4-FFF2-40B4-BE49-F238E27FC236}">
                <a16:creationId xmlns:a16="http://schemas.microsoft.com/office/drawing/2014/main" id="{780988F6-114C-407B-9F07-A64DEC9C47F3}"/>
              </a:ext>
            </a:extLst>
          </p:cNvPr>
          <p:cNvGrpSpPr/>
          <p:nvPr/>
        </p:nvGrpSpPr>
        <p:grpSpPr>
          <a:xfrm>
            <a:off x="437676" y="6005761"/>
            <a:ext cx="9055141" cy="676679"/>
            <a:chOff x="357909" y="5806190"/>
            <a:chExt cx="9134909" cy="994301"/>
          </a:xfrm>
        </p:grpSpPr>
        <p:sp>
          <p:nvSpPr>
            <p:cNvPr id="16" name="角丸四角形 19">
              <a:extLst>
                <a:ext uri="{FF2B5EF4-FFF2-40B4-BE49-F238E27FC236}">
                  <a16:creationId xmlns:a16="http://schemas.microsoft.com/office/drawing/2014/main" id="{023A6160-8CC7-4472-8E0F-301E9BCB934B}"/>
                </a:ext>
              </a:extLst>
            </p:cNvPr>
            <p:cNvSpPr/>
            <p:nvPr/>
          </p:nvSpPr>
          <p:spPr>
            <a:xfrm>
              <a:off x="357909" y="5806190"/>
              <a:ext cx="1080232" cy="986168"/>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400" b="1" dirty="0">
                  <a:solidFill>
                    <a:schemeClr val="bg1"/>
                  </a:solidFill>
                </a:rPr>
                <a:t>現状</a:t>
              </a:r>
              <a:r>
                <a:rPr kumimoji="1" lang="ja-JP" altLang="en-US" sz="1400" baseline="0" dirty="0">
                  <a:latin typeface="+mn-ea"/>
                  <a:ea typeface="+mn-ea"/>
                </a:rPr>
                <a:t>･</a:t>
              </a:r>
              <a:r>
                <a:rPr kumimoji="1" lang="ja-JP" altLang="en-US" sz="1400" b="1" dirty="0">
                  <a:solidFill>
                    <a:schemeClr val="bg1"/>
                  </a:solidFill>
                </a:rPr>
                <a:t>課題</a:t>
              </a:r>
              <a:endParaRPr kumimoji="1" lang="en-US" altLang="ja-JP" sz="1400" b="1" dirty="0">
                <a:solidFill>
                  <a:schemeClr val="bg1"/>
                </a:solidFill>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（計画策定時）</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角丸四角形 20">
              <a:extLst>
                <a:ext uri="{FF2B5EF4-FFF2-40B4-BE49-F238E27FC236}">
                  <a16:creationId xmlns:a16="http://schemas.microsoft.com/office/drawing/2014/main" id="{B0D00279-E093-4BED-BF57-184039BF0B6B}"/>
                </a:ext>
              </a:extLst>
            </p:cNvPr>
            <p:cNvSpPr/>
            <p:nvPr/>
          </p:nvSpPr>
          <p:spPr>
            <a:xfrm>
              <a:off x="1438141" y="5814323"/>
              <a:ext cx="8054677" cy="986168"/>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000" b="1" baseline="0" dirty="0">
                  <a:solidFill>
                    <a:schemeClr val="tx1"/>
                  </a:solidFill>
                  <a:latin typeface="+mn-ea"/>
                  <a:ea typeface="+mn-ea"/>
                </a:rPr>
                <a:t>◆ 特定健診及びがん検診受診率は向上していますが、全国比較では低位にあります。 </a:t>
              </a:r>
              <a:endParaRPr kumimoji="1" lang="en-US" altLang="ja-JP" sz="1000" b="1" baseline="0" dirty="0">
                <a:solidFill>
                  <a:schemeClr val="tx1"/>
                </a:solidFill>
                <a:latin typeface="+mn-ea"/>
                <a:ea typeface="+mn-ea"/>
              </a:endParaRPr>
            </a:p>
            <a:p>
              <a:pPr marL="174625" indent="-174625">
                <a:lnSpc>
                  <a:spcPct val="100000"/>
                </a:lnSpc>
              </a:pPr>
              <a:r>
                <a:rPr kumimoji="1" lang="ja-JP" altLang="en-US" sz="1000" b="1" baseline="0" dirty="0">
                  <a:solidFill>
                    <a:schemeClr val="tx1"/>
                  </a:solidFill>
                  <a:latin typeface="+mn-ea"/>
                  <a:ea typeface="+mn-ea"/>
                </a:rPr>
                <a:t>◆ メタボリックシンドロームの該当者の割合は、全国と比べて低くなっています</a:t>
              </a:r>
              <a:r>
                <a:rPr kumimoji="1" lang="ja-JP" altLang="en-US" sz="1000" b="1" dirty="0">
                  <a:solidFill>
                    <a:schemeClr val="tx1"/>
                  </a:solidFill>
                  <a:latin typeface="+mn-ea"/>
                </a:rPr>
                <a:t>が</a:t>
              </a:r>
              <a:r>
                <a:rPr kumimoji="1" lang="ja-JP" altLang="en-US" sz="1000" b="1" baseline="0" dirty="0">
                  <a:solidFill>
                    <a:schemeClr val="tx1"/>
                  </a:solidFill>
                  <a:latin typeface="+mn-ea"/>
                  <a:ea typeface="+mn-ea"/>
                </a:rPr>
                <a:t>、該当者や予備群の人数は、増加傾向にあります。</a:t>
              </a:r>
              <a:endParaRPr kumimoji="1" lang="en-US" altLang="ja-JP" sz="1000" b="1" baseline="0" dirty="0">
                <a:solidFill>
                  <a:schemeClr val="tx1"/>
                </a:solidFill>
                <a:latin typeface="+mn-ea"/>
                <a:ea typeface="+mn-ea"/>
              </a:endParaRPr>
            </a:p>
            <a:p>
              <a:pPr marL="174625" indent="-174625">
                <a:lnSpc>
                  <a:spcPct val="100000"/>
                </a:lnSpc>
              </a:pPr>
              <a:r>
                <a:rPr kumimoji="1" lang="ja-JP" altLang="en-US" sz="1000" b="1" dirty="0">
                  <a:solidFill>
                    <a:schemeClr val="tx1"/>
                  </a:solidFill>
                  <a:latin typeface="+mn-ea"/>
                </a:rPr>
                <a:t>◆ けんしんの実施主体である医療保険者とともに、受診率向上に向けた取組みを強化し、生活習慣病の早期発見・早期治療へつなげていくことが必要です。</a:t>
              </a:r>
              <a:endParaRPr kumimoji="1" lang="ja-JP" altLang="en-US" sz="1000" b="1" baseline="0" dirty="0">
                <a:solidFill>
                  <a:schemeClr val="tx1"/>
                </a:solidFill>
                <a:latin typeface="+mn-ea"/>
                <a:ea typeface="+mn-ea"/>
              </a:endParaRPr>
            </a:p>
          </p:txBody>
        </p:sp>
      </p:grpSp>
      <p:sp>
        <p:nvSpPr>
          <p:cNvPr id="23" name="角丸四角形 47">
            <a:extLst>
              <a:ext uri="{FF2B5EF4-FFF2-40B4-BE49-F238E27FC236}">
                <a16:creationId xmlns:a16="http://schemas.microsoft.com/office/drawing/2014/main" id="{F3B58CCA-6CA8-4DE6-9FF5-84D8FF28E9EF}"/>
              </a:ext>
            </a:extLst>
          </p:cNvPr>
          <p:cNvSpPr/>
          <p:nvPr/>
        </p:nvSpPr>
        <p:spPr>
          <a:xfrm>
            <a:off x="7711218" y="1872143"/>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7701308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13648" y="2949129"/>
            <a:ext cx="9919648" cy="720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lvl="0" algn="ctr">
              <a:defRPr/>
            </a:pPr>
            <a:r>
              <a:rPr kumimoji="1" lang="zh-TW" altLang="en-US" sz="2200" b="1" dirty="0">
                <a:solidFill>
                  <a:schemeClr val="tx1"/>
                </a:solidFill>
                <a:latin typeface="游ゴシック" panose="020B0400000000000000" pitchFamily="50" charset="-128"/>
                <a:ea typeface="游ゴシック" panose="020B0400000000000000" pitchFamily="50" charset="-128"/>
              </a:rPr>
              <a:t>第</a:t>
            </a:r>
            <a:r>
              <a:rPr kumimoji="1" lang="ja-JP" altLang="en-US" sz="2200" b="1" dirty="0">
                <a:solidFill>
                  <a:schemeClr val="tx1"/>
                </a:solidFill>
                <a:latin typeface="游ゴシック" panose="020B0400000000000000" pitchFamily="50" charset="-128"/>
                <a:ea typeface="游ゴシック" panose="020B0400000000000000" pitchFamily="50" charset="-128"/>
              </a:rPr>
              <a:t>４</a:t>
            </a:r>
            <a:r>
              <a:rPr kumimoji="1" lang="zh-TW" altLang="en-US" sz="2200" b="1" dirty="0">
                <a:solidFill>
                  <a:schemeClr val="tx1"/>
                </a:solidFill>
                <a:latin typeface="游ゴシック" panose="020B0400000000000000" pitchFamily="50" charset="-128"/>
                <a:ea typeface="游ゴシック" panose="020B0400000000000000" pitchFamily="50" charset="-128"/>
              </a:rPr>
              <a:t>次大阪府健康増進計画</a:t>
            </a:r>
            <a:r>
              <a:rPr kumimoji="1" lang="ja-JP" altLang="en-US" sz="2200" b="1" dirty="0">
                <a:solidFill>
                  <a:schemeClr val="tx1"/>
                </a:solidFill>
                <a:latin typeface="游ゴシック" panose="020B0400000000000000" pitchFamily="50" charset="-128"/>
                <a:ea typeface="游ゴシック" panose="020B0400000000000000" pitchFamily="50" charset="-128"/>
              </a:rPr>
              <a:t>　令和７年度　</a:t>
            </a:r>
            <a:r>
              <a:rPr kumimoji="1" lang="en-US" altLang="zh-TW" sz="2200" b="1" dirty="0">
                <a:solidFill>
                  <a:schemeClr val="tx1"/>
                </a:solidFill>
                <a:latin typeface="游ゴシック" panose="020B0400000000000000" pitchFamily="50" charset="-128"/>
                <a:ea typeface="游ゴシック" panose="020B0400000000000000" pitchFamily="50" charset="-128"/>
              </a:rPr>
              <a:t>PDCA</a:t>
            </a:r>
            <a:r>
              <a:rPr kumimoji="1" lang="zh-TW" altLang="en-US" sz="2200" b="1" dirty="0">
                <a:solidFill>
                  <a:schemeClr val="tx1"/>
                </a:solidFill>
                <a:latin typeface="游ゴシック" panose="020B0400000000000000" pitchFamily="50" charset="-128"/>
                <a:ea typeface="游ゴシック" panose="020B0400000000000000" pitchFamily="50" charset="-128"/>
              </a:rPr>
              <a:t>進捗管理票</a:t>
            </a:r>
          </a:p>
        </p:txBody>
      </p:sp>
      <p:sp>
        <p:nvSpPr>
          <p:cNvPr id="2" name="スライド番号プレースホルダー 1"/>
          <p:cNvSpPr>
            <a:spLocks noGrp="1"/>
          </p:cNvSpPr>
          <p:nvPr>
            <p:ph type="sldNum" sz="quarter" idx="12"/>
          </p:nvPr>
        </p:nvSpPr>
        <p:spPr/>
        <p:txBody>
          <a:bodyPr/>
          <a:lstStyle/>
          <a:p>
            <a:fld id="{4D1D0668-0C6C-4C7F-AAAF-C0078F4BF5F6}" type="slidenum">
              <a:rPr kumimoji="1" lang="ja-JP" altLang="en-US" smtClean="0"/>
              <a:t>4</a:t>
            </a:fld>
            <a:endParaRPr kumimoji="1" lang="ja-JP" altLang="en-US"/>
          </a:p>
        </p:txBody>
      </p:sp>
      <p:pic>
        <p:nvPicPr>
          <p:cNvPr id="6" name="図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82603" y="358877"/>
            <a:ext cx="1100769" cy="360000"/>
          </a:xfrm>
          <a:prstGeom prst="rect">
            <a:avLst/>
          </a:prstGeom>
        </p:spPr>
      </p:pic>
      <p:sp>
        <p:nvSpPr>
          <p:cNvPr id="7" name="テキスト ボックス 6">
            <a:extLst>
              <a:ext uri="{FF2B5EF4-FFF2-40B4-BE49-F238E27FC236}">
                <a16:creationId xmlns:a16="http://schemas.microsoft.com/office/drawing/2014/main" id="{2D474EB8-2F79-46B0-A632-CF30F5117896}"/>
              </a:ext>
            </a:extLst>
          </p:cNvPr>
          <p:cNvSpPr txBox="1"/>
          <p:nvPr/>
        </p:nvSpPr>
        <p:spPr>
          <a:xfrm>
            <a:off x="5249494" y="96723"/>
            <a:ext cx="4608000" cy="216000"/>
          </a:xfrm>
          <a:prstGeom prst="roundRect">
            <a:avLst>
              <a:gd name="adj" fmla="val 50000"/>
            </a:avLst>
          </a:prstGeom>
          <a:solidFill>
            <a:srgbClr val="009999"/>
          </a:solidFill>
        </p:spPr>
        <p:txBody>
          <a:bodyPr wrap="none" lIns="72000" tIns="43200" rIns="36000" bIns="36000" rtlCol="0" anchor="ctr">
            <a:noAutofit/>
          </a:bodyPr>
          <a:lstStyle/>
          <a:p>
            <a:pPr algn="ctr"/>
            <a:r>
              <a:rPr lang="ja-JP" altLang="en-US" sz="1100" b="1" dirty="0">
                <a:solidFill>
                  <a:schemeClr val="bg1"/>
                </a:solidFill>
                <a:latin typeface="游ゴシック" panose="020B0400000000000000" pitchFamily="50" charset="-128"/>
                <a:ea typeface="游ゴシック" panose="020B0400000000000000" pitchFamily="50" charset="-128"/>
              </a:rPr>
              <a:t>大阪府健康づくり推進条例第</a:t>
            </a:r>
            <a:r>
              <a:rPr lang="en-US" altLang="ja-JP" sz="1100" b="1" dirty="0">
                <a:solidFill>
                  <a:schemeClr val="bg1"/>
                </a:solidFill>
                <a:latin typeface="游ゴシック" panose="020B0400000000000000" pitchFamily="50" charset="-128"/>
                <a:ea typeface="游ゴシック" panose="020B0400000000000000" pitchFamily="50" charset="-128"/>
              </a:rPr>
              <a:t>19</a:t>
            </a:r>
            <a:r>
              <a:rPr lang="ja-JP" altLang="en-US" sz="1100" b="1" dirty="0">
                <a:solidFill>
                  <a:schemeClr val="bg1"/>
                </a:solidFill>
                <a:latin typeface="游ゴシック" panose="020B0400000000000000" pitchFamily="50" charset="-128"/>
                <a:ea typeface="游ゴシック" panose="020B0400000000000000" pitchFamily="50" charset="-128"/>
              </a:rPr>
              <a:t>条に基づく年次報告書</a:t>
            </a:r>
            <a:r>
              <a:rPr lang="en-US" altLang="ja-JP" sz="1100" b="1" dirty="0">
                <a:solidFill>
                  <a:schemeClr val="bg1"/>
                </a:solidFill>
                <a:latin typeface="游ゴシック" panose="020B0400000000000000" pitchFamily="50" charset="-128"/>
                <a:ea typeface="游ゴシック" panose="020B0400000000000000" pitchFamily="50" charset="-128"/>
              </a:rPr>
              <a:t>〈</a:t>
            </a:r>
            <a:r>
              <a:rPr lang="ja-JP" altLang="en-US" sz="1100" b="1" dirty="0">
                <a:solidFill>
                  <a:schemeClr val="bg1"/>
                </a:solidFill>
                <a:latin typeface="游ゴシック" panose="020B0400000000000000" pitchFamily="50" charset="-128"/>
                <a:ea typeface="游ゴシック" panose="020B0400000000000000" pitchFamily="50" charset="-128"/>
              </a:rPr>
              <a:t>令和７年度</a:t>
            </a:r>
            <a:r>
              <a:rPr lang="en-US" altLang="ja-JP" sz="1100" b="1" dirty="0">
                <a:solidFill>
                  <a:schemeClr val="bg1"/>
                </a:solidFill>
                <a:latin typeface="游ゴシック" panose="020B0400000000000000" pitchFamily="50" charset="-128"/>
                <a:ea typeface="游ゴシック" panose="020B0400000000000000" pitchFamily="50" charset="-128"/>
              </a:rPr>
              <a:t>〉</a:t>
            </a:r>
            <a:endParaRPr lang="ja-JP" altLang="en-US" sz="1100" b="1" dirty="0">
              <a:solidFill>
                <a:schemeClr val="bg1"/>
              </a:solidFill>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7772209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56737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4280465730"/>
              </p:ext>
            </p:extLst>
          </p:nvPr>
        </p:nvGraphicFramePr>
        <p:xfrm>
          <a:off x="465145" y="295898"/>
          <a:ext cx="8928000" cy="6424942"/>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424942">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けんしん受診率向上に向けた取組み</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■精度管理センター事業を通じて、個別受診勧奨実施に向けた助言等による支援を実施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u="none" baseline="0" dirty="0">
                          <a:solidFill>
                            <a:schemeClr val="tx1"/>
                          </a:solidFill>
                          <a:highlight>
                            <a:srgbClr val="00FF00"/>
                          </a:highlight>
                          <a:latin typeface="+mn-ea"/>
                          <a:ea typeface="+mn-ea"/>
                        </a:rPr>
                        <a:t>■</a:t>
                      </a:r>
                      <a:r>
                        <a:rPr kumimoji="1" lang="ja-JP" altLang="en-US" sz="1100" b="1" u="none" baseline="0" dirty="0">
                          <a:solidFill>
                            <a:schemeClr val="tx1"/>
                          </a:solidFill>
                          <a:latin typeface="+mn-ea"/>
                          <a:ea typeface="+mn-ea"/>
                        </a:rPr>
                        <a:t>アスマイルにおいて、国保会員を対象に、特定健診受診者へのインセンティブを付与</a:t>
                      </a:r>
                      <a:endParaRPr kumimoji="1" lang="en-US" altLang="ja-JP" sz="1100" b="1"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■中小企業経営者、労務管理者を対象とした「健康経営セミナー」（全</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回・会場、オンラインのハイブリット開催）を開催うち</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回を「生活習慣病の重症化予防」をテーマに実施</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第</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8/5</a:t>
                      </a:r>
                      <a:r>
                        <a:rPr kumimoji="1" lang="ja-JP" altLang="en-US" sz="1100" b="0" baseline="0" dirty="0">
                          <a:solidFill>
                            <a:schemeClr val="tx1"/>
                          </a:solidFill>
                          <a:latin typeface="+mn-ea"/>
                          <a:ea typeface="+mn-ea"/>
                        </a:rPr>
                        <a:t>開催　</a:t>
                      </a:r>
                      <a:r>
                        <a:rPr kumimoji="1" lang="en-US" altLang="ja-JP" sz="1100" b="0" baseline="0" dirty="0">
                          <a:solidFill>
                            <a:schemeClr val="tx1"/>
                          </a:solidFill>
                          <a:latin typeface="+mn-ea"/>
                          <a:ea typeface="+mn-ea"/>
                        </a:rPr>
                        <a:t>362</a:t>
                      </a:r>
                      <a:r>
                        <a:rPr kumimoji="1" lang="ja-JP" altLang="en-US" sz="1100" b="0" baseline="0" dirty="0">
                          <a:solidFill>
                            <a:schemeClr val="tx1"/>
                          </a:solidFill>
                          <a:latin typeface="+mn-ea"/>
                          <a:ea typeface="+mn-ea"/>
                        </a:rPr>
                        <a:t>人参加、第</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9/30</a:t>
                      </a:r>
                      <a:r>
                        <a:rPr kumimoji="1" lang="ja-JP" altLang="en-US" sz="1100" b="0" baseline="0" dirty="0">
                          <a:solidFill>
                            <a:schemeClr val="tx1"/>
                          </a:solidFill>
                          <a:latin typeface="+mn-ea"/>
                          <a:ea typeface="+mn-ea"/>
                        </a:rPr>
                        <a:t>開催　</a:t>
                      </a:r>
                      <a:r>
                        <a:rPr kumimoji="1" lang="en-US" altLang="ja-JP" sz="1100" b="0" baseline="0" dirty="0">
                          <a:solidFill>
                            <a:schemeClr val="tx1"/>
                          </a:solidFill>
                          <a:latin typeface="+mn-ea"/>
                          <a:ea typeface="+mn-ea"/>
                        </a:rPr>
                        <a:t>439</a:t>
                      </a:r>
                      <a:r>
                        <a:rPr kumimoji="1" lang="ja-JP" altLang="en-US" sz="1100" b="0" baseline="0" dirty="0">
                          <a:solidFill>
                            <a:schemeClr val="tx1"/>
                          </a:solidFill>
                          <a:latin typeface="+mn-ea"/>
                          <a:ea typeface="+mn-ea"/>
                        </a:rPr>
                        <a:t>人参加</a:t>
                      </a:r>
                      <a:r>
                        <a:rPr kumimoji="1" lang="en-US" altLang="ja-JP" sz="1100" b="0" baseline="0" dirty="0">
                          <a:solidFill>
                            <a:schemeClr val="tx1"/>
                          </a:solidFill>
                          <a:latin typeface="+mn-ea"/>
                          <a:ea typeface="+mn-ea"/>
                        </a:rPr>
                        <a:t>】</a:t>
                      </a:r>
                    </a:p>
                    <a:p>
                      <a:pPr marL="174625" indent="-174625">
                        <a:lnSpc>
                          <a:spcPct val="100000"/>
                        </a:lnSpc>
                      </a:pP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i="0" u="sng" baseline="0" dirty="0">
                          <a:solidFill>
                            <a:schemeClr val="tx1"/>
                          </a:solidFill>
                          <a:latin typeface="+mn-ea"/>
                          <a:ea typeface="+mn-ea"/>
                        </a:rPr>
                        <a:t>特定健診の受診促進</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■医師会との連携による、かかりつけ医による未受診者に対する特定健診受診勧奨の推進</a:t>
                      </a:r>
                      <a:r>
                        <a:rPr kumimoji="1" lang="en-US" altLang="ja-JP" sz="1100" b="0" baseline="0" dirty="0">
                          <a:solidFill>
                            <a:schemeClr val="tx1"/>
                          </a:solidFill>
                          <a:latin typeface="+mn-ea"/>
                          <a:ea typeface="+mn-ea"/>
                        </a:rPr>
                        <a:t>【43</a:t>
                      </a:r>
                      <a:r>
                        <a:rPr kumimoji="1" lang="ja-JP" altLang="en-US" sz="1100" b="0" baseline="0" dirty="0">
                          <a:solidFill>
                            <a:schemeClr val="tx1"/>
                          </a:solidFill>
                          <a:latin typeface="+mn-ea"/>
                          <a:ea typeface="+mn-ea"/>
                        </a:rPr>
                        <a:t>市町村、モデル</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市</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■地域差見える化ツールの更新及びセミナーを実施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■保険者協議会（保険活動部会）開催の研修会において、事例を共有するシンポジウムを開催</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がん検診の受診促進</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■民間企業等（生命保険会社等）との連携により、がん検診受診推進員を養成し、がん検診の受診を推進</a:t>
                      </a:r>
                      <a:endParaRPr kumimoji="1" lang="en-US" altLang="ja-JP" sz="1100" b="0" strike="noStrik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　</a:t>
                      </a:r>
                      <a:r>
                        <a:rPr kumimoji="1" lang="en-US" altLang="ja-JP" sz="1100" b="0" strike="noStrike" baseline="0" dirty="0">
                          <a:solidFill>
                            <a:schemeClr val="tx1"/>
                          </a:solidFill>
                          <a:latin typeface="+mn-ea"/>
                          <a:ea typeface="+mn-ea"/>
                        </a:rPr>
                        <a:t>【</a:t>
                      </a:r>
                      <a:r>
                        <a:rPr kumimoji="1" lang="ja-JP" altLang="en-US" sz="1100" b="0" strike="noStrike" baseline="0" dirty="0">
                          <a:solidFill>
                            <a:schemeClr val="tx1"/>
                          </a:solidFill>
                          <a:latin typeface="+mn-ea"/>
                          <a:ea typeface="+mn-ea"/>
                        </a:rPr>
                        <a:t>養成企業数</a:t>
                      </a:r>
                      <a:r>
                        <a:rPr kumimoji="1" lang="en-US" altLang="ja-JP" sz="1100" b="0" strike="noStrike" baseline="0" dirty="0">
                          <a:solidFill>
                            <a:schemeClr val="tx1"/>
                          </a:solidFill>
                          <a:latin typeface="+mn-ea"/>
                          <a:ea typeface="+mn-ea"/>
                        </a:rPr>
                        <a:t>10</a:t>
                      </a:r>
                      <a:r>
                        <a:rPr kumimoji="1" lang="ja-JP" altLang="en-US" sz="1100" b="0" strike="noStrike" baseline="0" dirty="0">
                          <a:solidFill>
                            <a:schemeClr val="tx1"/>
                          </a:solidFill>
                          <a:latin typeface="+mn-ea"/>
                          <a:ea typeface="+mn-ea"/>
                        </a:rPr>
                        <a:t>社</a:t>
                      </a:r>
                      <a:r>
                        <a:rPr kumimoji="1" lang="en-US" altLang="ja-JP" sz="1100" b="0" strike="noStrike" baseline="0" dirty="0">
                          <a:solidFill>
                            <a:schemeClr val="tx1"/>
                          </a:solidFill>
                          <a:latin typeface="+mn-ea"/>
                          <a:ea typeface="+mn-ea"/>
                        </a:rPr>
                        <a:t>:15,380</a:t>
                      </a:r>
                      <a:r>
                        <a:rPr kumimoji="1" lang="ja-JP" altLang="en-US" sz="1100" b="0" strike="noStrike" baseline="0" dirty="0">
                          <a:solidFill>
                            <a:schemeClr val="tx1"/>
                          </a:solidFill>
                          <a:latin typeface="+mn-ea"/>
                          <a:ea typeface="+mn-ea"/>
                        </a:rPr>
                        <a:t>人</a:t>
                      </a:r>
                      <a:r>
                        <a:rPr kumimoji="1" lang="en-US" altLang="ja-JP" sz="1100" b="0" strike="noStrik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■がん検診と特定健診の同時受診等、身近に受診できる機会を創出</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実施市町村数</a:t>
                      </a:r>
                      <a:r>
                        <a:rPr kumimoji="1" lang="en-US" altLang="ja-JP" sz="1100" b="0" baseline="0" dirty="0">
                          <a:solidFill>
                            <a:schemeClr val="tx1"/>
                          </a:solidFill>
                          <a:latin typeface="+mn-ea"/>
                          <a:ea typeface="+mn-ea"/>
                        </a:rPr>
                        <a:t>33</a:t>
                      </a:r>
                      <a:r>
                        <a:rPr kumimoji="1" lang="ja-JP" altLang="en-US" sz="1100" b="0" baseline="0" dirty="0">
                          <a:solidFill>
                            <a:schemeClr val="tx1"/>
                          </a:solidFill>
                          <a:latin typeface="+mn-ea"/>
                          <a:ea typeface="+mn-ea"/>
                        </a:rPr>
                        <a:t>市町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協会けんぽ・大阪がん循環器病予防センター・市町村（３市）と連携し、被扶養者に大腸がん検診キットを配付。集団での特定健診と大腸がん検診を同時実施し、被扶養者の大腸がん検診受診促進事業を実施</a:t>
                      </a:r>
                      <a:r>
                        <a:rPr kumimoji="1" lang="en-US" altLang="ja-JP" sz="1100" b="0" baseline="0" dirty="0">
                          <a:solidFill>
                            <a:schemeClr val="tx1"/>
                          </a:solidFill>
                          <a:latin typeface="+mn-ea"/>
                          <a:ea typeface="+mn-ea"/>
                        </a:rPr>
                        <a:t>【R7</a:t>
                      </a:r>
                      <a:r>
                        <a:rPr kumimoji="1" lang="ja-JP" altLang="en-US" sz="1100" b="0" baseline="0" dirty="0">
                          <a:solidFill>
                            <a:schemeClr val="tx1"/>
                          </a:solidFill>
                          <a:latin typeface="+mn-ea"/>
                          <a:ea typeface="+mn-ea"/>
                        </a:rPr>
                        <a:t>年度：</a:t>
                      </a:r>
                      <a:r>
                        <a:rPr kumimoji="1" lang="en-US" altLang="ja-JP" sz="1100" b="0" baseline="0" dirty="0">
                          <a:solidFill>
                            <a:schemeClr val="tx1"/>
                          </a:solidFill>
                          <a:latin typeface="+mn-ea"/>
                          <a:ea typeface="+mn-ea"/>
                        </a:rPr>
                        <a:t>156</a:t>
                      </a:r>
                      <a:r>
                        <a:rPr kumimoji="1" lang="ja-JP" altLang="en-US" sz="1100" b="0" baseline="0" dirty="0">
                          <a:solidFill>
                            <a:schemeClr val="tx1"/>
                          </a:solidFill>
                          <a:latin typeface="+mn-ea"/>
                          <a:ea typeface="+mn-ea"/>
                        </a:rPr>
                        <a:t>人が受診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セレッソ大阪レディースデーにて、入場者２万人へのチラシ配付やブース出展、ハーフタイムにおけるピッチでの啓発等を実施（</a:t>
                      </a:r>
                      <a:r>
                        <a:rPr kumimoji="1" lang="en-US" altLang="ja-JP" sz="1100" b="1" baseline="0" dirty="0">
                          <a:solidFill>
                            <a:schemeClr val="tx1"/>
                          </a:solidFill>
                          <a:latin typeface="+mn-ea"/>
                          <a:ea typeface="+mn-ea"/>
                        </a:rPr>
                        <a:t>R7.9</a:t>
                      </a:r>
                      <a:r>
                        <a:rPr kumimoji="1" lang="ja-JP" altLang="en-US"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専門家やタレントを活用したイベント実施（令和</a:t>
                      </a:r>
                      <a:r>
                        <a:rPr kumimoji="1" lang="en-US" altLang="ja-JP" sz="1100" b="1" baseline="0" dirty="0">
                          <a:solidFill>
                            <a:schemeClr val="tx1"/>
                          </a:solidFill>
                          <a:latin typeface="+mn-ea"/>
                          <a:ea typeface="+mn-ea"/>
                        </a:rPr>
                        <a:t>7</a:t>
                      </a:r>
                      <a:r>
                        <a:rPr kumimoji="1" lang="ja-JP" altLang="en-US" sz="1100" b="1" baseline="0" dirty="0">
                          <a:solidFill>
                            <a:schemeClr val="tx1"/>
                          </a:solidFill>
                          <a:latin typeface="+mn-ea"/>
                          <a:ea typeface="+mn-ea"/>
                        </a:rPr>
                        <a:t>年</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月：</a:t>
                      </a:r>
                      <a:r>
                        <a:rPr kumimoji="1" lang="en-US" altLang="ja-JP" sz="1100" b="1" baseline="0" dirty="0">
                          <a:solidFill>
                            <a:schemeClr val="tx1"/>
                          </a:solidFill>
                          <a:latin typeface="+mn-ea"/>
                          <a:ea typeface="+mn-ea"/>
                        </a:rPr>
                        <a:t>110</a:t>
                      </a:r>
                      <a:r>
                        <a:rPr kumimoji="1" lang="ja-JP" altLang="en-US" sz="1100" b="1" baseline="0" dirty="0">
                          <a:solidFill>
                            <a:schemeClr val="tx1"/>
                          </a:solidFill>
                          <a:latin typeface="+mn-ea"/>
                          <a:ea typeface="+mn-ea"/>
                        </a:rPr>
                        <a:t>人）に併せ、新聞広告や府等の</a:t>
                      </a:r>
                      <a:r>
                        <a:rPr kumimoji="1" lang="en-US" altLang="ja-JP" sz="1100" b="1" baseline="0" dirty="0">
                          <a:solidFill>
                            <a:schemeClr val="tx1"/>
                          </a:solidFill>
                          <a:latin typeface="+mn-ea"/>
                          <a:ea typeface="+mn-ea"/>
                        </a:rPr>
                        <a:t>SNS</a:t>
                      </a:r>
                      <a:r>
                        <a:rPr kumimoji="1" lang="ja-JP" altLang="en-US" sz="1100" b="1" baseline="0" dirty="0">
                          <a:solidFill>
                            <a:schemeClr val="tx1"/>
                          </a:solidFill>
                          <a:latin typeface="+mn-ea"/>
                          <a:ea typeface="+mn-ea"/>
                        </a:rPr>
                        <a:t>にて啓発</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大阪公立大学と連携し、女子学生を対象に子宮頸がん検診の受診を促すとともに、がん検診の重要性について理解してもらう啓発事業を実施</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令和</a:t>
                      </a:r>
                      <a:r>
                        <a:rPr kumimoji="1" lang="en-US" altLang="ja-JP" sz="1100" b="1" baseline="0" dirty="0">
                          <a:solidFill>
                            <a:schemeClr val="tx1"/>
                          </a:solidFill>
                          <a:latin typeface="+mn-ea"/>
                          <a:ea typeface="+mn-ea"/>
                        </a:rPr>
                        <a:t>7</a:t>
                      </a:r>
                      <a:r>
                        <a:rPr kumimoji="1" lang="ja-JP" altLang="en-US" sz="1100" b="1" baseline="0" dirty="0">
                          <a:solidFill>
                            <a:schemeClr val="tx1"/>
                          </a:solidFill>
                          <a:latin typeface="+mn-ea"/>
                          <a:ea typeface="+mn-ea"/>
                        </a:rPr>
                        <a:t>年度：</a:t>
                      </a:r>
                      <a:r>
                        <a:rPr kumimoji="1" lang="en-US" altLang="ja-JP" sz="1100" b="1" baseline="0" dirty="0">
                          <a:solidFill>
                            <a:schemeClr val="tx1"/>
                          </a:solidFill>
                          <a:latin typeface="+mn-ea"/>
                          <a:ea typeface="+mn-ea"/>
                        </a:rPr>
                        <a:t>45</a:t>
                      </a:r>
                      <a:r>
                        <a:rPr kumimoji="1" lang="ja-JP" altLang="en-US" sz="1100" b="1" baseline="0" dirty="0">
                          <a:solidFill>
                            <a:schemeClr val="tx1"/>
                          </a:solidFill>
                          <a:latin typeface="+mn-ea"/>
                          <a:ea typeface="+mn-ea"/>
                        </a:rPr>
                        <a:t>人受診</a:t>
                      </a:r>
                      <a:r>
                        <a:rPr kumimoji="1" lang="en-US" altLang="ja-JP" sz="1100" b="1" baseline="0" dirty="0">
                          <a:solidFill>
                            <a:schemeClr val="tx1"/>
                          </a:solidFill>
                          <a:latin typeface="+mn-ea"/>
                          <a:ea typeface="+mn-ea"/>
                        </a:rPr>
                        <a:t>】</a:t>
                      </a:r>
                    </a:p>
                    <a:p>
                      <a:pPr marL="174625" indent="-174625">
                        <a:lnSpc>
                          <a:spcPct val="100000"/>
                        </a:lnSpc>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ライフステージや性差に応じた普及啓発</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■学校等における保健指導等の充実に係る啓発を実施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■市町村における乳幼児健診や学校等を活用した保健指導等の普及啓発を実施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■府保健所において、市町村における乳幼児健康診査事業の受診率や質の向上にかかる評価体制構築支援を実施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■女性及び子どもの健康づくりに関するリーフレットを作成し、「乳がんや子宮頸がんの検診の重要性」関する内容を記載</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■健活おおさか推進府民会議総会にて、参加会員および一般府民向けに「女性のライフコースアプローチ」に関する基調講演を実施（</a:t>
                      </a:r>
                      <a:r>
                        <a:rPr kumimoji="1" lang="en-US" altLang="ja-JP" sz="1100" b="0" baseline="0" dirty="0">
                          <a:solidFill>
                            <a:schemeClr val="tx1"/>
                          </a:solidFill>
                          <a:latin typeface="+mn-ea"/>
                          <a:ea typeface="+mn-ea"/>
                        </a:rPr>
                        <a:t>1/20</a:t>
                      </a:r>
                      <a:r>
                        <a:rPr kumimoji="1" lang="ja-JP" altLang="en-US" sz="1100" b="0" baseline="0" dirty="0">
                          <a:solidFill>
                            <a:schemeClr val="tx1"/>
                          </a:solidFill>
                          <a:latin typeface="+mn-ea"/>
                          <a:ea typeface="+mn-ea"/>
                        </a:rPr>
                        <a:t>）</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40</a:t>
            </a:fld>
            <a:endParaRPr kumimoji="1" lang="ja-JP" altLang="en-US"/>
          </a:p>
        </p:txBody>
      </p:sp>
      <p:sp>
        <p:nvSpPr>
          <p:cNvPr id="22" name="正方形/長方形 21">
            <a:extLst>
              <a:ext uri="{FF2B5EF4-FFF2-40B4-BE49-F238E27FC236}">
                <a16:creationId xmlns:a16="http://schemas.microsoft.com/office/drawing/2014/main" id="{9178FA1A-DF8B-4BD3-8BE5-8F9223DFD08D}"/>
              </a:ext>
            </a:extLst>
          </p:cNvPr>
          <p:cNvSpPr/>
          <p:nvPr/>
        </p:nvSpPr>
        <p:spPr>
          <a:xfrm>
            <a:off x="4169788" y="6562982"/>
            <a:ext cx="2212628" cy="1664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700" b="1" dirty="0">
                <a:latin typeface="+mn-ea"/>
              </a:rPr>
              <a:t>がん検診にいこうキャンペーン</a:t>
            </a:r>
          </a:p>
        </p:txBody>
      </p:sp>
      <p:grpSp>
        <p:nvGrpSpPr>
          <p:cNvPr id="3" name="グループ化 2">
            <a:extLst>
              <a:ext uri="{FF2B5EF4-FFF2-40B4-BE49-F238E27FC236}">
                <a16:creationId xmlns:a16="http://schemas.microsoft.com/office/drawing/2014/main" id="{32A1C9EB-2684-463A-81A2-A0AE26AC5753}"/>
              </a:ext>
            </a:extLst>
          </p:cNvPr>
          <p:cNvGrpSpPr/>
          <p:nvPr/>
        </p:nvGrpSpPr>
        <p:grpSpPr>
          <a:xfrm>
            <a:off x="1729375" y="5481185"/>
            <a:ext cx="7399874" cy="1239655"/>
            <a:chOff x="1586801" y="5582897"/>
            <a:chExt cx="7399874" cy="1239655"/>
          </a:xfrm>
        </p:grpSpPr>
        <p:pic>
          <p:nvPicPr>
            <p:cNvPr id="11" name="図 10">
              <a:extLst>
                <a:ext uri="{FF2B5EF4-FFF2-40B4-BE49-F238E27FC236}">
                  <a16:creationId xmlns:a16="http://schemas.microsoft.com/office/drawing/2014/main" id="{6C9E6A42-8C78-4710-96CC-C0C98CFEB5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39151" y="5582897"/>
              <a:ext cx="1388754" cy="1043236"/>
            </a:xfrm>
            <a:prstGeom prst="rect">
              <a:avLst/>
            </a:prstGeom>
          </p:spPr>
        </p:pic>
        <p:pic>
          <p:nvPicPr>
            <p:cNvPr id="13" name="図 12">
              <a:extLst>
                <a:ext uri="{FF2B5EF4-FFF2-40B4-BE49-F238E27FC236}">
                  <a16:creationId xmlns:a16="http://schemas.microsoft.com/office/drawing/2014/main" id="{C01BAF70-C788-4210-94F1-764512B0CB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28972" y="5709330"/>
              <a:ext cx="639469" cy="903911"/>
            </a:xfrm>
            <a:prstGeom prst="rect">
              <a:avLst/>
            </a:prstGeom>
          </p:spPr>
        </p:pic>
        <p:pic>
          <p:nvPicPr>
            <p:cNvPr id="20" name="図 19">
              <a:extLst>
                <a:ext uri="{FF2B5EF4-FFF2-40B4-BE49-F238E27FC236}">
                  <a16:creationId xmlns:a16="http://schemas.microsoft.com/office/drawing/2014/main" id="{C8E0DBDC-F5DC-4D5E-88EE-A4B22984764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31700" y="5627925"/>
              <a:ext cx="697322" cy="987011"/>
            </a:xfrm>
            <a:prstGeom prst="rect">
              <a:avLst/>
            </a:prstGeom>
          </p:spPr>
        </p:pic>
        <p:sp>
          <p:nvSpPr>
            <p:cNvPr id="21" name="正方形/長方形 20">
              <a:extLst>
                <a:ext uri="{FF2B5EF4-FFF2-40B4-BE49-F238E27FC236}">
                  <a16:creationId xmlns:a16="http://schemas.microsoft.com/office/drawing/2014/main" id="{661EFA7B-16EA-448F-809A-54B384800B26}"/>
                </a:ext>
              </a:extLst>
            </p:cNvPr>
            <p:cNvSpPr/>
            <p:nvPr/>
          </p:nvSpPr>
          <p:spPr>
            <a:xfrm>
              <a:off x="6774047" y="6656121"/>
              <a:ext cx="2212628" cy="1664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lang="ja-JP" altLang="en-US" sz="700" b="1" dirty="0">
                  <a:latin typeface="+mn-ea"/>
                </a:rPr>
                <a:t>大阪公立大学での子宮頸がん検診啓発チラシ</a:t>
              </a:r>
            </a:p>
          </p:txBody>
        </p:sp>
        <p:sp>
          <p:nvSpPr>
            <p:cNvPr id="23" name="正方形/長方形 22">
              <a:extLst>
                <a:ext uri="{FF2B5EF4-FFF2-40B4-BE49-F238E27FC236}">
                  <a16:creationId xmlns:a16="http://schemas.microsoft.com/office/drawing/2014/main" id="{3F4AA2E0-9419-4E83-AB94-4D1DF14FE8F5}"/>
                </a:ext>
              </a:extLst>
            </p:cNvPr>
            <p:cNvSpPr/>
            <p:nvPr/>
          </p:nvSpPr>
          <p:spPr>
            <a:xfrm>
              <a:off x="1586801" y="6642633"/>
              <a:ext cx="2212628" cy="16643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ja-JP" altLang="en-US" sz="700" b="1" dirty="0">
                  <a:latin typeface="+mn-ea"/>
                </a:rPr>
                <a:t>連携企業によるがん検診の普及チラシ</a:t>
              </a:r>
            </a:p>
          </p:txBody>
        </p:sp>
      </p:grpSp>
    </p:spTree>
    <p:extLst>
      <p:ext uri="{BB962C8B-B14F-4D97-AF65-F5344CB8AC3E}">
        <p14:creationId xmlns:p14="http://schemas.microsoft.com/office/powerpoint/2010/main" val="32683609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4290208695"/>
              </p:ext>
            </p:extLst>
          </p:nvPr>
        </p:nvGraphicFramePr>
        <p:xfrm>
          <a:off x="468793" y="2260687"/>
          <a:ext cx="8928000" cy="312552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4061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strike="noStrike" baseline="0" dirty="0">
                          <a:solidFill>
                            <a:schemeClr val="bg1"/>
                          </a:solidFill>
                          <a:latin typeface="+mn-ea"/>
                          <a:ea typeface="+mn-ea"/>
                        </a:rPr>
                        <a:t>課題・必要な取組み</a:t>
                      </a:r>
                      <a:endParaRPr kumimoji="1" lang="en-US" altLang="ja-JP" sz="1600" b="1" strike="noStrike" baseline="0" dirty="0">
                        <a:solidFill>
                          <a:schemeClr val="bg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u="none" baseline="0" dirty="0">
                          <a:solidFill>
                            <a:schemeClr val="tx1"/>
                          </a:solidFill>
                          <a:latin typeface="+mn-ea"/>
                          <a:ea typeface="+mn-ea"/>
                        </a:rPr>
                        <a:t>《</a:t>
                      </a:r>
                      <a:r>
                        <a:rPr kumimoji="1" lang="ja-JP" altLang="en-US" sz="1100" b="0" u="sng" baseline="0" dirty="0">
                          <a:solidFill>
                            <a:schemeClr val="tx1"/>
                          </a:solidFill>
                          <a:latin typeface="+mn-ea"/>
                          <a:ea typeface="+mn-ea"/>
                        </a:rPr>
                        <a:t>共通</a:t>
                      </a:r>
                      <a:r>
                        <a:rPr kumimoji="1" lang="en-US" altLang="ja-JP" sz="1100" b="0" u="none"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全国と比して低位にある「けんしん受診率」の向上</a:t>
                      </a:r>
                      <a:endParaRPr kumimoji="1" lang="en-US" altLang="ja-JP" sz="1100" b="1" baseline="0" dirty="0">
                        <a:solidFill>
                          <a:schemeClr val="tx1"/>
                        </a:solidFill>
                        <a:latin typeface="+mn-ea"/>
                        <a:ea typeface="+mn-ea"/>
                      </a:endParaRPr>
                    </a:p>
                    <a:p>
                      <a:pPr marL="174625" indent="-174625">
                        <a:lnSpc>
                          <a:spcPct val="100000"/>
                        </a:lnSpc>
                      </a:pP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けんしん受診率向上に向けた取組み</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事業者から保険者に対する、労働安全衛生法に基づく定期健康診断等の結果の提供促進</a:t>
                      </a:r>
                      <a:endParaRPr kumimoji="1" lang="en-US" altLang="ja-JP" sz="1100" b="1" baseline="0" dirty="0">
                        <a:solidFill>
                          <a:schemeClr val="tx1"/>
                        </a:solidFill>
                        <a:latin typeface="+mn-ea"/>
                        <a:ea typeface="+mn-ea"/>
                      </a:endParaRPr>
                    </a:p>
                    <a:p>
                      <a:pPr marL="174625" indent="-174625">
                        <a:lnSpc>
                          <a:spcPct val="100000"/>
                        </a:lnSpc>
                      </a:pP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u="none" baseline="0" dirty="0">
                          <a:solidFill>
                            <a:schemeClr val="tx1"/>
                          </a:solidFill>
                          <a:latin typeface="+mn-ea"/>
                          <a:ea typeface="+mn-ea"/>
                        </a:rPr>
                        <a:t>《</a:t>
                      </a:r>
                      <a:r>
                        <a:rPr kumimoji="1" lang="ja-JP" altLang="en-US" sz="1100" b="0" i="0" u="sng" baseline="0" dirty="0">
                          <a:solidFill>
                            <a:schemeClr val="tx1"/>
                          </a:solidFill>
                          <a:latin typeface="+mn-ea"/>
                          <a:ea typeface="+mn-ea"/>
                        </a:rPr>
                        <a:t>特定健診の受診促進</a:t>
                      </a:r>
                      <a:r>
                        <a:rPr kumimoji="1" lang="en-US" altLang="ja-JP" sz="1100" b="0"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■各保険者での事例共有の検討</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baseline="0" dirty="0">
                          <a:solidFill>
                            <a:schemeClr val="tx1"/>
                          </a:solidFill>
                          <a:latin typeface="+mn-ea"/>
                          <a:ea typeface="+mn-ea"/>
                        </a:rPr>
                        <a:t>《</a:t>
                      </a:r>
                      <a:r>
                        <a:rPr kumimoji="1" lang="ja-JP" altLang="en-US" sz="1100" b="0" u="sng" baseline="0" dirty="0">
                          <a:solidFill>
                            <a:schemeClr val="tx1"/>
                          </a:solidFill>
                          <a:latin typeface="+mn-ea"/>
                          <a:ea typeface="+mn-ea"/>
                        </a:rPr>
                        <a:t>がん検診の受診促進</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■民間企業等との連携による職域等におけるがん検診の受診促進</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身近に受診できる機会創出を通じた「がん検診」の受診促進</a:t>
                      </a:r>
                      <a:endParaRPr kumimoji="1" lang="en-US" altLang="ja-JP" sz="1100" b="1"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ライフステージや性差に応じた普及啓発</a:t>
                      </a:r>
                      <a:r>
                        <a:rPr kumimoji="1" lang="en-US" altLang="ja-JP" sz="110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■学校等における保健指導等の充実</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■市町村における乳幼児健康診査受診の保護者や学生等を対象としたライフコース・ヘルスケアについて、普及啓発の機会の拡大を働きかける。</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rgbClr val="00B0F0"/>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41</a:t>
            </a:fld>
            <a:endParaRPr kumimoji="1" lang="ja-JP" altLang="en-US"/>
          </a:p>
        </p:txBody>
      </p:sp>
      <p:graphicFrame>
        <p:nvGraphicFramePr>
          <p:cNvPr id="3" name="表 2">
            <a:extLst>
              <a:ext uri="{FF2B5EF4-FFF2-40B4-BE49-F238E27FC236}">
                <a16:creationId xmlns:a16="http://schemas.microsoft.com/office/drawing/2014/main" id="{C1470894-5E83-43ED-A5CA-70113D9ECF14}"/>
              </a:ext>
            </a:extLst>
          </p:cNvPr>
          <p:cNvGraphicFramePr>
            <a:graphicFrameLocks noGrp="1"/>
          </p:cNvGraphicFramePr>
          <p:nvPr>
            <p:extLst>
              <p:ext uri="{D42A27DB-BD31-4B8C-83A1-F6EECF244321}">
                <p14:modId xmlns:p14="http://schemas.microsoft.com/office/powerpoint/2010/main" val="3342916698"/>
              </p:ext>
            </p:extLst>
          </p:nvPr>
        </p:nvGraphicFramePr>
        <p:xfrm>
          <a:off x="468793" y="314130"/>
          <a:ext cx="8928000" cy="195204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2971994172"/>
                    </a:ext>
                  </a:extLst>
                </a:gridCol>
                <a:gridCol w="7920000">
                  <a:extLst>
                    <a:ext uri="{9D8B030D-6E8A-4147-A177-3AD203B41FA5}">
                      <a16:colId xmlns:a16="http://schemas.microsoft.com/office/drawing/2014/main" val="4264094529"/>
                    </a:ext>
                  </a:extLst>
                </a:gridCol>
              </a:tblGrid>
              <a:tr h="142473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7</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がん検診精度管理委託事業（</a:t>
                      </a:r>
                      <a:r>
                        <a:rPr kumimoji="1" lang="en-US" altLang="ja-JP" sz="1100" b="0" baseline="0" dirty="0">
                          <a:solidFill>
                            <a:schemeClr val="tx1"/>
                          </a:solidFill>
                          <a:latin typeface="+mn-ea"/>
                          <a:ea typeface="+mn-ea"/>
                        </a:rPr>
                        <a:t>57,354</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組織型検診体制推進事業（</a:t>
                      </a:r>
                      <a:r>
                        <a:rPr kumimoji="1" lang="en-US" altLang="ja-JP" sz="1100" b="0" baseline="0" dirty="0">
                          <a:solidFill>
                            <a:schemeClr val="tx1"/>
                          </a:solidFill>
                          <a:latin typeface="+mn-ea"/>
                          <a:ea typeface="+mn-ea"/>
                        </a:rPr>
                        <a:t>11,584</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健康づくり支援プラットフォーム整備等事業費（</a:t>
                      </a:r>
                      <a:r>
                        <a:rPr kumimoji="1" lang="en-US" altLang="ja-JP" sz="1100" b="0" baseline="0" dirty="0">
                          <a:solidFill>
                            <a:schemeClr val="tx1"/>
                          </a:solidFill>
                          <a:latin typeface="+mn-ea"/>
                          <a:ea typeface="+mn-ea"/>
                        </a:rPr>
                        <a:t>569,840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職域の健康づくり推進事業（</a:t>
                      </a:r>
                      <a:r>
                        <a:rPr kumimoji="1" lang="en-US" altLang="ja-JP" sz="1100" b="0" baseline="0" dirty="0">
                          <a:solidFill>
                            <a:schemeClr val="tx1"/>
                          </a:solidFill>
                          <a:latin typeface="+mn-ea"/>
                          <a:ea typeface="+mn-ea"/>
                        </a:rPr>
                        <a:t>4,198</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特定健診受診率向上のための、地域と医師会との連携強化事業（</a:t>
                      </a:r>
                      <a:r>
                        <a:rPr kumimoji="1" lang="en-US" altLang="ja-JP" sz="1100" b="0" baseline="0" dirty="0">
                          <a:solidFill>
                            <a:schemeClr val="tx1"/>
                          </a:solidFill>
                          <a:latin typeface="+mn-ea"/>
                          <a:ea typeface="+mn-ea"/>
                        </a:rPr>
                        <a:t>10,000</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職域におけるがん検診の受診率向上事業（</a:t>
                      </a:r>
                      <a:r>
                        <a:rPr kumimoji="1" lang="en-US" altLang="ja-JP" sz="1100" b="0" baseline="0" dirty="0">
                          <a:solidFill>
                            <a:schemeClr val="tx1"/>
                          </a:solidFill>
                          <a:latin typeface="+mn-ea"/>
                          <a:ea typeface="+mn-ea"/>
                        </a:rPr>
                        <a:t>1,812</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がん検診普及事業（</a:t>
                      </a:r>
                      <a:r>
                        <a:rPr kumimoji="1" lang="en-US" altLang="ja-JP" sz="1100" b="0" strike="noStrike" baseline="0" dirty="0">
                          <a:solidFill>
                            <a:schemeClr val="tx1"/>
                          </a:solidFill>
                          <a:latin typeface="+mn-ea"/>
                          <a:ea typeface="+mn-ea"/>
                        </a:rPr>
                        <a:t>1,504</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がん検診受診促進事業（</a:t>
                      </a:r>
                      <a:r>
                        <a:rPr kumimoji="1" lang="en-US" altLang="ja-JP" sz="1100" b="0" baseline="0" dirty="0">
                          <a:solidFill>
                            <a:schemeClr val="tx1"/>
                          </a:solidFill>
                          <a:latin typeface="+mn-ea"/>
                          <a:ea typeface="+mn-ea"/>
                        </a:rPr>
                        <a:t>2,195</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大阪府「がん検診に行こう！」キャンペーン実施事業（</a:t>
                      </a:r>
                      <a:r>
                        <a:rPr kumimoji="1" lang="en-US" altLang="ja-JP" sz="1100" b="0" baseline="0" dirty="0">
                          <a:solidFill>
                            <a:schemeClr val="tx1"/>
                          </a:solidFill>
                          <a:latin typeface="+mn-ea"/>
                          <a:ea typeface="+mn-ea"/>
                        </a:rPr>
                        <a:t>6,000</a:t>
                      </a:r>
                      <a:r>
                        <a:rPr kumimoji="1" lang="ja-JP" altLang="en-US" sz="1100" b="0" baseline="0" dirty="0">
                          <a:solidFill>
                            <a:schemeClr val="tx1"/>
                          </a:solidFill>
                          <a:latin typeface="+mn-ea"/>
                          <a:ea typeface="+mn-ea"/>
                        </a:rPr>
                        <a:t>千円）</a:t>
                      </a:r>
                    </a:p>
                    <a:p>
                      <a:pPr>
                        <a:lnSpc>
                          <a:spcPct val="100000"/>
                        </a:lnSpc>
                      </a:pPr>
                      <a:r>
                        <a:rPr kumimoji="1" lang="ja-JP" altLang="en-US" sz="1100" b="0" strike="noStrike" baseline="0" dirty="0">
                          <a:solidFill>
                            <a:schemeClr val="tx1"/>
                          </a:solidFill>
                          <a:latin typeface="+mn-ea"/>
                          <a:ea typeface="+mn-ea"/>
                        </a:rPr>
                        <a:t>健活会議連携推進事業（</a:t>
                      </a:r>
                      <a:r>
                        <a:rPr kumimoji="1" lang="en-US" altLang="ja-JP" sz="1100" b="0" strike="noStrike" baseline="0" dirty="0">
                          <a:solidFill>
                            <a:schemeClr val="tx1"/>
                          </a:solidFill>
                          <a:latin typeface="+mn-ea"/>
                          <a:ea typeface="+mn-ea"/>
                        </a:rPr>
                        <a:t>7,890</a:t>
                      </a:r>
                      <a:r>
                        <a:rPr kumimoji="1" lang="ja-JP" altLang="en-US" sz="1100" b="0" strike="noStrike" baseline="0" dirty="0">
                          <a:solidFill>
                            <a:schemeClr val="tx1"/>
                          </a:solidFill>
                          <a:latin typeface="+mn-ea"/>
                          <a:ea typeface="+mn-ea"/>
                        </a:rPr>
                        <a:t>千円）</a:t>
                      </a:r>
                    </a:p>
                    <a:p>
                      <a:pPr>
                        <a:lnSpc>
                          <a:spcPct val="100000"/>
                        </a:lnSpc>
                      </a:pPr>
                      <a:r>
                        <a:rPr kumimoji="1" lang="ja-JP" altLang="en-US" sz="1100" b="0" strike="noStrike" baseline="0" dirty="0">
                          <a:solidFill>
                            <a:schemeClr val="tx1"/>
                          </a:solidFill>
                          <a:latin typeface="+mn-ea"/>
                          <a:ea typeface="+mn-ea"/>
                        </a:rPr>
                        <a:t>健康づくり気運醸成事業（</a:t>
                      </a:r>
                      <a:r>
                        <a:rPr kumimoji="1" lang="en-US" altLang="ja-JP" sz="1100" b="0" strike="noStrike" baseline="0" dirty="0">
                          <a:solidFill>
                            <a:schemeClr val="tx1"/>
                          </a:solidFill>
                          <a:latin typeface="+mn-ea"/>
                          <a:ea typeface="+mn-ea"/>
                        </a:rPr>
                        <a:t>14,307</a:t>
                      </a:r>
                      <a:r>
                        <a:rPr kumimoji="1" lang="ja-JP" altLang="en-US" sz="1100" b="0" strike="noStrike"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713332505"/>
                  </a:ext>
                </a:extLst>
              </a:tr>
            </a:tbl>
          </a:graphicData>
        </a:graphic>
      </p:graphicFrame>
    </p:spTree>
    <p:extLst>
      <p:ext uri="{BB962C8B-B14F-4D97-AF65-F5344CB8AC3E}">
        <p14:creationId xmlns:p14="http://schemas.microsoft.com/office/powerpoint/2010/main" val="11096301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3147" y="225000"/>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441152246"/>
              </p:ext>
            </p:extLst>
          </p:nvPr>
        </p:nvGraphicFramePr>
        <p:xfrm>
          <a:off x="399244" y="583468"/>
          <a:ext cx="8928000" cy="507756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0274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けんしん受診率向上に向けた取組み</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■精度管理センター事業で、本年度の成果を踏まえ、各市町村の状況に応じた啓発資材の作成支援や個別受診勧奨結果の効果検証のためのデータ分析等を継続実施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アスマイルにおいて、国保会員を対象に、特定健診受診者へインセンティブを付与</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u="sng"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i="0" u="sng" baseline="0" dirty="0">
                          <a:solidFill>
                            <a:schemeClr val="tx1"/>
                          </a:solidFill>
                          <a:latin typeface="+mn-ea"/>
                          <a:ea typeface="+mn-ea"/>
                        </a:rPr>
                        <a:t>特定健診の受診促進</a:t>
                      </a:r>
                      <a:r>
                        <a:rPr kumimoji="1" lang="en-US" altLang="ja-JP" sz="1100" b="1" u="none"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■地域職域連携推進事業の枠組を活用した健康診断等及び特定健康診査の実施に係る事業者と医療保険者の連携・協力の推進</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■医師会との連携により、かかりつけ医による未受診者に対する特定健診・特定保健指導受診勧奨を推進</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■市町村が効果的な施策の立案をツールの提供等にて支援</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■保険者協議会において、研修会や好事例の共有等を実施</a:t>
                      </a:r>
                      <a:endParaRPr kumimoji="1" lang="en-US" altLang="ja-JP" sz="1100" b="1"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がん検診の受診促進</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■民間企業等（生命保険会社等）と連携し、がん検診受診推進員を養成</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a:solidFill>
                            <a:schemeClr val="tx1"/>
                          </a:solidFill>
                          <a:latin typeface="+mn-ea"/>
                          <a:ea typeface="+mn-ea"/>
                        </a:rPr>
                        <a:t>■</a:t>
                      </a:r>
                      <a:r>
                        <a:rPr kumimoji="1" lang="ja-JP" altLang="en-US" sz="1100" b="0" baseline="0" dirty="0">
                          <a:solidFill>
                            <a:schemeClr val="tx1"/>
                          </a:solidFill>
                          <a:latin typeface="+mn-ea"/>
                          <a:ea typeface="+mn-ea"/>
                        </a:rPr>
                        <a:t>がん検診と特定健診の同時実施を行う市町村の把握</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特定健診と連携し、けんしんの受診を促進する</a:t>
                      </a:r>
                      <a:r>
                        <a:rPr kumimoji="1" lang="en-US" altLang="ja-JP" sz="1100" b="1" baseline="0" dirty="0">
                          <a:solidFill>
                            <a:schemeClr val="tx1"/>
                          </a:solidFill>
                          <a:latin typeface="+mn-ea"/>
                          <a:ea typeface="+mn-ea"/>
                        </a:rPr>
                        <a:t>PR</a:t>
                      </a:r>
                      <a:r>
                        <a:rPr kumimoji="1" lang="ja-JP" altLang="en-US" sz="1100" b="1" baseline="0" dirty="0">
                          <a:solidFill>
                            <a:schemeClr val="tx1"/>
                          </a:solidFill>
                          <a:latin typeface="+mn-ea"/>
                          <a:ea typeface="+mn-ea"/>
                        </a:rPr>
                        <a:t>イベントを実施するとともに、おおさか健活大使を活用した啓発を実施</a:t>
                      </a:r>
                      <a:endParaRPr kumimoji="1" lang="en-US" altLang="ja-JP" sz="1100" b="1" baseline="0" dirty="0">
                        <a:solidFill>
                          <a:schemeClr val="tx1"/>
                        </a:solidFill>
                        <a:latin typeface="+mn-ea"/>
                        <a:ea typeface="+mn-ea"/>
                      </a:endParaRPr>
                    </a:p>
                    <a:p>
                      <a:pPr marL="174625" indent="-174625">
                        <a:lnSpc>
                          <a:spcPct val="100000"/>
                        </a:lnSpc>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ライフステージや性差に応じた普及啓発</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■「成育医療等基本方針」に基づき府保健所の取組を通じて市町村の乳幼児健康診査の受診率や質の向上を図る</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■市町村における乳幼児健康診査受診の保護者や学生等を対象としたライフコース・ヘルスケアについて、普及啓発の機会の拡大を働きかける</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■産官学連携し、府民のけんしん受診につながる啓発を実施</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21205645"/>
                  </a:ext>
                </a:extLst>
              </a:tr>
              <a:tr h="100779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8</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がん検診精度管理委託事業（</a:t>
                      </a:r>
                      <a:r>
                        <a:rPr kumimoji="1" lang="en-US" altLang="ja-JP" sz="1100" baseline="0" dirty="0">
                          <a:solidFill>
                            <a:schemeClr val="tx1"/>
                          </a:solidFill>
                          <a:latin typeface="+mn-ea"/>
                          <a:ea typeface="+mn-ea"/>
                        </a:rPr>
                        <a:t>51,160</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組織型検診体制推進事業（</a:t>
                      </a:r>
                      <a:r>
                        <a:rPr kumimoji="1" lang="en-US" altLang="ja-JP" sz="1100" baseline="0" dirty="0">
                          <a:solidFill>
                            <a:schemeClr val="tx1"/>
                          </a:solidFill>
                          <a:latin typeface="+mn-ea"/>
                          <a:ea typeface="+mn-ea"/>
                        </a:rPr>
                        <a:t>13,243</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特定健診受診率向上のための、地域と医師会との連携強化事業（</a:t>
                      </a:r>
                      <a:r>
                        <a:rPr kumimoji="1" lang="en-US" altLang="ja-JP" sz="1100" baseline="0" dirty="0">
                          <a:solidFill>
                            <a:schemeClr val="tx1"/>
                          </a:solidFill>
                          <a:latin typeface="+mn-ea"/>
                          <a:ea typeface="+mn-ea"/>
                        </a:rPr>
                        <a:t>10,000</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がん検診普及事業（</a:t>
                      </a:r>
                      <a:r>
                        <a:rPr kumimoji="1" lang="en-US" altLang="ja-JP" sz="1100" baseline="0" dirty="0">
                          <a:solidFill>
                            <a:schemeClr val="tx1"/>
                          </a:solidFill>
                          <a:latin typeface="+mn-ea"/>
                          <a:ea typeface="+mn-ea"/>
                        </a:rPr>
                        <a:t>1,504</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万博レガシ</a:t>
                      </a: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を継承した健活１０プロモーション＜攻めの予防けんしん受診率向上事業＞（</a:t>
                      </a:r>
                      <a:r>
                        <a:rPr kumimoji="1" lang="en-US" altLang="ja-JP" sz="1100" baseline="0" dirty="0">
                          <a:solidFill>
                            <a:schemeClr val="tx1"/>
                          </a:solidFill>
                          <a:latin typeface="+mn-ea"/>
                          <a:ea typeface="+mn-ea"/>
                        </a:rPr>
                        <a:t>20,802</a:t>
                      </a:r>
                      <a:r>
                        <a:rPr kumimoji="1" lang="ja-JP" altLang="en-US" sz="110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新規</a:t>
                      </a:r>
                      <a:r>
                        <a:rPr kumimoji="1" lang="en-US" altLang="ja-JP" sz="1100" b="0" baseline="0" dirty="0">
                          <a:solidFill>
                            <a:schemeClr val="tx1"/>
                          </a:solidFill>
                          <a:latin typeface="+mn-ea"/>
                          <a:ea typeface="+mn-ea"/>
                        </a:rPr>
                        <a:t>】</a:t>
                      </a:r>
                      <a:endParaRPr kumimoji="1" lang="en-US" altLang="ja-JP" sz="1100" baseline="0" dirty="0">
                        <a:solidFill>
                          <a:schemeClr val="tx1"/>
                        </a:solidFill>
                        <a:latin typeface="+mn-ea"/>
                        <a:ea typeface="+mn-ea"/>
                      </a:endParaRPr>
                    </a:p>
                    <a:p>
                      <a:pPr>
                        <a:lnSpc>
                          <a:spcPct val="100000"/>
                        </a:lnSpc>
                      </a:pPr>
                      <a:r>
                        <a:rPr kumimoji="1" lang="ja-JP" altLang="en-US" sz="1100" b="0" strike="noStrike" baseline="0" dirty="0">
                          <a:solidFill>
                            <a:schemeClr val="tx1"/>
                          </a:solidFill>
                          <a:latin typeface="+mn-ea"/>
                          <a:ea typeface="+mn-ea"/>
                        </a:rPr>
                        <a:t>健活会議連携推進事業（</a:t>
                      </a:r>
                      <a:r>
                        <a:rPr kumimoji="1" lang="en-US" altLang="ja-JP" sz="1100" b="0" strike="noStrike" baseline="0" dirty="0">
                          <a:solidFill>
                            <a:schemeClr val="tx1"/>
                          </a:solidFill>
                          <a:latin typeface="+mn-ea"/>
                          <a:ea typeface="+mn-ea"/>
                        </a:rPr>
                        <a:t>7,890</a:t>
                      </a:r>
                      <a:r>
                        <a:rPr kumimoji="1" lang="ja-JP" altLang="en-US" sz="1100" b="0" strike="noStrike" baseline="0" dirty="0">
                          <a:solidFill>
                            <a:schemeClr val="tx1"/>
                          </a:solidFill>
                          <a:latin typeface="+mn-ea"/>
                          <a:ea typeface="+mn-ea"/>
                        </a:rPr>
                        <a:t>千円）</a:t>
                      </a:r>
                    </a:p>
                    <a:p>
                      <a:pPr>
                        <a:lnSpc>
                          <a:spcPct val="100000"/>
                        </a:lnSpc>
                      </a:pPr>
                      <a:r>
                        <a:rPr kumimoji="1" lang="ja-JP" altLang="en-US" sz="1100" b="0" strike="noStrike" baseline="0" dirty="0">
                          <a:solidFill>
                            <a:schemeClr val="tx1"/>
                          </a:solidFill>
                          <a:latin typeface="+mn-ea"/>
                          <a:ea typeface="+mn-ea"/>
                        </a:rPr>
                        <a:t>健康づくり気運醸成事業（</a:t>
                      </a:r>
                      <a:r>
                        <a:rPr kumimoji="1" lang="en-US" altLang="ja-JP" sz="1100" b="0" strike="noStrike" baseline="0" dirty="0">
                          <a:solidFill>
                            <a:schemeClr val="tx1"/>
                          </a:solidFill>
                          <a:latin typeface="+mn-ea"/>
                          <a:ea typeface="+mn-ea"/>
                        </a:rPr>
                        <a:t>4,132</a:t>
                      </a:r>
                      <a:r>
                        <a:rPr kumimoji="1" lang="ja-JP" altLang="en-US" sz="1100" b="0" strike="noStrike" baseline="0" dirty="0">
                          <a:solidFill>
                            <a:schemeClr val="tx1"/>
                          </a:solidFill>
                          <a:latin typeface="+mn-ea"/>
                          <a:ea typeface="+mn-ea"/>
                        </a:rPr>
                        <a:t>千円）</a:t>
                      </a:r>
                      <a:r>
                        <a:rPr kumimoji="1" lang="en-US" altLang="ja-JP" sz="1100" b="0" strike="noStrike" baseline="0" dirty="0">
                          <a:solidFill>
                            <a:schemeClr val="tx1"/>
                          </a:solidFill>
                          <a:latin typeface="+mn-ea"/>
                          <a:ea typeface="+mn-ea"/>
                        </a:rPr>
                        <a:t>【</a:t>
                      </a:r>
                      <a:r>
                        <a:rPr kumimoji="1" lang="ja-JP" altLang="en-US" sz="1100" b="0" strike="noStrike" baseline="0" dirty="0">
                          <a:solidFill>
                            <a:schemeClr val="tx1"/>
                          </a:solidFill>
                          <a:latin typeface="+mn-ea"/>
                          <a:ea typeface="+mn-ea"/>
                        </a:rPr>
                        <a:t>減額</a:t>
                      </a:r>
                      <a:r>
                        <a:rPr kumimoji="1" lang="en-US" altLang="ja-JP" sz="1100" b="0" strike="noStrike" baseline="0" dirty="0">
                          <a:solidFill>
                            <a:schemeClr val="tx1"/>
                          </a:solidFill>
                          <a:latin typeface="+mn-ea"/>
                          <a:ea typeface="+mn-ea"/>
                        </a:rPr>
                        <a:t>】</a:t>
                      </a:r>
                      <a:endParaRPr kumimoji="1" lang="ja-JP" altLang="en-US" sz="1100" b="0" strike="noStrike"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6778062"/>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42</a:t>
            </a:fld>
            <a:endParaRPr kumimoji="1" lang="ja-JP" altLang="en-US"/>
          </a:p>
        </p:txBody>
      </p:sp>
    </p:spTree>
    <p:extLst>
      <p:ext uri="{BB962C8B-B14F-4D97-AF65-F5344CB8AC3E}">
        <p14:creationId xmlns:p14="http://schemas.microsoft.com/office/powerpoint/2010/main" val="2069395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145947" y="-239969"/>
            <a:ext cx="9711215" cy="702393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en-US" altLang="ja-JP" sz="2000" b="1" dirty="0">
                <a:solidFill>
                  <a:schemeClr val="tx1"/>
                </a:solidFill>
                <a:latin typeface="Meiryo UI" panose="020B0604030504040204" pitchFamily="50" charset="-128"/>
                <a:ea typeface="Meiryo UI" panose="020B0604030504040204" pitchFamily="50" charset="-128"/>
              </a:rPr>
              <a:t>2</a:t>
            </a:r>
            <a:r>
              <a:rPr kumimoji="1" lang="ja-JP" altLang="en-US" sz="2000" b="1" dirty="0">
                <a:solidFill>
                  <a:schemeClr val="tx1"/>
                </a:solidFill>
                <a:latin typeface="Meiryo UI" panose="020B0604030504040204" pitchFamily="50" charset="-128"/>
                <a:ea typeface="Meiryo UI" panose="020B0604030504040204" pitchFamily="50" charset="-128"/>
              </a:rPr>
              <a:t>　生活習慣病の早期発見・重症化予防</a:t>
            </a:r>
          </a:p>
        </p:txBody>
      </p:sp>
      <p:sp>
        <p:nvSpPr>
          <p:cNvPr id="15" name="正方形/長方形 14"/>
          <p:cNvSpPr/>
          <p:nvPr/>
        </p:nvSpPr>
        <p:spPr>
          <a:xfrm>
            <a:off x="221454" y="594315"/>
            <a:ext cx="540000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a:t>
            </a:r>
            <a:r>
              <a:rPr kumimoji="1" lang="en-US" altLang="ja-JP" sz="2000" b="1" dirty="0">
                <a:ln w="0"/>
                <a:solidFill>
                  <a:schemeClr val="bg1"/>
                </a:solidFill>
                <a:effectLst>
                  <a:outerShdw blurRad="38100" dist="19050" dir="2700000" algn="tl" rotWithShape="0">
                    <a:schemeClr val="dk1">
                      <a:alpha val="40000"/>
                    </a:schemeClr>
                  </a:outerShdw>
                </a:effectLst>
              </a:rPr>
              <a:t>2</a:t>
            </a:r>
            <a:r>
              <a:rPr kumimoji="1" lang="ja-JP" altLang="en-US" sz="2000" b="1" dirty="0">
                <a:ln w="0"/>
                <a:solidFill>
                  <a:schemeClr val="bg1"/>
                </a:solidFill>
                <a:effectLst>
                  <a:outerShdw blurRad="38100" dist="19050" dir="2700000" algn="tl" rotWithShape="0">
                    <a:schemeClr val="dk1">
                      <a:alpha val="40000"/>
                    </a:schemeClr>
                  </a:outerShdw>
                </a:effectLst>
              </a:rPr>
              <a:t>）重症化予防</a:t>
            </a:r>
            <a:r>
              <a:rPr kumimoji="1" lang="ja-JP" altLang="en-US" sz="2000" b="1" dirty="0">
                <a:solidFill>
                  <a:schemeClr val="bg1"/>
                </a:solidFill>
              </a:rPr>
              <a:t>　</a:t>
            </a:r>
            <a:r>
              <a:rPr kumimoji="1" lang="ja-JP" altLang="en-US" sz="1600" b="1" dirty="0">
                <a:solidFill>
                  <a:schemeClr val="bg1"/>
                </a:solidFill>
              </a:rPr>
              <a:t>計画 </a:t>
            </a:r>
            <a:r>
              <a:rPr kumimoji="1" lang="en-US" altLang="ja-JP" sz="1600" b="1" dirty="0">
                <a:solidFill>
                  <a:schemeClr val="bg1"/>
                </a:solidFill>
              </a:rPr>
              <a:t>P.85-86</a:t>
            </a:r>
          </a:p>
        </p:txBody>
      </p:sp>
      <p:sp>
        <p:nvSpPr>
          <p:cNvPr id="17" name="正方形/長方形 16"/>
          <p:cNvSpPr/>
          <p:nvPr/>
        </p:nvSpPr>
        <p:spPr>
          <a:xfrm>
            <a:off x="357909" y="1611382"/>
            <a:ext cx="3240000" cy="288000"/>
          </a:xfrm>
          <a:prstGeom prst="rect">
            <a:avLst/>
          </a:prstGeom>
        </p:spPr>
        <p:txBody>
          <a:bodyPr wrap="square" lIns="36000" tIns="72000" rIns="36000" bIns="36000" anchor="ctr">
            <a:noAutofit/>
          </a:bodyPr>
          <a:lstStyle/>
          <a:p>
            <a:r>
              <a:rPr lang="en-US" altLang="ja-JP" sz="1400" b="1" dirty="0">
                <a:latin typeface="+mn-ea"/>
              </a:rPr>
              <a:t>【</a:t>
            </a:r>
            <a:r>
              <a:rPr lang="ja-JP" altLang="en-US" sz="1400" b="1" dirty="0">
                <a:latin typeface="+mn-ea"/>
              </a:rPr>
              <a:t>府民の行動目標</a:t>
            </a:r>
            <a:r>
              <a:rPr lang="en-US" altLang="ja-JP" sz="1400" b="1" dirty="0">
                <a:latin typeface="+mn-ea"/>
              </a:rPr>
              <a:t>】</a:t>
            </a:r>
            <a:endParaRPr lang="ja-JP" altLang="en-US" sz="1400" b="1" dirty="0">
              <a:latin typeface="+mn-ea"/>
            </a:endParaRPr>
          </a:p>
        </p:txBody>
      </p:sp>
      <p:sp>
        <p:nvSpPr>
          <p:cNvPr id="18" name="正方形/長方形 17"/>
          <p:cNvSpPr/>
          <p:nvPr/>
        </p:nvSpPr>
        <p:spPr>
          <a:xfrm>
            <a:off x="496523" y="1791648"/>
            <a:ext cx="8856000" cy="504000"/>
          </a:xfrm>
          <a:prstGeom prst="rect">
            <a:avLst/>
          </a:prstGeom>
        </p:spPr>
        <p:txBody>
          <a:bodyPr wrap="square" lIns="36000" tIns="72000" rIns="36000" bIns="36000">
            <a:noAutofit/>
          </a:bodyPr>
          <a:lstStyle/>
          <a:p>
            <a:r>
              <a:rPr lang="ja-JP" altLang="en-US" sz="1100" b="1" dirty="0">
                <a:latin typeface="+mn-ea"/>
              </a:rPr>
              <a:t>▽けんしんの結果、疾患等（高血圧・メタボリックシンドローム・糖尿病・脂質異常症等）が見つかった場合、速やかに医療機</a:t>
            </a:r>
            <a:endParaRPr lang="en-US" altLang="ja-JP" sz="1100" b="1" dirty="0">
              <a:latin typeface="+mn-ea"/>
            </a:endParaRPr>
          </a:p>
          <a:p>
            <a:r>
              <a:rPr lang="ja-JP" altLang="en-US" sz="1100" b="1" dirty="0">
                <a:latin typeface="+mn-ea"/>
              </a:rPr>
              <a:t>　関を受診するとともに、疾患に応じて継続的な治療を受けます。</a:t>
            </a:r>
          </a:p>
        </p:txBody>
      </p:sp>
      <p:sp>
        <p:nvSpPr>
          <p:cNvPr id="24" name="正方形/長方形 23"/>
          <p:cNvSpPr/>
          <p:nvPr/>
        </p:nvSpPr>
        <p:spPr>
          <a:xfrm>
            <a:off x="357908" y="2141695"/>
            <a:ext cx="3240000" cy="288000"/>
          </a:xfrm>
          <a:prstGeom prst="rect">
            <a:avLst/>
          </a:prstGeom>
        </p:spPr>
        <p:txBody>
          <a:bodyPr wrap="square" lIns="36000" tIns="72000" rIns="36000" bIns="36000" anchor="ctr">
            <a:noAutofit/>
          </a:bodyPr>
          <a:lstStyle/>
          <a:p>
            <a:r>
              <a:rPr lang="en-US" altLang="ja-JP" sz="1400" b="1" dirty="0">
                <a:latin typeface="+mn-ea"/>
              </a:rPr>
              <a:t>【</a:t>
            </a:r>
            <a:r>
              <a:rPr lang="ja-JP" altLang="en-US" sz="1400" b="1" dirty="0">
                <a:latin typeface="+mn-ea"/>
              </a:rPr>
              <a:t>行政等が取り組む数値目標</a:t>
            </a:r>
            <a:r>
              <a:rPr lang="en-US" altLang="ja-JP" sz="1400" b="1" dirty="0">
                <a:latin typeface="+mn-ea"/>
              </a:rPr>
              <a:t>】</a:t>
            </a:r>
            <a:endParaRPr lang="ja-JP" altLang="en-US" sz="1400" b="1" dirty="0">
              <a:latin typeface="+mn-ea"/>
            </a:endParaRPr>
          </a:p>
        </p:txBody>
      </p:sp>
      <p:sp>
        <p:nvSpPr>
          <p:cNvPr id="14" name="角丸四角形 13"/>
          <p:cNvSpPr/>
          <p:nvPr/>
        </p:nvSpPr>
        <p:spPr>
          <a:xfrm>
            <a:off x="357909" y="1611382"/>
            <a:ext cx="9290884" cy="5055636"/>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9" name="角丸四角形 18"/>
          <p:cNvSpPr/>
          <p:nvPr/>
        </p:nvSpPr>
        <p:spPr>
          <a:xfrm>
            <a:off x="357909" y="1077159"/>
            <a:ext cx="2088000" cy="504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0" name="角丸四角形 19"/>
          <p:cNvSpPr/>
          <p:nvPr/>
        </p:nvSpPr>
        <p:spPr>
          <a:xfrm>
            <a:off x="2466842" y="1063641"/>
            <a:ext cx="7056000" cy="504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生活習慣による疾患等</a:t>
            </a:r>
            <a:r>
              <a:rPr kumimoji="1" lang="ja-JP" altLang="en-US" sz="1400" b="1" dirty="0">
                <a:solidFill>
                  <a:schemeClr val="tx1"/>
                </a:solidFill>
              </a:rPr>
              <a:t>（高血圧、糖尿病等）</a:t>
            </a:r>
            <a:r>
              <a:rPr kumimoji="1" lang="ja-JP" altLang="en-US" sz="1600" b="1" dirty="0">
                <a:solidFill>
                  <a:schemeClr val="tx1"/>
                </a:solidFill>
              </a:rPr>
              <a:t>の未治療者の割合を減らします</a:t>
            </a:r>
          </a:p>
          <a:p>
            <a:pPr algn="ctr">
              <a:lnSpc>
                <a:spcPts val="2000"/>
              </a:lnSpc>
            </a:pPr>
            <a:r>
              <a:rPr kumimoji="1" lang="ja-JP" altLang="en-US" sz="1600" b="1" dirty="0">
                <a:solidFill>
                  <a:schemeClr val="tx1"/>
                </a:solidFill>
              </a:rPr>
              <a:t>～病気が見つかったらきちんと治療しましょう～</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43</a:t>
            </a:fld>
            <a:endParaRPr kumimoji="1" lang="ja-JP" altLang="en-US"/>
          </a:p>
        </p:txBody>
      </p:sp>
      <p:pic>
        <p:nvPicPr>
          <p:cNvPr id="21" name="図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23" name="角丸四角形 47">
            <a:extLst>
              <a:ext uri="{FF2B5EF4-FFF2-40B4-BE49-F238E27FC236}">
                <a16:creationId xmlns:a16="http://schemas.microsoft.com/office/drawing/2014/main" id="{B017ADA1-4A68-4E7D-AEDB-2D440ED81A5B}"/>
              </a:ext>
            </a:extLst>
          </p:cNvPr>
          <p:cNvSpPr/>
          <p:nvPr/>
        </p:nvSpPr>
        <p:spPr>
          <a:xfrm>
            <a:off x="8193943" y="1627892"/>
            <a:ext cx="1509470" cy="225741"/>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graphicFrame>
        <p:nvGraphicFramePr>
          <p:cNvPr id="25" name="表 24"/>
          <p:cNvGraphicFramePr>
            <a:graphicFrameLocks noGrp="1"/>
          </p:cNvGraphicFramePr>
          <p:nvPr>
            <p:extLst>
              <p:ext uri="{D42A27DB-BD31-4B8C-83A1-F6EECF244321}">
                <p14:modId xmlns:p14="http://schemas.microsoft.com/office/powerpoint/2010/main" val="2620299791"/>
              </p:ext>
            </p:extLst>
          </p:nvPr>
        </p:nvGraphicFramePr>
        <p:xfrm>
          <a:off x="500956" y="2408668"/>
          <a:ext cx="9045065" cy="4168817"/>
        </p:xfrm>
        <a:graphic>
          <a:graphicData uri="http://schemas.openxmlformats.org/drawingml/2006/table">
            <a:tbl>
              <a:tblPr firstRow="1" firstCol="1" bandRow="1">
                <a:tableStyleId>{5C22544A-7EE6-4342-B048-85BDC9FD1C3A}</a:tableStyleId>
              </a:tblPr>
              <a:tblGrid>
                <a:gridCol w="370342">
                  <a:extLst>
                    <a:ext uri="{9D8B030D-6E8A-4147-A177-3AD203B41FA5}">
                      <a16:colId xmlns:a16="http://schemas.microsoft.com/office/drawing/2014/main" val="20000"/>
                    </a:ext>
                  </a:extLst>
                </a:gridCol>
                <a:gridCol w="3754121">
                  <a:extLst>
                    <a:ext uri="{9D8B030D-6E8A-4147-A177-3AD203B41FA5}">
                      <a16:colId xmlns:a16="http://schemas.microsoft.com/office/drawing/2014/main" val="20001"/>
                    </a:ext>
                  </a:extLst>
                </a:gridCol>
                <a:gridCol w="1853293">
                  <a:extLst>
                    <a:ext uri="{9D8B030D-6E8A-4147-A177-3AD203B41FA5}">
                      <a16:colId xmlns:a16="http://schemas.microsoft.com/office/drawing/2014/main" val="20002"/>
                    </a:ext>
                  </a:extLst>
                </a:gridCol>
                <a:gridCol w="1961688">
                  <a:extLst>
                    <a:ext uri="{9D8B030D-6E8A-4147-A177-3AD203B41FA5}">
                      <a16:colId xmlns:a16="http://schemas.microsoft.com/office/drawing/2014/main" val="2195206876"/>
                    </a:ext>
                  </a:extLst>
                </a:gridCol>
                <a:gridCol w="1105621">
                  <a:extLst>
                    <a:ext uri="{9D8B030D-6E8A-4147-A177-3AD203B41FA5}">
                      <a16:colId xmlns:a16="http://schemas.microsoft.com/office/drawing/2014/main" val="20003"/>
                    </a:ext>
                  </a:extLst>
                </a:gridCol>
              </a:tblGrid>
              <a:tr h="360165">
                <a:tc>
                  <a:txBody>
                    <a:bodyPr/>
                    <a:lstStyle/>
                    <a:p>
                      <a:pPr algn="ctr" fontAlgn="auto">
                        <a:lnSpc>
                          <a:spcPts val="1600"/>
                        </a:lnSpc>
                        <a:spcAft>
                          <a:spcPts val="0"/>
                        </a:spcAft>
                      </a:pPr>
                      <a:endParaRPr lang="ja-JP" sz="11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000" kern="100" dirty="0">
                          <a:effectLst/>
                          <a:latin typeface="+mn-ea"/>
                          <a:ea typeface="+mn-ea"/>
                        </a:rPr>
                        <a:t>項目</a:t>
                      </a:r>
                      <a:endParaRPr lang="ja-JP" altLang="en-US" sz="10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000" dirty="0">
                          <a:effectLst/>
                          <a:latin typeface="+mn-ea"/>
                          <a:ea typeface="+mn-ea"/>
                        </a:rPr>
                        <a:t>計画策定時の値</a:t>
                      </a:r>
                      <a:endParaRPr lang="ja-JP" sz="10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000" dirty="0">
                          <a:solidFill>
                            <a:schemeClr val="bg1"/>
                          </a:solidFill>
                          <a:effectLst/>
                          <a:latin typeface="+mn-ea"/>
                          <a:ea typeface="+mn-ea"/>
                          <a:cs typeface="HG丸ｺﾞｼｯｸM-PRO"/>
                        </a:rPr>
                        <a:t>現状値</a:t>
                      </a:r>
                      <a:endParaRPr lang="ja-JP" sz="10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000" dirty="0">
                          <a:effectLst/>
                          <a:latin typeface="+mn-ea"/>
                          <a:ea typeface="+mn-ea"/>
                        </a:rPr>
                        <a:t>20</a:t>
                      </a:r>
                      <a:r>
                        <a:rPr lang="en-US" altLang="ja-JP" sz="1000" dirty="0">
                          <a:effectLst/>
                          <a:latin typeface="+mn-ea"/>
                          <a:ea typeface="+mn-ea"/>
                        </a:rPr>
                        <a:t>35</a:t>
                      </a:r>
                      <a:r>
                        <a:rPr lang="ja-JP" sz="1000" dirty="0">
                          <a:effectLst/>
                          <a:latin typeface="+mn-ea"/>
                          <a:ea typeface="+mn-ea"/>
                        </a:rPr>
                        <a:t>年度目標</a:t>
                      </a:r>
                      <a:r>
                        <a:rPr lang="ja-JP" altLang="en-US" sz="1000" dirty="0">
                          <a:effectLst/>
                          <a:latin typeface="+mn-ea"/>
                          <a:ea typeface="+mn-ea"/>
                        </a:rPr>
                        <a:t>値</a:t>
                      </a:r>
                      <a:endParaRPr lang="ja-JP" sz="10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34229">
                <a:tc>
                  <a:txBody>
                    <a:bodyPr/>
                    <a:lstStyle/>
                    <a:p>
                      <a:pPr algn="ctr" fontAlgn="auto">
                        <a:lnSpc>
                          <a:spcPts val="1600"/>
                        </a:lnSpc>
                        <a:spcAft>
                          <a:spcPts val="0"/>
                        </a:spcAft>
                      </a:pPr>
                      <a:r>
                        <a:rPr lang="en-US" altLang="ja-JP" sz="1100" dirty="0">
                          <a:solidFill>
                            <a:schemeClr val="bg1"/>
                          </a:solidFill>
                          <a:effectLst/>
                          <a:latin typeface="+mn-ea"/>
                          <a:ea typeface="+mn-ea"/>
                          <a:cs typeface="+mn-cs"/>
                        </a:rPr>
                        <a:t>25</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900" b="1" dirty="0">
                          <a:solidFill>
                            <a:schemeClr val="tx1"/>
                          </a:solidFill>
                          <a:effectLst/>
                          <a:latin typeface="+mn-ea"/>
                          <a:ea typeface="+mn-ea"/>
                        </a:rPr>
                        <a:t>特定保健指導の実施率の向上</a:t>
                      </a:r>
                      <a:r>
                        <a:rPr lang="en-US" altLang="ja-JP" sz="800" b="1" spc="-50" baseline="0" dirty="0">
                          <a:solidFill>
                            <a:schemeClr val="tx1"/>
                          </a:solidFill>
                          <a:effectLst/>
                          <a:latin typeface="+mn-ea"/>
                          <a:ea typeface="+mn-ea"/>
                        </a:rPr>
                        <a:t>【</a:t>
                      </a:r>
                      <a:r>
                        <a:rPr lang="ja-JP" altLang="en-US" sz="800" b="1" spc="-50" baseline="0" dirty="0">
                          <a:solidFill>
                            <a:schemeClr val="tx1"/>
                          </a:solidFill>
                          <a:effectLst/>
                          <a:latin typeface="+mn-ea"/>
                          <a:ea typeface="+mn-ea"/>
                        </a:rPr>
                        <a:t>特定健康診査・特定保健指導の実施状況</a:t>
                      </a:r>
                      <a:r>
                        <a:rPr lang="en-US" altLang="ja-JP" sz="800" b="1" spc="-50" baseline="0"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22.1</a:t>
                      </a:r>
                      <a:r>
                        <a:rPr lang="ja-JP" altLang="en-US" sz="900" b="1" dirty="0">
                          <a:solidFill>
                            <a:schemeClr val="tx1"/>
                          </a:solidFill>
                          <a:effectLst/>
                          <a:latin typeface="+mn-ea"/>
                          <a:ea typeface="+mn-ea"/>
                        </a:rPr>
                        <a:t>％</a:t>
                      </a:r>
                      <a:r>
                        <a:rPr lang="ja-JP" altLang="en-US" sz="800" b="1" dirty="0">
                          <a:solidFill>
                            <a:schemeClr val="tx1"/>
                          </a:solidFill>
                          <a:effectLst/>
                          <a:latin typeface="+mn-ea"/>
                          <a:ea typeface="+mn-ea"/>
                        </a:rPr>
                        <a:t>（</a:t>
                      </a:r>
                      <a:r>
                        <a:rPr lang="en-US" altLang="ja-JP" sz="800" b="1" dirty="0">
                          <a:solidFill>
                            <a:schemeClr val="tx1"/>
                          </a:solidFill>
                          <a:effectLst/>
                          <a:latin typeface="+mn-ea"/>
                          <a:ea typeface="+mn-ea"/>
                        </a:rPr>
                        <a:t>R3</a:t>
                      </a:r>
                      <a:r>
                        <a:rPr lang="ja-JP" altLang="en-US" sz="800" b="1" dirty="0">
                          <a:solidFill>
                            <a:schemeClr val="tx1"/>
                          </a:solidFill>
                          <a:effectLst/>
                          <a:latin typeface="+mn-ea"/>
                          <a:ea typeface="+mn-ea"/>
                        </a:rPr>
                        <a:t>）</a:t>
                      </a:r>
                      <a:endParaRPr lang="en-US" altLang="ja-JP"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effectLst/>
                          <a:latin typeface="+mn-ea"/>
                          <a:ea typeface="+mn-ea"/>
                        </a:rPr>
                        <a:t>21.5</a:t>
                      </a:r>
                      <a:r>
                        <a:rPr lang="ja-JP" altLang="en-US" sz="900" b="1" dirty="0">
                          <a:solidFill>
                            <a:schemeClr val="tx1"/>
                          </a:solidFill>
                          <a:effectLst/>
                          <a:latin typeface="+mn-ea"/>
                          <a:ea typeface="+mn-ea"/>
                        </a:rPr>
                        <a:t>％（</a:t>
                      </a:r>
                      <a:r>
                        <a:rPr lang="en-US" altLang="ja-JP" sz="900" b="1" dirty="0">
                          <a:solidFill>
                            <a:schemeClr val="tx1"/>
                          </a:solidFill>
                          <a:effectLst/>
                          <a:latin typeface="+mn-ea"/>
                          <a:ea typeface="+mn-ea"/>
                        </a:rPr>
                        <a:t>R5</a:t>
                      </a:r>
                      <a:r>
                        <a:rPr lang="ja-JP" altLang="en-US" sz="9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45</a:t>
                      </a:r>
                      <a:r>
                        <a:rPr lang="ja-JP" altLang="en-US" sz="900" b="1" dirty="0">
                          <a:solidFill>
                            <a:schemeClr val="tx1"/>
                          </a:solidFill>
                          <a:effectLst/>
                          <a:latin typeface="+mn-ea"/>
                          <a:ea typeface="+mn-ea"/>
                        </a:rPr>
                        <a:t>％以上</a:t>
                      </a:r>
                      <a:endParaRPr lang="en-US" altLang="ja-JP"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0013">
                <a:tc rowSpan="3">
                  <a:txBody>
                    <a:bodyPr/>
                    <a:lstStyle/>
                    <a:p>
                      <a:pPr algn="ctr" fontAlgn="auto">
                        <a:lnSpc>
                          <a:spcPts val="1600"/>
                        </a:lnSpc>
                        <a:spcAft>
                          <a:spcPts val="0"/>
                        </a:spcAft>
                      </a:pPr>
                      <a:r>
                        <a:rPr lang="en-US" altLang="ja-JP" sz="1100" dirty="0">
                          <a:solidFill>
                            <a:schemeClr val="bg1"/>
                          </a:solidFill>
                          <a:effectLst/>
                          <a:latin typeface="+mn-ea"/>
                          <a:ea typeface="+mn-ea"/>
                          <a:cs typeface="HG丸ｺﾞｼｯｸM-PRO"/>
                        </a:rPr>
                        <a:t>26</a:t>
                      </a:r>
                      <a:endParaRPr lang="ja-JP" sz="11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700" b="1" dirty="0">
                          <a:solidFill>
                            <a:schemeClr val="tx1"/>
                          </a:solidFill>
                          <a:effectLst/>
                          <a:latin typeface="+mn-ea"/>
                          <a:ea typeface="+mn-ea"/>
                        </a:rPr>
                        <a:t>生活習慣による疾患に係る未治療者の割合の減少（高血圧）</a:t>
                      </a:r>
                      <a:endParaRPr lang="en-US" altLang="ja-JP" sz="700" b="1" dirty="0">
                        <a:solidFill>
                          <a:schemeClr val="tx1"/>
                        </a:solidFill>
                        <a:effectLst/>
                        <a:latin typeface="+mn-ea"/>
                        <a:ea typeface="+mn-ea"/>
                      </a:endParaRPr>
                    </a:p>
                    <a:p>
                      <a:pPr algn="l" fontAlgn="auto">
                        <a:lnSpc>
                          <a:spcPts val="1600"/>
                        </a:lnSpc>
                        <a:spcAft>
                          <a:spcPts val="0"/>
                        </a:spcAft>
                      </a:pPr>
                      <a:r>
                        <a:rPr lang="en-US" altLang="ja-JP" sz="700" b="1" dirty="0">
                          <a:solidFill>
                            <a:schemeClr val="tx1"/>
                          </a:solidFill>
                          <a:effectLst/>
                          <a:latin typeface="+mn-ea"/>
                          <a:ea typeface="+mn-ea"/>
                        </a:rPr>
                        <a:t>【NDB</a:t>
                      </a:r>
                      <a:r>
                        <a:rPr lang="ja-JP" altLang="en-US" sz="700" b="1" dirty="0">
                          <a:solidFill>
                            <a:schemeClr val="tx1"/>
                          </a:solidFill>
                          <a:effectLst/>
                          <a:latin typeface="+mn-ea"/>
                          <a:ea typeface="+mn-ea"/>
                        </a:rPr>
                        <a:t>データ特別抽出</a:t>
                      </a:r>
                      <a:r>
                        <a:rPr lang="en-US" altLang="ja-JP" sz="7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44.9</a:t>
                      </a:r>
                      <a:r>
                        <a:rPr lang="ja-JP" altLang="en-US" sz="900" b="1" dirty="0">
                          <a:solidFill>
                            <a:schemeClr val="tx1"/>
                          </a:solidFill>
                          <a:effectLst/>
                          <a:latin typeface="+mn-ea"/>
                          <a:ea typeface="+mn-ea"/>
                        </a:rPr>
                        <a:t>％</a:t>
                      </a:r>
                      <a:r>
                        <a:rPr lang="ja-JP" altLang="en-US" sz="800" b="1" dirty="0">
                          <a:solidFill>
                            <a:schemeClr val="tx1"/>
                          </a:solidFill>
                          <a:effectLst/>
                          <a:latin typeface="+mn-ea"/>
                          <a:ea typeface="+mn-ea"/>
                        </a:rPr>
                        <a:t>（</a:t>
                      </a:r>
                      <a:r>
                        <a:rPr lang="en-US" altLang="ja-JP" sz="800" b="1" dirty="0">
                          <a:solidFill>
                            <a:schemeClr val="tx1"/>
                          </a:solidFill>
                          <a:effectLst/>
                          <a:latin typeface="+mn-ea"/>
                          <a:ea typeface="+mn-ea"/>
                        </a:rPr>
                        <a:t>R2</a:t>
                      </a:r>
                      <a:r>
                        <a:rPr lang="ja-JP" altLang="en-US" sz="800" b="1" dirty="0">
                          <a:solidFill>
                            <a:schemeClr val="tx1"/>
                          </a:solidFill>
                          <a:effectLst/>
                          <a:latin typeface="+mn-ea"/>
                          <a:ea typeface="+mn-ea"/>
                        </a:rPr>
                        <a:t>）</a:t>
                      </a:r>
                      <a:endParaRPr lang="en-US" altLang="ja-JP"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3">
                  <a:txBody>
                    <a:bodyPr/>
                    <a:lstStyle/>
                    <a:p>
                      <a:pPr algn="ctr" fontAlgn="auto">
                        <a:lnSpc>
                          <a:spcPts val="1600"/>
                        </a:lnSpc>
                        <a:spcAft>
                          <a:spcPts val="0"/>
                        </a:spcAft>
                      </a:pPr>
                      <a:r>
                        <a:rPr lang="ja-JP" altLang="en-US" sz="900" b="1" dirty="0">
                          <a:solidFill>
                            <a:schemeClr val="tx1"/>
                          </a:solidFill>
                          <a:effectLst/>
                          <a:latin typeface="+mn-ea"/>
                          <a:ea typeface="+mn-ea"/>
                        </a:rPr>
                        <a:t>令和</a:t>
                      </a:r>
                      <a:r>
                        <a:rPr lang="en-US" altLang="ja-JP" sz="900" b="1" dirty="0">
                          <a:solidFill>
                            <a:schemeClr val="tx1"/>
                          </a:solidFill>
                          <a:effectLst/>
                          <a:latin typeface="+mn-ea"/>
                          <a:ea typeface="+mn-ea"/>
                        </a:rPr>
                        <a:t>8</a:t>
                      </a:r>
                      <a:r>
                        <a:rPr lang="ja-JP" altLang="en-US" sz="900" b="1" dirty="0">
                          <a:solidFill>
                            <a:schemeClr val="tx1"/>
                          </a:solidFill>
                          <a:effectLst/>
                          <a:latin typeface="+mn-ea"/>
                          <a:ea typeface="+mn-ea"/>
                        </a:rPr>
                        <a:t>年度算出</a:t>
                      </a:r>
                      <a:endParaRPr lang="en-US" altLang="ja-JP"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41</a:t>
                      </a:r>
                      <a:r>
                        <a:rPr lang="ja-JP" altLang="en-US" sz="900" b="1" dirty="0">
                          <a:solidFill>
                            <a:schemeClr val="tx1"/>
                          </a:solidFill>
                          <a:effectLst/>
                          <a:latin typeface="+mn-ea"/>
                          <a:ea typeface="+mn-ea"/>
                        </a:rPr>
                        <a:t>％</a:t>
                      </a:r>
                      <a:endParaRPr lang="en-US" altLang="ja-JP"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02292186"/>
                  </a:ext>
                </a:extLst>
              </a:tr>
              <a:tr h="400013">
                <a:tc vMerge="1">
                  <a:txBody>
                    <a:bodyPr/>
                    <a:lstStyle/>
                    <a:p>
                      <a:pPr algn="ctr" fontAlgn="auto">
                        <a:lnSpc>
                          <a:spcPts val="1600"/>
                        </a:lnSpc>
                        <a:spcAft>
                          <a:spcPts val="0"/>
                        </a:spcAft>
                      </a:pP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schemeClr val="tx1"/>
                          </a:solidFill>
                          <a:effectLst/>
                          <a:uLnTx/>
                          <a:uFillTx/>
                          <a:latin typeface="+mn-ea"/>
                          <a:ea typeface="+mn-ea"/>
                          <a:cs typeface="+mn-cs"/>
                        </a:rPr>
                        <a:t>生活習慣による疾患に係る未治療者の割合の減少（糖尿病）</a:t>
                      </a:r>
                      <a:endParaRPr kumimoji="1" lang="en-US" altLang="ja-JP" sz="700" b="1" i="0" u="none" strike="noStrike" kern="1200" cap="none" spc="0" normalizeH="0" baseline="0" noProof="0" dirty="0">
                        <a:ln>
                          <a:noFill/>
                        </a:ln>
                        <a:solidFill>
                          <a:schemeClr val="tx1"/>
                        </a:solidFill>
                        <a:effectLst/>
                        <a:uLnTx/>
                        <a:uFillTx/>
                        <a:latin typeface="+mn-ea"/>
                        <a:ea typeface="+mn-ea"/>
                        <a:cs typeface="+mn-cs"/>
                      </a:endParaRPr>
                    </a:p>
                    <a:p>
                      <a:pPr algn="l" fontAlgn="auto">
                        <a:lnSpc>
                          <a:spcPts val="1600"/>
                        </a:lnSpc>
                        <a:spcAft>
                          <a:spcPts val="0"/>
                        </a:spcAft>
                      </a:pPr>
                      <a:r>
                        <a:rPr lang="en-US" altLang="ja-JP" sz="700" b="1" dirty="0">
                          <a:solidFill>
                            <a:schemeClr val="tx1"/>
                          </a:solidFill>
                          <a:effectLst/>
                          <a:latin typeface="+mn-ea"/>
                          <a:ea typeface="+mn-ea"/>
                        </a:rPr>
                        <a:t>【NDB</a:t>
                      </a:r>
                      <a:r>
                        <a:rPr lang="ja-JP" altLang="en-US" sz="700" b="1" dirty="0">
                          <a:solidFill>
                            <a:schemeClr val="tx1"/>
                          </a:solidFill>
                          <a:effectLst/>
                          <a:latin typeface="+mn-ea"/>
                          <a:ea typeface="+mn-ea"/>
                        </a:rPr>
                        <a:t>データ特別抽出</a:t>
                      </a:r>
                      <a:r>
                        <a:rPr lang="en-US" altLang="ja-JP" sz="7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37.4</a:t>
                      </a:r>
                      <a:r>
                        <a:rPr lang="ja-JP" altLang="en-US" sz="900" b="1" dirty="0">
                          <a:solidFill>
                            <a:schemeClr val="tx1"/>
                          </a:solidFill>
                          <a:effectLst/>
                          <a:latin typeface="+mn-ea"/>
                          <a:ea typeface="+mn-ea"/>
                        </a:rPr>
                        <a:t>％</a:t>
                      </a:r>
                      <a:r>
                        <a:rPr lang="ja-JP" altLang="en-US" sz="800" b="1" dirty="0">
                          <a:solidFill>
                            <a:schemeClr val="tx1"/>
                          </a:solidFill>
                          <a:effectLst/>
                          <a:latin typeface="+mn-ea"/>
                          <a:ea typeface="+mn-ea"/>
                        </a:rPr>
                        <a:t>（</a:t>
                      </a:r>
                      <a:r>
                        <a:rPr lang="en-US" altLang="ja-JP" sz="800" b="1" dirty="0">
                          <a:solidFill>
                            <a:schemeClr val="tx1"/>
                          </a:solidFill>
                          <a:effectLst/>
                          <a:latin typeface="+mn-ea"/>
                          <a:ea typeface="+mn-ea"/>
                        </a:rPr>
                        <a:t>R2</a:t>
                      </a:r>
                      <a:r>
                        <a:rPr lang="ja-JP" altLang="en-US" sz="800" b="1" dirty="0">
                          <a:solidFill>
                            <a:schemeClr val="tx1"/>
                          </a:solidFill>
                          <a:effectLst/>
                          <a:latin typeface="+mn-ea"/>
                          <a:ea typeface="+mn-ea"/>
                        </a:rPr>
                        <a:t>）</a:t>
                      </a:r>
                      <a:endParaRPr lang="en-US" altLang="ja-JP"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34</a:t>
                      </a:r>
                      <a:r>
                        <a:rPr lang="ja-JP" altLang="en-US" sz="900" b="1" dirty="0">
                          <a:solidFill>
                            <a:schemeClr val="tx1"/>
                          </a:solidFill>
                          <a:effectLst/>
                          <a:latin typeface="+mn-ea"/>
                          <a:ea typeface="+mn-ea"/>
                        </a:rPr>
                        <a:t>％</a:t>
                      </a:r>
                      <a:endParaRPr lang="en-US" altLang="ja-JP"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43542910"/>
                  </a:ext>
                </a:extLst>
              </a:tr>
              <a:tr h="400013">
                <a:tc vMerge="1">
                  <a:txBody>
                    <a:bodyPr/>
                    <a:lstStyle/>
                    <a:p>
                      <a:pPr algn="ctr" fontAlgn="auto">
                        <a:lnSpc>
                          <a:spcPts val="1600"/>
                        </a:lnSpc>
                        <a:spcAft>
                          <a:spcPts val="0"/>
                        </a:spcAft>
                      </a:pP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700" b="1" i="0" u="none" strike="noStrike" kern="1200" cap="none" spc="0" normalizeH="0" baseline="0" noProof="0" dirty="0">
                          <a:ln>
                            <a:noFill/>
                          </a:ln>
                          <a:solidFill>
                            <a:schemeClr val="tx1"/>
                          </a:solidFill>
                          <a:effectLst/>
                          <a:uLnTx/>
                          <a:uFillTx/>
                          <a:latin typeface="+mn-ea"/>
                          <a:ea typeface="+mn-ea"/>
                          <a:cs typeface="+mn-cs"/>
                        </a:rPr>
                        <a:t>生活習慣による疾患に係る未治療者の割合の減少（脂質異常症）</a:t>
                      </a:r>
                      <a:endParaRPr kumimoji="1" lang="en-US" altLang="ja-JP" sz="700" b="1" i="0" u="none" strike="noStrike" kern="1200" cap="none" spc="0" normalizeH="0" baseline="0" noProof="0" dirty="0">
                        <a:ln>
                          <a:noFill/>
                        </a:ln>
                        <a:solidFill>
                          <a:schemeClr val="tx1"/>
                        </a:solidFill>
                        <a:effectLst/>
                        <a:uLnTx/>
                        <a:uFillTx/>
                        <a:latin typeface="+mn-ea"/>
                        <a:ea typeface="+mn-ea"/>
                        <a:cs typeface="+mn-cs"/>
                      </a:endParaRPr>
                    </a:p>
                    <a:p>
                      <a:pPr algn="l" fontAlgn="auto">
                        <a:lnSpc>
                          <a:spcPts val="1600"/>
                        </a:lnSpc>
                        <a:spcAft>
                          <a:spcPts val="0"/>
                        </a:spcAft>
                      </a:pPr>
                      <a:r>
                        <a:rPr lang="en-US" altLang="ja-JP" sz="700" b="1" dirty="0">
                          <a:solidFill>
                            <a:schemeClr val="tx1"/>
                          </a:solidFill>
                          <a:effectLst/>
                          <a:latin typeface="+mn-ea"/>
                          <a:ea typeface="+mn-ea"/>
                        </a:rPr>
                        <a:t>【NDB</a:t>
                      </a:r>
                      <a:r>
                        <a:rPr lang="ja-JP" altLang="en-US" sz="700" b="1" dirty="0">
                          <a:solidFill>
                            <a:schemeClr val="tx1"/>
                          </a:solidFill>
                          <a:effectLst/>
                          <a:latin typeface="+mn-ea"/>
                          <a:ea typeface="+mn-ea"/>
                        </a:rPr>
                        <a:t>データ特別抽出</a:t>
                      </a:r>
                      <a:r>
                        <a:rPr lang="en-US" altLang="ja-JP" sz="7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71.0</a:t>
                      </a:r>
                      <a:r>
                        <a:rPr lang="ja-JP" altLang="en-US" sz="900" b="1" dirty="0">
                          <a:solidFill>
                            <a:schemeClr val="tx1"/>
                          </a:solidFill>
                          <a:effectLst/>
                          <a:latin typeface="+mn-ea"/>
                          <a:ea typeface="+mn-ea"/>
                        </a:rPr>
                        <a:t>％</a:t>
                      </a:r>
                      <a:r>
                        <a:rPr lang="ja-JP" altLang="en-US" sz="800" b="1" dirty="0">
                          <a:solidFill>
                            <a:schemeClr val="tx1"/>
                          </a:solidFill>
                          <a:effectLst/>
                          <a:latin typeface="+mn-ea"/>
                          <a:ea typeface="+mn-ea"/>
                        </a:rPr>
                        <a:t>（</a:t>
                      </a:r>
                      <a:r>
                        <a:rPr lang="en-US" altLang="ja-JP" sz="800" b="1" dirty="0">
                          <a:solidFill>
                            <a:schemeClr val="tx1"/>
                          </a:solidFill>
                          <a:effectLst/>
                          <a:latin typeface="+mn-ea"/>
                          <a:ea typeface="+mn-ea"/>
                        </a:rPr>
                        <a:t>R2</a:t>
                      </a:r>
                      <a:r>
                        <a:rPr lang="ja-JP" altLang="en-US" sz="800" b="1" dirty="0">
                          <a:solidFill>
                            <a:schemeClr val="tx1"/>
                          </a:solidFill>
                          <a:effectLst/>
                          <a:latin typeface="+mn-ea"/>
                          <a:ea typeface="+mn-ea"/>
                        </a:rPr>
                        <a:t>）</a:t>
                      </a:r>
                      <a:endParaRPr lang="en-US" altLang="ja-JP"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en-US" altLang="ja-JP"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50</a:t>
                      </a:r>
                      <a:r>
                        <a:rPr lang="ja-JP" altLang="en-US" sz="900" b="1" dirty="0">
                          <a:solidFill>
                            <a:schemeClr val="tx1"/>
                          </a:solidFill>
                          <a:effectLst/>
                          <a:latin typeface="+mn-ea"/>
                          <a:ea typeface="+mn-ea"/>
                        </a:rPr>
                        <a:t>％</a:t>
                      </a:r>
                      <a:endParaRPr lang="en-US" altLang="ja-JP"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22115963"/>
                  </a:ext>
                </a:extLst>
              </a:tr>
              <a:tr h="406424">
                <a:tc rowSpan="2">
                  <a:txBody>
                    <a:bodyPr/>
                    <a:lstStyle/>
                    <a:p>
                      <a:pPr algn="ctr" fontAlgn="auto">
                        <a:lnSpc>
                          <a:spcPts val="1600"/>
                        </a:lnSpc>
                        <a:spcAft>
                          <a:spcPts val="0"/>
                        </a:spcAft>
                      </a:pPr>
                      <a:r>
                        <a:rPr lang="en-US" altLang="ja-JP" sz="1100" dirty="0">
                          <a:solidFill>
                            <a:schemeClr val="bg1"/>
                          </a:solidFill>
                          <a:effectLst/>
                          <a:latin typeface="+mn-ea"/>
                          <a:ea typeface="+mn-ea"/>
                        </a:rPr>
                        <a:t>27</a:t>
                      </a:r>
                      <a:endParaRPr lang="ja-JP" altLang="en-US" sz="11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900" b="1" dirty="0">
                          <a:solidFill>
                            <a:schemeClr val="tx1"/>
                          </a:solidFill>
                          <a:effectLst/>
                          <a:latin typeface="+mn-ea"/>
                          <a:ea typeface="+mn-ea"/>
                        </a:rPr>
                        <a:t>心疾患の年齢調整死亡率（男性）</a:t>
                      </a: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人口動態統計特殊報告</a:t>
                      </a:r>
                      <a:r>
                        <a:rPr lang="en-US" altLang="ja-JP" sz="9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217.6</a:t>
                      </a:r>
                      <a:r>
                        <a:rPr lang="ja-JP" altLang="en-US" sz="800" b="1" dirty="0">
                          <a:solidFill>
                            <a:schemeClr val="tx1"/>
                          </a:solidFill>
                          <a:effectLst/>
                          <a:latin typeface="+mn-ea"/>
                          <a:ea typeface="+mn-ea"/>
                        </a:rPr>
                        <a:t>（</a:t>
                      </a:r>
                      <a:r>
                        <a:rPr lang="en-US" altLang="ja-JP" sz="800" b="1" dirty="0">
                          <a:solidFill>
                            <a:schemeClr val="tx1"/>
                          </a:solidFill>
                          <a:effectLst/>
                          <a:latin typeface="+mn-ea"/>
                          <a:ea typeface="+mn-ea"/>
                        </a:rPr>
                        <a:t>R2</a:t>
                      </a:r>
                      <a:r>
                        <a:rPr lang="ja-JP" altLang="en-US" sz="800" b="1" dirty="0">
                          <a:solidFill>
                            <a:schemeClr val="tx1"/>
                          </a:solidFill>
                          <a:effectLst/>
                          <a:latin typeface="+mn-ea"/>
                          <a:ea typeface="+mn-ea"/>
                        </a:rPr>
                        <a:t>）</a:t>
                      </a:r>
                      <a:r>
                        <a:rPr lang="ja-JP" altLang="en-US" sz="900" b="1" dirty="0">
                          <a:solidFill>
                            <a:schemeClr val="tx1"/>
                          </a:solidFill>
                          <a:effectLst/>
                          <a:latin typeface="+mn-ea"/>
                          <a:ea typeface="+mn-ea"/>
                        </a:rPr>
                        <a:t>＜人口</a:t>
                      </a:r>
                      <a:r>
                        <a:rPr lang="en-US" altLang="ja-JP" sz="900" b="1" dirty="0">
                          <a:solidFill>
                            <a:schemeClr val="tx1"/>
                          </a:solidFill>
                          <a:effectLst/>
                          <a:latin typeface="+mn-ea"/>
                          <a:ea typeface="+mn-ea"/>
                        </a:rPr>
                        <a:t>10</a:t>
                      </a:r>
                      <a:r>
                        <a:rPr lang="ja-JP" altLang="en-US" sz="900" b="1" dirty="0">
                          <a:solidFill>
                            <a:schemeClr val="tx1"/>
                          </a:solidFill>
                          <a:effectLst/>
                          <a:latin typeface="+mn-ea"/>
                          <a:ea typeface="+mn-ea"/>
                        </a:rPr>
                        <a:t>万対＞</a:t>
                      </a:r>
                      <a:endParaRPr lang="en-US" altLang="ja-JP"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000" b="1" dirty="0">
                          <a:solidFill>
                            <a:schemeClr val="tx1"/>
                          </a:solidFill>
                          <a:effectLst/>
                          <a:latin typeface="+mn-ea"/>
                          <a:ea typeface="+mn-ea"/>
                          <a:cs typeface="HG丸ｺﾞｼｯｸM-PRO"/>
                        </a:rPr>
                        <a:t>次回の人口動態統計特殊報告にて算出</a:t>
                      </a:r>
                      <a:endParaRPr lang="en-US" altLang="ja-JP"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000" b="1" dirty="0">
                          <a:solidFill>
                            <a:schemeClr val="tx1"/>
                          </a:solidFill>
                          <a:effectLst/>
                          <a:latin typeface="+mn-ea"/>
                          <a:ea typeface="+mn-ea"/>
                        </a:rPr>
                        <a:t>減少</a:t>
                      </a:r>
                      <a:endParaRPr lang="en-US" altLang="ja-JP" sz="10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22900633"/>
                  </a:ext>
                </a:extLst>
              </a:tr>
              <a:tr h="406424">
                <a:tc vMerge="1">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23</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mn-ea"/>
                          <a:ea typeface="+mn-ea"/>
                          <a:cs typeface="+mn-cs"/>
                        </a:rPr>
                        <a:t>心疾患の年齢調整死亡率（女性）</a:t>
                      </a:r>
                      <a:r>
                        <a:rPr kumimoji="1" lang="en-US" altLang="ja-JP" sz="900" b="1" i="0" u="none" strike="noStrike" kern="1200" cap="none" spc="0" normalizeH="0" baseline="0" noProof="0" dirty="0">
                          <a:ln>
                            <a:noFill/>
                          </a:ln>
                          <a:solidFill>
                            <a:schemeClr val="tx1"/>
                          </a:solidFill>
                          <a:effectLst/>
                          <a:uLnTx/>
                          <a:uFillTx/>
                          <a:latin typeface="+mn-ea"/>
                          <a:ea typeface="+mn-ea"/>
                          <a:cs typeface="+mn-cs"/>
                        </a:rPr>
                        <a:t>【</a:t>
                      </a:r>
                      <a:r>
                        <a:rPr kumimoji="1" lang="ja-JP" altLang="en-US" sz="900" b="1" i="0" u="none" strike="noStrike" kern="1200" cap="none" spc="0" normalizeH="0" baseline="0" noProof="0" dirty="0">
                          <a:ln>
                            <a:noFill/>
                          </a:ln>
                          <a:solidFill>
                            <a:schemeClr val="tx1"/>
                          </a:solidFill>
                          <a:effectLst/>
                          <a:uLnTx/>
                          <a:uFillTx/>
                          <a:latin typeface="+mn-ea"/>
                          <a:ea typeface="+mn-ea"/>
                          <a:cs typeface="+mn-cs"/>
                        </a:rPr>
                        <a:t>人口動態統計特殊報告</a:t>
                      </a:r>
                      <a:r>
                        <a:rPr kumimoji="1" lang="en-US" altLang="ja-JP" sz="900" b="1" i="0" u="none" strike="noStrike" kern="1200" cap="none" spc="0" normalizeH="0" baseline="0" noProof="0" dirty="0">
                          <a:ln>
                            <a:noFill/>
                          </a:ln>
                          <a:solidFill>
                            <a:schemeClr val="tx1"/>
                          </a:solidFill>
                          <a:effectLst/>
                          <a:uLnTx/>
                          <a:uFillTx/>
                          <a:latin typeface="+mn-ea"/>
                          <a:ea typeface="+mn-ea"/>
                          <a:cs typeface="+mn-cs"/>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cs typeface="HG丸ｺﾞｼｯｸM-PRO"/>
                        </a:rPr>
                        <a:t>122.7</a:t>
                      </a:r>
                      <a:r>
                        <a:rPr lang="ja-JP" altLang="en-US" sz="800" b="1" dirty="0">
                          <a:solidFill>
                            <a:schemeClr val="tx1"/>
                          </a:solidFill>
                          <a:effectLst/>
                          <a:latin typeface="+mn-ea"/>
                          <a:ea typeface="+mn-ea"/>
                          <a:cs typeface="HG丸ｺﾞｼｯｸM-PRO"/>
                        </a:rPr>
                        <a:t>（</a:t>
                      </a:r>
                      <a:r>
                        <a:rPr lang="en-US" altLang="ja-JP" sz="800" b="1" dirty="0">
                          <a:solidFill>
                            <a:schemeClr val="tx1"/>
                          </a:solidFill>
                          <a:effectLst/>
                          <a:latin typeface="+mn-ea"/>
                          <a:ea typeface="+mn-ea"/>
                          <a:cs typeface="HG丸ｺﾞｼｯｸM-PRO"/>
                        </a:rPr>
                        <a:t>R2</a:t>
                      </a:r>
                      <a:r>
                        <a:rPr lang="ja-JP" altLang="en-US" sz="800" b="1" dirty="0">
                          <a:solidFill>
                            <a:schemeClr val="tx1"/>
                          </a:solidFill>
                          <a:effectLst/>
                          <a:latin typeface="+mn-ea"/>
                          <a:ea typeface="+mn-ea"/>
                          <a:cs typeface="HG丸ｺﾞｼｯｸM-PRO"/>
                        </a:rPr>
                        <a:t>）</a:t>
                      </a:r>
                      <a:r>
                        <a:rPr lang="ja-JP" altLang="en-US" sz="900" b="1" dirty="0">
                          <a:solidFill>
                            <a:schemeClr val="tx1"/>
                          </a:solidFill>
                          <a:effectLst/>
                          <a:latin typeface="+mn-ea"/>
                          <a:ea typeface="+mn-ea"/>
                          <a:cs typeface="HG丸ｺﾞｼｯｸM-PRO"/>
                        </a:rPr>
                        <a:t>＜人口</a:t>
                      </a:r>
                      <a:r>
                        <a:rPr lang="en-US" altLang="ja-JP" sz="900" b="1" dirty="0">
                          <a:solidFill>
                            <a:schemeClr val="tx1"/>
                          </a:solidFill>
                          <a:effectLst/>
                          <a:latin typeface="+mn-ea"/>
                          <a:ea typeface="+mn-ea"/>
                          <a:cs typeface="HG丸ｺﾞｼｯｸM-PRO"/>
                        </a:rPr>
                        <a:t>10</a:t>
                      </a:r>
                      <a:r>
                        <a:rPr lang="ja-JP" altLang="en-US" sz="900" b="1" dirty="0">
                          <a:solidFill>
                            <a:schemeClr val="tx1"/>
                          </a:solidFill>
                          <a:effectLst/>
                          <a:latin typeface="+mn-ea"/>
                          <a:ea typeface="+mn-ea"/>
                          <a:cs typeface="HG丸ｺﾞｼｯｸM-PRO"/>
                        </a:rPr>
                        <a:t>万対＞</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ja-JP" altLang="en-US"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000" b="1" dirty="0">
                          <a:solidFill>
                            <a:schemeClr val="tx1"/>
                          </a:solidFill>
                          <a:effectLst/>
                          <a:latin typeface="+mn-ea"/>
                          <a:ea typeface="+mn-ea"/>
                          <a:cs typeface="HG丸ｺﾞｼｯｸM-PRO"/>
                        </a:rPr>
                        <a:t>減少</a:t>
                      </a:r>
                      <a:endParaRPr lang="en-US" altLang="zh-TW"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795793"/>
                  </a:ext>
                </a:extLst>
              </a:tr>
              <a:tr h="405420">
                <a:tc rowSpan="2">
                  <a:txBody>
                    <a:bodyPr/>
                    <a:lstStyle/>
                    <a:p>
                      <a:pPr algn="ctr" fontAlgn="auto">
                        <a:lnSpc>
                          <a:spcPts val="1600"/>
                        </a:lnSpc>
                        <a:spcAft>
                          <a:spcPts val="0"/>
                        </a:spcAft>
                      </a:pPr>
                      <a:r>
                        <a:rPr lang="en-US" altLang="ja-JP" sz="1100" dirty="0">
                          <a:solidFill>
                            <a:schemeClr val="bg1"/>
                          </a:solidFill>
                          <a:effectLst/>
                          <a:latin typeface="+mn-ea"/>
                          <a:ea typeface="+mn-ea"/>
                          <a:cs typeface="HG丸ｺﾞｼｯｸM-PRO"/>
                        </a:rPr>
                        <a:t>28</a:t>
                      </a:r>
                      <a:endParaRPr lang="ja-JP" sz="11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900" b="1" dirty="0">
                          <a:solidFill>
                            <a:schemeClr val="tx1"/>
                          </a:solidFill>
                          <a:effectLst/>
                          <a:latin typeface="+mn-ea"/>
                          <a:ea typeface="+mn-ea"/>
                        </a:rPr>
                        <a:t>脳血管疾患の年齢調整死亡率の減少（男性）</a:t>
                      </a:r>
                      <a:endParaRPr lang="en-US" altLang="ja-JP" sz="900" b="1" dirty="0">
                        <a:solidFill>
                          <a:schemeClr val="tx1"/>
                        </a:solidFill>
                        <a:effectLst/>
                        <a:latin typeface="+mn-ea"/>
                        <a:ea typeface="+mn-ea"/>
                      </a:endParaRPr>
                    </a:p>
                    <a:p>
                      <a:pPr algn="l" fontAlgn="auto">
                        <a:lnSpc>
                          <a:spcPts val="1600"/>
                        </a:lnSpc>
                        <a:spcAft>
                          <a:spcPts val="0"/>
                        </a:spcAft>
                      </a:pP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人口動態統計特殊報告</a:t>
                      </a:r>
                      <a:r>
                        <a:rPr lang="en-US" altLang="ja-JP" sz="900" b="1" dirty="0">
                          <a:solidFill>
                            <a:schemeClr val="tx1"/>
                          </a:solidFill>
                          <a:effectLst/>
                          <a:latin typeface="+mn-ea"/>
                          <a:ea typeface="+mn-ea"/>
                        </a:rPr>
                        <a:t>】</a:t>
                      </a:r>
                      <a:endParaRPr lang="zh-TW" altLang="en-US"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cs typeface="HG丸ｺﾞｼｯｸM-PRO"/>
                        </a:rPr>
                        <a:t>78.6</a:t>
                      </a:r>
                      <a:r>
                        <a:rPr lang="ja-JP" altLang="en-US" sz="800" b="1" dirty="0">
                          <a:solidFill>
                            <a:schemeClr val="tx1"/>
                          </a:solidFill>
                          <a:effectLst/>
                          <a:latin typeface="+mn-ea"/>
                          <a:ea typeface="+mn-ea"/>
                          <a:cs typeface="HG丸ｺﾞｼｯｸM-PRO"/>
                        </a:rPr>
                        <a:t>（</a:t>
                      </a:r>
                      <a:r>
                        <a:rPr lang="en-US" altLang="ja-JP" sz="800" b="1" dirty="0">
                          <a:solidFill>
                            <a:schemeClr val="tx1"/>
                          </a:solidFill>
                          <a:effectLst/>
                          <a:latin typeface="+mn-ea"/>
                          <a:ea typeface="+mn-ea"/>
                          <a:cs typeface="HG丸ｺﾞｼｯｸM-PRO"/>
                        </a:rPr>
                        <a:t>R2</a:t>
                      </a:r>
                      <a:r>
                        <a:rPr lang="ja-JP" altLang="en-US" sz="800" b="1" dirty="0">
                          <a:solidFill>
                            <a:schemeClr val="tx1"/>
                          </a:solidFill>
                          <a:effectLst/>
                          <a:latin typeface="+mn-ea"/>
                          <a:ea typeface="+mn-ea"/>
                          <a:cs typeface="HG丸ｺﾞｼｯｸM-PRO"/>
                        </a:rPr>
                        <a:t>）</a:t>
                      </a:r>
                      <a:r>
                        <a:rPr lang="ja-JP" altLang="en-US" sz="900" b="1" dirty="0">
                          <a:solidFill>
                            <a:schemeClr val="tx1"/>
                          </a:solidFill>
                          <a:effectLst/>
                          <a:latin typeface="+mn-ea"/>
                          <a:ea typeface="+mn-ea"/>
                          <a:cs typeface="HG丸ｺﾞｼｯｸM-PRO"/>
                        </a:rPr>
                        <a:t>＜人口</a:t>
                      </a:r>
                      <a:r>
                        <a:rPr lang="en-US" altLang="ja-JP" sz="900" b="1" dirty="0">
                          <a:solidFill>
                            <a:schemeClr val="tx1"/>
                          </a:solidFill>
                          <a:effectLst/>
                          <a:latin typeface="+mn-ea"/>
                          <a:ea typeface="+mn-ea"/>
                          <a:cs typeface="HG丸ｺﾞｼｯｸM-PRO"/>
                        </a:rPr>
                        <a:t>10</a:t>
                      </a:r>
                      <a:r>
                        <a:rPr lang="ja-JP" altLang="en-US" sz="900" b="1" dirty="0">
                          <a:solidFill>
                            <a:schemeClr val="tx1"/>
                          </a:solidFill>
                          <a:effectLst/>
                          <a:latin typeface="+mn-ea"/>
                          <a:ea typeface="+mn-ea"/>
                          <a:cs typeface="HG丸ｺﾞｼｯｸM-PRO"/>
                        </a:rPr>
                        <a:t>万対＞</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000" b="1" dirty="0">
                          <a:solidFill>
                            <a:schemeClr val="tx1"/>
                          </a:solidFill>
                          <a:effectLst/>
                          <a:latin typeface="+mn-ea"/>
                          <a:ea typeface="+mn-ea"/>
                          <a:cs typeface="HG丸ｺﾞｼｯｸM-PRO"/>
                        </a:rPr>
                        <a:t>次回の人口動態統計特殊報告にて算出</a:t>
                      </a:r>
                      <a:endParaRPr lang="en-US" altLang="ja-JP"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000" b="1" dirty="0">
                          <a:solidFill>
                            <a:schemeClr val="tx1"/>
                          </a:solidFill>
                          <a:effectLst/>
                          <a:latin typeface="+mn-ea"/>
                          <a:ea typeface="+mn-ea"/>
                          <a:cs typeface="HG丸ｺﾞｼｯｸM-PRO"/>
                        </a:rPr>
                        <a:t>減少</a:t>
                      </a:r>
                      <a:endParaRPr lang="en-US" altLang="zh-TW"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69088051"/>
                  </a:ext>
                </a:extLst>
              </a:tr>
              <a:tr h="405420">
                <a:tc vMerge="1">
                  <a:txBody>
                    <a:bodyPr/>
                    <a:lstStyle/>
                    <a:p>
                      <a:pPr algn="ctr" fontAlgn="auto">
                        <a:lnSpc>
                          <a:spcPts val="1600"/>
                        </a:lnSpc>
                        <a:spcAft>
                          <a:spcPts val="0"/>
                        </a:spcAft>
                      </a:pP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mn-ea"/>
                          <a:ea typeface="+mn-ea"/>
                          <a:cs typeface="+mn-cs"/>
                        </a:rPr>
                        <a:t>脳血管疾患の年齢調整死亡率の減少（女性）</a:t>
                      </a:r>
                      <a:endParaRPr kumimoji="1" lang="en-US" altLang="ja-JP" sz="900" b="1"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chemeClr val="tx1"/>
                          </a:solidFill>
                          <a:effectLst/>
                          <a:uLnTx/>
                          <a:uFillTx/>
                          <a:latin typeface="+mn-ea"/>
                          <a:ea typeface="+mn-ea"/>
                          <a:cs typeface="+mn-cs"/>
                        </a:rPr>
                        <a:t>【</a:t>
                      </a:r>
                      <a:r>
                        <a:rPr kumimoji="1" lang="ja-JP" altLang="en-US" sz="900" b="1" i="0" u="none" strike="noStrike" kern="1200" cap="none" spc="0" normalizeH="0" baseline="0" noProof="0" dirty="0">
                          <a:ln>
                            <a:noFill/>
                          </a:ln>
                          <a:solidFill>
                            <a:schemeClr val="tx1"/>
                          </a:solidFill>
                          <a:effectLst/>
                          <a:uLnTx/>
                          <a:uFillTx/>
                          <a:latin typeface="+mn-ea"/>
                          <a:ea typeface="+mn-ea"/>
                          <a:cs typeface="+mn-cs"/>
                        </a:rPr>
                        <a:t>人口動態統計特殊報告</a:t>
                      </a:r>
                      <a:r>
                        <a:rPr kumimoji="1" lang="en-US" altLang="ja-JP" sz="900" b="1" i="0" u="none" strike="noStrike" kern="1200" cap="none" spc="0" normalizeH="0" baseline="0" noProof="0" dirty="0">
                          <a:ln>
                            <a:noFill/>
                          </a:ln>
                          <a:solidFill>
                            <a:schemeClr val="tx1"/>
                          </a:solidFill>
                          <a:effectLst/>
                          <a:uLnTx/>
                          <a:uFillTx/>
                          <a:latin typeface="+mn-ea"/>
                          <a:ea typeface="+mn-ea"/>
                          <a:cs typeface="+mn-cs"/>
                        </a:rPr>
                        <a:t>】</a:t>
                      </a:r>
                      <a:endParaRPr kumimoji="1" lang="zh-TW" altLang="en-US" sz="900" b="1" i="0" u="none" strike="noStrike" kern="1200" cap="none" spc="0" normalizeH="0" baseline="0" noProof="0" dirty="0">
                        <a:ln>
                          <a:noFill/>
                        </a:ln>
                        <a:solidFill>
                          <a:schemeClr val="tx1"/>
                        </a:solidFill>
                        <a:effectLst/>
                        <a:uLnTx/>
                        <a:uFillTx/>
                        <a:latin typeface="+mn-ea"/>
                        <a:ea typeface="+mn-ea"/>
                        <a:cs typeface="+mn-cs"/>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cs typeface="HG丸ｺﾞｼｯｸM-PRO"/>
                        </a:rPr>
                        <a:t>45.5</a:t>
                      </a:r>
                      <a:r>
                        <a:rPr lang="ja-JP" altLang="en-US" sz="800" b="1" dirty="0">
                          <a:solidFill>
                            <a:schemeClr val="tx1"/>
                          </a:solidFill>
                          <a:effectLst/>
                          <a:latin typeface="+mn-ea"/>
                          <a:ea typeface="+mn-ea"/>
                          <a:cs typeface="HG丸ｺﾞｼｯｸM-PRO"/>
                        </a:rPr>
                        <a:t>（</a:t>
                      </a:r>
                      <a:r>
                        <a:rPr lang="en-US" altLang="ja-JP" sz="800" b="1" dirty="0">
                          <a:solidFill>
                            <a:schemeClr val="tx1"/>
                          </a:solidFill>
                          <a:effectLst/>
                          <a:latin typeface="+mn-ea"/>
                          <a:ea typeface="+mn-ea"/>
                          <a:cs typeface="HG丸ｺﾞｼｯｸM-PRO"/>
                        </a:rPr>
                        <a:t>R2</a:t>
                      </a:r>
                      <a:r>
                        <a:rPr lang="ja-JP" altLang="en-US" sz="800" b="1" dirty="0">
                          <a:solidFill>
                            <a:schemeClr val="tx1"/>
                          </a:solidFill>
                          <a:effectLst/>
                          <a:latin typeface="+mn-ea"/>
                          <a:ea typeface="+mn-ea"/>
                          <a:cs typeface="HG丸ｺﾞｼｯｸM-PRO"/>
                        </a:rPr>
                        <a:t>）</a:t>
                      </a:r>
                      <a:r>
                        <a:rPr lang="ja-JP" altLang="en-US" sz="900" b="1" dirty="0">
                          <a:solidFill>
                            <a:schemeClr val="tx1"/>
                          </a:solidFill>
                          <a:effectLst/>
                          <a:latin typeface="+mn-ea"/>
                          <a:ea typeface="+mn-ea"/>
                          <a:cs typeface="HG丸ｺﾞｼｯｸM-PRO"/>
                        </a:rPr>
                        <a:t>＜人口</a:t>
                      </a:r>
                      <a:r>
                        <a:rPr lang="en-US" altLang="ja-JP" sz="900" b="1" dirty="0">
                          <a:solidFill>
                            <a:schemeClr val="tx1"/>
                          </a:solidFill>
                          <a:effectLst/>
                          <a:latin typeface="+mn-ea"/>
                          <a:ea typeface="+mn-ea"/>
                          <a:cs typeface="HG丸ｺﾞｼｯｸM-PRO"/>
                        </a:rPr>
                        <a:t>10</a:t>
                      </a:r>
                      <a:r>
                        <a:rPr lang="ja-JP" altLang="en-US" sz="900" b="1" dirty="0">
                          <a:solidFill>
                            <a:schemeClr val="tx1"/>
                          </a:solidFill>
                          <a:effectLst/>
                          <a:latin typeface="+mn-ea"/>
                          <a:ea typeface="+mn-ea"/>
                          <a:cs typeface="HG丸ｺﾞｼｯｸM-PRO"/>
                        </a:rPr>
                        <a:t>万対＞</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vMerge="1">
                  <a:txBody>
                    <a:bodyPr/>
                    <a:lstStyle/>
                    <a:p>
                      <a:pPr algn="ctr" fontAlgn="auto">
                        <a:lnSpc>
                          <a:spcPts val="1600"/>
                        </a:lnSpc>
                        <a:spcAft>
                          <a:spcPts val="0"/>
                        </a:spcAft>
                      </a:pPr>
                      <a:endParaRPr lang="ja-JP" altLang="en-US"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000" b="1" dirty="0">
                          <a:solidFill>
                            <a:schemeClr val="tx1"/>
                          </a:solidFill>
                          <a:effectLst/>
                          <a:latin typeface="+mn-ea"/>
                          <a:ea typeface="+mn-ea"/>
                          <a:cs typeface="HG丸ｺﾞｼｯｸM-PRO"/>
                        </a:rPr>
                        <a:t>減少</a:t>
                      </a:r>
                      <a:endParaRPr lang="en-US" altLang="zh-TW" sz="10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2669924"/>
                  </a:ext>
                </a:extLst>
              </a:tr>
              <a:tr h="234229">
                <a:tc>
                  <a:txBody>
                    <a:bodyPr/>
                    <a:lstStyle/>
                    <a:p>
                      <a:pPr algn="ctr" fontAlgn="auto">
                        <a:lnSpc>
                          <a:spcPts val="1600"/>
                        </a:lnSpc>
                        <a:spcAft>
                          <a:spcPts val="0"/>
                        </a:spcAft>
                      </a:pPr>
                      <a:r>
                        <a:rPr lang="en-US" altLang="ja-JP" sz="1100" dirty="0">
                          <a:solidFill>
                            <a:schemeClr val="bg1"/>
                          </a:solidFill>
                          <a:effectLst/>
                          <a:latin typeface="+mn-ea"/>
                          <a:ea typeface="+mn-ea"/>
                          <a:cs typeface="HG丸ｺﾞｼｯｸM-PRO"/>
                        </a:rPr>
                        <a:t>29</a:t>
                      </a:r>
                      <a:endParaRPr lang="ja-JP" sz="11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900" b="1" dirty="0">
                          <a:solidFill>
                            <a:schemeClr val="tx1"/>
                          </a:solidFill>
                          <a:effectLst/>
                          <a:latin typeface="+mn-ea"/>
                          <a:ea typeface="+mn-ea"/>
                        </a:rPr>
                        <a:t>糖尿病性腎症による年間新規透析導入患者数の減少</a:t>
                      </a:r>
                      <a:endParaRPr lang="en-US" altLang="ja-JP" sz="900" b="1" dirty="0">
                        <a:solidFill>
                          <a:schemeClr val="tx1"/>
                        </a:solidFill>
                        <a:effectLst/>
                        <a:latin typeface="+mn-ea"/>
                        <a:ea typeface="+mn-ea"/>
                      </a:endParaRPr>
                    </a:p>
                    <a:p>
                      <a:pPr algn="l" fontAlgn="auto">
                        <a:lnSpc>
                          <a:spcPts val="1600"/>
                        </a:lnSpc>
                        <a:spcAft>
                          <a:spcPts val="0"/>
                        </a:spcAft>
                      </a:pP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わが国の慢性透析療法の現況</a:t>
                      </a:r>
                      <a:r>
                        <a:rPr lang="en-US" altLang="ja-JP" sz="900" b="1" dirty="0">
                          <a:solidFill>
                            <a:schemeClr val="tx1"/>
                          </a:solidFill>
                          <a:effectLst/>
                          <a:latin typeface="+mn-ea"/>
                          <a:ea typeface="+mn-ea"/>
                        </a:rPr>
                        <a:t>】</a:t>
                      </a:r>
                      <a:endParaRPr lang="zh-TW" altLang="en-US"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cs typeface="HG丸ｺﾞｼｯｸM-PRO"/>
                        </a:rPr>
                        <a:t>1,023</a:t>
                      </a:r>
                      <a:r>
                        <a:rPr lang="ja-JP" altLang="en-US" sz="900" b="1" dirty="0">
                          <a:solidFill>
                            <a:schemeClr val="tx1"/>
                          </a:solidFill>
                          <a:effectLst/>
                          <a:latin typeface="+mn-ea"/>
                          <a:ea typeface="+mn-ea"/>
                          <a:cs typeface="HG丸ｺﾞｼｯｸM-PRO"/>
                        </a:rPr>
                        <a:t>人</a:t>
                      </a:r>
                      <a:r>
                        <a:rPr lang="ja-JP" altLang="en-US" sz="800" b="1" dirty="0">
                          <a:solidFill>
                            <a:schemeClr val="tx1"/>
                          </a:solidFill>
                          <a:effectLst/>
                          <a:latin typeface="+mn-ea"/>
                          <a:ea typeface="+mn-ea"/>
                          <a:cs typeface="HG丸ｺﾞｼｯｸM-PRO"/>
                        </a:rPr>
                        <a:t>（</a:t>
                      </a:r>
                      <a:r>
                        <a:rPr lang="en-US" altLang="ja-JP" sz="800" b="1" dirty="0">
                          <a:solidFill>
                            <a:schemeClr val="tx1"/>
                          </a:solidFill>
                          <a:effectLst/>
                          <a:latin typeface="+mn-ea"/>
                          <a:ea typeface="+mn-ea"/>
                          <a:cs typeface="HG丸ｺﾞｼｯｸM-PRO"/>
                        </a:rPr>
                        <a:t>R4</a:t>
                      </a:r>
                      <a:r>
                        <a:rPr lang="ja-JP" altLang="en-US" sz="800" b="1" dirty="0">
                          <a:solidFill>
                            <a:schemeClr val="tx1"/>
                          </a:solidFill>
                          <a:effectLst/>
                          <a:latin typeface="+mn-ea"/>
                          <a:ea typeface="+mn-ea"/>
                          <a:cs typeface="HG丸ｺﾞｼｯｸM-PRO"/>
                        </a:rPr>
                        <a:t>）</a:t>
                      </a:r>
                      <a:endParaRPr lang="ja-JP" altLang="en-US"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cs typeface="HG丸ｺﾞｼｯｸM-PRO"/>
                        </a:rPr>
                        <a:t>999</a:t>
                      </a:r>
                      <a:r>
                        <a:rPr lang="ja-JP" altLang="en-US" sz="900" b="1" dirty="0">
                          <a:solidFill>
                            <a:schemeClr val="tx1"/>
                          </a:solidFill>
                          <a:effectLst/>
                          <a:latin typeface="+mn-ea"/>
                          <a:ea typeface="+mn-ea"/>
                          <a:cs typeface="HG丸ｺﾞｼｯｸM-PRO"/>
                        </a:rPr>
                        <a:t>人</a:t>
                      </a:r>
                      <a:r>
                        <a:rPr lang="ja-JP" altLang="en-US" sz="800" b="1" dirty="0">
                          <a:solidFill>
                            <a:schemeClr val="tx1"/>
                          </a:solidFill>
                          <a:effectLst/>
                          <a:latin typeface="+mn-ea"/>
                          <a:ea typeface="+mn-ea"/>
                          <a:cs typeface="HG丸ｺﾞｼｯｸM-PRO"/>
                        </a:rPr>
                        <a:t>（</a:t>
                      </a:r>
                      <a:r>
                        <a:rPr lang="en-US" altLang="ja-JP" sz="800" b="1" dirty="0">
                          <a:solidFill>
                            <a:schemeClr val="tx1"/>
                          </a:solidFill>
                          <a:effectLst/>
                          <a:latin typeface="+mn-ea"/>
                          <a:ea typeface="+mn-ea"/>
                          <a:cs typeface="HG丸ｺﾞｼｯｸM-PRO"/>
                        </a:rPr>
                        <a:t>R5</a:t>
                      </a:r>
                      <a:r>
                        <a:rPr lang="ja-JP" altLang="en-US" sz="800" b="1" dirty="0">
                          <a:solidFill>
                            <a:schemeClr val="tx1"/>
                          </a:solidFill>
                          <a:effectLst/>
                          <a:latin typeface="+mn-ea"/>
                          <a:ea typeface="+mn-ea"/>
                          <a:cs typeface="HG丸ｺﾞｼｯｸM-PRO"/>
                        </a:rPr>
                        <a:t>）</a:t>
                      </a:r>
                      <a:r>
                        <a:rPr lang="ja-JP" altLang="en-US" sz="900" b="0" dirty="0">
                          <a:solidFill>
                            <a:schemeClr val="tx1"/>
                          </a:solidFill>
                          <a:effectLst/>
                          <a:latin typeface="+mn-ea"/>
                          <a:ea typeface="+mn-ea"/>
                          <a:cs typeface="HG丸ｺﾞｼｯｸM-PRO"/>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cs typeface="HG丸ｺﾞｼｯｸM-PRO"/>
                        </a:rPr>
                        <a:t>1,000</a:t>
                      </a:r>
                      <a:r>
                        <a:rPr lang="ja-JP" altLang="en-US" sz="900" b="1" dirty="0">
                          <a:solidFill>
                            <a:schemeClr val="tx1"/>
                          </a:solidFill>
                          <a:effectLst/>
                          <a:latin typeface="+mn-ea"/>
                          <a:ea typeface="+mn-ea"/>
                          <a:cs typeface="HG丸ｺﾞｼｯｸM-PRO"/>
                        </a:rPr>
                        <a:t>人未満</a:t>
                      </a:r>
                      <a:endParaRPr lang="en-US" altLang="zh-TW" sz="9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08011938"/>
                  </a:ext>
                </a:extLst>
              </a:tr>
            </a:tbl>
          </a:graphicData>
        </a:graphic>
      </p:graphicFrame>
    </p:spTree>
    <p:extLst>
      <p:ext uri="{BB962C8B-B14F-4D97-AF65-F5344CB8AC3E}">
        <p14:creationId xmlns:p14="http://schemas.microsoft.com/office/powerpoint/2010/main" val="10843467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55948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020605735"/>
              </p:ext>
            </p:extLst>
          </p:nvPr>
        </p:nvGraphicFramePr>
        <p:xfrm>
          <a:off x="465146" y="1238491"/>
          <a:ext cx="9058267" cy="5469737"/>
        </p:xfrm>
        <a:graphic>
          <a:graphicData uri="http://schemas.openxmlformats.org/drawingml/2006/table">
            <a:tbl>
              <a:tblPr firstRow="1" bandRow="1">
                <a:tableStyleId>{5C22544A-7EE6-4342-B048-85BDC9FD1C3A}</a:tableStyleId>
              </a:tblPr>
              <a:tblGrid>
                <a:gridCol w="1022707">
                  <a:extLst>
                    <a:ext uri="{9D8B030D-6E8A-4147-A177-3AD203B41FA5}">
                      <a16:colId xmlns:a16="http://schemas.microsoft.com/office/drawing/2014/main" val="528851062"/>
                    </a:ext>
                  </a:extLst>
                </a:gridCol>
                <a:gridCol w="8035560">
                  <a:extLst>
                    <a:ext uri="{9D8B030D-6E8A-4147-A177-3AD203B41FA5}">
                      <a16:colId xmlns:a16="http://schemas.microsoft.com/office/drawing/2014/main" val="89849022"/>
                    </a:ext>
                  </a:extLst>
                </a:gridCol>
              </a:tblGrid>
              <a:tr h="5469737">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特定保健指導の促進</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a:t>
                      </a:r>
                      <a:r>
                        <a:rPr kumimoji="1" lang="ja-JP" altLang="en-US" sz="1100" b="0" baseline="0" dirty="0">
                          <a:solidFill>
                            <a:schemeClr val="tx1"/>
                          </a:solidFill>
                          <a:latin typeface="+mn-ea"/>
                          <a:ea typeface="+mn-ea"/>
                        </a:rPr>
                        <a:t>（再掲）特定健診・保健指導従事者の資質向上を目的に研修会を実施</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オンライン研修：</a:t>
                      </a:r>
                      <a:r>
                        <a:rPr kumimoji="1" lang="en-US" altLang="ja-JP" sz="1100" b="0" baseline="0" dirty="0">
                          <a:solidFill>
                            <a:schemeClr val="tx1"/>
                          </a:solidFill>
                          <a:latin typeface="+mn-ea"/>
                          <a:ea typeface="+mn-ea"/>
                        </a:rPr>
                        <a:t>700</a:t>
                      </a:r>
                      <a:r>
                        <a:rPr kumimoji="1" lang="ja-JP" altLang="en-US" sz="1100" b="0" baseline="0" dirty="0">
                          <a:solidFill>
                            <a:schemeClr val="tx1"/>
                          </a:solidFill>
                          <a:latin typeface="+mn-ea"/>
                          <a:ea typeface="+mn-ea"/>
                        </a:rPr>
                        <a:t>人（令和</a:t>
                      </a:r>
                      <a:r>
                        <a:rPr kumimoji="1" lang="en-US" altLang="ja-JP" sz="1100" b="0" baseline="0" dirty="0">
                          <a:solidFill>
                            <a:schemeClr val="tx1"/>
                          </a:solidFill>
                          <a:latin typeface="+mn-ea"/>
                          <a:ea typeface="+mn-ea"/>
                        </a:rPr>
                        <a:t>7</a:t>
                      </a:r>
                      <a:r>
                        <a:rPr kumimoji="1" lang="ja-JP" altLang="en-US" sz="1100" b="0" baseline="0" dirty="0">
                          <a:solidFill>
                            <a:schemeClr val="tx1"/>
                          </a:solidFill>
                          <a:latin typeface="+mn-ea"/>
                          <a:ea typeface="+mn-ea"/>
                        </a:rPr>
                        <a:t>年</a:t>
                      </a:r>
                      <a:r>
                        <a:rPr kumimoji="1" lang="en-US" altLang="ja-JP" sz="1100" b="0" baseline="0" dirty="0">
                          <a:solidFill>
                            <a:schemeClr val="tx1"/>
                          </a:solidFill>
                          <a:latin typeface="+mn-ea"/>
                          <a:ea typeface="+mn-ea"/>
                        </a:rPr>
                        <a:t>12</a:t>
                      </a:r>
                      <a:r>
                        <a:rPr kumimoji="1" lang="ja-JP" altLang="en-US" sz="1100" b="0" baseline="0" dirty="0">
                          <a:solidFill>
                            <a:schemeClr val="tx1"/>
                          </a:solidFill>
                          <a:latin typeface="+mn-ea"/>
                          <a:ea typeface="+mn-ea"/>
                        </a:rPr>
                        <a:t>月時点）、対面研修：延べ</a:t>
                      </a:r>
                      <a:r>
                        <a:rPr kumimoji="1" lang="en-US" altLang="ja-JP" sz="1100" b="0" baseline="0" dirty="0">
                          <a:solidFill>
                            <a:schemeClr val="tx1"/>
                          </a:solidFill>
                          <a:latin typeface="+mn-ea"/>
                          <a:ea typeface="+mn-ea"/>
                        </a:rPr>
                        <a:t>138</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未治療者や治療中断者に対する医療機関への受診勧奨の促進</a:t>
                      </a: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糖尿病の重症化予防</a:t>
                      </a:r>
                      <a:r>
                        <a:rPr kumimoji="1" lang="en-US" altLang="ja-JP" sz="110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早期治療・重症化予防に係る普及啓発</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■治療中断者等、受診勧奨の対象者の抽出方法等について、国保連合会と連携し、助言及び支援</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市町村検討会</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■中小企業の従業員を主な対象者とした、糖尿病発症予防・重症化予防を促進するための啓発動画の周知</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■糖尿病性腎症重症化予防の市町村の取組みの現状把握及び分析</a:t>
                      </a:r>
                      <a:r>
                        <a:rPr kumimoji="1" lang="en-US" altLang="ja-JP" sz="1100" b="0" baseline="0" dirty="0">
                          <a:solidFill>
                            <a:schemeClr val="tx1"/>
                          </a:solidFill>
                          <a:latin typeface="+mn-ea"/>
                          <a:ea typeface="+mn-ea"/>
                        </a:rPr>
                        <a:t>【43</a:t>
                      </a:r>
                      <a:r>
                        <a:rPr kumimoji="1" lang="ja-JP" altLang="en-US" sz="1100" b="0" baseline="0" dirty="0">
                          <a:solidFill>
                            <a:schemeClr val="tx1"/>
                          </a:solidFill>
                          <a:latin typeface="+mn-ea"/>
                          <a:ea typeface="+mn-ea"/>
                        </a:rPr>
                        <a:t>市町村</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World Diabetes Day</a:t>
                      </a:r>
                      <a:r>
                        <a:rPr kumimoji="1" lang="ja-JP" altLang="en-US" sz="1100" b="1" baseline="0" dirty="0">
                          <a:solidFill>
                            <a:schemeClr val="tx1"/>
                          </a:solidFill>
                          <a:latin typeface="+mn-ea"/>
                          <a:ea typeface="+mn-ea"/>
                        </a:rPr>
                        <a:t>（世界糖尿病デー）に併せて</a:t>
                      </a:r>
                      <a:r>
                        <a:rPr kumimoji="1" lang="zh-TW" altLang="en-US" sz="1100" b="1" baseline="0" dirty="0">
                          <a:solidFill>
                            <a:schemeClr val="tx1"/>
                          </a:solidFill>
                          <a:latin typeface="游ゴシック" panose="020B0400000000000000" pitchFamily="50" charset="-128"/>
                          <a:ea typeface="游ゴシック" panose="020B0400000000000000" pitchFamily="50" charset="-128"/>
                        </a:rPr>
                        <a:t>大阪糖尿病対策推進会議</a:t>
                      </a:r>
                      <a:r>
                        <a:rPr kumimoji="1" lang="ja-JP" altLang="en-US" sz="1100" b="1" baseline="0" dirty="0">
                          <a:solidFill>
                            <a:schemeClr val="tx1"/>
                          </a:solidFill>
                          <a:latin typeface="+mn-ea"/>
                          <a:ea typeface="+mn-ea"/>
                        </a:rPr>
                        <a:t>や企業とも連携し、普及啓発を実施</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■（再掲）中小企業経営者、労務管理者を対象とした「健康経営セミナー」（全</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回）」を開催</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第</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回テーマ：「生活習慣病の重症化予防」（</a:t>
                      </a:r>
                      <a:r>
                        <a:rPr kumimoji="1" lang="en-US" altLang="ja-JP" sz="1100" b="0" baseline="0" dirty="0">
                          <a:solidFill>
                            <a:schemeClr val="tx1"/>
                          </a:solidFill>
                          <a:latin typeface="+mn-ea"/>
                          <a:ea typeface="+mn-ea"/>
                        </a:rPr>
                        <a:t>439</a:t>
                      </a:r>
                      <a:r>
                        <a:rPr kumimoji="1" lang="ja-JP" altLang="en-US" sz="1100" b="0" baseline="0" dirty="0">
                          <a:solidFill>
                            <a:schemeClr val="tx1"/>
                          </a:solidFill>
                          <a:latin typeface="+mn-ea"/>
                          <a:ea typeface="+mn-ea"/>
                        </a:rPr>
                        <a:t>人：対面・オンライン）</a:t>
                      </a:r>
                      <a:r>
                        <a:rPr kumimoji="1" lang="en-US" altLang="ja-JP" sz="1100" b="0" baseline="0" dirty="0">
                          <a:solidFill>
                            <a:schemeClr val="tx1"/>
                          </a:solidFill>
                          <a:latin typeface="+mn-ea"/>
                          <a:ea typeface="+mn-ea"/>
                        </a:rPr>
                        <a:t>】</a:t>
                      </a:r>
                    </a:p>
                    <a:p>
                      <a:pPr marL="174625" indent="-174625">
                        <a:lnSpc>
                          <a:spcPct val="100000"/>
                        </a:lnSpc>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医療データを活用した受診促進策の推進</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■地域診断シートや地域差見える化支援ツールを活用し、市町村のデータ分析結果を踏まえた保健事業の推進を図る、データヘルス推進セミナーを開催</a:t>
                      </a:r>
                      <a:r>
                        <a:rPr kumimoji="1" lang="en-US" altLang="ja-JP" sz="1100" b="0" strike="noStrike" baseline="0" dirty="0">
                          <a:solidFill>
                            <a:schemeClr val="tx1"/>
                          </a:solidFill>
                          <a:latin typeface="+mn-ea"/>
                          <a:ea typeface="+mn-ea"/>
                        </a:rPr>
                        <a:t>【</a:t>
                      </a:r>
                      <a:r>
                        <a:rPr kumimoji="1" lang="ja-JP" altLang="en-US" sz="1100" b="0" strike="noStrike" baseline="0" dirty="0">
                          <a:solidFill>
                            <a:schemeClr val="tx1"/>
                          </a:solidFill>
                          <a:latin typeface="+mn-ea"/>
                          <a:ea typeface="+mn-ea"/>
                        </a:rPr>
                        <a:t>全</a:t>
                      </a:r>
                      <a:r>
                        <a:rPr kumimoji="1" lang="en-US" altLang="ja-JP" sz="1100" b="0" strike="noStrike" baseline="0" dirty="0">
                          <a:solidFill>
                            <a:schemeClr val="tx1"/>
                          </a:solidFill>
                          <a:latin typeface="+mn-ea"/>
                          <a:ea typeface="+mn-ea"/>
                        </a:rPr>
                        <a:t>4</a:t>
                      </a:r>
                      <a:r>
                        <a:rPr kumimoji="1" lang="ja-JP" altLang="en-US" sz="1100" b="0" strike="noStrike" baseline="0" dirty="0">
                          <a:solidFill>
                            <a:schemeClr val="tx1"/>
                          </a:solidFill>
                          <a:latin typeface="+mn-ea"/>
                          <a:ea typeface="+mn-ea"/>
                        </a:rPr>
                        <a:t>回実施</a:t>
                      </a:r>
                      <a:r>
                        <a:rPr kumimoji="1" lang="en-US" altLang="ja-JP" sz="1100" b="0" strike="noStrik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strike="noStrike" baseline="0" dirty="0">
                          <a:solidFill>
                            <a:schemeClr val="tx1"/>
                          </a:solidFill>
                          <a:highlight>
                            <a:srgbClr val="00FF00"/>
                          </a:highlight>
                          <a:latin typeface="+mn-ea"/>
                          <a:ea typeface="+mn-ea"/>
                        </a:rPr>
                        <a:t>■</a:t>
                      </a:r>
                      <a:r>
                        <a:rPr kumimoji="1" lang="en-US" altLang="ja-JP" sz="1100" b="1" strike="noStrike" baseline="0" dirty="0">
                          <a:solidFill>
                            <a:schemeClr val="tx1"/>
                          </a:solidFill>
                          <a:latin typeface="+mn-ea"/>
                          <a:ea typeface="+mn-ea"/>
                        </a:rPr>
                        <a:t>NDB</a:t>
                      </a:r>
                      <a:r>
                        <a:rPr kumimoji="1" lang="ja-JP" altLang="en-US" sz="1100" b="1" strike="noStrike" baseline="0" dirty="0">
                          <a:solidFill>
                            <a:schemeClr val="tx1"/>
                          </a:solidFill>
                          <a:latin typeface="+mn-ea"/>
                          <a:ea typeface="+mn-ea"/>
                        </a:rPr>
                        <a:t>に収載の特定健診情報（令和</a:t>
                      </a:r>
                      <a:r>
                        <a:rPr kumimoji="1" lang="en-US" altLang="ja-JP" sz="1100" b="1" strike="noStrike" baseline="0" dirty="0">
                          <a:solidFill>
                            <a:schemeClr val="tx1"/>
                          </a:solidFill>
                          <a:latin typeface="+mn-ea"/>
                          <a:ea typeface="+mn-ea"/>
                        </a:rPr>
                        <a:t>3</a:t>
                      </a:r>
                      <a:r>
                        <a:rPr kumimoji="1" lang="ja-JP" altLang="en-US" sz="1100" b="1" strike="noStrike" baseline="0" dirty="0">
                          <a:solidFill>
                            <a:schemeClr val="tx1"/>
                          </a:solidFill>
                          <a:latin typeface="+mn-ea"/>
                          <a:ea typeface="+mn-ea"/>
                        </a:rPr>
                        <a:t>年）等の健康医療情報を地域ごとに見える化して、保健所・市町村等に提供し、地域の保健事業を支援</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strike="noStrike" baseline="0" dirty="0">
                          <a:solidFill>
                            <a:schemeClr val="tx1"/>
                          </a:solidFill>
                          <a:latin typeface="+mn-ea"/>
                          <a:ea typeface="+mn-ea"/>
                        </a:rPr>
                        <a:t>　・地域健康カルテ公表（令和</a:t>
                      </a:r>
                      <a:r>
                        <a:rPr kumimoji="1" lang="en-US" altLang="ja-JP" sz="1100" b="1" strike="noStrike" baseline="0" dirty="0">
                          <a:solidFill>
                            <a:schemeClr val="tx1"/>
                          </a:solidFill>
                          <a:latin typeface="+mn-ea"/>
                          <a:ea typeface="+mn-ea"/>
                        </a:rPr>
                        <a:t>8</a:t>
                      </a:r>
                      <a:r>
                        <a:rPr kumimoji="1" lang="ja-JP" altLang="en-US" sz="1100" b="1" strike="noStrike" baseline="0" dirty="0">
                          <a:solidFill>
                            <a:schemeClr val="tx1"/>
                          </a:solidFill>
                          <a:latin typeface="+mn-ea"/>
                          <a:ea typeface="+mn-ea"/>
                        </a:rPr>
                        <a:t>年</a:t>
                      </a:r>
                      <a:r>
                        <a:rPr kumimoji="1" lang="en-US" altLang="ja-JP" sz="1100" b="1" strike="noStrike" baseline="0" dirty="0">
                          <a:solidFill>
                            <a:schemeClr val="tx1"/>
                          </a:solidFill>
                          <a:latin typeface="+mn-ea"/>
                          <a:ea typeface="+mn-ea"/>
                        </a:rPr>
                        <a:t>3</a:t>
                      </a:r>
                      <a:r>
                        <a:rPr kumimoji="1" lang="ja-JP" altLang="en-US" sz="1100" b="1" strike="noStrike" baseline="0" dirty="0">
                          <a:solidFill>
                            <a:schemeClr val="tx1"/>
                          </a:solidFill>
                          <a:latin typeface="+mn-ea"/>
                          <a:ea typeface="+mn-ea"/>
                        </a:rPr>
                        <a:t>月）</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strike="noStrike" baseline="0" dirty="0">
                          <a:solidFill>
                            <a:schemeClr val="tx1"/>
                          </a:solidFill>
                          <a:latin typeface="+mn-ea"/>
                          <a:ea typeface="+mn-ea"/>
                        </a:rPr>
                        <a:t>　・大阪府健康データダッシュボード公表（令和</a:t>
                      </a:r>
                      <a:r>
                        <a:rPr kumimoji="1" lang="en-US" altLang="ja-JP" sz="1100" b="1" strike="noStrike" baseline="0" dirty="0">
                          <a:solidFill>
                            <a:schemeClr val="tx1"/>
                          </a:solidFill>
                          <a:latin typeface="+mn-ea"/>
                          <a:ea typeface="+mn-ea"/>
                        </a:rPr>
                        <a:t>8</a:t>
                      </a:r>
                      <a:r>
                        <a:rPr kumimoji="1" lang="ja-JP" altLang="en-US" sz="1100" b="1" strike="noStrike" baseline="0" dirty="0">
                          <a:solidFill>
                            <a:schemeClr val="tx1"/>
                          </a:solidFill>
                          <a:latin typeface="+mn-ea"/>
                          <a:ea typeface="+mn-ea"/>
                        </a:rPr>
                        <a:t>年</a:t>
                      </a:r>
                      <a:r>
                        <a:rPr kumimoji="1" lang="en-US" altLang="ja-JP" sz="1100" b="1" strike="noStrike" baseline="0" dirty="0">
                          <a:solidFill>
                            <a:schemeClr val="tx1"/>
                          </a:solidFill>
                          <a:latin typeface="+mn-ea"/>
                          <a:ea typeface="+mn-ea"/>
                        </a:rPr>
                        <a:t>3</a:t>
                      </a:r>
                      <a:r>
                        <a:rPr kumimoji="1" lang="ja-JP" altLang="en-US" sz="1100" b="1" strike="noStrike" baseline="0" dirty="0">
                          <a:solidFill>
                            <a:schemeClr val="tx1"/>
                          </a:solidFill>
                          <a:latin typeface="+mn-ea"/>
                          <a:ea typeface="+mn-ea"/>
                        </a:rPr>
                        <a:t>月） </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早期治療・重症化予防に係る普及啓発</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■大阪糖尿病対策推進会議へオブザーバー参加。糖尿病の重症化予防事業について情報提供し、関係団体へ協力依頼</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44</a:t>
            </a:fld>
            <a:endParaRPr kumimoji="1" lang="ja-JP" altLang="en-US"/>
          </a:p>
        </p:txBody>
      </p:sp>
      <p:sp>
        <p:nvSpPr>
          <p:cNvPr id="16" name="正方形/長方形 15">
            <a:extLst>
              <a:ext uri="{FF2B5EF4-FFF2-40B4-BE49-F238E27FC236}">
                <a16:creationId xmlns:a16="http://schemas.microsoft.com/office/drawing/2014/main" id="{28E893C2-1F7A-41C6-AEE9-029CC47A8176}"/>
              </a:ext>
            </a:extLst>
          </p:cNvPr>
          <p:cNvSpPr/>
          <p:nvPr/>
        </p:nvSpPr>
        <p:spPr>
          <a:xfrm>
            <a:off x="5600015" y="6463788"/>
            <a:ext cx="3482426" cy="196628"/>
          </a:xfrm>
          <a:prstGeom prst="rect">
            <a:avLst/>
          </a:prstGeom>
        </p:spPr>
        <p:txBody>
          <a:bodyPr wrap="square" lIns="36000" tIns="72000" rIns="36000" bIns="36000">
            <a:noAutofit/>
          </a:bodyPr>
          <a:lstStyle/>
          <a:p>
            <a:pPr algn="ctr"/>
            <a:r>
              <a:rPr lang="en-US" altLang="ja-JP" sz="1100" b="1" dirty="0">
                <a:latin typeface="+mn-ea"/>
              </a:rPr>
              <a:t>World Diabetes Day</a:t>
            </a:r>
            <a:r>
              <a:rPr lang="ja-JP" altLang="en-US" sz="1100" b="1" dirty="0">
                <a:latin typeface="+mn-ea"/>
              </a:rPr>
              <a:t>（世界糖尿病デー）</a:t>
            </a:r>
          </a:p>
        </p:txBody>
      </p:sp>
      <p:sp>
        <p:nvSpPr>
          <p:cNvPr id="13" name="正方形/長方形 12">
            <a:extLst>
              <a:ext uri="{FF2B5EF4-FFF2-40B4-BE49-F238E27FC236}">
                <a16:creationId xmlns:a16="http://schemas.microsoft.com/office/drawing/2014/main" id="{A80674F2-63B6-4568-8CA8-99F0200F3175}"/>
              </a:ext>
            </a:extLst>
          </p:cNvPr>
          <p:cNvSpPr/>
          <p:nvPr/>
        </p:nvSpPr>
        <p:spPr>
          <a:xfrm>
            <a:off x="1818409" y="6436676"/>
            <a:ext cx="3296770" cy="219390"/>
          </a:xfrm>
          <a:prstGeom prst="rect">
            <a:avLst/>
          </a:prstGeom>
        </p:spPr>
        <p:txBody>
          <a:bodyPr wrap="square" lIns="36000" tIns="72000" rIns="36000" bIns="36000">
            <a:noAutofit/>
          </a:bodyPr>
          <a:lstStyle/>
          <a:p>
            <a:pPr algn="ctr"/>
            <a:r>
              <a:rPr lang="ja-JP" altLang="en-US" sz="1100" b="1" dirty="0">
                <a:latin typeface="+mn-ea"/>
              </a:rPr>
              <a:t>特定保健指導の促進　啓発資材</a:t>
            </a:r>
          </a:p>
        </p:txBody>
      </p:sp>
      <p:pic>
        <p:nvPicPr>
          <p:cNvPr id="5" name="図 4">
            <a:extLst>
              <a:ext uri="{FF2B5EF4-FFF2-40B4-BE49-F238E27FC236}">
                <a16:creationId xmlns:a16="http://schemas.microsoft.com/office/drawing/2014/main" id="{C14B9C26-C427-4941-A04F-D7551D4491A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42727" y="5236271"/>
            <a:ext cx="1708462" cy="1281636"/>
          </a:xfrm>
          <a:prstGeom prst="rect">
            <a:avLst/>
          </a:prstGeom>
        </p:spPr>
      </p:pic>
      <p:pic>
        <p:nvPicPr>
          <p:cNvPr id="4" name="図 3">
            <a:extLst>
              <a:ext uri="{FF2B5EF4-FFF2-40B4-BE49-F238E27FC236}">
                <a16:creationId xmlns:a16="http://schemas.microsoft.com/office/drawing/2014/main" id="{2B6FC9B9-C784-4FF6-B4CC-3427BF5B034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5489" y="5236270"/>
            <a:ext cx="906496" cy="1281637"/>
          </a:xfrm>
          <a:prstGeom prst="rect">
            <a:avLst/>
          </a:prstGeom>
        </p:spPr>
      </p:pic>
      <p:grpSp>
        <p:nvGrpSpPr>
          <p:cNvPr id="3" name="グループ化 2">
            <a:extLst>
              <a:ext uri="{FF2B5EF4-FFF2-40B4-BE49-F238E27FC236}">
                <a16:creationId xmlns:a16="http://schemas.microsoft.com/office/drawing/2014/main" id="{CDB3921D-AAED-4D70-AE41-01E8E6E81BFF}"/>
              </a:ext>
            </a:extLst>
          </p:cNvPr>
          <p:cNvGrpSpPr/>
          <p:nvPr/>
        </p:nvGrpSpPr>
        <p:grpSpPr>
          <a:xfrm>
            <a:off x="1779469" y="5220182"/>
            <a:ext cx="3058749" cy="1221075"/>
            <a:chOff x="1779469" y="4839780"/>
            <a:chExt cx="3318818" cy="1601477"/>
          </a:xfrm>
        </p:grpSpPr>
        <p:pic>
          <p:nvPicPr>
            <p:cNvPr id="19" name="図 18">
              <a:extLst>
                <a:ext uri="{FF2B5EF4-FFF2-40B4-BE49-F238E27FC236}">
                  <a16:creationId xmlns:a16="http://schemas.microsoft.com/office/drawing/2014/main" id="{119981EC-B4E8-4EAB-ACB1-3D87BD106F9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28338" y="4839780"/>
              <a:ext cx="994661" cy="1601477"/>
            </a:xfrm>
            <a:prstGeom prst="rect">
              <a:avLst/>
            </a:prstGeom>
          </p:spPr>
        </p:pic>
        <p:pic>
          <p:nvPicPr>
            <p:cNvPr id="20" name="図 19">
              <a:extLst>
                <a:ext uri="{FF2B5EF4-FFF2-40B4-BE49-F238E27FC236}">
                  <a16:creationId xmlns:a16="http://schemas.microsoft.com/office/drawing/2014/main" id="{8FC2CD56-ABB7-4550-B0D4-E9918A61F9B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439351" y="4839780"/>
              <a:ext cx="927337" cy="1596896"/>
            </a:xfrm>
            <a:prstGeom prst="rect">
              <a:avLst/>
            </a:prstGeom>
            <a:ln>
              <a:solidFill>
                <a:srgbClr val="5B9BD5"/>
              </a:solidFill>
            </a:ln>
          </p:spPr>
        </p:pic>
        <p:pic>
          <p:nvPicPr>
            <p:cNvPr id="21" name="図 20">
              <a:extLst>
                <a:ext uri="{FF2B5EF4-FFF2-40B4-BE49-F238E27FC236}">
                  <a16:creationId xmlns:a16="http://schemas.microsoft.com/office/drawing/2014/main" id="{FC459A37-E802-4A4A-9880-FE984040C714}"/>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31341" y="5002559"/>
              <a:ext cx="866946" cy="1434117"/>
            </a:xfrm>
            <a:prstGeom prst="rect">
              <a:avLst/>
            </a:prstGeom>
            <a:ln>
              <a:solidFill>
                <a:srgbClr val="5B9BD5"/>
              </a:solidFill>
            </a:ln>
          </p:spPr>
        </p:pic>
        <p:pic>
          <p:nvPicPr>
            <p:cNvPr id="18" name="図 17">
              <a:extLst>
                <a:ext uri="{FF2B5EF4-FFF2-40B4-BE49-F238E27FC236}">
                  <a16:creationId xmlns:a16="http://schemas.microsoft.com/office/drawing/2014/main" id="{833ECC3A-EDB6-4CB6-A766-36BBE24E036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779469" y="5062934"/>
              <a:ext cx="870474" cy="1373742"/>
            </a:xfrm>
            <a:prstGeom prst="rect">
              <a:avLst/>
            </a:prstGeom>
          </p:spPr>
        </p:pic>
      </p:grpSp>
      <p:grpSp>
        <p:nvGrpSpPr>
          <p:cNvPr id="15" name="グループ化 14">
            <a:extLst>
              <a:ext uri="{FF2B5EF4-FFF2-40B4-BE49-F238E27FC236}">
                <a16:creationId xmlns:a16="http://schemas.microsoft.com/office/drawing/2014/main" id="{156D6470-E2D1-4C98-BA1A-DE23DE2B0F23}"/>
              </a:ext>
            </a:extLst>
          </p:cNvPr>
          <p:cNvGrpSpPr/>
          <p:nvPr/>
        </p:nvGrpSpPr>
        <p:grpSpPr>
          <a:xfrm>
            <a:off x="465146" y="288409"/>
            <a:ext cx="9058267" cy="886523"/>
            <a:chOff x="444450" y="6690852"/>
            <a:chExt cx="9174369" cy="827213"/>
          </a:xfrm>
        </p:grpSpPr>
        <p:sp>
          <p:nvSpPr>
            <p:cNvPr id="17" name="角丸四角形 19">
              <a:extLst>
                <a:ext uri="{FF2B5EF4-FFF2-40B4-BE49-F238E27FC236}">
                  <a16:creationId xmlns:a16="http://schemas.microsoft.com/office/drawing/2014/main" id="{8BC8A588-CB35-48E0-A461-D556C9A74622}"/>
                </a:ext>
              </a:extLst>
            </p:cNvPr>
            <p:cNvSpPr/>
            <p:nvPr/>
          </p:nvSpPr>
          <p:spPr>
            <a:xfrm>
              <a:off x="444450" y="6690852"/>
              <a:ext cx="1076333" cy="827213"/>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（計画策定時）</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角丸四角形 20">
              <a:extLst>
                <a:ext uri="{FF2B5EF4-FFF2-40B4-BE49-F238E27FC236}">
                  <a16:creationId xmlns:a16="http://schemas.microsoft.com/office/drawing/2014/main" id="{5AEE1D3C-EDDF-475B-B426-58F8B3A913BF}"/>
                </a:ext>
              </a:extLst>
            </p:cNvPr>
            <p:cNvSpPr/>
            <p:nvPr/>
          </p:nvSpPr>
          <p:spPr>
            <a:xfrm>
              <a:off x="1520783" y="6690852"/>
              <a:ext cx="8098036" cy="827213"/>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◆メタボリックシンドロームや肥満・やせは、生活習慣病の発症リスクが高くなることから、若い世代からの生活習慣の改善や保健指導を通じた必要な治療継続等の取組みが求められます。</a:t>
              </a:r>
            </a:p>
            <a:p>
              <a:pPr marL="174625" indent="-174625">
                <a:lnSpc>
                  <a:spcPct val="100000"/>
                </a:lnSpc>
              </a:pPr>
              <a:r>
                <a:rPr kumimoji="1" lang="ja-JP" altLang="en-US" sz="1200" b="1" baseline="0" dirty="0">
                  <a:solidFill>
                    <a:schemeClr val="tx1"/>
                  </a:solidFill>
                  <a:latin typeface="+mn-ea"/>
                  <a:ea typeface="+mn-ea"/>
                </a:rPr>
                <a:t>◆ また、糖尿病や高血圧、脂質異常症などは未治療者が多い状況にあり、疾患に対する正しい理解促進と重症化予防に向けた継続的な治療等の取組み強化が重要です。</a:t>
              </a:r>
            </a:p>
          </p:txBody>
        </p:sp>
      </p:grpSp>
    </p:spTree>
    <p:extLst>
      <p:ext uri="{BB962C8B-B14F-4D97-AF65-F5344CB8AC3E}">
        <p14:creationId xmlns:p14="http://schemas.microsoft.com/office/powerpoint/2010/main" val="7853451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4274101538"/>
              </p:ext>
            </p:extLst>
          </p:nvPr>
        </p:nvGraphicFramePr>
        <p:xfrm>
          <a:off x="468793" y="1846683"/>
          <a:ext cx="8928000" cy="195204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1316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特定保健指導の促進</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「特定保健指導実施率」の向上</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未治療者や治療中断者に対する医療機関への受診勧奨の促進</a:t>
                      </a: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糖尿病の重症化予防</a:t>
                      </a:r>
                      <a:r>
                        <a:rPr kumimoji="1" lang="en-US" altLang="ja-JP" sz="110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早期治療・重症化予防に係る普及啓発</a:t>
                      </a:r>
                      <a:r>
                        <a:rPr kumimoji="1" lang="en-US" altLang="ja-JP" sz="1100" baseline="0" dirty="0">
                          <a:solidFill>
                            <a:schemeClr val="tx1"/>
                          </a:solidFill>
                          <a:latin typeface="+mn-ea"/>
                          <a:ea typeface="+mn-ea"/>
                        </a:rPr>
                        <a:t>》</a:t>
                      </a: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a:t>
                      </a:r>
                      <a:r>
                        <a:rPr kumimoji="1" lang="ja-JP" altLang="en-US" sz="1100" b="0" baseline="0" dirty="0">
                          <a:solidFill>
                            <a:schemeClr val="tx1"/>
                          </a:solidFill>
                          <a:latin typeface="+mn-ea"/>
                          <a:ea typeface="+mn-ea"/>
                        </a:rPr>
                        <a:t>未治療者・治療中断者の減少</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■医療保険者における糖尿病重症化予防事業の質の向上</a:t>
                      </a:r>
                      <a:endParaRPr kumimoji="1" lang="en-US" altLang="ja-JP" sz="1100" b="0"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医療データを活用した受診促進策の推進</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■ＫＤＢ等データを活用した保健事業の推進</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ＮＤＢデータを活用した保健事業の推進</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45</a:t>
            </a:fld>
            <a:endParaRPr kumimoji="1" lang="ja-JP" altLang="en-US"/>
          </a:p>
        </p:txBody>
      </p:sp>
      <p:graphicFrame>
        <p:nvGraphicFramePr>
          <p:cNvPr id="3" name="表 2">
            <a:extLst>
              <a:ext uri="{FF2B5EF4-FFF2-40B4-BE49-F238E27FC236}">
                <a16:creationId xmlns:a16="http://schemas.microsoft.com/office/drawing/2014/main" id="{4CC2CDDA-4B63-47DC-9696-8906F229DE26}"/>
              </a:ext>
            </a:extLst>
          </p:cNvPr>
          <p:cNvGraphicFramePr>
            <a:graphicFrameLocks noGrp="1"/>
          </p:cNvGraphicFramePr>
          <p:nvPr>
            <p:extLst>
              <p:ext uri="{D42A27DB-BD31-4B8C-83A1-F6EECF244321}">
                <p14:modId xmlns:p14="http://schemas.microsoft.com/office/powerpoint/2010/main" val="1411789238"/>
              </p:ext>
            </p:extLst>
          </p:nvPr>
        </p:nvGraphicFramePr>
        <p:xfrm>
          <a:off x="468793" y="447113"/>
          <a:ext cx="8928000" cy="139957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1590526640"/>
                    </a:ext>
                  </a:extLst>
                </a:gridCol>
                <a:gridCol w="7920000">
                  <a:extLst>
                    <a:ext uri="{9D8B030D-6E8A-4147-A177-3AD203B41FA5}">
                      <a16:colId xmlns:a16="http://schemas.microsoft.com/office/drawing/2014/main" val="3176611509"/>
                    </a:ext>
                  </a:extLst>
                </a:gridCol>
              </a:tblGrid>
              <a:tr h="139957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7</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健康格差の解決プログラム促進事業＜特定健診・特定保健指導の研修事業＞（</a:t>
                      </a:r>
                      <a:r>
                        <a:rPr kumimoji="1" lang="en-US" altLang="ja-JP" sz="1100" b="0" baseline="0" dirty="0">
                          <a:solidFill>
                            <a:schemeClr val="tx1"/>
                          </a:solidFill>
                          <a:latin typeface="+mn-ea"/>
                          <a:ea typeface="+mn-ea"/>
                        </a:rPr>
                        <a:t>1,750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国民健康保険ヘルスアップ支援事業＜健診からの医療アクセススキーム事業＞（</a:t>
                      </a:r>
                      <a:r>
                        <a:rPr kumimoji="1" lang="en-US" altLang="ja-JP" sz="1100" b="0" baseline="0" dirty="0">
                          <a:solidFill>
                            <a:schemeClr val="tx1"/>
                          </a:solidFill>
                          <a:latin typeface="+mn-ea"/>
                          <a:ea typeface="+mn-ea"/>
                        </a:rPr>
                        <a:t>10,691</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国民健康保険ヘルスアップ支援事業＜市町村保健事業の介入支援事業＞（</a:t>
                      </a:r>
                      <a:r>
                        <a:rPr kumimoji="1" lang="en-US" altLang="ja-JP" sz="1100" b="0" baseline="0" dirty="0">
                          <a:solidFill>
                            <a:schemeClr val="tx1"/>
                          </a:solidFill>
                          <a:latin typeface="+mn-ea"/>
                          <a:ea typeface="+mn-ea"/>
                        </a:rPr>
                        <a:t>16,505</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国民健康保険ヘルスアップ支援事業＜糖尿病性腎症重症化予防のアドバイザー事業＞（</a:t>
                      </a:r>
                      <a:r>
                        <a:rPr kumimoji="1" lang="en-US" altLang="ja-JP" sz="1100" b="0" baseline="0" dirty="0">
                          <a:solidFill>
                            <a:schemeClr val="tx1"/>
                          </a:solidFill>
                          <a:latin typeface="+mn-ea"/>
                          <a:ea typeface="+mn-ea"/>
                        </a:rPr>
                        <a:t>24,545</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国民健康保険ヘルスアップ支援事業＜国保連合会と共に行う府域の地域診断事業＞（</a:t>
                      </a:r>
                      <a:r>
                        <a:rPr kumimoji="1" lang="en-US" altLang="ja-JP" sz="1100" b="0" baseline="0" dirty="0">
                          <a:solidFill>
                            <a:schemeClr val="tx1"/>
                          </a:solidFill>
                          <a:latin typeface="+mn-ea"/>
                          <a:ea typeface="+mn-ea"/>
                        </a:rPr>
                        <a:t>25,751</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健康格差の解決プログラム促進事業＜格差解決に向けた健康づくりの見える化事業＞（</a:t>
                      </a:r>
                      <a:r>
                        <a:rPr kumimoji="1" lang="en-US" altLang="ja-JP" sz="1100" b="0" baseline="0" dirty="0">
                          <a:solidFill>
                            <a:schemeClr val="tx1"/>
                          </a:solidFill>
                          <a:latin typeface="+mn-ea"/>
                          <a:ea typeface="+mn-ea"/>
                        </a:rPr>
                        <a:t>9,849</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baseline="0" dirty="0">
                          <a:solidFill>
                            <a:schemeClr val="tx1"/>
                          </a:solidFill>
                          <a:latin typeface="游ゴシック" panose="020B0400000000000000" pitchFamily="50" charset="-128"/>
                          <a:ea typeface="游ゴシック" panose="020B0400000000000000" pitchFamily="50" charset="-128"/>
                        </a:rPr>
                        <a:t>循環器疾患予防研究事業費</a:t>
                      </a:r>
                      <a:r>
                        <a:rPr kumimoji="1" lang="ja-JP" altLang="en-US" sz="1100" b="0" baseline="0" dirty="0">
                          <a:solidFill>
                            <a:schemeClr val="tx1"/>
                          </a:solidFill>
                          <a:latin typeface="游ゴシック" panose="020B0400000000000000" pitchFamily="50" charset="-128"/>
                          <a:ea typeface="+mn-ea"/>
                        </a:rPr>
                        <a:t>（</a:t>
                      </a:r>
                      <a:r>
                        <a:rPr kumimoji="1" lang="en-US" altLang="ja-JP" sz="1100" b="0" baseline="0" dirty="0">
                          <a:solidFill>
                            <a:schemeClr val="tx1"/>
                          </a:solidFill>
                          <a:latin typeface="游ゴシック" panose="020B0400000000000000" pitchFamily="50" charset="-128"/>
                          <a:ea typeface="+mn-ea"/>
                        </a:rPr>
                        <a:t>32,656</a:t>
                      </a:r>
                      <a:r>
                        <a:rPr kumimoji="1" lang="ja-JP" altLang="en-US" sz="1100" b="0" baseline="0" dirty="0">
                          <a:solidFill>
                            <a:schemeClr val="tx1"/>
                          </a:solidFill>
                          <a:latin typeface="游ゴシック" panose="020B0400000000000000" pitchFamily="50" charset="-128"/>
                          <a:ea typeface="+mn-ea"/>
                        </a:rPr>
                        <a:t>千円）</a:t>
                      </a:r>
                      <a:endParaRPr kumimoji="1" lang="en-US" altLang="ja-JP" sz="1100" b="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3386275"/>
                  </a:ext>
                </a:extLst>
              </a:tr>
            </a:tbl>
          </a:graphicData>
        </a:graphic>
      </p:graphicFrame>
    </p:spTree>
    <p:extLst>
      <p:ext uri="{BB962C8B-B14F-4D97-AF65-F5344CB8AC3E}">
        <p14:creationId xmlns:p14="http://schemas.microsoft.com/office/powerpoint/2010/main" val="2296130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37000" y="225000"/>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400265905"/>
              </p:ext>
            </p:extLst>
          </p:nvPr>
        </p:nvGraphicFramePr>
        <p:xfrm>
          <a:off x="468793" y="473757"/>
          <a:ext cx="8928000" cy="426624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0525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特定保健指導の促進</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a:t>
                      </a:r>
                      <a:r>
                        <a:rPr kumimoji="1" lang="ja-JP" altLang="en-US" sz="1100" b="0" baseline="0" dirty="0">
                          <a:solidFill>
                            <a:schemeClr val="tx1"/>
                          </a:solidFill>
                          <a:latin typeface="+mn-ea"/>
                          <a:ea typeface="+mn-ea"/>
                        </a:rPr>
                        <a:t>特定健診・保健指導従事者向け研修会の継続</a:t>
                      </a:r>
                      <a:endParaRPr kumimoji="1" lang="en-US" altLang="ja-JP" sz="1100" b="0" baseline="0" dirty="0">
                        <a:solidFill>
                          <a:schemeClr val="tx1"/>
                        </a:solidFill>
                        <a:latin typeface="游ゴシック" panose="020B0400000000000000" pitchFamily="50" charset="-128"/>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■有識者からの施策提言内容を精査し、効果的な取組の実践</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未治療者や治療中断者に対する医療機関への受診勧奨の促進</a:t>
                      </a: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糖尿病の重症化予防</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早期治療・重症化予防に係る普及啓発</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令和</a:t>
                      </a:r>
                      <a:r>
                        <a:rPr kumimoji="1" lang="en-US" altLang="ja-JP" sz="1100" b="1" baseline="0" dirty="0">
                          <a:solidFill>
                            <a:schemeClr val="tx1"/>
                          </a:solidFill>
                          <a:latin typeface="+mn-ea"/>
                          <a:ea typeface="+mn-ea"/>
                        </a:rPr>
                        <a:t>6</a:t>
                      </a:r>
                      <a:r>
                        <a:rPr kumimoji="1" lang="ja-JP" altLang="en-US" sz="1100" b="1" baseline="0" dirty="0">
                          <a:solidFill>
                            <a:schemeClr val="tx1"/>
                          </a:solidFill>
                          <a:latin typeface="+mn-ea"/>
                          <a:ea typeface="+mn-ea"/>
                        </a:rPr>
                        <a:t>年度に作成した</a:t>
                      </a:r>
                      <a:r>
                        <a:rPr kumimoji="1" lang="en-US" altLang="ja-JP" sz="1100" b="1" baseline="0" dirty="0">
                          <a:solidFill>
                            <a:schemeClr val="tx1"/>
                          </a:solidFill>
                          <a:latin typeface="+mn-ea"/>
                          <a:ea typeface="+mn-ea"/>
                        </a:rPr>
                        <a:t>3</a:t>
                      </a:r>
                      <a:r>
                        <a:rPr kumimoji="1" lang="ja-JP" altLang="en-US" sz="1100" b="1" baseline="0" dirty="0">
                          <a:solidFill>
                            <a:schemeClr val="tx1"/>
                          </a:solidFill>
                          <a:latin typeface="+mn-ea"/>
                          <a:ea typeface="+mn-ea"/>
                        </a:rPr>
                        <a:t>本の啓発動画を活用し、イベント等で民間企業とも連携を行い普及啓発を継続する</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大阪府版糖尿病性腎症重症化予防プログラムを完成させ、医師会員への説明会を実施し、市町村と医師会、専門医との連携体制づくりを支援</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医療データを活用した受診促進策の推進</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■市町村におけるデータヘルスの推進を図りデータ活用研修等を開催するとともに、市町村保健事業介入支援事業、糖尿病性腎症重症化予防アドバイザー事業を実施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a:t>
                      </a:r>
                      <a:r>
                        <a:rPr kumimoji="1" lang="en-US" altLang="ja-JP" sz="1100" b="0" strike="noStrike" baseline="0" dirty="0">
                          <a:solidFill>
                            <a:schemeClr val="tx1"/>
                          </a:solidFill>
                          <a:latin typeface="+mn-ea"/>
                          <a:ea typeface="+mn-ea"/>
                        </a:rPr>
                        <a:t>NDB</a:t>
                      </a:r>
                      <a:r>
                        <a:rPr kumimoji="1" lang="ja-JP" altLang="en-US" sz="1100" b="0" strike="noStrike" baseline="0" dirty="0">
                          <a:solidFill>
                            <a:schemeClr val="tx1"/>
                          </a:solidFill>
                          <a:latin typeface="+mn-ea"/>
                          <a:ea typeface="+mn-ea"/>
                        </a:rPr>
                        <a:t>データ（令和</a:t>
                      </a:r>
                      <a:r>
                        <a:rPr kumimoji="1" lang="en-US" altLang="ja-JP" sz="1100" b="0" strike="noStrike" baseline="0" dirty="0">
                          <a:solidFill>
                            <a:schemeClr val="tx1"/>
                          </a:solidFill>
                          <a:latin typeface="+mn-ea"/>
                          <a:ea typeface="+mn-ea"/>
                        </a:rPr>
                        <a:t>4</a:t>
                      </a:r>
                      <a:r>
                        <a:rPr kumimoji="1" lang="ja-JP" altLang="en-US" sz="1100" b="0" strike="noStrike" baseline="0" dirty="0">
                          <a:solidFill>
                            <a:schemeClr val="tx1"/>
                          </a:solidFill>
                          <a:latin typeface="+mn-ea"/>
                          <a:ea typeface="+mn-ea"/>
                        </a:rPr>
                        <a:t>年度、令和</a:t>
                      </a:r>
                      <a:r>
                        <a:rPr kumimoji="1" lang="en-US" altLang="ja-JP" sz="1100" b="0" strike="noStrike" baseline="0" dirty="0">
                          <a:solidFill>
                            <a:schemeClr val="tx1"/>
                          </a:solidFill>
                          <a:latin typeface="+mn-ea"/>
                          <a:ea typeface="+mn-ea"/>
                        </a:rPr>
                        <a:t>5</a:t>
                      </a:r>
                      <a:r>
                        <a:rPr kumimoji="1" lang="ja-JP" altLang="en-US" sz="1100" b="0" strike="noStrike" baseline="0" dirty="0">
                          <a:solidFill>
                            <a:schemeClr val="tx1"/>
                          </a:solidFill>
                          <a:latin typeface="+mn-ea"/>
                          <a:ea typeface="+mn-ea"/>
                        </a:rPr>
                        <a:t>年度）等の健康医療情報を地域ごとに見える化し、地域健康カルテとダッシュボードを更新予定</a:t>
                      </a:r>
                      <a:endParaRPr kumimoji="1" lang="en-US" altLang="ja-JP" sz="1100" b="0" strike="noStrik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1612324"/>
                  </a:ext>
                </a:extLst>
              </a:tr>
              <a:tr h="147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8</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健康格差の解決プログラム促進事業＜特定健診・特定保健指導実施者育成事業＞（</a:t>
                      </a:r>
                      <a:r>
                        <a:rPr kumimoji="1" lang="en-US" altLang="ja-JP" sz="1100" baseline="0" dirty="0">
                          <a:solidFill>
                            <a:schemeClr val="tx1"/>
                          </a:solidFill>
                          <a:latin typeface="+mn-ea"/>
                          <a:ea typeface="+mn-ea"/>
                        </a:rPr>
                        <a:t>3,000</a:t>
                      </a:r>
                      <a:r>
                        <a:rPr kumimoji="1" lang="ja-JP" altLang="en-US" sz="1100" baseline="0" dirty="0">
                          <a:solidFill>
                            <a:schemeClr val="tx1"/>
                          </a:solidFill>
                          <a:latin typeface="+mn-ea"/>
                          <a:ea typeface="+mn-ea"/>
                        </a:rPr>
                        <a:t>千円）</a:t>
                      </a: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拡充</a:t>
                      </a:r>
                      <a:r>
                        <a:rPr kumimoji="1" lang="en-US" altLang="ja-JP" sz="1100" baseline="0" dirty="0">
                          <a:solidFill>
                            <a:schemeClr val="tx1"/>
                          </a:solidFill>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国民健康保険ヘルスアップ支援事業＜医療機関への早期受診推進事業＞（</a:t>
                      </a:r>
                      <a:r>
                        <a:rPr kumimoji="1" lang="en-US" altLang="ja-JP" sz="1100" baseline="0" dirty="0">
                          <a:solidFill>
                            <a:schemeClr val="tx1"/>
                          </a:solidFill>
                          <a:latin typeface="+mn-ea"/>
                          <a:ea typeface="+mn-ea"/>
                        </a:rPr>
                        <a:t>16,900</a:t>
                      </a:r>
                      <a:r>
                        <a:rPr kumimoji="1" lang="ja-JP" altLang="en-US" sz="1100" baseline="0" dirty="0">
                          <a:solidFill>
                            <a:schemeClr val="tx1"/>
                          </a:solidFill>
                          <a:latin typeface="+mn-ea"/>
                          <a:ea typeface="+mn-ea"/>
                        </a:rPr>
                        <a:t>千円）</a:t>
                      </a: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新規</a:t>
                      </a:r>
                      <a:r>
                        <a:rPr kumimoji="1" lang="en-US" altLang="ja-JP" sz="1100" baseline="0" dirty="0">
                          <a:solidFill>
                            <a:schemeClr val="tx1"/>
                          </a:solidFill>
                          <a:latin typeface="+mn-ea"/>
                          <a:ea typeface="+mn-ea"/>
                        </a:rPr>
                        <a:t>】</a:t>
                      </a:r>
                      <a:endParaRPr kumimoji="1" lang="ja-JP" altLang="en-US"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国民健康保険ヘルスアップ支援事業＜市町村保健事業の介入支援事業＞（</a:t>
                      </a:r>
                      <a:r>
                        <a:rPr kumimoji="1" lang="en-US" altLang="ja-JP" sz="1100" baseline="0" dirty="0">
                          <a:solidFill>
                            <a:schemeClr val="tx1"/>
                          </a:solidFill>
                          <a:latin typeface="+mn-ea"/>
                          <a:ea typeface="+mn-ea"/>
                        </a:rPr>
                        <a:t>17,406</a:t>
                      </a:r>
                      <a:r>
                        <a:rPr kumimoji="1" lang="ja-JP" altLang="en-US" sz="1100" baseline="0" dirty="0">
                          <a:solidFill>
                            <a:schemeClr val="tx1"/>
                          </a:solidFill>
                          <a:latin typeface="+mn-ea"/>
                          <a:ea typeface="+mn-ea"/>
                        </a:rPr>
                        <a:t>千円）</a:t>
                      </a: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拡充</a:t>
                      </a:r>
                      <a:r>
                        <a:rPr kumimoji="1" lang="en-US" altLang="ja-JP" sz="1100" baseline="0" dirty="0">
                          <a:solidFill>
                            <a:schemeClr val="tx1"/>
                          </a:solidFill>
                          <a:latin typeface="+mn-ea"/>
                          <a:ea typeface="+mn-ea"/>
                        </a:rPr>
                        <a:t>】</a:t>
                      </a:r>
                      <a:endParaRPr kumimoji="1" lang="ja-JP" altLang="en-US"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国民健康保険ヘルスアップ支援事業＜糖尿病性腎症重症化予防のアドバイザー事業＞（</a:t>
                      </a:r>
                      <a:r>
                        <a:rPr kumimoji="1" lang="en-US" altLang="ja-JP" sz="1100" baseline="0" dirty="0">
                          <a:solidFill>
                            <a:schemeClr val="tx1"/>
                          </a:solidFill>
                          <a:latin typeface="+mn-ea"/>
                          <a:ea typeface="+mn-ea"/>
                        </a:rPr>
                        <a:t>34,490</a:t>
                      </a:r>
                      <a:r>
                        <a:rPr kumimoji="1" lang="ja-JP" altLang="en-US" sz="1100" baseline="0" dirty="0">
                          <a:solidFill>
                            <a:schemeClr val="tx1"/>
                          </a:solidFill>
                          <a:latin typeface="+mn-ea"/>
                          <a:ea typeface="+mn-ea"/>
                        </a:rPr>
                        <a:t>千円）</a:t>
                      </a: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拡充</a:t>
                      </a:r>
                      <a:r>
                        <a:rPr kumimoji="1" lang="en-US" altLang="ja-JP" sz="1100" baseline="0" dirty="0">
                          <a:solidFill>
                            <a:schemeClr val="tx1"/>
                          </a:solidFill>
                          <a:latin typeface="+mn-ea"/>
                          <a:ea typeface="+mn-ea"/>
                        </a:rPr>
                        <a:t>】</a:t>
                      </a:r>
                      <a:endParaRPr kumimoji="1" lang="ja-JP" altLang="en-US"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国民健康保険ヘルスアップ支援事業＜国保連合会と共に行う府域の地域診断事業＞（</a:t>
                      </a:r>
                      <a:r>
                        <a:rPr kumimoji="1" lang="en-US" altLang="ja-JP" sz="1100" baseline="0" dirty="0">
                          <a:solidFill>
                            <a:schemeClr val="tx1"/>
                          </a:solidFill>
                          <a:latin typeface="+mn-ea"/>
                          <a:ea typeface="+mn-ea"/>
                        </a:rPr>
                        <a:t>20,296</a:t>
                      </a:r>
                      <a:r>
                        <a:rPr kumimoji="1" lang="ja-JP" altLang="en-US" sz="1100" baseline="0" dirty="0">
                          <a:solidFill>
                            <a:schemeClr val="tx1"/>
                          </a:solidFill>
                          <a:latin typeface="+mn-ea"/>
                          <a:ea typeface="+mn-ea"/>
                        </a:rPr>
                        <a:t>千円）</a:t>
                      </a: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減額</a:t>
                      </a:r>
                      <a:r>
                        <a:rPr kumimoji="1" lang="en-US" altLang="ja-JP" sz="1100" baseline="0" dirty="0">
                          <a:solidFill>
                            <a:schemeClr val="tx1"/>
                          </a:solidFill>
                          <a:latin typeface="+mn-ea"/>
                          <a:ea typeface="+mn-ea"/>
                        </a:rPr>
                        <a:t>】</a:t>
                      </a:r>
                      <a:endParaRPr kumimoji="1" lang="ja-JP" altLang="en-US"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循環器疾患予防研究事業費（</a:t>
                      </a:r>
                      <a:r>
                        <a:rPr kumimoji="1" lang="en-US" altLang="ja-JP" sz="1100" baseline="0" dirty="0">
                          <a:solidFill>
                            <a:schemeClr val="tx1"/>
                          </a:solidFill>
                          <a:latin typeface="+mn-ea"/>
                          <a:ea typeface="+mn-ea"/>
                        </a:rPr>
                        <a:t>32,656</a:t>
                      </a:r>
                      <a:r>
                        <a:rPr kumimoji="1" lang="ja-JP" altLang="en-US" sz="110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23821694"/>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46</a:t>
            </a:fld>
            <a:endParaRPr kumimoji="1" lang="ja-JP" altLang="en-US"/>
          </a:p>
        </p:txBody>
      </p:sp>
    </p:spTree>
    <p:extLst>
      <p:ext uri="{BB962C8B-B14F-4D97-AF65-F5344CB8AC3E}">
        <p14:creationId xmlns:p14="http://schemas.microsoft.com/office/powerpoint/2010/main" val="20969132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16793" y="998220"/>
            <a:ext cx="9432000" cy="56264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en-US" altLang="ja-JP" sz="2000" b="1" dirty="0">
                <a:solidFill>
                  <a:schemeClr val="tx1"/>
                </a:solidFill>
                <a:latin typeface="Meiryo UI" panose="020B0604030504040204" pitchFamily="50" charset="-128"/>
                <a:ea typeface="Meiryo UI" panose="020B0604030504040204" pitchFamily="50" charset="-128"/>
              </a:rPr>
              <a:t>3</a:t>
            </a:r>
            <a:r>
              <a:rPr kumimoji="1" lang="ja-JP" altLang="en-US" sz="2000" b="1" dirty="0">
                <a:solidFill>
                  <a:schemeClr val="tx1"/>
                </a:solidFill>
                <a:latin typeface="Meiryo UI" panose="020B0604030504040204" pitchFamily="50" charset="-128"/>
                <a:ea typeface="Meiryo UI" panose="020B0604030504040204" pitchFamily="50" charset="-128"/>
              </a:rPr>
              <a:t>　生活機能の維持・向上</a:t>
            </a:r>
          </a:p>
        </p:txBody>
      </p:sp>
      <p:sp>
        <p:nvSpPr>
          <p:cNvPr id="15" name="正方形/長方形 14"/>
          <p:cNvSpPr/>
          <p:nvPr/>
        </p:nvSpPr>
        <p:spPr>
          <a:xfrm>
            <a:off x="129323" y="777702"/>
            <a:ext cx="6594670"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a:t>
            </a:r>
            <a:r>
              <a:rPr kumimoji="1" lang="en-US" altLang="ja-JP" sz="2000" b="1" dirty="0">
                <a:ln w="0"/>
                <a:solidFill>
                  <a:schemeClr val="bg1"/>
                </a:solidFill>
                <a:effectLst>
                  <a:outerShdw blurRad="38100" dist="19050" dir="2700000" algn="tl" rotWithShape="0">
                    <a:schemeClr val="dk1">
                      <a:alpha val="40000"/>
                    </a:schemeClr>
                  </a:outerShdw>
                </a:effectLst>
              </a:rPr>
              <a:t>1</a:t>
            </a:r>
            <a:r>
              <a:rPr kumimoji="1" lang="ja-JP" altLang="en-US" sz="2000" b="1" dirty="0">
                <a:ln w="0"/>
                <a:solidFill>
                  <a:schemeClr val="bg1"/>
                </a:solidFill>
                <a:effectLst>
                  <a:outerShdw blurRad="38100" dist="19050" dir="2700000" algn="tl" rotWithShape="0">
                    <a:schemeClr val="dk1">
                      <a:alpha val="40000"/>
                    </a:schemeClr>
                  </a:outerShdw>
                </a:effectLst>
              </a:rPr>
              <a:t>）ロコモ・フレイル、骨粗鬆症　</a:t>
            </a:r>
            <a:r>
              <a:rPr kumimoji="1" lang="ja-JP" altLang="en-US" sz="1600" b="1" dirty="0">
                <a:solidFill>
                  <a:schemeClr val="bg1"/>
                </a:solidFill>
              </a:rPr>
              <a:t>計画 </a:t>
            </a:r>
            <a:r>
              <a:rPr kumimoji="1" lang="en-US" altLang="ja-JP" sz="1600" b="1" dirty="0">
                <a:solidFill>
                  <a:schemeClr val="bg1"/>
                </a:solidFill>
              </a:rPr>
              <a:t>P.87-88</a:t>
            </a:r>
          </a:p>
        </p:txBody>
      </p:sp>
      <p:sp>
        <p:nvSpPr>
          <p:cNvPr id="17" name="正方形/長方形 16"/>
          <p:cNvSpPr/>
          <p:nvPr/>
        </p:nvSpPr>
        <p:spPr>
          <a:xfrm>
            <a:off x="363222" y="2145260"/>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18" name="正方形/長方形 17"/>
          <p:cNvSpPr/>
          <p:nvPr/>
        </p:nvSpPr>
        <p:spPr>
          <a:xfrm>
            <a:off x="511296" y="2443475"/>
            <a:ext cx="8856000" cy="881125"/>
          </a:xfrm>
          <a:prstGeom prst="rect">
            <a:avLst/>
          </a:prstGeom>
        </p:spPr>
        <p:txBody>
          <a:bodyPr wrap="square" lIns="36000" tIns="72000" rIns="36000" bIns="36000">
            <a:noAutofit/>
          </a:bodyPr>
          <a:lstStyle/>
          <a:p>
            <a:r>
              <a:rPr lang="ja-JP" altLang="en-US" sz="1200" b="1" dirty="0">
                <a:latin typeface="+mn-ea"/>
              </a:rPr>
              <a:t>▽ロコモ・フレイル予防に関する正しい知識を持ち、若い世代から食生活や運動等の生活習慣を整えるなど、生活機能の低下を</a:t>
            </a:r>
            <a:endParaRPr lang="en-US" altLang="ja-JP" sz="1200" b="1" dirty="0">
              <a:latin typeface="+mn-ea"/>
            </a:endParaRPr>
          </a:p>
          <a:p>
            <a:r>
              <a:rPr lang="ja-JP" altLang="en-US" sz="1200" b="1" dirty="0">
                <a:latin typeface="+mn-ea"/>
              </a:rPr>
              <a:t>　防ぐための取組みを行います。</a:t>
            </a:r>
          </a:p>
          <a:p>
            <a:r>
              <a:rPr lang="ja-JP" altLang="en-US" sz="1200" b="1" dirty="0">
                <a:latin typeface="+mn-ea"/>
              </a:rPr>
              <a:t>▽骨粗鬆症は生活習慣がその発症に深く関与していることを理解し、予防に努めるとともに、骨粗鬆症検診を受診し早期発見に</a:t>
            </a:r>
            <a:endParaRPr lang="en-US" altLang="ja-JP" sz="1200" b="1" dirty="0">
              <a:latin typeface="+mn-ea"/>
            </a:endParaRPr>
          </a:p>
          <a:p>
            <a:r>
              <a:rPr lang="ja-JP" altLang="en-US" sz="1200" b="1" dirty="0">
                <a:latin typeface="+mn-ea"/>
              </a:rPr>
              <a:t>　つなげます。</a:t>
            </a:r>
          </a:p>
        </p:txBody>
      </p:sp>
      <p:sp>
        <p:nvSpPr>
          <p:cNvPr id="24" name="正方形/長方形 23"/>
          <p:cNvSpPr/>
          <p:nvPr/>
        </p:nvSpPr>
        <p:spPr>
          <a:xfrm>
            <a:off x="363222" y="3402806"/>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行政等が取り組む数値目標</a:t>
            </a:r>
            <a:r>
              <a:rPr lang="en-US" altLang="ja-JP" sz="1600" b="1" dirty="0">
                <a:latin typeface="+mn-ea"/>
              </a:rPr>
              <a:t>】</a:t>
            </a:r>
            <a:endParaRPr lang="ja-JP" altLang="en-US" sz="16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166885521"/>
              </p:ext>
            </p:extLst>
          </p:nvPr>
        </p:nvGraphicFramePr>
        <p:xfrm>
          <a:off x="532234" y="3764969"/>
          <a:ext cx="8820001" cy="1606270"/>
        </p:xfrm>
        <a:graphic>
          <a:graphicData uri="http://schemas.openxmlformats.org/drawingml/2006/table">
            <a:tbl>
              <a:tblPr firstRow="1" firstCol="1" bandRow="1">
                <a:tableStyleId>{5C22544A-7EE6-4342-B048-85BDC9FD1C3A}</a:tableStyleId>
              </a:tblPr>
              <a:tblGrid>
                <a:gridCol w="360000">
                  <a:extLst>
                    <a:ext uri="{9D8B030D-6E8A-4147-A177-3AD203B41FA5}">
                      <a16:colId xmlns:a16="http://schemas.microsoft.com/office/drawing/2014/main" val="20000"/>
                    </a:ext>
                  </a:extLst>
                </a:gridCol>
                <a:gridCol w="4586283">
                  <a:extLst>
                    <a:ext uri="{9D8B030D-6E8A-4147-A177-3AD203B41FA5}">
                      <a16:colId xmlns:a16="http://schemas.microsoft.com/office/drawing/2014/main" val="20001"/>
                    </a:ext>
                  </a:extLst>
                </a:gridCol>
                <a:gridCol w="1342859">
                  <a:extLst>
                    <a:ext uri="{9D8B030D-6E8A-4147-A177-3AD203B41FA5}">
                      <a16:colId xmlns:a16="http://schemas.microsoft.com/office/drawing/2014/main" val="20002"/>
                    </a:ext>
                  </a:extLst>
                </a:gridCol>
                <a:gridCol w="1342859">
                  <a:extLst>
                    <a:ext uri="{9D8B030D-6E8A-4147-A177-3AD203B41FA5}">
                      <a16:colId xmlns:a16="http://schemas.microsoft.com/office/drawing/2014/main" val="4043429374"/>
                    </a:ext>
                  </a:extLst>
                </a:gridCol>
                <a:gridCol w="1188000">
                  <a:extLst>
                    <a:ext uri="{9D8B030D-6E8A-4147-A177-3AD203B41FA5}">
                      <a16:colId xmlns:a16="http://schemas.microsoft.com/office/drawing/2014/main" val="20003"/>
                    </a:ext>
                  </a:extLst>
                </a:gridCol>
              </a:tblGrid>
              <a:tr h="240600">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30</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ロコモティブシンドロームの減少（足腰に痛みのある高齢者の人数）（</a:t>
                      </a:r>
                      <a:r>
                        <a:rPr lang="en-US" altLang="ja-JP" sz="1100" b="1" dirty="0">
                          <a:solidFill>
                            <a:schemeClr val="tx1"/>
                          </a:solidFill>
                          <a:effectLst/>
                          <a:latin typeface="+mn-ea"/>
                          <a:ea typeface="+mn-ea"/>
                        </a:rPr>
                        <a:t>65</a:t>
                      </a:r>
                      <a:r>
                        <a:rPr lang="ja-JP" altLang="en-US" sz="1100" b="1" dirty="0">
                          <a:solidFill>
                            <a:schemeClr val="tx1"/>
                          </a:solidFill>
                          <a:effectLst/>
                          <a:latin typeface="+mn-ea"/>
                          <a:ea typeface="+mn-ea"/>
                        </a:rPr>
                        <a:t>歳以上）</a:t>
                      </a:r>
                      <a:endParaRPr lang="en-US" altLang="ja-JP" sz="1100" b="1" dirty="0">
                        <a:solidFill>
                          <a:schemeClr val="tx1"/>
                        </a:solidFill>
                        <a:effectLst/>
                        <a:latin typeface="+mn-ea"/>
                        <a:ea typeface="+mn-ea"/>
                      </a:endParaRPr>
                    </a:p>
                    <a:p>
                      <a:pPr algn="l" fontAlgn="auto">
                        <a:lnSpc>
                          <a:spcPts val="1600"/>
                        </a:lnSpc>
                        <a:spcAft>
                          <a:spcPts val="0"/>
                        </a:spcAft>
                      </a:pPr>
                      <a:r>
                        <a:rPr lang="en-US" altLang="ja-JP" sz="1100" b="1" dirty="0">
                          <a:solidFill>
                            <a:schemeClr val="tx1"/>
                          </a:solidFill>
                          <a:effectLst/>
                          <a:latin typeface="+mn-ea"/>
                          <a:ea typeface="+mn-ea"/>
                          <a:cs typeface="HG丸ｺﾞｼｯｸM-PRO"/>
                        </a:rPr>
                        <a:t>【</a:t>
                      </a:r>
                      <a:r>
                        <a:rPr lang="ja-JP" altLang="en-US" sz="1100" b="1" dirty="0">
                          <a:solidFill>
                            <a:schemeClr val="tx1"/>
                          </a:solidFill>
                          <a:effectLst/>
                          <a:latin typeface="+mn-ea"/>
                          <a:ea typeface="+mn-ea"/>
                          <a:cs typeface="HG丸ｺﾞｼｯｸM-PRO"/>
                        </a:rPr>
                        <a:t>国民生活基礎調査</a:t>
                      </a:r>
                      <a:r>
                        <a:rPr lang="en-US" altLang="ja-JP" sz="1100" b="1" dirty="0">
                          <a:solidFill>
                            <a:schemeClr val="tx1"/>
                          </a:solidFill>
                          <a:effectLst/>
                          <a:latin typeface="+mn-ea"/>
                          <a:ea typeface="+mn-ea"/>
                          <a:cs typeface="HG丸ｺﾞｼｯｸM-PRO"/>
                        </a:rPr>
                        <a:t>】</a:t>
                      </a:r>
                      <a:endParaRPr lang="ja-JP" altLang="en-US"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238</a:t>
                      </a:r>
                      <a:r>
                        <a:rPr lang="ja-JP" altLang="en-US" sz="1100" b="1" dirty="0">
                          <a:solidFill>
                            <a:schemeClr val="tx1"/>
                          </a:solidFill>
                          <a:effectLst/>
                          <a:latin typeface="+mn-ea"/>
                          <a:ea typeface="+mn-ea"/>
                        </a:rPr>
                        <a:t>人</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en-US" altLang="ja-JP" sz="1050" b="1" dirty="0">
                        <a:solidFill>
                          <a:schemeClr val="tx1"/>
                        </a:solidFill>
                        <a:effectLst/>
                        <a:latin typeface="+mn-ea"/>
                        <a:ea typeface="+mn-ea"/>
                      </a:endParaRPr>
                    </a:p>
                    <a:p>
                      <a:pPr algn="ctr" fontAlgn="auto">
                        <a:lnSpc>
                          <a:spcPts val="1600"/>
                        </a:lnSpc>
                        <a:spcAft>
                          <a:spcPts val="0"/>
                        </a:spcAft>
                      </a:pPr>
                      <a:r>
                        <a:rPr lang="ja-JP" altLang="en-US" sz="1100" b="1" dirty="0">
                          <a:solidFill>
                            <a:schemeClr val="tx1"/>
                          </a:solidFill>
                          <a:effectLst/>
                          <a:latin typeface="+mn-ea"/>
                          <a:ea typeface="+mn-ea"/>
                          <a:cs typeface="HG丸ｺﾞｼｯｸM-PRO"/>
                        </a:rPr>
                        <a:t>＜人口千対＞</a:t>
                      </a:r>
                      <a:endParaRPr 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R7</a:t>
                      </a:r>
                      <a:r>
                        <a:rPr lang="ja-JP" altLang="en-US" sz="1100" b="1" dirty="0">
                          <a:solidFill>
                            <a:schemeClr val="tx1"/>
                          </a:solidFill>
                          <a:effectLst/>
                          <a:latin typeface="+mn-ea"/>
                          <a:ea typeface="+mn-ea"/>
                          <a:cs typeface="HG丸ｺﾞｼｯｸM-PRO"/>
                        </a:rPr>
                        <a:t>の結果を</a:t>
                      </a:r>
                      <a:r>
                        <a:rPr lang="en-US" altLang="ja-JP" sz="1100" b="1" dirty="0">
                          <a:solidFill>
                            <a:schemeClr val="tx1"/>
                          </a:solidFill>
                          <a:effectLst/>
                          <a:latin typeface="+mn-ea"/>
                          <a:ea typeface="+mn-ea"/>
                          <a:cs typeface="HG丸ｺﾞｼｯｸM-PRO"/>
                        </a:rPr>
                        <a:t>R8</a:t>
                      </a:r>
                      <a:r>
                        <a:rPr lang="ja-JP" altLang="en-US" sz="1100" b="1" dirty="0">
                          <a:solidFill>
                            <a:schemeClr val="tx1"/>
                          </a:solidFill>
                          <a:effectLst/>
                          <a:latin typeface="+mn-ea"/>
                          <a:ea typeface="+mn-ea"/>
                          <a:cs typeface="HG丸ｺﾞｼｯｸM-PRO"/>
                        </a:rPr>
                        <a:t>年度に公表予定</a:t>
                      </a:r>
                      <a:endParaRPr lang="ja-JP" alt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210</a:t>
                      </a:r>
                      <a:r>
                        <a:rPr lang="ja-JP" altLang="en-US" sz="1100" b="1" dirty="0">
                          <a:solidFill>
                            <a:schemeClr val="tx1"/>
                          </a:solidFill>
                          <a:effectLst/>
                          <a:latin typeface="+mn-ea"/>
                          <a:ea typeface="+mn-ea"/>
                        </a:rPr>
                        <a:t>人</a:t>
                      </a:r>
                      <a:endParaRPr lang="en-US" altLang="ja-JP" sz="1100" b="1" dirty="0">
                        <a:solidFill>
                          <a:schemeClr val="tx1"/>
                        </a:solidFill>
                        <a:effectLst/>
                        <a:latin typeface="+mn-ea"/>
                        <a:ea typeface="+mn-ea"/>
                      </a:endParaRPr>
                    </a:p>
                    <a:p>
                      <a:pPr algn="ctr" fontAlgn="auto">
                        <a:lnSpc>
                          <a:spcPts val="1600"/>
                        </a:lnSpc>
                        <a:spcAft>
                          <a:spcPts val="0"/>
                        </a:spcAft>
                      </a:pPr>
                      <a:r>
                        <a:rPr lang="ja-JP" altLang="en-US" sz="1100" b="1" dirty="0">
                          <a:solidFill>
                            <a:schemeClr val="tx1"/>
                          </a:solidFill>
                          <a:effectLst/>
                          <a:latin typeface="+mn-ea"/>
                          <a:ea typeface="+mn-ea"/>
                        </a:rPr>
                        <a:t>＜人口千対＞</a:t>
                      </a:r>
                      <a:endParaRPr lang="ja-JP" sz="11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6000">
                <a:tc>
                  <a:txBody>
                    <a:bodyPr/>
                    <a:lstStyle/>
                    <a:p>
                      <a:pPr algn="ctr" fontAlgn="auto">
                        <a:lnSpc>
                          <a:spcPts val="1600"/>
                        </a:lnSpc>
                        <a:spcAft>
                          <a:spcPts val="0"/>
                        </a:spcAft>
                      </a:pPr>
                      <a:r>
                        <a:rPr lang="en-US" altLang="ja-JP" sz="1200" dirty="0">
                          <a:solidFill>
                            <a:schemeClr val="bg1"/>
                          </a:solidFill>
                          <a:effectLst/>
                          <a:latin typeface="+mn-ea"/>
                          <a:ea typeface="+mn-ea"/>
                        </a:rPr>
                        <a:t>31</a:t>
                      </a: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spc="-50" baseline="0" dirty="0">
                          <a:solidFill>
                            <a:schemeClr val="tx1"/>
                          </a:solidFill>
                          <a:effectLst/>
                          <a:latin typeface="+mn-ea"/>
                          <a:ea typeface="+mn-ea"/>
                        </a:rPr>
                        <a:t>骨粗鬆症検診受診率の向上</a:t>
                      </a:r>
                      <a:endParaRPr lang="en-US" altLang="ja-JP" sz="1100" b="1" spc="-50" baseline="0" dirty="0">
                        <a:solidFill>
                          <a:schemeClr val="tx1"/>
                        </a:solidFill>
                        <a:effectLst/>
                        <a:latin typeface="+mn-ea"/>
                        <a:ea typeface="+mn-ea"/>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a:t>
                      </a:r>
                      <a:r>
                        <a:rPr lang="ja-JP" altLang="ja-JP" sz="1100" b="1" dirty="0">
                          <a:solidFill>
                            <a:schemeClr val="tx1"/>
                          </a:solidFill>
                          <a:effectLst/>
                          <a:ea typeface="+mn-ea"/>
                          <a:cs typeface="Times New Roman" panose="02020603050405020304" pitchFamily="18" charset="0"/>
                        </a:rPr>
                        <a:t>日本骨粗鬆財団報告</a:t>
                      </a:r>
                      <a:r>
                        <a:rPr lang="en-US" altLang="ja-JP" sz="1100" b="1" dirty="0">
                          <a:solidFill>
                            <a:schemeClr val="tx1"/>
                          </a:solidFill>
                          <a:effectLst/>
                          <a:latin typeface="+mn-ea"/>
                          <a:ea typeface="+mn-ea"/>
                          <a:cs typeface="HG丸ｺﾞｼｯｸM-PRO"/>
                        </a:rPr>
                        <a:t>】</a:t>
                      </a:r>
                      <a:endParaRPr lang="ja-JP" altLang="en-US"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2.3</a:t>
                      </a:r>
                      <a:r>
                        <a:rPr lang="ja-JP" altLang="en-US" sz="1100" b="1" dirty="0">
                          <a:solidFill>
                            <a:schemeClr val="tx1"/>
                          </a:solidFill>
                          <a:effectLst/>
                          <a:latin typeface="+mn-ea"/>
                          <a:ea typeface="+mn-ea"/>
                        </a:rPr>
                        <a:t>％</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R3</a:t>
                      </a:r>
                      <a:r>
                        <a:rPr lang="ja-JP" altLang="en-US" sz="105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rPr>
                        <a:t>2.9</a:t>
                      </a:r>
                      <a:r>
                        <a:rPr lang="ja-JP" altLang="en-US" sz="1100" b="1" dirty="0">
                          <a:solidFill>
                            <a:schemeClr val="tx1"/>
                          </a:solidFill>
                          <a:effectLst/>
                          <a:latin typeface="+mn-ea"/>
                          <a:ea typeface="+mn-ea"/>
                        </a:rPr>
                        <a:t>％</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r>
                        <a:rPr lang="ja-JP" altLang="en-US" sz="1100" b="0" dirty="0">
                          <a:solidFill>
                            <a:schemeClr val="tx1"/>
                          </a:solidFill>
                          <a:effectLst/>
                          <a:latin typeface="+mn-ea"/>
                          <a:ea typeface="+mn-ea"/>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15</a:t>
                      </a:r>
                      <a:r>
                        <a:rPr lang="ja-JP" altLang="en-US" sz="11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795793"/>
                  </a:ext>
                </a:extLst>
              </a:tr>
            </a:tbl>
          </a:graphicData>
        </a:graphic>
      </p:graphicFrame>
      <p:sp>
        <p:nvSpPr>
          <p:cNvPr id="14" name="角丸四角形 13"/>
          <p:cNvSpPr/>
          <p:nvPr/>
        </p:nvSpPr>
        <p:spPr>
          <a:xfrm>
            <a:off x="357909" y="1999615"/>
            <a:ext cx="9144000" cy="3506772"/>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9" name="角丸四角形 18"/>
          <p:cNvSpPr/>
          <p:nvPr/>
        </p:nvSpPr>
        <p:spPr>
          <a:xfrm>
            <a:off x="357909" y="135161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0" name="角丸四角形 19"/>
          <p:cNvSpPr/>
          <p:nvPr/>
        </p:nvSpPr>
        <p:spPr>
          <a:xfrm>
            <a:off x="2445909" y="1351614"/>
            <a:ext cx="7056000"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若い世代から生活習慣を整えることで生活機能の低下を防止します</a:t>
            </a:r>
          </a:p>
          <a:p>
            <a:pPr algn="ctr">
              <a:lnSpc>
                <a:spcPts val="2000"/>
              </a:lnSpc>
            </a:pPr>
            <a:r>
              <a:rPr kumimoji="1" lang="ja-JP" altLang="en-US" sz="1600" b="1" dirty="0">
                <a:solidFill>
                  <a:schemeClr val="tx1"/>
                </a:solidFill>
              </a:rPr>
              <a:t>～正しい生活習慣を身につけましょう～</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47</a:t>
            </a:fld>
            <a:endParaRPr kumimoji="1" lang="ja-JP" altLang="en-US"/>
          </a:p>
        </p:txBody>
      </p:sp>
      <p:pic>
        <p:nvPicPr>
          <p:cNvPr id="21" name="図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6" name="角丸四角形 19">
            <a:extLst>
              <a:ext uri="{FF2B5EF4-FFF2-40B4-BE49-F238E27FC236}">
                <a16:creationId xmlns:a16="http://schemas.microsoft.com/office/drawing/2014/main" id="{B33B91C4-42D6-4AA3-965F-3D2C2CC7A766}"/>
              </a:ext>
            </a:extLst>
          </p:cNvPr>
          <p:cNvSpPr/>
          <p:nvPr/>
        </p:nvSpPr>
        <p:spPr>
          <a:xfrm>
            <a:off x="357909" y="5506386"/>
            <a:ext cx="1089323" cy="779835"/>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（計画策定時）</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角丸四角形 20">
            <a:extLst>
              <a:ext uri="{FF2B5EF4-FFF2-40B4-BE49-F238E27FC236}">
                <a16:creationId xmlns:a16="http://schemas.microsoft.com/office/drawing/2014/main" id="{7A05C0A1-6AAD-44F1-98A1-2A595338921C}"/>
              </a:ext>
            </a:extLst>
          </p:cNvPr>
          <p:cNvSpPr/>
          <p:nvPr/>
        </p:nvSpPr>
        <p:spPr>
          <a:xfrm>
            <a:off x="1447232" y="5509260"/>
            <a:ext cx="8054677" cy="776962"/>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 ロコモティブシンドロームが進行すると「立つ」「歩く」ことが難しくなり、将来的に介護が必要になるリスクが高くなります。</a:t>
            </a:r>
          </a:p>
          <a:p>
            <a:pPr marL="174625" indent="-174625">
              <a:lnSpc>
                <a:spcPct val="100000"/>
              </a:lnSpc>
            </a:pPr>
            <a:r>
              <a:rPr kumimoji="1" lang="ja-JP" altLang="en-US" sz="1200" b="1" baseline="0" dirty="0">
                <a:solidFill>
                  <a:schemeClr val="tx1"/>
                </a:solidFill>
                <a:latin typeface="+mn-ea"/>
                <a:ea typeface="+mn-ea"/>
              </a:rPr>
              <a:t>◆ また、骨粗鬆症が原因で起こる高齢者の骨折は、生活の質を大きく損なうため、その予防が重要です。</a:t>
            </a:r>
          </a:p>
        </p:txBody>
      </p:sp>
      <p:sp>
        <p:nvSpPr>
          <p:cNvPr id="23" name="角丸四角形 47">
            <a:extLst>
              <a:ext uri="{FF2B5EF4-FFF2-40B4-BE49-F238E27FC236}">
                <a16:creationId xmlns:a16="http://schemas.microsoft.com/office/drawing/2014/main" id="{5DDAEF72-7AB6-4B3E-9E76-C43E848B57E4}"/>
              </a:ext>
            </a:extLst>
          </p:cNvPr>
          <p:cNvSpPr/>
          <p:nvPr/>
        </p:nvSpPr>
        <p:spPr>
          <a:xfrm>
            <a:off x="6657572" y="3374539"/>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4926186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954212473"/>
              </p:ext>
            </p:extLst>
          </p:nvPr>
        </p:nvGraphicFramePr>
        <p:xfrm>
          <a:off x="465147" y="295898"/>
          <a:ext cx="8928000" cy="6250954"/>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250954">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認知度向上のための普及啓発</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大阪公立大学、国立健康・栄養研究所、雪印メグミルク株式会社と連携したフレイルの日イベントの開催</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【2/1</a:t>
                      </a: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176</a:t>
                      </a:r>
                      <a:r>
                        <a:rPr kumimoji="1" lang="ja-JP" altLang="en-US" sz="1100" b="1" baseline="0" dirty="0">
                          <a:solidFill>
                            <a:schemeClr val="tx1"/>
                          </a:solidFill>
                          <a:latin typeface="+mn-ea"/>
                          <a:ea typeface="+mn-ea"/>
                        </a:rPr>
                        <a:t>人参加</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■大阪府薬剤師会と連携した健康サポート薬局等での啓発</a:t>
                      </a:r>
                      <a:r>
                        <a:rPr kumimoji="1" lang="en-US" altLang="ja-JP" sz="1100" b="0" strike="noStrike" baseline="0" dirty="0">
                          <a:solidFill>
                            <a:schemeClr val="tx1"/>
                          </a:solidFill>
                          <a:latin typeface="+mn-ea"/>
                          <a:ea typeface="+mn-ea"/>
                        </a:rPr>
                        <a:t>【9</a:t>
                      </a:r>
                      <a:r>
                        <a:rPr kumimoji="1" lang="ja-JP" altLang="en-US" sz="1100" b="0" strike="noStrike" baseline="0" dirty="0">
                          <a:solidFill>
                            <a:schemeClr val="tx1"/>
                          </a:solidFill>
                          <a:latin typeface="+mn-ea"/>
                          <a:ea typeface="+mn-ea"/>
                        </a:rPr>
                        <a:t>月～</a:t>
                      </a:r>
                      <a:r>
                        <a:rPr kumimoji="1" lang="en-US" altLang="ja-JP" sz="1100" b="0" strike="noStrike" baseline="0" dirty="0">
                          <a:solidFill>
                            <a:schemeClr val="tx1"/>
                          </a:solidFill>
                          <a:latin typeface="+mn-ea"/>
                          <a:ea typeface="+mn-ea"/>
                        </a:rPr>
                        <a:t>2</a:t>
                      </a:r>
                      <a:r>
                        <a:rPr kumimoji="1" lang="ja-JP" altLang="en-US" sz="1100" b="0" strike="noStrike" baseline="0" dirty="0">
                          <a:solidFill>
                            <a:schemeClr val="tx1"/>
                          </a:solidFill>
                          <a:latin typeface="+mn-ea"/>
                          <a:ea typeface="+mn-ea"/>
                        </a:rPr>
                        <a:t>月末</a:t>
                      </a:r>
                      <a:r>
                        <a:rPr kumimoji="1" lang="en-US" altLang="ja-JP" sz="1100" b="0" strike="noStrik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■「アスマイル」でのコラム配信</a:t>
                      </a:r>
                      <a:r>
                        <a:rPr kumimoji="1" lang="en-US" altLang="ja-JP" sz="1100" b="0" strike="noStrike" baseline="0" dirty="0">
                          <a:solidFill>
                            <a:schemeClr val="tx1"/>
                          </a:solidFill>
                          <a:latin typeface="+mn-ea"/>
                          <a:ea typeface="+mn-ea"/>
                        </a:rPr>
                        <a:t>【10</a:t>
                      </a:r>
                      <a:r>
                        <a:rPr kumimoji="1" lang="ja-JP" altLang="en-US" sz="1100" b="0" strike="noStrike" baseline="0" dirty="0">
                          <a:solidFill>
                            <a:schemeClr val="tx1"/>
                          </a:solidFill>
                          <a:latin typeface="+mn-ea"/>
                          <a:ea typeface="+mn-ea"/>
                        </a:rPr>
                        <a:t>月、</a:t>
                      </a:r>
                      <a:r>
                        <a:rPr kumimoji="1" lang="en-US" altLang="ja-JP" sz="1100" b="0" strike="noStrike" baseline="0" dirty="0">
                          <a:solidFill>
                            <a:schemeClr val="tx1"/>
                          </a:solidFill>
                          <a:latin typeface="+mn-ea"/>
                          <a:ea typeface="+mn-ea"/>
                        </a:rPr>
                        <a:t>1</a:t>
                      </a:r>
                      <a:r>
                        <a:rPr kumimoji="1" lang="ja-JP" altLang="en-US" sz="1100" b="0" strike="noStrike" baseline="0" dirty="0">
                          <a:solidFill>
                            <a:schemeClr val="tx1"/>
                          </a:solidFill>
                          <a:latin typeface="+mn-ea"/>
                          <a:ea typeface="+mn-ea"/>
                        </a:rPr>
                        <a:t>月　計</a:t>
                      </a:r>
                      <a:r>
                        <a:rPr kumimoji="1" lang="en-US" altLang="ja-JP" sz="1100" b="0" strike="noStrike" baseline="0" dirty="0">
                          <a:solidFill>
                            <a:schemeClr val="tx1"/>
                          </a:solidFill>
                          <a:latin typeface="+mn-ea"/>
                          <a:ea typeface="+mn-ea"/>
                        </a:rPr>
                        <a:t>2</a:t>
                      </a:r>
                      <a:r>
                        <a:rPr kumimoji="1" lang="ja-JP" altLang="en-US" sz="1100" b="0" strike="noStrike" baseline="0" dirty="0">
                          <a:solidFill>
                            <a:schemeClr val="tx1"/>
                          </a:solidFill>
                          <a:latin typeface="+mn-ea"/>
                          <a:ea typeface="+mn-ea"/>
                        </a:rPr>
                        <a:t>回</a:t>
                      </a:r>
                      <a:r>
                        <a:rPr kumimoji="1" lang="en-US" altLang="ja-JP" sz="1100" b="0" strike="noStrik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highlight>
                            <a:srgbClr val="00FF00"/>
                          </a:highlight>
                          <a:latin typeface="+mn-ea"/>
                          <a:ea typeface="+mn-ea"/>
                        </a:rPr>
                        <a:t>■</a:t>
                      </a:r>
                      <a:r>
                        <a:rPr kumimoji="1" lang="ja-JP" altLang="en-US" sz="1100" b="1" strike="noStrike" baseline="0" dirty="0">
                          <a:solidFill>
                            <a:schemeClr val="tx1"/>
                          </a:solidFill>
                          <a:latin typeface="+mn-ea"/>
                          <a:ea typeface="+mn-ea"/>
                        </a:rPr>
                        <a:t>大学における授業でのフレイルチェックの導入</a:t>
                      </a:r>
                      <a:r>
                        <a:rPr kumimoji="1" lang="en-US" altLang="ja-JP" sz="1100" b="1" strike="noStrike" baseline="0" dirty="0">
                          <a:solidFill>
                            <a:schemeClr val="tx1"/>
                          </a:solidFill>
                          <a:latin typeface="+mn-ea"/>
                          <a:ea typeface="+mn-ea"/>
                        </a:rPr>
                        <a:t>【</a:t>
                      </a:r>
                      <a:r>
                        <a:rPr kumimoji="1" lang="ja-JP" altLang="en-US" sz="1100" b="1" strike="noStrike" baseline="0" dirty="0">
                          <a:solidFill>
                            <a:schemeClr val="tx1"/>
                          </a:solidFill>
                          <a:latin typeface="+mn-ea"/>
                          <a:ea typeface="+mn-ea"/>
                        </a:rPr>
                        <a:t>大阪公立大学</a:t>
                      </a:r>
                      <a:r>
                        <a:rPr kumimoji="1" lang="en-US" altLang="ja-JP" sz="1100" b="1" strike="noStrike" baseline="0" dirty="0">
                          <a:solidFill>
                            <a:schemeClr val="tx1"/>
                          </a:solidFill>
                          <a:latin typeface="+mn-ea"/>
                          <a:ea typeface="+mn-ea"/>
                        </a:rPr>
                        <a:t>5/19</a:t>
                      </a:r>
                      <a:r>
                        <a:rPr kumimoji="1" lang="ja-JP" altLang="en-US" sz="1100" b="1" strike="noStrike" baseline="0" dirty="0">
                          <a:solidFill>
                            <a:schemeClr val="tx1"/>
                          </a:solidFill>
                          <a:latin typeface="+mn-ea"/>
                          <a:ea typeface="+mn-ea"/>
                        </a:rPr>
                        <a:t>、</a:t>
                      </a:r>
                      <a:r>
                        <a:rPr kumimoji="1" lang="en-US" altLang="ja-JP" sz="1100" b="1" strike="noStrike" baseline="0" dirty="0">
                          <a:solidFill>
                            <a:schemeClr val="tx1"/>
                          </a:solidFill>
                          <a:latin typeface="+mn-ea"/>
                          <a:ea typeface="+mn-ea"/>
                        </a:rPr>
                        <a:t>10/27</a:t>
                      </a:r>
                      <a:r>
                        <a:rPr kumimoji="1" lang="ja-JP" altLang="en-US" sz="1100" b="1" strike="noStrike" baseline="0" dirty="0">
                          <a:solidFill>
                            <a:schemeClr val="tx1"/>
                          </a:solidFill>
                          <a:latin typeface="+mn-ea"/>
                          <a:ea typeface="+mn-ea"/>
                        </a:rPr>
                        <a:t>　計</a:t>
                      </a:r>
                      <a:r>
                        <a:rPr kumimoji="1" lang="en-US" altLang="ja-JP" sz="1100" b="1" strike="noStrike" baseline="0" dirty="0">
                          <a:solidFill>
                            <a:schemeClr val="tx1"/>
                          </a:solidFill>
                          <a:latin typeface="+mn-ea"/>
                          <a:ea typeface="+mn-ea"/>
                        </a:rPr>
                        <a:t>379</a:t>
                      </a:r>
                      <a:r>
                        <a:rPr kumimoji="1" lang="ja-JP" altLang="en-US" sz="1100" b="1" strike="noStrike" baseline="0" dirty="0">
                          <a:solidFill>
                            <a:schemeClr val="tx1"/>
                          </a:solidFill>
                          <a:latin typeface="+mn-ea"/>
                          <a:ea typeface="+mn-ea"/>
                        </a:rPr>
                        <a:t>人</a:t>
                      </a:r>
                      <a:r>
                        <a:rPr kumimoji="1" lang="en-US" altLang="ja-JP" sz="1100" b="1" strike="noStrike" baseline="0" dirty="0">
                          <a:solidFill>
                            <a:schemeClr val="tx1"/>
                          </a:solidFill>
                          <a:latin typeface="+mn-ea"/>
                          <a:ea typeface="+mn-ea"/>
                        </a:rPr>
                        <a:t>】</a:t>
                      </a:r>
                      <a:endParaRPr kumimoji="1" lang="en-US" altLang="ja-JP" sz="1100" b="1" strike="sngStrik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■（再掲）府内全大学を対象とした情報交換会で府内全大学へ取組み紹介と提案</a:t>
                      </a:r>
                      <a:r>
                        <a:rPr kumimoji="1" lang="en-US" altLang="ja-JP" sz="1100" b="0" strike="noStrike" baseline="0" dirty="0">
                          <a:solidFill>
                            <a:schemeClr val="tx1"/>
                          </a:solidFill>
                          <a:latin typeface="+mn-ea"/>
                          <a:ea typeface="+mn-ea"/>
                        </a:rPr>
                        <a:t>【8/6</a:t>
                      </a:r>
                      <a:r>
                        <a:rPr kumimoji="1" lang="ja-JP" altLang="en-US" sz="1100" b="0" strike="noStrike" baseline="0" dirty="0">
                          <a:solidFill>
                            <a:schemeClr val="tx1"/>
                          </a:solidFill>
                          <a:latin typeface="+mn-ea"/>
                          <a:ea typeface="+mn-ea"/>
                        </a:rPr>
                        <a:t>、</a:t>
                      </a:r>
                      <a:r>
                        <a:rPr kumimoji="1" lang="en-US" altLang="ja-JP" sz="1100" b="0" strike="noStrike" baseline="0" dirty="0">
                          <a:solidFill>
                            <a:schemeClr val="tx1"/>
                          </a:solidFill>
                          <a:latin typeface="+mn-ea"/>
                          <a:ea typeface="+mn-ea"/>
                        </a:rPr>
                        <a:t>15</a:t>
                      </a:r>
                      <a:r>
                        <a:rPr kumimoji="1" lang="ja-JP" altLang="en-US" sz="1100" b="0" strike="noStrike" baseline="0" dirty="0">
                          <a:solidFill>
                            <a:schemeClr val="tx1"/>
                          </a:solidFill>
                          <a:latin typeface="+mn-ea"/>
                          <a:ea typeface="+mn-ea"/>
                        </a:rPr>
                        <a:t>大学（</a:t>
                      </a:r>
                      <a:r>
                        <a:rPr kumimoji="1" lang="en-US" altLang="ja-JP" sz="1100" b="0" strike="noStrike" baseline="0" dirty="0">
                          <a:solidFill>
                            <a:schemeClr val="tx1"/>
                          </a:solidFill>
                          <a:latin typeface="+mn-ea"/>
                          <a:ea typeface="+mn-ea"/>
                        </a:rPr>
                        <a:t>22</a:t>
                      </a:r>
                      <a:r>
                        <a:rPr kumimoji="1" lang="ja-JP" altLang="en-US" sz="1100" b="0" strike="noStrike" baseline="0" dirty="0">
                          <a:solidFill>
                            <a:schemeClr val="tx1"/>
                          </a:solidFill>
                          <a:latin typeface="+mn-ea"/>
                          <a:ea typeface="+mn-ea"/>
                        </a:rPr>
                        <a:t>人）、</a:t>
                      </a:r>
                      <a:r>
                        <a:rPr kumimoji="1" lang="en-US" altLang="ja-JP" sz="1100" b="0" strike="noStrike" baseline="0" dirty="0">
                          <a:solidFill>
                            <a:schemeClr val="tx1"/>
                          </a:solidFill>
                          <a:latin typeface="+mn-ea"/>
                          <a:ea typeface="+mn-ea"/>
                        </a:rPr>
                        <a:t>15</a:t>
                      </a:r>
                      <a:r>
                        <a:rPr kumimoji="1" lang="ja-JP" altLang="en-US" sz="1100" b="0" strike="noStrike" baseline="0" dirty="0">
                          <a:solidFill>
                            <a:schemeClr val="tx1"/>
                          </a:solidFill>
                          <a:latin typeface="+mn-ea"/>
                          <a:ea typeface="+mn-ea"/>
                        </a:rPr>
                        <a:t>保健所（</a:t>
                      </a:r>
                      <a:r>
                        <a:rPr kumimoji="1" lang="en-US" altLang="ja-JP" sz="1100" b="0" strike="noStrike" baseline="0" dirty="0">
                          <a:solidFill>
                            <a:schemeClr val="tx1"/>
                          </a:solidFill>
                          <a:latin typeface="+mn-ea"/>
                          <a:ea typeface="+mn-ea"/>
                        </a:rPr>
                        <a:t>22</a:t>
                      </a:r>
                      <a:r>
                        <a:rPr kumimoji="1" lang="ja-JP" altLang="en-US" sz="1100" b="0" strike="noStrike" baseline="0" dirty="0">
                          <a:solidFill>
                            <a:schemeClr val="tx1"/>
                          </a:solidFill>
                          <a:latin typeface="+mn-ea"/>
                          <a:ea typeface="+mn-ea"/>
                        </a:rPr>
                        <a:t>人）</a:t>
                      </a:r>
                      <a:r>
                        <a:rPr kumimoji="1" lang="en-US" altLang="ja-JP" sz="1100" b="0" strike="noStrik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イオンモール鶴見緑地館内サイネージでの啓発動画の放映</a:t>
                      </a:r>
                      <a:r>
                        <a:rPr kumimoji="1" lang="en-US" altLang="ja-JP" sz="1100" b="1" baseline="0" dirty="0">
                          <a:solidFill>
                            <a:schemeClr val="tx1"/>
                          </a:solidFill>
                          <a:latin typeface="+mn-ea"/>
                          <a:ea typeface="+mn-ea"/>
                        </a:rPr>
                        <a:t>【1/26</a:t>
                      </a:r>
                      <a:r>
                        <a:rPr kumimoji="1" lang="ja-JP" altLang="en-US" sz="1100" b="1" baseline="0" dirty="0">
                          <a:solidFill>
                            <a:schemeClr val="tx1"/>
                          </a:solidFill>
                          <a:latin typeface="+mn-ea"/>
                          <a:ea typeface="+mn-ea"/>
                        </a:rPr>
                        <a:t>～</a:t>
                      </a:r>
                      <a:r>
                        <a:rPr kumimoji="1" lang="en-US" altLang="ja-JP" sz="1100" b="1" baseline="0" dirty="0">
                          <a:solidFill>
                            <a:schemeClr val="tx1"/>
                          </a:solidFill>
                          <a:latin typeface="+mn-ea"/>
                          <a:ea typeface="+mn-ea"/>
                        </a:rPr>
                        <a:t>2/1】</a:t>
                      </a:r>
                      <a:r>
                        <a:rPr kumimoji="1" lang="ja-JP" altLang="en-US" sz="1100" b="1" baseline="0" dirty="0">
                          <a:solidFill>
                            <a:schemeClr val="tx1"/>
                          </a:solidFill>
                          <a:latin typeface="+mn-ea"/>
                          <a:ea typeface="+mn-ea"/>
                        </a:rPr>
                        <a:t>、ゆびわっかテストステッカーの掲出</a:t>
                      </a:r>
                      <a:r>
                        <a:rPr kumimoji="1" lang="en-US" altLang="ja-JP" sz="1100" b="1" baseline="0" dirty="0">
                          <a:solidFill>
                            <a:schemeClr val="tx1"/>
                          </a:solidFill>
                          <a:latin typeface="+mn-ea"/>
                          <a:ea typeface="+mn-ea"/>
                        </a:rPr>
                        <a:t>【1/28</a:t>
                      </a:r>
                      <a:r>
                        <a:rPr kumimoji="1" lang="ja-JP" altLang="en-US" sz="1100" b="1" baseline="0" dirty="0">
                          <a:solidFill>
                            <a:schemeClr val="tx1"/>
                          </a:solidFill>
                          <a:latin typeface="+mn-ea"/>
                          <a:ea typeface="+mn-ea"/>
                        </a:rPr>
                        <a:t>～</a:t>
                      </a:r>
                      <a:r>
                        <a:rPr kumimoji="1" lang="en-US" altLang="ja-JP" sz="1100" b="1" baseline="0" dirty="0">
                          <a:solidFill>
                            <a:schemeClr val="tx1"/>
                          </a:solidFill>
                          <a:latin typeface="+mn-ea"/>
                          <a:ea typeface="+mn-ea"/>
                        </a:rPr>
                        <a:t>2/8】</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■健康サポート薬局対象「フレイル予防研修会」の開催</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月、</a:t>
                      </a:r>
                      <a:r>
                        <a:rPr kumimoji="1" lang="en-US" altLang="ja-JP" sz="1100" b="0" baseline="0" dirty="0">
                          <a:solidFill>
                            <a:schemeClr val="tx1"/>
                          </a:solidFill>
                          <a:latin typeface="+mn-ea"/>
                          <a:ea typeface="+mn-ea"/>
                        </a:rPr>
                        <a:t>46</a:t>
                      </a:r>
                      <a:r>
                        <a:rPr kumimoji="1" lang="ja-JP" altLang="en-US" sz="1100" b="0" baseline="0" dirty="0">
                          <a:solidFill>
                            <a:schemeClr val="tx1"/>
                          </a:solidFill>
                          <a:latin typeface="+mn-ea"/>
                          <a:ea typeface="+mn-ea"/>
                        </a:rPr>
                        <a:t>店舗</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身体機能低下の予防促進</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■池田商工会議所イベントで講義とフレイルチェック体験</a:t>
                      </a:r>
                      <a:r>
                        <a:rPr kumimoji="1" lang="en-US" altLang="ja-JP" sz="1100" b="0" strike="noStrike" baseline="0" dirty="0">
                          <a:solidFill>
                            <a:schemeClr val="tx1"/>
                          </a:solidFill>
                          <a:latin typeface="+mn-ea"/>
                          <a:ea typeface="+mn-ea"/>
                        </a:rPr>
                        <a:t>【8/24</a:t>
                      </a:r>
                      <a:r>
                        <a:rPr kumimoji="1" lang="ja-JP" altLang="en-US" sz="1100" b="0" strike="noStrike" baseline="0" dirty="0">
                          <a:solidFill>
                            <a:schemeClr val="tx1"/>
                          </a:solidFill>
                          <a:latin typeface="+mn-ea"/>
                          <a:ea typeface="+mn-ea"/>
                        </a:rPr>
                        <a:t>　</a:t>
                      </a:r>
                      <a:r>
                        <a:rPr kumimoji="1" lang="en-US" altLang="ja-JP" sz="1100" b="0" strike="noStrike" baseline="0" dirty="0">
                          <a:solidFill>
                            <a:schemeClr val="tx1"/>
                          </a:solidFill>
                          <a:latin typeface="+mn-ea"/>
                          <a:ea typeface="+mn-ea"/>
                        </a:rPr>
                        <a:t>185</a:t>
                      </a:r>
                      <a:r>
                        <a:rPr kumimoji="1" lang="ja-JP" altLang="en-US" sz="1100" b="0" strike="noStrike" baseline="0" dirty="0">
                          <a:solidFill>
                            <a:schemeClr val="tx1"/>
                          </a:solidFill>
                          <a:latin typeface="+mn-ea"/>
                          <a:ea typeface="+mn-ea"/>
                        </a:rPr>
                        <a:t>人</a:t>
                      </a:r>
                      <a:r>
                        <a:rPr kumimoji="1" lang="en-US" altLang="ja-JP" sz="1100" b="0" strike="noStrik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■フレイル予防の観点から「座位時間」に着目し、オフィスワーカーが勤務中に立つ理由に関する調査を実施</a:t>
                      </a:r>
                      <a:r>
                        <a:rPr kumimoji="1" lang="en-US" altLang="ja-JP" sz="1100" b="0" strike="noStrike" baseline="0" dirty="0">
                          <a:solidFill>
                            <a:schemeClr val="tx1"/>
                          </a:solidFill>
                          <a:latin typeface="+mn-ea"/>
                          <a:ea typeface="+mn-ea"/>
                        </a:rPr>
                        <a:t>【2</a:t>
                      </a:r>
                      <a:r>
                        <a:rPr kumimoji="1" lang="ja-JP" altLang="en-US" sz="1100" b="0" strike="noStrike" baseline="0" dirty="0">
                          <a:solidFill>
                            <a:schemeClr val="tx1"/>
                          </a:solidFill>
                          <a:latin typeface="+mn-ea"/>
                          <a:ea typeface="+mn-ea"/>
                        </a:rPr>
                        <a:t>事業所、計</a:t>
                      </a:r>
                      <a:r>
                        <a:rPr kumimoji="1" lang="en-US" altLang="ja-JP" sz="1100" b="0" strike="noStrike" baseline="0" dirty="0">
                          <a:solidFill>
                            <a:schemeClr val="tx1"/>
                          </a:solidFill>
                          <a:latin typeface="+mn-ea"/>
                          <a:ea typeface="+mn-ea"/>
                        </a:rPr>
                        <a:t>42</a:t>
                      </a:r>
                      <a:r>
                        <a:rPr kumimoji="1" lang="ja-JP" altLang="en-US" sz="1100" b="0" strike="noStrike" baseline="0" dirty="0">
                          <a:solidFill>
                            <a:schemeClr val="tx1"/>
                          </a:solidFill>
                          <a:latin typeface="+mn-ea"/>
                          <a:ea typeface="+mn-ea"/>
                        </a:rPr>
                        <a:t>人</a:t>
                      </a:r>
                      <a:r>
                        <a:rPr kumimoji="1" lang="en-US" altLang="ja-JP" sz="1100" b="0" strike="noStrik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■市町村のフレイル予防の取組みへの助言</a:t>
                      </a:r>
                      <a:r>
                        <a:rPr kumimoji="1" lang="en-US" altLang="ja-JP" sz="1100" b="0" strike="noStrike" baseline="0" dirty="0">
                          <a:solidFill>
                            <a:schemeClr val="tx1"/>
                          </a:solidFill>
                          <a:latin typeface="+mn-ea"/>
                          <a:ea typeface="+mn-ea"/>
                        </a:rPr>
                        <a:t>【3</a:t>
                      </a:r>
                      <a:r>
                        <a:rPr kumimoji="1" lang="ja-JP" altLang="en-US" sz="1100" b="0" strike="noStrike" baseline="0" dirty="0">
                          <a:solidFill>
                            <a:schemeClr val="tx1"/>
                          </a:solidFill>
                          <a:latin typeface="+mn-ea"/>
                          <a:ea typeface="+mn-ea"/>
                        </a:rPr>
                        <a:t>市町村</a:t>
                      </a:r>
                      <a:r>
                        <a:rPr kumimoji="1" lang="en-US" altLang="ja-JP" sz="1100" b="0" strike="noStrike" baseline="0" dirty="0">
                          <a:solidFill>
                            <a:schemeClr val="tx1"/>
                          </a:solidFill>
                          <a:latin typeface="+mn-ea"/>
                          <a:ea typeface="+mn-ea"/>
                        </a:rPr>
                        <a:t>】</a:t>
                      </a:r>
                      <a:r>
                        <a:rPr kumimoji="1" lang="ja-JP" altLang="en-US" sz="1100" b="0" strike="noStrike" baseline="0" dirty="0">
                          <a:solidFill>
                            <a:schemeClr val="tx1"/>
                          </a:solidFill>
                          <a:latin typeface="+mn-ea"/>
                          <a:ea typeface="+mn-ea"/>
                        </a:rPr>
                        <a:t>、啓発資材の提供</a:t>
                      </a:r>
                      <a:r>
                        <a:rPr kumimoji="1" lang="en-US" altLang="ja-JP" sz="1100" b="0" strike="noStrike" baseline="0" dirty="0">
                          <a:solidFill>
                            <a:schemeClr val="tx1"/>
                          </a:solidFill>
                          <a:latin typeface="+mn-ea"/>
                          <a:ea typeface="+mn-ea"/>
                        </a:rPr>
                        <a:t>【36</a:t>
                      </a:r>
                      <a:r>
                        <a:rPr kumimoji="1" lang="ja-JP" altLang="en-US" sz="1100" b="0" strike="noStrike" baseline="0" dirty="0">
                          <a:solidFill>
                            <a:schemeClr val="tx1"/>
                          </a:solidFill>
                          <a:latin typeface="+mn-ea"/>
                          <a:ea typeface="+mn-ea"/>
                        </a:rPr>
                        <a:t>市町村</a:t>
                      </a:r>
                      <a:r>
                        <a:rPr kumimoji="1" lang="en-US" altLang="ja-JP" sz="1100" b="0" strike="noStrik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■「アスマイル」アンケート機能を活用した実態調査の実施</a:t>
                      </a:r>
                      <a:r>
                        <a:rPr kumimoji="1" lang="en-US" altLang="ja-JP" sz="1100" b="0" strike="noStrike" baseline="0" dirty="0">
                          <a:solidFill>
                            <a:schemeClr val="tx1"/>
                          </a:solidFill>
                          <a:latin typeface="+mn-ea"/>
                          <a:ea typeface="+mn-ea"/>
                        </a:rPr>
                        <a:t>【1/20</a:t>
                      </a:r>
                      <a:r>
                        <a:rPr kumimoji="1" lang="ja-JP" altLang="en-US" sz="1100" b="0" strike="noStrike" baseline="0" dirty="0">
                          <a:solidFill>
                            <a:schemeClr val="tx1"/>
                          </a:solidFill>
                          <a:latin typeface="+mn-ea"/>
                          <a:ea typeface="+mn-ea"/>
                        </a:rPr>
                        <a:t>～</a:t>
                      </a:r>
                      <a:r>
                        <a:rPr kumimoji="1" lang="en-US" altLang="ja-JP" sz="1100" b="0" strike="noStrike" baseline="0" dirty="0">
                          <a:solidFill>
                            <a:schemeClr val="tx1"/>
                          </a:solidFill>
                          <a:latin typeface="+mn-ea"/>
                          <a:ea typeface="+mn-ea"/>
                        </a:rPr>
                        <a:t>2/7】</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strike="noStrike" baseline="0" dirty="0">
                          <a:solidFill>
                            <a:schemeClr val="tx1"/>
                          </a:solidFill>
                          <a:highlight>
                            <a:srgbClr val="00FF00"/>
                          </a:highlight>
                          <a:latin typeface="+mn-ea"/>
                          <a:ea typeface="+mn-ea"/>
                        </a:rPr>
                        <a:t>■</a:t>
                      </a:r>
                      <a:r>
                        <a:rPr kumimoji="1" lang="ja-JP" altLang="en-US" sz="1100" b="1" strike="noStrike" baseline="0" dirty="0">
                          <a:solidFill>
                            <a:schemeClr val="tx1"/>
                          </a:solidFill>
                          <a:latin typeface="+mn-ea"/>
                          <a:ea typeface="+mn-ea"/>
                        </a:rPr>
                        <a:t>市町村アンケート調査を実施し、実態を把握。事業説明会</a:t>
                      </a:r>
                      <a:r>
                        <a:rPr kumimoji="1" lang="en-US" altLang="ja-JP" sz="1100" b="1" strike="noStrike" baseline="0" dirty="0">
                          <a:solidFill>
                            <a:schemeClr val="tx1"/>
                          </a:solidFill>
                          <a:latin typeface="+mn-ea"/>
                          <a:ea typeface="+mn-ea"/>
                        </a:rPr>
                        <a:t>【33</a:t>
                      </a:r>
                      <a:r>
                        <a:rPr kumimoji="1" lang="ja-JP" altLang="en-US" sz="1100" b="1" strike="noStrike" baseline="0" dirty="0">
                          <a:solidFill>
                            <a:schemeClr val="tx1"/>
                          </a:solidFill>
                          <a:latin typeface="+mn-ea"/>
                          <a:ea typeface="+mn-ea"/>
                        </a:rPr>
                        <a:t>市町村、</a:t>
                      </a:r>
                      <a:r>
                        <a:rPr kumimoji="1" lang="en-US" altLang="ja-JP" sz="1100" b="1" strike="noStrike" baseline="0" dirty="0">
                          <a:solidFill>
                            <a:schemeClr val="tx1"/>
                          </a:solidFill>
                          <a:latin typeface="+mn-ea"/>
                          <a:ea typeface="+mn-ea"/>
                        </a:rPr>
                        <a:t>92</a:t>
                      </a:r>
                      <a:r>
                        <a:rPr kumimoji="1" lang="ja-JP" altLang="en-US" sz="1100" b="1" strike="noStrike" baseline="0" dirty="0">
                          <a:solidFill>
                            <a:schemeClr val="tx1"/>
                          </a:solidFill>
                          <a:latin typeface="+mn-ea"/>
                          <a:ea typeface="+mn-ea"/>
                        </a:rPr>
                        <a:t>人</a:t>
                      </a:r>
                      <a:r>
                        <a:rPr kumimoji="1" lang="en-US" altLang="ja-JP" sz="1100" b="1" strike="noStrike" baseline="0" dirty="0">
                          <a:solidFill>
                            <a:schemeClr val="tx1"/>
                          </a:solidFill>
                          <a:latin typeface="+mn-ea"/>
                          <a:ea typeface="+mn-ea"/>
                        </a:rPr>
                        <a:t>】</a:t>
                      </a:r>
                      <a:r>
                        <a:rPr kumimoji="1" lang="ja-JP" altLang="en-US" sz="1100" b="1" strike="noStrike" baseline="0" dirty="0">
                          <a:solidFill>
                            <a:schemeClr val="tx1"/>
                          </a:solidFill>
                          <a:latin typeface="+mn-ea"/>
                          <a:ea typeface="+mn-ea"/>
                        </a:rPr>
                        <a:t>、研修会</a:t>
                      </a:r>
                      <a:r>
                        <a:rPr kumimoji="1" lang="en-US" altLang="ja-JP" sz="1100" b="1" strike="noStrike" baseline="0" dirty="0">
                          <a:solidFill>
                            <a:schemeClr val="tx1"/>
                          </a:solidFill>
                          <a:latin typeface="+mn-ea"/>
                          <a:ea typeface="+mn-ea"/>
                        </a:rPr>
                        <a:t>【24</a:t>
                      </a:r>
                      <a:r>
                        <a:rPr kumimoji="1" lang="ja-JP" altLang="en-US" sz="1100" b="1" strike="noStrike" baseline="0" dirty="0">
                          <a:solidFill>
                            <a:schemeClr val="tx1"/>
                          </a:solidFill>
                          <a:latin typeface="+mn-ea"/>
                          <a:ea typeface="+mn-ea"/>
                        </a:rPr>
                        <a:t>市町村、</a:t>
                      </a:r>
                      <a:r>
                        <a:rPr kumimoji="1" lang="en-US" altLang="ja-JP" sz="1100" b="1" strike="noStrike" baseline="0" dirty="0">
                          <a:solidFill>
                            <a:schemeClr val="tx1"/>
                          </a:solidFill>
                          <a:latin typeface="+mn-ea"/>
                          <a:ea typeface="+mn-ea"/>
                        </a:rPr>
                        <a:t>36</a:t>
                      </a:r>
                      <a:r>
                        <a:rPr kumimoji="1" lang="ja-JP" altLang="en-US" sz="1100" b="1" strike="noStrike" baseline="0" dirty="0">
                          <a:solidFill>
                            <a:schemeClr val="tx1"/>
                          </a:solidFill>
                          <a:latin typeface="+mn-ea"/>
                          <a:ea typeface="+mn-ea"/>
                        </a:rPr>
                        <a:t>人</a:t>
                      </a:r>
                      <a:r>
                        <a:rPr kumimoji="1" lang="en-US" altLang="ja-JP" sz="1100" b="1" strike="noStrike" baseline="0" dirty="0">
                          <a:solidFill>
                            <a:schemeClr val="tx1"/>
                          </a:solidFill>
                          <a:latin typeface="+mn-ea"/>
                          <a:ea typeface="+mn-ea"/>
                        </a:rPr>
                        <a:t>】</a:t>
                      </a:r>
                      <a:r>
                        <a:rPr kumimoji="1" lang="ja-JP" altLang="en-US" sz="1100" b="1" strike="noStrike" baseline="0" dirty="0">
                          <a:solidFill>
                            <a:schemeClr val="tx1"/>
                          </a:solidFill>
                          <a:latin typeface="+mn-ea"/>
                          <a:ea typeface="+mn-ea"/>
                        </a:rPr>
                        <a:t>を実施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■令和</a:t>
                      </a:r>
                      <a:r>
                        <a:rPr kumimoji="1" lang="en-US" altLang="ja-JP" sz="1100" b="0" strike="noStrike" baseline="0" dirty="0">
                          <a:solidFill>
                            <a:schemeClr val="tx1"/>
                          </a:solidFill>
                          <a:latin typeface="+mn-ea"/>
                          <a:ea typeface="+mn-ea"/>
                        </a:rPr>
                        <a:t>6</a:t>
                      </a:r>
                      <a:r>
                        <a:rPr kumimoji="1" lang="ja-JP" altLang="en-US" sz="1100" b="0" strike="noStrike" baseline="0" dirty="0">
                          <a:solidFill>
                            <a:schemeClr val="tx1"/>
                          </a:solidFill>
                          <a:latin typeface="+mn-ea"/>
                          <a:ea typeface="+mn-ea"/>
                        </a:rPr>
                        <a:t>年度から「汎用性の高い行動変容プログラム」に新たに取り組んだ新項目（骨粗鬆症対策、ロコモ予防（フレイル予防を含む））それぞれについてモデル市町村を選定し、第二期プログラム案を実施し、効果測定を実施</a:t>
                      </a:r>
                      <a:endParaRPr kumimoji="1" lang="en-US" altLang="ja-JP" sz="1100" b="0" strike="noStrik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■市町村の介護予防の取組みを支援するアドバイザーの派遣や専門職の養成、生活機能改善等を目的とする短期集中予防サービスを通じた成功事例の創出等を支援</a:t>
                      </a:r>
                      <a:endParaRPr kumimoji="1" lang="en-US" altLang="ja-JP" sz="1100" b="0" strike="noStrike"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48</a:t>
            </a:fld>
            <a:endParaRPr kumimoji="1" lang="ja-JP" altLang="en-US"/>
          </a:p>
        </p:txBody>
      </p:sp>
      <p:sp>
        <p:nvSpPr>
          <p:cNvPr id="15" name="正方形/長方形 14">
            <a:extLst>
              <a:ext uri="{FF2B5EF4-FFF2-40B4-BE49-F238E27FC236}">
                <a16:creationId xmlns:a16="http://schemas.microsoft.com/office/drawing/2014/main" id="{771DB27A-1AA3-471F-B1C7-C79D43637953}"/>
              </a:ext>
            </a:extLst>
          </p:cNvPr>
          <p:cNvSpPr/>
          <p:nvPr/>
        </p:nvSpPr>
        <p:spPr>
          <a:xfrm>
            <a:off x="1368445" y="6284938"/>
            <a:ext cx="2629547" cy="178460"/>
          </a:xfrm>
          <a:prstGeom prst="rect">
            <a:avLst/>
          </a:prstGeom>
        </p:spPr>
        <p:txBody>
          <a:bodyPr wrap="square" lIns="36000" tIns="72000" rIns="36000" bIns="36000">
            <a:noAutofit/>
          </a:bodyPr>
          <a:lstStyle/>
          <a:p>
            <a:pPr algn="ctr"/>
            <a:r>
              <a:rPr lang="ja-JP" altLang="en-US" sz="1100" b="1" dirty="0">
                <a:latin typeface="+mn-ea"/>
              </a:rPr>
              <a:t>フレイルの日イベント</a:t>
            </a:r>
          </a:p>
        </p:txBody>
      </p:sp>
      <p:sp>
        <p:nvSpPr>
          <p:cNvPr id="16" name="正方形/長方形 15">
            <a:extLst>
              <a:ext uri="{FF2B5EF4-FFF2-40B4-BE49-F238E27FC236}">
                <a16:creationId xmlns:a16="http://schemas.microsoft.com/office/drawing/2014/main" id="{B84AB748-314C-407D-B284-39A5F19A41D5}"/>
              </a:ext>
            </a:extLst>
          </p:cNvPr>
          <p:cNvSpPr/>
          <p:nvPr/>
        </p:nvSpPr>
        <p:spPr>
          <a:xfrm>
            <a:off x="3939416" y="6263654"/>
            <a:ext cx="2629547" cy="178460"/>
          </a:xfrm>
          <a:prstGeom prst="rect">
            <a:avLst/>
          </a:prstGeom>
        </p:spPr>
        <p:txBody>
          <a:bodyPr wrap="square" lIns="36000" tIns="72000" rIns="36000" bIns="36000">
            <a:noAutofit/>
          </a:bodyPr>
          <a:lstStyle/>
          <a:p>
            <a:pPr algn="ctr"/>
            <a:r>
              <a:rPr lang="ja-JP" altLang="en-US" sz="1100" b="1" dirty="0">
                <a:latin typeface="+mn-ea"/>
              </a:rPr>
              <a:t>大学の授業でのフレイルチェックの導入</a:t>
            </a:r>
          </a:p>
        </p:txBody>
      </p:sp>
      <p:sp>
        <p:nvSpPr>
          <p:cNvPr id="13" name="正方形/長方形 12">
            <a:extLst>
              <a:ext uri="{FF2B5EF4-FFF2-40B4-BE49-F238E27FC236}">
                <a16:creationId xmlns:a16="http://schemas.microsoft.com/office/drawing/2014/main" id="{51243C35-0AC9-4192-9C30-585F411B79A4}"/>
              </a:ext>
            </a:extLst>
          </p:cNvPr>
          <p:cNvSpPr/>
          <p:nvPr/>
        </p:nvSpPr>
        <p:spPr>
          <a:xfrm>
            <a:off x="6609011" y="6250052"/>
            <a:ext cx="2629547" cy="178460"/>
          </a:xfrm>
          <a:prstGeom prst="rect">
            <a:avLst/>
          </a:prstGeom>
        </p:spPr>
        <p:txBody>
          <a:bodyPr wrap="square" lIns="36000" tIns="72000" rIns="36000" bIns="36000">
            <a:noAutofit/>
          </a:bodyPr>
          <a:lstStyle/>
          <a:p>
            <a:pPr algn="ctr"/>
            <a:r>
              <a:rPr lang="ja-JP" altLang="en-US" sz="1100" b="1" dirty="0">
                <a:latin typeface="+mn-ea"/>
              </a:rPr>
              <a:t>保健事業担当者に対する研修会</a:t>
            </a:r>
            <a:endParaRPr lang="en-US" altLang="ja-JP" sz="1100" b="1" dirty="0">
              <a:latin typeface="+mn-ea"/>
            </a:endParaRPr>
          </a:p>
        </p:txBody>
      </p:sp>
      <p:pic>
        <p:nvPicPr>
          <p:cNvPr id="11" name="図 10">
            <a:extLst>
              <a:ext uri="{FF2B5EF4-FFF2-40B4-BE49-F238E27FC236}">
                <a16:creationId xmlns:a16="http://schemas.microsoft.com/office/drawing/2014/main" id="{70168A57-7499-4107-A2E7-BC0B7C822D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049942" y="4453908"/>
            <a:ext cx="2323520" cy="1742641"/>
          </a:xfrm>
          <a:prstGeom prst="rect">
            <a:avLst/>
          </a:prstGeom>
        </p:spPr>
      </p:pic>
      <p:pic>
        <p:nvPicPr>
          <p:cNvPr id="19" name="図 18">
            <a:extLst>
              <a:ext uri="{FF2B5EF4-FFF2-40B4-BE49-F238E27FC236}">
                <a16:creationId xmlns:a16="http://schemas.microsoft.com/office/drawing/2014/main" id="{610FA3D5-CB34-424D-95D4-63B8B5EE43B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33301" y="4444507"/>
            <a:ext cx="2629547" cy="1742642"/>
          </a:xfrm>
          <a:prstGeom prst="rect">
            <a:avLst/>
          </a:prstGeom>
        </p:spPr>
      </p:pic>
      <p:pic>
        <p:nvPicPr>
          <p:cNvPr id="5" name="図 4">
            <a:extLst>
              <a:ext uri="{FF2B5EF4-FFF2-40B4-BE49-F238E27FC236}">
                <a16:creationId xmlns:a16="http://schemas.microsoft.com/office/drawing/2014/main" id="{AEBD2D71-682D-4B90-B832-BB0445E3CD7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566583" y="4453908"/>
            <a:ext cx="2323520" cy="1742641"/>
          </a:xfrm>
          <a:prstGeom prst="rect">
            <a:avLst/>
          </a:prstGeom>
        </p:spPr>
      </p:pic>
    </p:spTree>
    <p:extLst>
      <p:ext uri="{BB962C8B-B14F-4D97-AF65-F5344CB8AC3E}">
        <p14:creationId xmlns:p14="http://schemas.microsoft.com/office/powerpoint/2010/main" val="39343751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3502650998"/>
              </p:ext>
            </p:extLst>
          </p:nvPr>
        </p:nvGraphicFramePr>
        <p:xfrm>
          <a:off x="468793" y="1477260"/>
          <a:ext cx="8928000" cy="44328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5025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認知度向上のための普及啓発</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様々な年齢層にあった啓発方法の検討</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身体機能低下の予防促進</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■自走に向けた取組みの検討</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■フレイル予防に取り組む市町村は増えたが、ロコモ予防の観点を加えた取組みができるよう支援</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■「汎用性の高い行動変容プログラム」が実効性のある内容となるよう、市町村職員の意見を取り入れて内容修正が必要</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■評価指標の検討が必要</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■短期集中予防サービス（通所型）対象者の抽出、効果的な運営、修了後に社会参加の場へつないでいく支援等、本サービスの強化や他事業が連動する取組みが必要</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16607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認知度向上のための普及啓発</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■認知度向上のため「アスマイル」等を利用し、引き続きわかりやすい情報を発信</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大学での自主的で継続した取組みにつながるための支援</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身体機能低下の予防促進</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■職域でフレイル予防に取り組む際のスタートブックの内容の充実、職域での活用促進に向けた周知</a:t>
                      </a:r>
                      <a:endParaRPr kumimoji="1" lang="en-US" altLang="ja-JP" sz="1100" b="0" strike="noStrik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■「アスマイル」等を通じて得られたデータを集計・分析し、結果を還元</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■「汎用性の高い行動変容プログラム」モデル実施の取組み結果を踏まえ、プログラムをとりまとめる。</a:t>
                      </a:r>
                      <a:endParaRPr kumimoji="1" lang="en-US" altLang="ja-JP" sz="1100" b="0" strike="noStrik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■短期集中予防サービス（通所型）の強化及び他事業との連動を支援するため、引き続きアドバイザーの派遣や市町村事業へ協力できる専門職を養成</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1612324"/>
                  </a:ext>
                </a:extLst>
              </a:tr>
              <a:tr h="864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8</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健康格差の解決プログラム促進事業＜働く世代からのフレイル予防＞（</a:t>
                      </a:r>
                      <a:r>
                        <a:rPr kumimoji="1" lang="en-US" altLang="ja-JP" sz="1100" b="0" baseline="0" dirty="0">
                          <a:solidFill>
                            <a:schemeClr val="tx1"/>
                          </a:solidFill>
                          <a:latin typeface="+mn-ea"/>
                          <a:ea typeface="+mn-ea"/>
                        </a:rPr>
                        <a:t>6,114</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循環器疾患予防研究業務委託事業（</a:t>
                      </a:r>
                      <a:r>
                        <a:rPr kumimoji="1" lang="en-US" altLang="ja-JP" sz="1100" b="0" baseline="0" dirty="0">
                          <a:solidFill>
                            <a:schemeClr val="tx1"/>
                          </a:solidFill>
                          <a:latin typeface="+mn-ea"/>
                          <a:ea typeface="+mn-ea"/>
                        </a:rPr>
                        <a:t>32,656</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介護予防活動強化推進事業（</a:t>
                      </a:r>
                      <a:r>
                        <a:rPr kumimoji="1" lang="en-US" altLang="ja-JP" sz="1100" b="0" baseline="0" dirty="0">
                          <a:solidFill>
                            <a:schemeClr val="tx1"/>
                          </a:solidFill>
                          <a:latin typeface="+mn-ea"/>
                          <a:ea typeface="+mn-ea"/>
                        </a:rPr>
                        <a:t>21,705</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36937317"/>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49</a:t>
            </a:fld>
            <a:endParaRPr kumimoji="1" lang="ja-JP" altLang="en-US"/>
          </a:p>
        </p:txBody>
      </p:sp>
      <p:graphicFrame>
        <p:nvGraphicFramePr>
          <p:cNvPr id="3" name="表 2">
            <a:extLst>
              <a:ext uri="{FF2B5EF4-FFF2-40B4-BE49-F238E27FC236}">
                <a16:creationId xmlns:a16="http://schemas.microsoft.com/office/drawing/2014/main" id="{55037952-7238-402D-BAE1-0085FA6D48A9}"/>
              </a:ext>
            </a:extLst>
          </p:cNvPr>
          <p:cNvGraphicFramePr>
            <a:graphicFrameLocks noGrp="1"/>
          </p:cNvGraphicFramePr>
          <p:nvPr>
            <p:extLst>
              <p:ext uri="{D42A27DB-BD31-4B8C-83A1-F6EECF244321}">
                <p14:modId xmlns:p14="http://schemas.microsoft.com/office/powerpoint/2010/main" val="1689771831"/>
              </p:ext>
            </p:extLst>
          </p:nvPr>
        </p:nvGraphicFramePr>
        <p:xfrm>
          <a:off x="468793" y="541260"/>
          <a:ext cx="8928000" cy="9360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4165320375"/>
                    </a:ext>
                  </a:extLst>
                </a:gridCol>
                <a:gridCol w="7920000">
                  <a:extLst>
                    <a:ext uri="{9D8B030D-6E8A-4147-A177-3AD203B41FA5}">
                      <a16:colId xmlns:a16="http://schemas.microsoft.com/office/drawing/2014/main" val="3642264134"/>
                    </a:ext>
                  </a:extLst>
                </a:gridCol>
              </a:tblGrid>
              <a:tr h="936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7</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健康格差の解決プログラム促進事業＜働く世代からのフレイル予防＞（</a:t>
                      </a:r>
                      <a:r>
                        <a:rPr kumimoji="1" lang="en-US" altLang="ja-JP" sz="1100" b="0" baseline="0" dirty="0">
                          <a:solidFill>
                            <a:schemeClr val="tx1"/>
                          </a:solidFill>
                          <a:latin typeface="+mn-ea"/>
                          <a:ea typeface="+mn-ea"/>
                        </a:rPr>
                        <a:t>6,114</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循環器疾患予防研究業務委託事業（</a:t>
                      </a:r>
                      <a:r>
                        <a:rPr kumimoji="1" lang="en-US" altLang="ja-JP" sz="1100" b="0" baseline="0" dirty="0">
                          <a:solidFill>
                            <a:schemeClr val="tx1"/>
                          </a:solidFill>
                          <a:latin typeface="+mn-ea"/>
                          <a:ea typeface="+mn-ea"/>
                        </a:rPr>
                        <a:t>32,656</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介護予防活動強化推進事業（</a:t>
                      </a:r>
                      <a:r>
                        <a:rPr kumimoji="1" lang="en-US" altLang="ja-JP" sz="1100" b="0" baseline="0" dirty="0">
                          <a:solidFill>
                            <a:schemeClr val="tx1"/>
                          </a:solidFill>
                          <a:latin typeface="+mn-ea"/>
                          <a:ea typeface="+mn-ea"/>
                        </a:rPr>
                        <a:t>21,637</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3530168"/>
                  </a:ext>
                </a:extLst>
              </a:tr>
            </a:tbl>
          </a:graphicData>
        </a:graphic>
      </p:graphicFrame>
    </p:spTree>
    <p:extLst>
      <p:ext uri="{BB962C8B-B14F-4D97-AF65-F5344CB8AC3E}">
        <p14:creationId xmlns:p14="http://schemas.microsoft.com/office/powerpoint/2010/main" val="638364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en-US" altLang="ja-JP" sz="2000" b="1" dirty="0">
                <a:solidFill>
                  <a:schemeClr val="tx1"/>
                </a:solidFill>
                <a:latin typeface="Meiryo UI" panose="020B0604030504040204" pitchFamily="50" charset="-128"/>
                <a:ea typeface="Meiryo UI" panose="020B0604030504040204" pitchFamily="50" charset="-128"/>
              </a:rPr>
              <a:t>4</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（概要）</a:t>
            </a:r>
          </a:p>
        </p:txBody>
      </p:sp>
      <p:sp>
        <p:nvSpPr>
          <p:cNvPr id="43" name="正方形/長方形 42"/>
          <p:cNvSpPr/>
          <p:nvPr/>
        </p:nvSpPr>
        <p:spPr>
          <a:xfrm>
            <a:off x="216441" y="633019"/>
            <a:ext cx="9432000" cy="6150947"/>
          </a:xfrm>
          <a:prstGeom prst="rect">
            <a:avLst/>
          </a:prstGeom>
          <a:solidFill>
            <a:srgbClr val="D1E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9" name="角丸四角形 48"/>
          <p:cNvSpPr/>
          <p:nvPr/>
        </p:nvSpPr>
        <p:spPr>
          <a:xfrm>
            <a:off x="419066" y="3790686"/>
            <a:ext cx="9154945" cy="2461489"/>
          </a:xfrm>
          <a:prstGeom prst="roundRect">
            <a:avLst>
              <a:gd name="adj" fmla="val 2418"/>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a:p>
            <a:endParaRPr lang="en-US" altLang="ja-JP" sz="1200" b="1" dirty="0">
              <a:latin typeface="+mn-ea"/>
            </a:endParaRPr>
          </a:p>
          <a:p>
            <a:endParaRPr lang="en-US" altLang="ja-JP" sz="1200" b="1" dirty="0">
              <a:latin typeface="+mn-ea"/>
            </a:endParaRPr>
          </a:p>
          <a:p>
            <a:endParaRPr lang="en-US" altLang="ja-JP" sz="1200" b="1" dirty="0">
              <a:latin typeface="+mn-ea"/>
            </a:endParaRPr>
          </a:p>
          <a:p>
            <a:endParaRPr lang="en-US" altLang="ja-JP" sz="800" b="1" dirty="0">
              <a:latin typeface="+mn-ea"/>
            </a:endParaRPr>
          </a:p>
          <a:p>
            <a:endParaRPr lang="ja-JP" altLang="en-US" sz="1200" b="1" dirty="0">
              <a:latin typeface="+mn-ea"/>
            </a:endParaRPr>
          </a:p>
        </p:txBody>
      </p:sp>
      <p:sp>
        <p:nvSpPr>
          <p:cNvPr id="50" name="正方形/長方形 49"/>
          <p:cNvSpPr/>
          <p:nvPr/>
        </p:nvSpPr>
        <p:spPr>
          <a:xfrm>
            <a:off x="618000" y="5955504"/>
            <a:ext cx="9288000" cy="234665"/>
          </a:xfrm>
          <a:prstGeom prst="rect">
            <a:avLst/>
          </a:prstGeom>
        </p:spPr>
        <p:txBody>
          <a:bodyPr wrap="square" lIns="36000" tIns="72000" rIns="36000" bIns="36000">
            <a:noAutofit/>
          </a:bodyPr>
          <a:lstStyle/>
          <a:p>
            <a:r>
              <a:rPr lang="ja-JP" altLang="en-US" sz="1100" dirty="0">
                <a:latin typeface="+mn-ea"/>
              </a:rPr>
              <a:t>　</a:t>
            </a:r>
            <a:r>
              <a:rPr lang="en-US" altLang="ja-JP" sz="1100" dirty="0">
                <a:latin typeface="+mn-ea"/>
              </a:rPr>
              <a:t>※ </a:t>
            </a:r>
            <a:r>
              <a:rPr lang="ja-JP" altLang="en-US" sz="1100" dirty="0">
                <a:latin typeface="+mn-ea"/>
              </a:rPr>
              <a:t>多様な主体の連携・協働による“オール大阪体制”を構築し、健康づくりの推進に関する施策を推進。</a:t>
            </a:r>
          </a:p>
        </p:txBody>
      </p:sp>
      <p:graphicFrame>
        <p:nvGraphicFramePr>
          <p:cNvPr id="51" name="表 50"/>
          <p:cNvGraphicFramePr>
            <a:graphicFrameLocks noGrp="1"/>
          </p:cNvGraphicFramePr>
          <p:nvPr/>
        </p:nvGraphicFramePr>
        <p:xfrm>
          <a:off x="673072" y="4188143"/>
          <a:ext cx="8857276" cy="1461480"/>
        </p:xfrm>
        <a:graphic>
          <a:graphicData uri="http://schemas.openxmlformats.org/drawingml/2006/table">
            <a:tbl>
              <a:tblPr firstRow="1" bandRow="1">
                <a:tableStyleId>{5940675A-B579-460E-94D1-54222C63F5DA}</a:tableStyleId>
              </a:tblPr>
              <a:tblGrid>
                <a:gridCol w="4244368">
                  <a:extLst>
                    <a:ext uri="{9D8B030D-6E8A-4147-A177-3AD203B41FA5}">
                      <a16:colId xmlns:a16="http://schemas.microsoft.com/office/drawing/2014/main" val="4073086637"/>
                    </a:ext>
                  </a:extLst>
                </a:gridCol>
                <a:gridCol w="4612908">
                  <a:extLst>
                    <a:ext uri="{9D8B030D-6E8A-4147-A177-3AD203B41FA5}">
                      <a16:colId xmlns:a16="http://schemas.microsoft.com/office/drawing/2014/main" val="111291063"/>
                    </a:ext>
                  </a:extLst>
                </a:gridCol>
              </a:tblGrid>
              <a:tr h="190249">
                <a:tc>
                  <a:txBody>
                    <a:bodyPr/>
                    <a:lstStyle/>
                    <a:p>
                      <a:pPr algn="ctr"/>
                      <a:r>
                        <a:rPr kumimoji="1" lang="ja-JP" altLang="en-US" sz="1100" b="1" dirty="0">
                          <a:solidFill>
                            <a:schemeClr val="tx1"/>
                          </a:solidFill>
                        </a:rPr>
                        <a:t>生活習慣病の発症予防</a:t>
                      </a:r>
                      <a:r>
                        <a:rPr kumimoji="1" lang="en-US" altLang="ja-JP" sz="1100" b="1" dirty="0">
                          <a:solidFill>
                            <a:schemeClr val="tx1"/>
                          </a:solidFill>
                        </a:rPr>
                        <a:t>【</a:t>
                      </a:r>
                      <a:r>
                        <a:rPr kumimoji="1" lang="ja-JP" altLang="en-US" sz="1100" b="1" dirty="0">
                          <a:solidFill>
                            <a:schemeClr val="tx1"/>
                          </a:solidFill>
                        </a:rPr>
                        <a:t>数値目標：</a:t>
                      </a:r>
                      <a:r>
                        <a:rPr kumimoji="1" lang="en-US" altLang="ja-JP" sz="1100" b="1" dirty="0">
                          <a:solidFill>
                            <a:schemeClr val="tx1"/>
                          </a:solidFill>
                        </a:rPr>
                        <a:t>17】</a:t>
                      </a:r>
                      <a:endParaRPr kumimoji="1" lang="ja-JP" altLang="en-US" sz="1100" b="1"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tc>
                  <a:txBody>
                    <a:bodyPr/>
                    <a:lstStyle/>
                    <a:p>
                      <a:pPr algn="ctr"/>
                      <a:r>
                        <a:rPr kumimoji="1" lang="ja-JP" altLang="en-US" sz="1100" b="1" dirty="0">
                          <a:solidFill>
                            <a:schemeClr val="tx1"/>
                          </a:solidFill>
                        </a:rPr>
                        <a:t>生活習慣病の早期発見・重症化予防</a:t>
                      </a:r>
                      <a:r>
                        <a:rPr kumimoji="1" lang="en-US" altLang="ja-JP" sz="1100" b="1" dirty="0">
                          <a:solidFill>
                            <a:schemeClr val="tx1"/>
                          </a:solidFill>
                        </a:rPr>
                        <a:t>【</a:t>
                      </a:r>
                      <a:r>
                        <a:rPr kumimoji="1" lang="ja-JP" altLang="en-US" sz="1100" b="1" dirty="0">
                          <a:solidFill>
                            <a:schemeClr val="tx1"/>
                          </a:solidFill>
                        </a:rPr>
                        <a:t>数値目標：</a:t>
                      </a:r>
                      <a:r>
                        <a:rPr kumimoji="1" lang="en-US" altLang="ja-JP" sz="1100" b="1" dirty="0">
                          <a:solidFill>
                            <a:schemeClr val="tx1"/>
                          </a:solidFill>
                        </a:rPr>
                        <a:t>10】</a:t>
                      </a:r>
                      <a:endParaRPr kumimoji="1" lang="ja-JP" altLang="en-US" sz="1100" b="1"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60000"/>
                        <a:lumOff val="40000"/>
                      </a:schemeClr>
                    </a:solidFill>
                  </a:tcPr>
                </a:tc>
                <a:extLst>
                  <a:ext uri="{0D108BD9-81ED-4DB2-BD59-A6C34878D82A}">
                    <a16:rowId xmlns:a16="http://schemas.microsoft.com/office/drawing/2014/main" val="1363311713"/>
                  </a:ext>
                </a:extLst>
              </a:tr>
              <a:tr h="323337">
                <a:tc>
                  <a:txBody>
                    <a:bodyPr/>
                    <a:lstStyle/>
                    <a:p>
                      <a:r>
                        <a:rPr lang="ja-JP" altLang="en-US" sz="1100" dirty="0"/>
                        <a:t>❶</a:t>
                      </a:r>
                      <a:r>
                        <a:rPr kumimoji="1" lang="ja-JP" altLang="en-US" sz="1100" b="0" baseline="0" dirty="0">
                          <a:solidFill>
                            <a:schemeClr val="tx1"/>
                          </a:solidFill>
                        </a:rPr>
                        <a:t>栄養・食生活 　❷身体活動・運動　❸休養・睡眠 </a:t>
                      </a:r>
                      <a:endParaRPr kumimoji="1" lang="en-US" altLang="ja-JP" sz="1100" b="0" baseline="0" dirty="0">
                        <a:solidFill>
                          <a:schemeClr val="tx1"/>
                        </a:solidFill>
                      </a:endParaRPr>
                    </a:p>
                    <a:p>
                      <a:r>
                        <a:rPr kumimoji="1" lang="ja-JP" altLang="en-US" sz="1100" b="0" baseline="0" dirty="0">
                          <a:solidFill>
                            <a:schemeClr val="tx1"/>
                          </a:solidFill>
                        </a:rPr>
                        <a:t>❹飲酒　　　　 　❺喫煙　　　　　　❻歯と口の健康</a:t>
                      </a:r>
                      <a:endParaRPr kumimoji="1" lang="ja-JP" altLang="en-US" sz="1100" b="0"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r>
                        <a:rPr lang="ja-JP" altLang="en-US" sz="1100" dirty="0"/>
                        <a:t>❶けんしん（健診・がん検診）</a:t>
                      </a:r>
                      <a:endParaRPr lang="en-US" altLang="ja-JP" sz="1100" dirty="0"/>
                    </a:p>
                    <a:p>
                      <a:r>
                        <a:rPr lang="ja-JP" altLang="en-US" sz="1100" dirty="0"/>
                        <a:t>❷重症化予防 </a:t>
                      </a:r>
                      <a:endParaRPr kumimoji="1" lang="ja-JP" altLang="en-US" sz="1100" b="0"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469417"/>
                  </a:ext>
                </a:extLst>
              </a:tr>
              <a:tr h="190249">
                <a:tc>
                  <a:txBody>
                    <a:bodyPr/>
                    <a:lstStyle/>
                    <a:p>
                      <a:pPr algn="ctr"/>
                      <a:r>
                        <a:rPr kumimoji="1" lang="ja-JP" altLang="en-US" sz="1100" b="1" dirty="0">
                          <a:solidFill>
                            <a:schemeClr val="tx1"/>
                          </a:solidFill>
                        </a:rPr>
                        <a:t>生活機能の維持・向上 </a:t>
                      </a:r>
                      <a:r>
                        <a:rPr kumimoji="1" lang="en-US" altLang="ja-JP" sz="1100" b="1" dirty="0">
                          <a:solidFill>
                            <a:schemeClr val="tx1"/>
                          </a:solidFill>
                        </a:rPr>
                        <a:t>【</a:t>
                      </a:r>
                      <a:r>
                        <a:rPr kumimoji="1" lang="ja-JP" altLang="en-US" sz="1100" b="1" dirty="0">
                          <a:solidFill>
                            <a:schemeClr val="tx1"/>
                          </a:solidFill>
                        </a:rPr>
                        <a:t>数値目標：</a:t>
                      </a:r>
                      <a:r>
                        <a:rPr kumimoji="1" lang="en-US" altLang="ja-JP" sz="1100" b="1" dirty="0">
                          <a:solidFill>
                            <a:schemeClr val="tx1"/>
                          </a:solidFill>
                        </a:rPr>
                        <a:t>3】</a:t>
                      </a:r>
                      <a:endParaRPr kumimoji="1" lang="ja-JP" altLang="en-US" sz="1100" b="1"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DC3E6"/>
                    </a:solidFill>
                  </a:tcPr>
                </a:tc>
                <a:tc>
                  <a:txBody>
                    <a:bodyPr/>
                    <a:lstStyle/>
                    <a:p>
                      <a:pPr algn="ctr"/>
                      <a:r>
                        <a:rPr kumimoji="1" lang="ja-JP" altLang="en-US" sz="1100" b="1" dirty="0">
                          <a:solidFill>
                            <a:schemeClr val="tx1"/>
                          </a:solidFill>
                        </a:rPr>
                        <a:t>府民の健康づくりを支える社会環境整備</a:t>
                      </a:r>
                      <a:r>
                        <a:rPr kumimoji="1" lang="en-US" altLang="ja-JP" sz="1100" b="1" dirty="0">
                          <a:solidFill>
                            <a:schemeClr val="tx1"/>
                          </a:solidFill>
                        </a:rPr>
                        <a:t>【</a:t>
                      </a:r>
                      <a:r>
                        <a:rPr kumimoji="1" lang="ja-JP" altLang="en-US" sz="1100" b="1" dirty="0">
                          <a:solidFill>
                            <a:schemeClr val="tx1"/>
                          </a:solidFill>
                        </a:rPr>
                        <a:t>数値目標：</a:t>
                      </a:r>
                      <a:r>
                        <a:rPr kumimoji="1" lang="en-US" altLang="ja-JP" sz="1100" b="1" dirty="0">
                          <a:solidFill>
                            <a:schemeClr val="tx1"/>
                          </a:solidFill>
                        </a:rPr>
                        <a:t>9】</a:t>
                      </a:r>
                      <a:endParaRPr kumimoji="1" lang="ja-JP" altLang="en-US" sz="1100" b="1"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9DC3E6"/>
                    </a:solidFill>
                  </a:tcPr>
                </a:tc>
                <a:extLst>
                  <a:ext uri="{0D108BD9-81ED-4DB2-BD59-A6C34878D82A}">
                    <a16:rowId xmlns:a16="http://schemas.microsoft.com/office/drawing/2014/main" val="1689422455"/>
                  </a:ext>
                </a:extLst>
              </a:tr>
              <a:tr h="456425">
                <a:tc>
                  <a:txBody>
                    <a:bodyPr/>
                    <a:lstStyle/>
                    <a:p>
                      <a:r>
                        <a:rPr lang="ja-JP" altLang="en-US" sz="1100" dirty="0"/>
                        <a:t>❶ロコモ・フレイル、骨粗鬆症 </a:t>
                      </a:r>
                      <a:endParaRPr lang="en-US" altLang="ja-JP" sz="1100" dirty="0"/>
                    </a:p>
                    <a:p>
                      <a:r>
                        <a:rPr lang="ja-JP" altLang="en-US" sz="1100" dirty="0"/>
                        <a:t>❷メンタルヘルス </a:t>
                      </a:r>
                      <a:endParaRPr kumimoji="1" lang="ja-JP" altLang="en-US" sz="1100" b="0"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t>❶ヘルスリテラシー、健康づくりの気運醸成</a:t>
                      </a:r>
                      <a:endParaRPr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t>❷ＩＣＴ（ＰＨＲ等）を活用した健康づくりの推進 </a:t>
                      </a:r>
                      <a:endParaRPr lang="en-US" altLang="ja-JP" sz="1100"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t>❸地域・職域等における社会環境整備</a:t>
                      </a:r>
                      <a:endParaRPr kumimoji="1" lang="ja-JP" altLang="en-US" sz="1100" b="0" dirty="0">
                        <a:solidFill>
                          <a:schemeClr val="tx1"/>
                        </a:solidFill>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8947426"/>
                  </a:ext>
                </a:extLst>
              </a:tr>
            </a:tbl>
          </a:graphicData>
        </a:graphic>
      </p:graphicFrame>
      <p:sp>
        <p:nvSpPr>
          <p:cNvPr id="44" name="角丸四角形 43"/>
          <p:cNvSpPr/>
          <p:nvPr/>
        </p:nvSpPr>
        <p:spPr>
          <a:xfrm>
            <a:off x="2022487" y="6329301"/>
            <a:ext cx="6059682" cy="570780"/>
          </a:xfrm>
          <a:prstGeom prst="roundRect">
            <a:avLst>
              <a:gd name="adj" fmla="val 11145"/>
            </a:avLst>
          </a:prstGeom>
          <a:noFill/>
          <a:ln w="19050">
            <a:noFill/>
            <a:prstDash val="sysDash"/>
          </a:ln>
        </p:spPr>
        <p:txBody>
          <a:bodyPr wrap="square" lIns="72000" tIns="72000" rIns="72000" bIns="72000" anchor="ctr">
            <a:noAutofit/>
          </a:bodyPr>
          <a:lstStyle/>
          <a:p>
            <a:r>
              <a:rPr lang="ja-JP" altLang="en-US" sz="1600" b="1" dirty="0">
                <a:latin typeface="+mn-ea"/>
              </a:rPr>
              <a:t>「健康寿命の延伸」、「市町村の健康格差の縮小」ををめざす</a:t>
            </a:r>
          </a:p>
        </p:txBody>
      </p:sp>
      <p:sp>
        <p:nvSpPr>
          <p:cNvPr id="52" name="二等辺三角形 22"/>
          <p:cNvSpPr>
            <a:spLocks noChangeArrowheads="1"/>
          </p:cNvSpPr>
          <p:nvPr/>
        </p:nvSpPr>
        <p:spPr bwMode="auto">
          <a:xfrm flipV="1">
            <a:off x="4332328" y="6243791"/>
            <a:ext cx="1440000" cy="142695"/>
          </a:xfrm>
          <a:prstGeom prst="triangle">
            <a:avLst>
              <a:gd name="adj" fmla="val 50000"/>
            </a:avLst>
          </a:prstGeom>
          <a:solidFill>
            <a:srgbClr val="82A5D0"/>
          </a:solidFill>
          <a:ln w="12700">
            <a:noFill/>
            <a:miter lim="800000"/>
            <a:headEnd/>
            <a:tailEnd/>
          </a:ln>
          <a:effectLst>
            <a:outerShdw dist="25400" dir="3780000" algn="ctr" rotWithShape="0">
              <a:srgbClr val="2F528F"/>
            </a:outerShdw>
          </a:effectLst>
        </p:spPr>
        <p:txBody>
          <a:bodyPr vert="horz" wrap="square" lIns="91440" tIns="45720" rIns="91440" bIns="45720" numCol="1" anchor="ctr" anchorCtr="0" compatLnSpc="1">
            <a:prstTxWarp prst="textNoShape">
              <a:avLst/>
            </a:prstTxWarp>
          </a:bodyPr>
          <a:lstStyle/>
          <a:p>
            <a:pPr defTabSz="914400" fontAlgn="base">
              <a:spcBef>
                <a:spcPct val="0"/>
              </a:spcBef>
              <a:spcAft>
                <a:spcPct val="0"/>
              </a:spcAft>
            </a:pPr>
            <a:endParaRPr kumimoji="1" lang="ja-JP" altLang="en-US">
              <a:solidFill>
                <a:prstClr val="black"/>
              </a:solidFill>
              <a:ea typeface="ＭＳ Ｐゴシック" pitchFamily="50" charset="-128"/>
            </a:endParaRPr>
          </a:p>
        </p:txBody>
      </p:sp>
      <p:pic>
        <p:nvPicPr>
          <p:cNvPr id="15" name="図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6" name="角丸四角形 47">
            <a:extLst>
              <a:ext uri="{FF2B5EF4-FFF2-40B4-BE49-F238E27FC236}">
                <a16:creationId xmlns:a16="http://schemas.microsoft.com/office/drawing/2014/main" id="{FE006A2E-A7D0-4067-89B1-0999E1098253}"/>
              </a:ext>
            </a:extLst>
          </p:cNvPr>
          <p:cNvSpPr/>
          <p:nvPr/>
        </p:nvSpPr>
        <p:spPr>
          <a:xfrm>
            <a:off x="394012" y="705649"/>
            <a:ext cx="9180000" cy="1695257"/>
          </a:xfrm>
          <a:prstGeom prst="roundRect">
            <a:avLst>
              <a:gd name="adj" fmla="val 8499"/>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7" name="四角形: 角を丸くする 16">
            <a:extLst>
              <a:ext uri="{FF2B5EF4-FFF2-40B4-BE49-F238E27FC236}">
                <a16:creationId xmlns:a16="http://schemas.microsoft.com/office/drawing/2014/main" id="{B1CB8C33-AC48-4533-9E29-4C14A43D8B3C}"/>
              </a:ext>
            </a:extLst>
          </p:cNvPr>
          <p:cNvSpPr/>
          <p:nvPr/>
        </p:nvSpPr>
        <p:spPr>
          <a:xfrm>
            <a:off x="457200" y="751268"/>
            <a:ext cx="1452708"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基本的事項</a:t>
            </a:r>
          </a:p>
        </p:txBody>
      </p:sp>
      <p:sp>
        <p:nvSpPr>
          <p:cNvPr id="18" name="角丸四角形 47">
            <a:extLst>
              <a:ext uri="{FF2B5EF4-FFF2-40B4-BE49-F238E27FC236}">
                <a16:creationId xmlns:a16="http://schemas.microsoft.com/office/drawing/2014/main" id="{7CE4D8F6-B72E-4B9E-81A0-8D583BB83259}"/>
              </a:ext>
            </a:extLst>
          </p:cNvPr>
          <p:cNvSpPr/>
          <p:nvPr/>
        </p:nvSpPr>
        <p:spPr>
          <a:xfrm>
            <a:off x="501587" y="951134"/>
            <a:ext cx="9180000" cy="1388311"/>
          </a:xfrm>
          <a:prstGeom prst="roundRect">
            <a:avLst>
              <a:gd name="adj" fmla="val 8499"/>
            </a:avLst>
          </a:prstGeom>
          <a:noFill/>
          <a:ln w="19050">
            <a:noFill/>
          </a:ln>
        </p:spPr>
        <p:txBody>
          <a:bodyPr wrap="square" lIns="72000" tIns="72000" rIns="72000" bIns="72000" anchor="t" anchorCtr="0">
            <a:noAutofit/>
          </a:bodyPr>
          <a:lstStyle/>
          <a:p>
            <a:r>
              <a:rPr lang="en-US" altLang="ja-JP" sz="1200" b="1" dirty="0">
                <a:latin typeface="+mn-ea"/>
              </a:rPr>
              <a:t>●</a:t>
            </a:r>
            <a:r>
              <a:rPr lang="ja-JP" altLang="en-US" sz="1200" b="1" dirty="0">
                <a:latin typeface="+mn-ea"/>
              </a:rPr>
              <a:t>計画策定の趣旨・背景</a:t>
            </a:r>
            <a:endParaRPr lang="en-US" altLang="ja-JP" sz="1200" b="1" dirty="0">
              <a:latin typeface="+mn-ea"/>
            </a:endParaRPr>
          </a:p>
          <a:p>
            <a:r>
              <a:rPr lang="ja-JP" altLang="en-US" sz="1200" b="1" dirty="0">
                <a:latin typeface="+mn-ea"/>
              </a:rPr>
              <a:t>　</a:t>
            </a:r>
            <a:r>
              <a:rPr lang="ja-JP" altLang="en-US" sz="1200" dirty="0">
                <a:latin typeface="+mn-ea"/>
              </a:rPr>
              <a:t>社会情勢の変化等を踏まえつつ、府民の健康寿命の延伸の実現に向けて、府民の健康状況と課題を把握し、その解決を図るため　　</a:t>
            </a:r>
            <a:endParaRPr lang="en-US" altLang="ja-JP" sz="1200" dirty="0">
              <a:latin typeface="+mn-ea"/>
            </a:endParaRPr>
          </a:p>
          <a:p>
            <a:r>
              <a:rPr lang="ja-JP" altLang="en-US" sz="1200" dirty="0">
                <a:latin typeface="+mn-ea"/>
              </a:rPr>
              <a:t>　の取組みを、社会全体で総合的かつ計画的に推進する。</a:t>
            </a:r>
          </a:p>
          <a:p>
            <a:r>
              <a:rPr lang="en-US" altLang="ja-JP" sz="1200" b="1" dirty="0">
                <a:latin typeface="+mn-ea"/>
              </a:rPr>
              <a:t>●</a:t>
            </a:r>
            <a:r>
              <a:rPr lang="ja-JP" altLang="en-US" sz="1200" b="1" dirty="0">
                <a:latin typeface="+mn-ea"/>
              </a:rPr>
              <a:t>計画の位置付け</a:t>
            </a:r>
            <a:endParaRPr lang="en-US" altLang="ja-JP" sz="1200" b="1" dirty="0">
              <a:latin typeface="+mn-ea"/>
            </a:endParaRPr>
          </a:p>
          <a:p>
            <a:r>
              <a:rPr lang="ja-JP" altLang="en-US" sz="1200" b="1" dirty="0">
                <a:latin typeface="+mn-ea"/>
              </a:rPr>
              <a:t>　</a:t>
            </a:r>
            <a:r>
              <a:rPr lang="ja-JP" altLang="en-US" sz="1200" dirty="0">
                <a:latin typeface="+mn-ea"/>
              </a:rPr>
              <a:t>健康増進法第</a:t>
            </a:r>
            <a:r>
              <a:rPr lang="en-US" altLang="ja-JP" sz="1200" dirty="0">
                <a:latin typeface="+mn-ea"/>
              </a:rPr>
              <a:t>8</a:t>
            </a:r>
            <a:r>
              <a:rPr lang="ja-JP" altLang="en-US" sz="1200" dirty="0">
                <a:latin typeface="+mn-ea"/>
              </a:rPr>
              <a:t>条第</a:t>
            </a:r>
            <a:r>
              <a:rPr lang="en-US" altLang="ja-JP" sz="1200" dirty="0">
                <a:latin typeface="+mn-ea"/>
              </a:rPr>
              <a:t>1</a:t>
            </a:r>
            <a:r>
              <a:rPr lang="ja-JP" altLang="en-US" sz="1200" dirty="0">
                <a:latin typeface="+mn-ea"/>
              </a:rPr>
              <a:t>項の規定に基づく都道府県計画、大阪府健康づくり推進条例第</a:t>
            </a:r>
            <a:r>
              <a:rPr lang="en-US" altLang="ja-JP" sz="1200" dirty="0">
                <a:latin typeface="+mn-ea"/>
              </a:rPr>
              <a:t>4</a:t>
            </a:r>
            <a:r>
              <a:rPr lang="ja-JP" altLang="en-US" sz="1200" dirty="0">
                <a:latin typeface="+mn-ea"/>
              </a:rPr>
              <a:t>条第</a:t>
            </a:r>
            <a:r>
              <a:rPr lang="en-US" altLang="ja-JP" sz="1200" dirty="0">
                <a:latin typeface="+mn-ea"/>
              </a:rPr>
              <a:t>1</a:t>
            </a:r>
            <a:r>
              <a:rPr lang="ja-JP" altLang="en-US" sz="1200" dirty="0">
                <a:latin typeface="+mn-ea"/>
              </a:rPr>
              <a:t>項に基づく府の責務</a:t>
            </a:r>
            <a:endParaRPr lang="en-US" altLang="ja-JP" sz="1200" dirty="0">
              <a:latin typeface="+mn-ea"/>
            </a:endParaRPr>
          </a:p>
          <a:p>
            <a:r>
              <a:rPr lang="en-US" altLang="ja-JP" sz="1200" b="1" dirty="0">
                <a:latin typeface="+mn-ea"/>
              </a:rPr>
              <a:t>●</a:t>
            </a:r>
            <a:r>
              <a:rPr lang="ja-JP" altLang="en-US" sz="1200" b="1" dirty="0">
                <a:latin typeface="+mn-ea"/>
              </a:rPr>
              <a:t>計画の期間</a:t>
            </a:r>
            <a:endParaRPr lang="en-US" altLang="ja-JP" sz="1200" b="1" dirty="0">
              <a:latin typeface="+mn-ea"/>
            </a:endParaRPr>
          </a:p>
          <a:p>
            <a:r>
              <a:rPr lang="ja-JP" altLang="en-US" sz="1200" b="1" dirty="0">
                <a:latin typeface="+mn-ea"/>
              </a:rPr>
              <a:t>　</a:t>
            </a:r>
            <a:r>
              <a:rPr lang="ja-JP" altLang="en-US" sz="1200" dirty="0">
                <a:latin typeface="+mn-ea"/>
              </a:rPr>
              <a:t>令和</a:t>
            </a:r>
            <a:r>
              <a:rPr lang="en-US" altLang="ja-JP" sz="1200" dirty="0">
                <a:latin typeface="+mn-ea"/>
              </a:rPr>
              <a:t>6</a:t>
            </a:r>
            <a:r>
              <a:rPr lang="ja-JP" altLang="en-US" sz="1200" dirty="0">
                <a:latin typeface="+mn-ea"/>
              </a:rPr>
              <a:t>（</a:t>
            </a:r>
            <a:r>
              <a:rPr lang="en-US" altLang="ja-JP" sz="1200" dirty="0">
                <a:latin typeface="+mn-ea"/>
              </a:rPr>
              <a:t>2024</a:t>
            </a:r>
            <a:r>
              <a:rPr lang="ja-JP" altLang="en-US" sz="1200" dirty="0">
                <a:latin typeface="+mn-ea"/>
              </a:rPr>
              <a:t>）年度～令和</a:t>
            </a:r>
            <a:r>
              <a:rPr lang="en-US" altLang="ja-JP" sz="1200" dirty="0">
                <a:latin typeface="+mn-ea"/>
              </a:rPr>
              <a:t>17</a:t>
            </a:r>
            <a:r>
              <a:rPr lang="ja-JP" altLang="en-US" sz="1200" dirty="0">
                <a:latin typeface="+mn-ea"/>
              </a:rPr>
              <a:t>（</a:t>
            </a:r>
            <a:r>
              <a:rPr lang="en-US" altLang="ja-JP" sz="1200" dirty="0">
                <a:latin typeface="+mn-ea"/>
              </a:rPr>
              <a:t>2035</a:t>
            </a:r>
            <a:r>
              <a:rPr lang="ja-JP" altLang="en-US" sz="1200" dirty="0">
                <a:latin typeface="+mn-ea"/>
              </a:rPr>
              <a:t>）年度（</a:t>
            </a:r>
            <a:r>
              <a:rPr lang="en-US" altLang="ja-JP" sz="1200" dirty="0">
                <a:latin typeface="+mn-ea"/>
              </a:rPr>
              <a:t>12</a:t>
            </a:r>
            <a:r>
              <a:rPr lang="ja-JP" altLang="en-US" sz="1200" dirty="0">
                <a:latin typeface="+mn-ea"/>
              </a:rPr>
              <a:t>年間）</a:t>
            </a:r>
          </a:p>
        </p:txBody>
      </p:sp>
      <p:sp>
        <p:nvSpPr>
          <p:cNvPr id="19" name="角丸四角形 47">
            <a:extLst>
              <a:ext uri="{FF2B5EF4-FFF2-40B4-BE49-F238E27FC236}">
                <a16:creationId xmlns:a16="http://schemas.microsoft.com/office/drawing/2014/main" id="{0BD9EAFE-98C1-4E60-A03F-87B978BA67A5}"/>
              </a:ext>
            </a:extLst>
          </p:cNvPr>
          <p:cNvSpPr/>
          <p:nvPr/>
        </p:nvSpPr>
        <p:spPr>
          <a:xfrm>
            <a:off x="406938" y="2456620"/>
            <a:ext cx="4562280" cy="1284800"/>
          </a:xfrm>
          <a:prstGeom prst="roundRect">
            <a:avLst>
              <a:gd name="adj" fmla="val 8499"/>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20" name="四角形: 角を丸くする 19">
            <a:extLst>
              <a:ext uri="{FF2B5EF4-FFF2-40B4-BE49-F238E27FC236}">
                <a16:creationId xmlns:a16="http://schemas.microsoft.com/office/drawing/2014/main" id="{472F6933-A273-4A4F-8739-57C50AA7D21C}"/>
              </a:ext>
            </a:extLst>
          </p:cNvPr>
          <p:cNvSpPr/>
          <p:nvPr/>
        </p:nvSpPr>
        <p:spPr>
          <a:xfrm>
            <a:off x="470126" y="2502239"/>
            <a:ext cx="1452708"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基本理念</a:t>
            </a:r>
          </a:p>
        </p:txBody>
      </p:sp>
      <p:sp>
        <p:nvSpPr>
          <p:cNvPr id="21" name="角丸四角形 47">
            <a:extLst>
              <a:ext uri="{FF2B5EF4-FFF2-40B4-BE49-F238E27FC236}">
                <a16:creationId xmlns:a16="http://schemas.microsoft.com/office/drawing/2014/main" id="{823822E5-50EF-422E-AD3C-483A524166C7}"/>
              </a:ext>
            </a:extLst>
          </p:cNvPr>
          <p:cNvSpPr/>
          <p:nvPr/>
        </p:nvSpPr>
        <p:spPr>
          <a:xfrm>
            <a:off x="662019" y="2964437"/>
            <a:ext cx="4424142" cy="561148"/>
          </a:xfrm>
          <a:prstGeom prst="roundRect">
            <a:avLst>
              <a:gd name="adj" fmla="val 8499"/>
            </a:avLst>
          </a:prstGeom>
          <a:noFill/>
          <a:ln w="19050">
            <a:noFill/>
          </a:ln>
        </p:spPr>
        <p:txBody>
          <a:bodyPr wrap="square" lIns="72000" tIns="72000" rIns="72000" bIns="72000" anchor="t" anchorCtr="0">
            <a:noAutofit/>
          </a:bodyPr>
          <a:lstStyle/>
          <a:p>
            <a:r>
              <a:rPr lang="ja-JP" altLang="en-US" sz="1200" b="1" dirty="0">
                <a:latin typeface="+mn-ea"/>
              </a:rPr>
              <a:t>全ての府民が健やかで心豊かに生活できる活力ある社会</a:t>
            </a:r>
          </a:p>
          <a:p>
            <a:r>
              <a:rPr lang="ja-JP" altLang="en-US" sz="1200" b="1" dirty="0">
                <a:latin typeface="+mn-ea"/>
              </a:rPr>
              <a:t>　　 ～いのち輝く健康未来都市・大阪の実現～</a:t>
            </a:r>
          </a:p>
        </p:txBody>
      </p:sp>
      <p:sp>
        <p:nvSpPr>
          <p:cNvPr id="22" name="角丸四角形 47">
            <a:extLst>
              <a:ext uri="{FF2B5EF4-FFF2-40B4-BE49-F238E27FC236}">
                <a16:creationId xmlns:a16="http://schemas.microsoft.com/office/drawing/2014/main" id="{D33216D2-9AAA-4C88-9089-99831B6CFB36}"/>
              </a:ext>
            </a:extLst>
          </p:cNvPr>
          <p:cNvSpPr/>
          <p:nvPr/>
        </p:nvSpPr>
        <p:spPr>
          <a:xfrm>
            <a:off x="5011732" y="2456620"/>
            <a:ext cx="4562280" cy="1284800"/>
          </a:xfrm>
          <a:prstGeom prst="roundRect">
            <a:avLst>
              <a:gd name="adj" fmla="val 8499"/>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23" name="四角形: 角を丸くする 22">
            <a:extLst>
              <a:ext uri="{FF2B5EF4-FFF2-40B4-BE49-F238E27FC236}">
                <a16:creationId xmlns:a16="http://schemas.microsoft.com/office/drawing/2014/main" id="{5341AF46-BAD4-4A35-88F7-A95D3BB80173}"/>
              </a:ext>
            </a:extLst>
          </p:cNvPr>
          <p:cNvSpPr/>
          <p:nvPr/>
        </p:nvSpPr>
        <p:spPr>
          <a:xfrm>
            <a:off x="5074920" y="2502239"/>
            <a:ext cx="1452708"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基本目標</a:t>
            </a:r>
          </a:p>
        </p:txBody>
      </p:sp>
      <p:sp>
        <p:nvSpPr>
          <p:cNvPr id="24" name="角丸四角形 47">
            <a:extLst>
              <a:ext uri="{FF2B5EF4-FFF2-40B4-BE49-F238E27FC236}">
                <a16:creationId xmlns:a16="http://schemas.microsoft.com/office/drawing/2014/main" id="{91AE79C6-82D9-4219-9211-110247E2DC78}"/>
              </a:ext>
            </a:extLst>
          </p:cNvPr>
          <p:cNvSpPr/>
          <p:nvPr/>
        </p:nvSpPr>
        <p:spPr>
          <a:xfrm>
            <a:off x="5119307" y="2732585"/>
            <a:ext cx="4424142" cy="1001081"/>
          </a:xfrm>
          <a:prstGeom prst="roundRect">
            <a:avLst>
              <a:gd name="adj" fmla="val 8499"/>
            </a:avLst>
          </a:prstGeom>
          <a:noFill/>
          <a:ln w="19050">
            <a:noFill/>
          </a:ln>
        </p:spPr>
        <p:txBody>
          <a:bodyPr wrap="square" lIns="72000" tIns="72000" rIns="72000" bIns="72000" anchor="t" anchorCtr="0">
            <a:noAutofit/>
          </a:bodyPr>
          <a:lstStyle/>
          <a:p>
            <a:r>
              <a:rPr lang="en-US" altLang="ja-JP" sz="1200" b="1" dirty="0">
                <a:latin typeface="+mn-ea"/>
              </a:rPr>
              <a:t>●</a:t>
            </a:r>
            <a:r>
              <a:rPr lang="ja-JP" altLang="en-US" sz="1200" b="1" dirty="0">
                <a:latin typeface="+mn-ea"/>
              </a:rPr>
              <a:t>健康寿命の延伸：</a:t>
            </a:r>
            <a:r>
              <a:rPr lang="en-US" altLang="ja-JP" sz="1200" dirty="0">
                <a:latin typeface="+mn-ea"/>
              </a:rPr>
              <a:t>3</a:t>
            </a:r>
            <a:r>
              <a:rPr lang="ja-JP" altLang="en-US" sz="1200" dirty="0">
                <a:latin typeface="+mn-ea"/>
              </a:rPr>
              <a:t>歳以上延伸</a:t>
            </a:r>
          </a:p>
          <a:p>
            <a:r>
              <a:rPr lang="en-US" altLang="ja-JP" sz="1200" b="1" dirty="0">
                <a:latin typeface="+mn-ea"/>
              </a:rPr>
              <a:t>●</a:t>
            </a:r>
            <a:r>
              <a:rPr lang="ja-JP" altLang="en-US" sz="1200" b="1" dirty="0">
                <a:latin typeface="+mn-ea"/>
              </a:rPr>
              <a:t>健康格差の縮小：</a:t>
            </a:r>
            <a:r>
              <a:rPr lang="ja-JP" altLang="en-US" sz="1200" dirty="0">
                <a:latin typeface="+mn-ea"/>
              </a:rPr>
              <a:t>日常生活動作が自立している期間の平均　</a:t>
            </a:r>
            <a:endParaRPr lang="en-US" altLang="ja-JP" sz="1200" dirty="0">
              <a:latin typeface="+mn-ea"/>
            </a:endParaRPr>
          </a:p>
          <a:p>
            <a:r>
              <a:rPr lang="ja-JP" altLang="en-US" sz="1200" dirty="0">
                <a:latin typeface="+mn-ea"/>
              </a:rPr>
              <a:t>　　　　　　　　　において上位</a:t>
            </a:r>
            <a:r>
              <a:rPr lang="en-US" altLang="ja-JP" sz="1200" dirty="0">
                <a:latin typeface="+mn-ea"/>
              </a:rPr>
              <a:t>4</a:t>
            </a:r>
            <a:r>
              <a:rPr lang="ja-JP" altLang="en-US" sz="1200" dirty="0">
                <a:latin typeface="+mn-ea"/>
              </a:rPr>
              <a:t>分の</a:t>
            </a:r>
            <a:r>
              <a:rPr lang="en-US" altLang="ja-JP" sz="1200" dirty="0">
                <a:latin typeface="+mn-ea"/>
              </a:rPr>
              <a:t>1</a:t>
            </a:r>
            <a:r>
              <a:rPr lang="ja-JP" altLang="en-US" sz="1200" dirty="0">
                <a:latin typeface="+mn-ea"/>
              </a:rPr>
              <a:t>の市町村の平均の</a:t>
            </a:r>
            <a:endParaRPr lang="en-US" altLang="ja-JP" sz="1200" dirty="0">
              <a:latin typeface="+mn-ea"/>
            </a:endParaRPr>
          </a:p>
          <a:p>
            <a:r>
              <a:rPr lang="ja-JP" altLang="en-US" sz="1200" dirty="0">
                <a:latin typeface="+mn-ea"/>
              </a:rPr>
              <a:t>　　　　　　　　　増加分を上回る下位</a:t>
            </a:r>
            <a:r>
              <a:rPr lang="en-US" altLang="ja-JP" sz="1200" dirty="0">
                <a:latin typeface="+mn-ea"/>
              </a:rPr>
              <a:t>4</a:t>
            </a:r>
            <a:r>
              <a:rPr lang="ja-JP" altLang="en-US" sz="1200" dirty="0">
                <a:latin typeface="+mn-ea"/>
              </a:rPr>
              <a:t>分の</a:t>
            </a:r>
            <a:r>
              <a:rPr lang="en-US" altLang="ja-JP" sz="1200" dirty="0">
                <a:latin typeface="+mn-ea"/>
              </a:rPr>
              <a:t>1</a:t>
            </a:r>
            <a:r>
              <a:rPr lang="ja-JP" altLang="en-US" sz="1200" dirty="0">
                <a:latin typeface="+mn-ea"/>
              </a:rPr>
              <a:t>の市町村の</a:t>
            </a:r>
            <a:endParaRPr lang="en-US" altLang="ja-JP" sz="1200" dirty="0">
              <a:latin typeface="+mn-ea"/>
            </a:endParaRPr>
          </a:p>
          <a:p>
            <a:r>
              <a:rPr lang="ja-JP" altLang="en-US" sz="1200" dirty="0">
                <a:latin typeface="+mn-ea"/>
              </a:rPr>
              <a:t>　　　　　　　　　平均の増加</a:t>
            </a:r>
          </a:p>
        </p:txBody>
      </p:sp>
      <p:sp>
        <p:nvSpPr>
          <p:cNvPr id="25" name="四角形: 角を丸くする 24">
            <a:extLst>
              <a:ext uri="{FF2B5EF4-FFF2-40B4-BE49-F238E27FC236}">
                <a16:creationId xmlns:a16="http://schemas.microsoft.com/office/drawing/2014/main" id="{33D848C0-2191-490C-A57A-775D67D9AD08}"/>
              </a:ext>
            </a:extLst>
          </p:cNvPr>
          <p:cNvSpPr/>
          <p:nvPr/>
        </p:nvSpPr>
        <p:spPr>
          <a:xfrm>
            <a:off x="501587" y="3844834"/>
            <a:ext cx="1452708"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基本方針</a:t>
            </a:r>
          </a:p>
        </p:txBody>
      </p:sp>
      <p:sp>
        <p:nvSpPr>
          <p:cNvPr id="3" name="正方形/長方形 2">
            <a:extLst>
              <a:ext uri="{FF2B5EF4-FFF2-40B4-BE49-F238E27FC236}">
                <a16:creationId xmlns:a16="http://schemas.microsoft.com/office/drawing/2014/main" id="{B25007E2-7752-4355-90E5-EF9D78F7F275}"/>
              </a:ext>
            </a:extLst>
          </p:cNvPr>
          <p:cNvSpPr/>
          <p:nvPr/>
        </p:nvSpPr>
        <p:spPr>
          <a:xfrm>
            <a:off x="2036816" y="3859101"/>
            <a:ext cx="4066804" cy="28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chemeClr val="accent1"/>
                </a:solidFill>
              </a:rPr>
              <a:t>●府民誰一人取り残さない健康づくりの推進</a:t>
            </a:r>
          </a:p>
        </p:txBody>
      </p:sp>
      <p:sp>
        <p:nvSpPr>
          <p:cNvPr id="26" name="正方形/長方形 25">
            <a:extLst>
              <a:ext uri="{FF2B5EF4-FFF2-40B4-BE49-F238E27FC236}">
                <a16:creationId xmlns:a16="http://schemas.microsoft.com/office/drawing/2014/main" id="{9935630D-96F2-4CE8-B952-4939366E3FBA}"/>
              </a:ext>
            </a:extLst>
          </p:cNvPr>
          <p:cNvSpPr/>
          <p:nvPr/>
        </p:nvSpPr>
        <p:spPr>
          <a:xfrm>
            <a:off x="5801274" y="3855153"/>
            <a:ext cx="3705032" cy="2890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u="sng" dirty="0">
                <a:solidFill>
                  <a:schemeClr val="accent1"/>
                </a:solidFill>
              </a:rPr>
              <a:t>●より実効性を持つ取組みの推進</a:t>
            </a:r>
          </a:p>
        </p:txBody>
      </p:sp>
      <p:sp>
        <p:nvSpPr>
          <p:cNvPr id="5" name="矢印: 五方向 4">
            <a:extLst>
              <a:ext uri="{FF2B5EF4-FFF2-40B4-BE49-F238E27FC236}">
                <a16:creationId xmlns:a16="http://schemas.microsoft.com/office/drawing/2014/main" id="{01B9CDBE-4FBB-4AE4-BE35-1EAA50A1D21F}"/>
              </a:ext>
            </a:extLst>
          </p:cNvPr>
          <p:cNvSpPr/>
          <p:nvPr/>
        </p:nvSpPr>
        <p:spPr>
          <a:xfrm>
            <a:off x="663352" y="5700363"/>
            <a:ext cx="8918279" cy="272160"/>
          </a:xfrm>
          <a:prstGeom prst="homePlate">
            <a:avLst/>
          </a:prstGeom>
          <a:solidFill>
            <a:srgbClr val="9DC3E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solidFill>
                  <a:schemeClr val="tx1"/>
                </a:solidFill>
              </a:rPr>
              <a:t>ライフコースアプローチ　（</a:t>
            </a:r>
            <a:r>
              <a:rPr kumimoji="1" lang="ja-JP" altLang="en-US" sz="1100" dirty="0">
                <a:solidFill>
                  <a:schemeClr val="tx1"/>
                </a:solidFill>
              </a:rPr>
              <a:t>胎児期から高齢期に至るまでの人の生涯を経時的に捉えた健康づくり）</a:t>
            </a:r>
          </a:p>
        </p:txBody>
      </p:sp>
      <p:sp>
        <p:nvSpPr>
          <p:cNvPr id="27" name="スライド番号プレースホルダー 1">
            <a:extLst>
              <a:ext uri="{FF2B5EF4-FFF2-40B4-BE49-F238E27FC236}">
                <a16:creationId xmlns:a16="http://schemas.microsoft.com/office/drawing/2014/main" id="{07A4E9D4-E3FC-4389-BF13-2FB99F8F6146}"/>
              </a:ext>
            </a:extLst>
          </p:cNvPr>
          <p:cNvSpPr>
            <a:spLocks noGrp="1"/>
          </p:cNvSpPr>
          <p:nvPr>
            <p:ph type="sldNum" sz="quarter" idx="12"/>
          </p:nvPr>
        </p:nvSpPr>
        <p:spPr>
          <a:xfrm>
            <a:off x="9523413" y="6546852"/>
            <a:ext cx="360000" cy="288000"/>
          </a:xfrm>
        </p:spPr>
        <p:txBody>
          <a:bodyPr/>
          <a:lstStyle/>
          <a:p>
            <a:fld id="{8491F570-1DE7-4E07-90A6-F6DA59EDAE7D}" type="slidenum">
              <a:rPr kumimoji="1" lang="ja-JP" altLang="en-US" smtClean="0"/>
              <a:pPr/>
              <a:t>5</a:t>
            </a:fld>
            <a:endParaRPr kumimoji="1" lang="ja-JP" altLang="en-US"/>
          </a:p>
        </p:txBody>
      </p:sp>
    </p:spTree>
    <p:extLst>
      <p:ext uri="{BB962C8B-B14F-4D97-AF65-F5344CB8AC3E}">
        <p14:creationId xmlns:p14="http://schemas.microsoft.com/office/powerpoint/2010/main" val="9955009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37000" y="920969"/>
            <a:ext cx="9432000" cy="568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3</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生活機能の維持・向上</a:t>
            </a:r>
          </a:p>
        </p:txBody>
      </p:sp>
      <p:sp>
        <p:nvSpPr>
          <p:cNvPr id="15" name="正方形/長方形 14"/>
          <p:cNvSpPr/>
          <p:nvPr/>
        </p:nvSpPr>
        <p:spPr>
          <a:xfrm>
            <a:off x="129323" y="777702"/>
            <a:ext cx="4292905" cy="432000"/>
          </a:xfrm>
          <a:prstGeom prst="rect">
            <a:avLst/>
          </a:prstGeom>
          <a:solidFill>
            <a:srgbClr val="002060"/>
          </a:solidFill>
        </p:spPr>
        <p:txBody>
          <a:bodyPr wrap="square" lIns="36000" tIns="90000" rIns="36000" bIns="36000" anchor="ctr">
            <a:no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a:t>
            </a:r>
            <a:r>
              <a:rPr kumimoji="1" lang="en-US" altLang="ja-JP"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2</a:t>
            </a: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）メンタルヘルス　</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 </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P.89-90</a:t>
            </a:r>
          </a:p>
        </p:txBody>
      </p:sp>
      <p:sp>
        <p:nvSpPr>
          <p:cNvPr id="17" name="正方形/長方形 16"/>
          <p:cNvSpPr/>
          <p:nvPr/>
        </p:nvSpPr>
        <p:spPr>
          <a:xfrm>
            <a:off x="363222" y="2145260"/>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府民の行動目標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8" name="正方形/長方形 17"/>
          <p:cNvSpPr/>
          <p:nvPr/>
        </p:nvSpPr>
        <p:spPr>
          <a:xfrm>
            <a:off x="511296" y="2443475"/>
            <a:ext cx="8856000" cy="881125"/>
          </a:xfrm>
          <a:prstGeom prst="rect">
            <a:avLst/>
          </a:prstGeom>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▽ストレスへの対処法に関する正しい知識を持つとともに、バランスの良い食事、適度な運動、十分な休養など、望ましい生活</a:t>
            </a: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游ゴシック" panose="020B0400000000000000" pitchFamily="50" charset="-128"/>
                <a:ea typeface="游ゴシック" panose="020B0400000000000000" pitchFamily="50" charset="-128"/>
              </a:rPr>
              <a:t>　</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習慣を維持することで、ストレスへの耐性を高めます。</a:t>
            </a: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游ゴシック" panose="020B0400000000000000" pitchFamily="50" charset="-128"/>
                <a:ea typeface="游ゴシック" panose="020B0400000000000000" pitchFamily="50" charset="-128"/>
              </a:rPr>
              <a:t>▽必要に応じて医療機関を受診するなど、専門的な支援を受けます。</a:t>
            </a:r>
            <a:endParaRPr lang="en-US" altLang="ja-JP" sz="1200" b="1" dirty="0">
              <a:solidFill>
                <a:prstClr val="black"/>
              </a:solidFill>
              <a:latin typeface="游ゴシック" panose="020B0400000000000000" pitchFamily="50" charset="-128"/>
              <a:ea typeface="游ゴシック" panose="020B04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▽周囲の人のこころの健康に気を配り、不調の人には早めの相談や受診を勧めます。</a:t>
            </a:r>
          </a:p>
        </p:txBody>
      </p:sp>
      <p:sp>
        <p:nvSpPr>
          <p:cNvPr id="24" name="正方形/長方形 23"/>
          <p:cNvSpPr/>
          <p:nvPr/>
        </p:nvSpPr>
        <p:spPr>
          <a:xfrm>
            <a:off x="363222" y="3402806"/>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行政等が取り組む数値目標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25" name="表 24"/>
          <p:cNvGraphicFramePr>
            <a:graphicFrameLocks noGrp="1"/>
          </p:cNvGraphicFramePr>
          <p:nvPr>
            <p:extLst>
              <p:ext uri="{D42A27DB-BD31-4B8C-83A1-F6EECF244321}">
                <p14:modId xmlns:p14="http://schemas.microsoft.com/office/powerpoint/2010/main" val="1522355985"/>
              </p:ext>
            </p:extLst>
          </p:nvPr>
        </p:nvGraphicFramePr>
        <p:xfrm>
          <a:off x="532234" y="3764969"/>
          <a:ext cx="8820001" cy="1080000"/>
        </p:xfrm>
        <a:graphic>
          <a:graphicData uri="http://schemas.openxmlformats.org/drawingml/2006/table">
            <a:tbl>
              <a:tblPr firstRow="1" firstCol="1" bandRow="1">
                <a:tableStyleId>{5C22544A-7EE6-4342-B048-85BDC9FD1C3A}</a:tableStyleId>
              </a:tblPr>
              <a:tblGrid>
                <a:gridCol w="360000">
                  <a:extLst>
                    <a:ext uri="{9D8B030D-6E8A-4147-A177-3AD203B41FA5}">
                      <a16:colId xmlns:a16="http://schemas.microsoft.com/office/drawing/2014/main" val="20000"/>
                    </a:ext>
                  </a:extLst>
                </a:gridCol>
                <a:gridCol w="3924132">
                  <a:extLst>
                    <a:ext uri="{9D8B030D-6E8A-4147-A177-3AD203B41FA5}">
                      <a16:colId xmlns:a16="http://schemas.microsoft.com/office/drawing/2014/main" val="20001"/>
                    </a:ext>
                  </a:extLst>
                </a:gridCol>
                <a:gridCol w="1537138">
                  <a:extLst>
                    <a:ext uri="{9D8B030D-6E8A-4147-A177-3AD203B41FA5}">
                      <a16:colId xmlns:a16="http://schemas.microsoft.com/office/drawing/2014/main" val="20002"/>
                    </a:ext>
                  </a:extLst>
                </a:gridCol>
                <a:gridCol w="1537138">
                  <a:extLst>
                    <a:ext uri="{9D8B030D-6E8A-4147-A177-3AD203B41FA5}">
                      <a16:colId xmlns:a16="http://schemas.microsoft.com/office/drawing/2014/main" val="904212953"/>
                    </a:ext>
                  </a:extLst>
                </a:gridCol>
                <a:gridCol w="1461593">
                  <a:extLst>
                    <a:ext uri="{9D8B030D-6E8A-4147-A177-3AD203B41FA5}">
                      <a16:colId xmlns:a16="http://schemas.microsoft.com/office/drawing/2014/main" val="20003"/>
                    </a:ext>
                  </a:extLst>
                </a:gridCol>
              </a:tblGrid>
              <a:tr h="273654">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806346">
                <a:tc>
                  <a:txBody>
                    <a:bodyPr/>
                    <a:lstStyle/>
                    <a:p>
                      <a:pPr algn="ctr" fontAlgn="auto">
                        <a:lnSpc>
                          <a:spcPts val="1600"/>
                        </a:lnSpc>
                        <a:spcAft>
                          <a:spcPts val="0"/>
                        </a:spcAft>
                      </a:pPr>
                      <a:r>
                        <a:rPr lang="en-US" altLang="ja-JP" sz="1200" dirty="0">
                          <a:solidFill>
                            <a:schemeClr val="bg1"/>
                          </a:solidFill>
                          <a:effectLst/>
                          <a:latin typeface="+mn-ea"/>
                          <a:ea typeface="+mn-ea"/>
                        </a:rPr>
                        <a:t>32</a:t>
                      </a: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気分障がい・不安障がいに相応する心理的苦痛を感じている者の割合の減少（</a:t>
                      </a:r>
                      <a:r>
                        <a:rPr lang="en-US" altLang="ja-JP" sz="1100" b="1" dirty="0">
                          <a:solidFill>
                            <a:schemeClr val="tx1"/>
                          </a:solidFill>
                          <a:effectLst/>
                          <a:latin typeface="+mn-ea"/>
                          <a:ea typeface="+mn-ea"/>
                        </a:rPr>
                        <a:t>20</a:t>
                      </a:r>
                      <a:r>
                        <a:rPr lang="ja-JP" altLang="en-US" sz="1100" b="1" dirty="0">
                          <a:solidFill>
                            <a:schemeClr val="tx1"/>
                          </a:solidFill>
                          <a:effectLst/>
                          <a:latin typeface="+mn-ea"/>
                          <a:ea typeface="+mn-ea"/>
                        </a:rPr>
                        <a:t>歳以上）</a:t>
                      </a:r>
                      <a:endParaRPr lang="en-US" altLang="ja-JP" sz="1100" b="1" dirty="0">
                        <a:solidFill>
                          <a:schemeClr val="tx1"/>
                        </a:solidFill>
                        <a:effectLst/>
                        <a:latin typeface="+mn-ea"/>
                        <a:ea typeface="+mn-ea"/>
                      </a:endParaRPr>
                    </a:p>
                    <a:p>
                      <a:pPr algn="l" fontAlgn="auto">
                        <a:lnSpc>
                          <a:spcPts val="1600"/>
                        </a:lnSpc>
                        <a:spcAft>
                          <a:spcPts val="0"/>
                        </a:spcAft>
                      </a:pPr>
                      <a:r>
                        <a:rPr lang="en-US" altLang="ja-JP" sz="1100" b="1" spc="-50" baseline="0" dirty="0">
                          <a:solidFill>
                            <a:schemeClr val="tx1"/>
                          </a:solidFill>
                          <a:effectLst/>
                          <a:latin typeface="+mn-ea"/>
                          <a:ea typeface="+mn-ea"/>
                        </a:rPr>
                        <a:t>【</a:t>
                      </a:r>
                      <a:r>
                        <a:rPr lang="ja-JP" altLang="en-US" sz="1100" b="1" spc="-50" baseline="0" dirty="0">
                          <a:solidFill>
                            <a:schemeClr val="tx1"/>
                          </a:solidFill>
                          <a:effectLst/>
                          <a:latin typeface="+mn-ea"/>
                          <a:ea typeface="+mn-ea"/>
                        </a:rPr>
                        <a:t>国民生活基礎調査</a:t>
                      </a:r>
                      <a:r>
                        <a:rPr lang="en-US" altLang="ja-JP" sz="1100" b="1" spc="-50" baseline="0" dirty="0">
                          <a:solidFill>
                            <a:schemeClr val="tx1"/>
                          </a:solidFill>
                          <a:effectLst/>
                          <a:latin typeface="+mn-ea"/>
                          <a:ea typeface="+mn-ea"/>
                        </a:rPr>
                        <a:t>】</a:t>
                      </a:r>
                      <a:endParaRPr lang="ja-JP" altLang="en-US" sz="1100" b="1" spc="-50" baseline="0"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10.7</a:t>
                      </a:r>
                      <a:r>
                        <a:rPr lang="ja-JP" altLang="en-US" sz="1100" b="1" dirty="0">
                          <a:solidFill>
                            <a:schemeClr val="tx1"/>
                          </a:solidFill>
                          <a:effectLst/>
                          <a:latin typeface="+mn-ea"/>
                          <a:ea typeface="+mn-ea"/>
                        </a:rPr>
                        <a:t>％</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R4</a:t>
                      </a:r>
                      <a:r>
                        <a:rPr lang="ja-JP" altLang="en-US" sz="105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R7</a:t>
                      </a:r>
                      <a:r>
                        <a:rPr lang="ja-JP" altLang="en-US" sz="1100" b="1" dirty="0">
                          <a:solidFill>
                            <a:schemeClr val="tx1"/>
                          </a:solidFill>
                          <a:effectLst/>
                          <a:latin typeface="+mn-ea"/>
                          <a:ea typeface="+mn-ea"/>
                          <a:cs typeface="HG丸ｺﾞｼｯｸM-PRO"/>
                        </a:rPr>
                        <a:t>の結果を</a:t>
                      </a:r>
                      <a:r>
                        <a:rPr lang="en-US" altLang="ja-JP" sz="1100" b="1" dirty="0">
                          <a:solidFill>
                            <a:schemeClr val="tx1"/>
                          </a:solidFill>
                          <a:effectLst/>
                          <a:latin typeface="+mn-ea"/>
                          <a:ea typeface="+mn-ea"/>
                          <a:cs typeface="HG丸ｺﾞｼｯｸM-PRO"/>
                        </a:rPr>
                        <a:t>R8</a:t>
                      </a:r>
                      <a:r>
                        <a:rPr lang="ja-JP" altLang="en-US" sz="1100" b="1" dirty="0">
                          <a:solidFill>
                            <a:schemeClr val="tx1"/>
                          </a:solidFill>
                          <a:effectLst/>
                          <a:latin typeface="+mn-ea"/>
                          <a:ea typeface="+mn-ea"/>
                          <a:cs typeface="HG丸ｺﾞｼｯｸM-PRO"/>
                        </a:rPr>
                        <a:t>年度に公表予定</a:t>
                      </a:r>
                      <a:endParaRPr lang="ja-JP" alt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9.4</a:t>
                      </a:r>
                      <a:r>
                        <a:rPr lang="ja-JP" altLang="en-US" sz="11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 name="角丸四角形 13"/>
          <p:cNvSpPr/>
          <p:nvPr/>
        </p:nvSpPr>
        <p:spPr>
          <a:xfrm>
            <a:off x="357909" y="1999614"/>
            <a:ext cx="9144000" cy="3021966"/>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角丸四角形 18"/>
          <p:cNvSpPr/>
          <p:nvPr/>
        </p:nvSpPr>
        <p:spPr>
          <a:xfrm>
            <a:off x="357909" y="135161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みんなでめざす目標</a:t>
            </a:r>
          </a:p>
        </p:txBody>
      </p:sp>
      <p:sp>
        <p:nvSpPr>
          <p:cNvPr id="20" name="角丸四角形 19"/>
          <p:cNvSpPr/>
          <p:nvPr/>
        </p:nvSpPr>
        <p:spPr>
          <a:xfrm>
            <a:off x="2445909" y="1351614"/>
            <a:ext cx="7056000"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過度のストレスを抱える府民の割合を減らします</a:t>
            </a: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～ストレスとうまく付き合いましょう～</a:t>
            </a:r>
          </a:p>
        </p:txBody>
      </p:sp>
      <p:sp>
        <p:nvSpPr>
          <p:cNvPr id="2" name="スライド番号プレースホルダー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50</a:t>
            </a:fld>
            <a:endPar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1" name="図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6" name="角丸四角形 19">
            <a:extLst>
              <a:ext uri="{FF2B5EF4-FFF2-40B4-BE49-F238E27FC236}">
                <a16:creationId xmlns:a16="http://schemas.microsoft.com/office/drawing/2014/main" id="{245C9C75-96B3-45E4-9E84-F2E6DB403F77}"/>
              </a:ext>
            </a:extLst>
          </p:cNvPr>
          <p:cNvSpPr/>
          <p:nvPr/>
        </p:nvSpPr>
        <p:spPr>
          <a:xfrm>
            <a:off x="357909" y="5018706"/>
            <a:ext cx="1089323" cy="1058718"/>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（計画策定時）</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角丸四角形 20">
            <a:extLst>
              <a:ext uri="{FF2B5EF4-FFF2-40B4-BE49-F238E27FC236}">
                <a16:creationId xmlns:a16="http://schemas.microsoft.com/office/drawing/2014/main" id="{E7D79426-5433-4F5E-8F09-266970CD761A}"/>
              </a:ext>
            </a:extLst>
          </p:cNvPr>
          <p:cNvSpPr/>
          <p:nvPr/>
        </p:nvSpPr>
        <p:spPr>
          <a:xfrm>
            <a:off x="1447232" y="5021580"/>
            <a:ext cx="8054677" cy="1058718"/>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dirty="0">
                <a:solidFill>
                  <a:schemeClr val="tx1"/>
                </a:solidFill>
                <a:latin typeface="+mn-ea"/>
              </a:rPr>
              <a:t>◆ </a:t>
            </a:r>
            <a:r>
              <a:rPr kumimoji="1" lang="ja-JP" altLang="en-US" sz="1200" b="1" baseline="0" dirty="0">
                <a:solidFill>
                  <a:schemeClr val="tx1"/>
                </a:solidFill>
                <a:latin typeface="+mn-ea"/>
                <a:ea typeface="+mn-ea"/>
              </a:rPr>
              <a:t>府民の悩みやストレスの原因は、男性では「自分の仕事」、女性では「収入・家計・借金等」が最多となっており、その他「自分の病気や介護」、「家族以外との人間関係」が多くなっています。 </a:t>
            </a:r>
            <a:endParaRPr kumimoji="1" lang="en-US" altLang="ja-JP" sz="1200" b="1" baseline="0" dirty="0">
              <a:solidFill>
                <a:schemeClr val="tx1"/>
              </a:solidFill>
              <a:latin typeface="+mn-ea"/>
              <a:ea typeface="+mn-ea"/>
            </a:endParaRPr>
          </a:p>
          <a:p>
            <a:pPr marL="174625" indent="-174625">
              <a:lnSpc>
                <a:spcPct val="100000"/>
              </a:lnSpc>
            </a:pPr>
            <a:r>
              <a:rPr kumimoji="1" lang="ja-JP" altLang="en-US" sz="1200" b="1" baseline="0" dirty="0">
                <a:solidFill>
                  <a:schemeClr val="tx1"/>
                </a:solidFill>
                <a:latin typeface="+mn-ea"/>
                <a:ea typeface="+mn-ea"/>
              </a:rPr>
              <a:t>◆ 大阪府の自殺者数は増加しており、年代別では、</a:t>
            </a:r>
            <a:r>
              <a:rPr kumimoji="1" lang="en-US" altLang="ja-JP" sz="1200" b="1" baseline="0" dirty="0">
                <a:solidFill>
                  <a:schemeClr val="tx1"/>
                </a:solidFill>
                <a:latin typeface="+mn-ea"/>
                <a:ea typeface="+mn-ea"/>
              </a:rPr>
              <a:t>40 </a:t>
            </a:r>
            <a:r>
              <a:rPr kumimoji="1" lang="ja-JP" altLang="en-US" sz="1200" b="1" baseline="0" dirty="0">
                <a:solidFill>
                  <a:schemeClr val="tx1"/>
                </a:solidFill>
                <a:latin typeface="+mn-ea"/>
                <a:ea typeface="+mn-ea"/>
              </a:rPr>
              <a:t>歳代、</a:t>
            </a:r>
            <a:r>
              <a:rPr kumimoji="1" lang="en-US" altLang="ja-JP" sz="1200" b="1" baseline="0" dirty="0">
                <a:solidFill>
                  <a:schemeClr val="tx1"/>
                </a:solidFill>
                <a:latin typeface="+mn-ea"/>
                <a:ea typeface="+mn-ea"/>
              </a:rPr>
              <a:t>50 </a:t>
            </a:r>
            <a:r>
              <a:rPr kumimoji="1" lang="ja-JP" altLang="en-US" sz="1200" b="1" baseline="0" dirty="0">
                <a:solidFill>
                  <a:schemeClr val="tx1"/>
                </a:solidFill>
                <a:latin typeface="+mn-ea"/>
                <a:ea typeface="+mn-ea"/>
              </a:rPr>
              <a:t>歳代が多い状況にあります。さらに、職業別（全国）でみると、特に </a:t>
            </a:r>
            <a:r>
              <a:rPr kumimoji="1" lang="en-US" altLang="ja-JP" sz="1200" b="1" baseline="0" dirty="0">
                <a:solidFill>
                  <a:schemeClr val="tx1"/>
                </a:solidFill>
                <a:latin typeface="+mn-ea"/>
                <a:ea typeface="+mn-ea"/>
              </a:rPr>
              <a:t>40 </a:t>
            </a:r>
            <a:r>
              <a:rPr kumimoji="1" lang="ja-JP" altLang="en-US" sz="1200" b="1" baseline="0" dirty="0">
                <a:solidFill>
                  <a:schemeClr val="tx1"/>
                </a:solidFill>
                <a:latin typeface="+mn-ea"/>
                <a:ea typeface="+mn-ea"/>
              </a:rPr>
              <a:t>歳代、</a:t>
            </a:r>
            <a:r>
              <a:rPr kumimoji="1" lang="en-US" altLang="ja-JP" sz="1200" b="1" baseline="0" dirty="0">
                <a:solidFill>
                  <a:schemeClr val="tx1"/>
                </a:solidFill>
                <a:latin typeface="+mn-ea"/>
                <a:ea typeface="+mn-ea"/>
              </a:rPr>
              <a:t>50 </a:t>
            </a:r>
            <a:r>
              <a:rPr kumimoji="1" lang="ja-JP" altLang="en-US" sz="1200" b="1" baseline="0" dirty="0">
                <a:solidFill>
                  <a:schemeClr val="tx1"/>
                </a:solidFill>
                <a:latin typeface="+mn-ea"/>
                <a:ea typeface="+mn-ea"/>
              </a:rPr>
              <a:t>歳代では「有職者」が約</a:t>
            </a:r>
            <a:r>
              <a:rPr kumimoji="1" lang="en-US" altLang="ja-JP" sz="1200" b="1" baseline="0" dirty="0">
                <a:solidFill>
                  <a:schemeClr val="tx1"/>
                </a:solidFill>
                <a:latin typeface="+mn-ea"/>
                <a:ea typeface="+mn-ea"/>
              </a:rPr>
              <a:t>5</a:t>
            </a:r>
            <a:r>
              <a:rPr kumimoji="1" lang="ja-JP" altLang="en-US" sz="1200" b="1" baseline="0" dirty="0">
                <a:solidFill>
                  <a:schemeClr val="tx1"/>
                </a:solidFill>
                <a:latin typeface="+mn-ea"/>
                <a:ea typeface="+mn-ea"/>
              </a:rPr>
              <a:t>割～</a:t>
            </a:r>
            <a:r>
              <a:rPr kumimoji="1" lang="en-US" altLang="ja-JP" sz="1200" b="1" baseline="0" dirty="0">
                <a:solidFill>
                  <a:schemeClr val="tx1"/>
                </a:solidFill>
                <a:latin typeface="+mn-ea"/>
                <a:ea typeface="+mn-ea"/>
              </a:rPr>
              <a:t>6 </a:t>
            </a:r>
            <a:r>
              <a:rPr kumimoji="1" lang="ja-JP" altLang="en-US" sz="1200" b="1" baseline="0" dirty="0">
                <a:solidFill>
                  <a:schemeClr val="tx1"/>
                </a:solidFill>
                <a:latin typeface="+mn-ea"/>
                <a:ea typeface="+mn-ea"/>
              </a:rPr>
              <a:t>割を占めており、職場におけるこころの健康づくりの充実・強化が必要です。</a:t>
            </a:r>
          </a:p>
        </p:txBody>
      </p:sp>
    </p:spTree>
    <p:extLst>
      <p:ext uri="{BB962C8B-B14F-4D97-AF65-F5344CB8AC3E}">
        <p14:creationId xmlns:p14="http://schemas.microsoft.com/office/powerpoint/2010/main" val="16635687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0"/>
            <a:ext cx="9432000" cy="658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2036732076"/>
              </p:ext>
            </p:extLst>
          </p:nvPr>
        </p:nvGraphicFramePr>
        <p:xfrm>
          <a:off x="441629" y="271719"/>
          <a:ext cx="8928000" cy="64800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480000">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職域等におけるこころの健康サポート</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■中小企業の人事担当者、労働者等の「こころの健康」に関する相談等の実施（職場のメンタルヘルス専門相談事業）</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rgbClr val="FF0000"/>
                          </a:solidFill>
                          <a:latin typeface="+mn-ea"/>
                          <a:ea typeface="+mn-ea"/>
                        </a:rPr>
                        <a:t>　</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第</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3</a:t>
                      </a: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4</a:t>
                      </a:r>
                      <a:r>
                        <a:rPr kumimoji="1" lang="ja-JP" altLang="en-US" sz="1100" b="0" baseline="0" dirty="0">
                          <a:solidFill>
                            <a:schemeClr val="tx1"/>
                          </a:solidFill>
                          <a:latin typeface="+mn-ea"/>
                          <a:ea typeface="+mn-ea"/>
                        </a:rPr>
                        <a:t>火曜日、第</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水曜日実施　</a:t>
                      </a:r>
                      <a:r>
                        <a:rPr kumimoji="1" lang="en-US" altLang="ja-JP" sz="1100" b="0" baseline="0" dirty="0">
                          <a:solidFill>
                            <a:schemeClr val="tx1"/>
                          </a:solidFill>
                          <a:latin typeface="+mn-ea"/>
                          <a:ea typeface="+mn-ea"/>
                        </a:rPr>
                        <a:t>27</a:t>
                      </a:r>
                      <a:r>
                        <a:rPr kumimoji="1" lang="ja-JP" altLang="en-US" sz="1100" b="0" baseline="0" dirty="0">
                          <a:solidFill>
                            <a:schemeClr val="tx1"/>
                          </a:solidFill>
                          <a:latin typeface="+mn-ea"/>
                          <a:ea typeface="+mn-ea"/>
                        </a:rPr>
                        <a:t>人</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（令和</a:t>
                      </a:r>
                      <a:r>
                        <a:rPr kumimoji="1" lang="en-US" altLang="ja-JP" sz="1100" b="0" baseline="0" dirty="0">
                          <a:solidFill>
                            <a:schemeClr val="tx1"/>
                          </a:solidFill>
                          <a:latin typeface="游ゴシック" panose="020B0400000000000000" pitchFamily="50" charset="-128"/>
                          <a:ea typeface="游ゴシック" panose="020B0400000000000000" pitchFamily="50" charset="-128"/>
                        </a:rPr>
                        <a:t>8</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年</a:t>
                      </a:r>
                      <a:r>
                        <a:rPr kumimoji="1" lang="en-US" altLang="zh-TW" sz="1100" b="0" baseline="0" dirty="0">
                          <a:solidFill>
                            <a:schemeClr val="tx1"/>
                          </a:solidFill>
                          <a:latin typeface="游ゴシック" panose="020B0400000000000000" pitchFamily="50" charset="-128"/>
                          <a:ea typeface="游ゴシック" panose="020B0400000000000000" pitchFamily="50" charset="-128"/>
                        </a:rPr>
                        <a:t>1/31</a:t>
                      </a:r>
                      <a:r>
                        <a:rPr kumimoji="1" lang="zh-TW" altLang="en-US" sz="1100" b="0" baseline="0" dirty="0">
                          <a:solidFill>
                            <a:schemeClr val="tx1"/>
                          </a:solidFill>
                          <a:latin typeface="游ゴシック" panose="020B0400000000000000" pitchFamily="50" charset="-128"/>
                          <a:ea typeface="游ゴシック" panose="020B0400000000000000" pitchFamily="50" charset="-128"/>
                        </a:rPr>
                        <a:t>現在）</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■事業所のメンタルヘルス推進担当者研修会の実施</a:t>
                      </a:r>
                      <a:r>
                        <a:rPr kumimoji="1" lang="en-US" altLang="ja-JP" sz="1100" b="0" baseline="0" dirty="0">
                          <a:solidFill>
                            <a:schemeClr val="tx1"/>
                          </a:solidFill>
                          <a:latin typeface="+mn-ea"/>
                          <a:ea typeface="+mn-ea"/>
                        </a:rPr>
                        <a:t>【10/9</a:t>
                      </a:r>
                      <a:r>
                        <a:rPr kumimoji="1" lang="ja-JP" altLang="en-US" sz="1100" b="0" baseline="0" dirty="0">
                          <a:solidFill>
                            <a:schemeClr val="tx1"/>
                          </a:solidFill>
                          <a:latin typeface="+mn-ea"/>
                          <a:ea typeface="+mn-ea"/>
                        </a:rPr>
                        <a:t>　参加者</a:t>
                      </a:r>
                      <a:r>
                        <a:rPr kumimoji="1" lang="en-US" altLang="ja-JP" sz="1100" b="0" baseline="0" dirty="0">
                          <a:solidFill>
                            <a:schemeClr val="tx1"/>
                          </a:solidFill>
                          <a:latin typeface="+mn-ea"/>
                          <a:ea typeface="+mn-ea"/>
                        </a:rPr>
                        <a:t>264</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12/11</a:t>
                      </a:r>
                      <a:r>
                        <a:rPr kumimoji="1" lang="ja-JP" altLang="en-US" sz="1100" b="0" baseline="0" dirty="0">
                          <a:solidFill>
                            <a:schemeClr val="tx1"/>
                          </a:solidFill>
                          <a:latin typeface="+mn-ea"/>
                          <a:ea typeface="+mn-ea"/>
                        </a:rPr>
                        <a:t>　参加者</a:t>
                      </a:r>
                      <a:r>
                        <a:rPr kumimoji="1" lang="en-US" altLang="ja-JP" sz="1100" b="0" baseline="0" dirty="0">
                          <a:solidFill>
                            <a:schemeClr val="tx1"/>
                          </a:solidFill>
                          <a:latin typeface="+mn-ea"/>
                          <a:ea typeface="+mn-ea"/>
                        </a:rPr>
                        <a:t>317</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中小企業経営者、労務管理者を対象とした「健康経営セミナー」（全</a:t>
                      </a:r>
                      <a:r>
                        <a:rPr kumimoji="1" lang="en-US" altLang="ja-JP" sz="1100" b="1" baseline="0" dirty="0">
                          <a:solidFill>
                            <a:schemeClr val="tx1"/>
                          </a:solidFill>
                          <a:latin typeface="+mn-ea"/>
                          <a:ea typeface="+mn-ea"/>
                        </a:rPr>
                        <a:t>2</a:t>
                      </a:r>
                      <a:r>
                        <a:rPr kumimoji="1" lang="ja-JP" altLang="en-US" sz="1100" b="1" baseline="0" dirty="0">
                          <a:solidFill>
                            <a:schemeClr val="tx1"/>
                          </a:solidFill>
                          <a:latin typeface="+mn-ea"/>
                          <a:ea typeface="+mn-ea"/>
                        </a:rPr>
                        <a:t>回・会場、オンラインのハイブリット開催）」を開催。うち</a:t>
                      </a:r>
                      <a:r>
                        <a:rPr kumimoji="1" lang="en-US" altLang="ja-JP" sz="1100" b="1" baseline="0" dirty="0">
                          <a:solidFill>
                            <a:schemeClr val="tx1"/>
                          </a:solidFill>
                          <a:latin typeface="+mn-ea"/>
                          <a:ea typeface="+mn-ea"/>
                        </a:rPr>
                        <a:t>1</a:t>
                      </a:r>
                      <a:r>
                        <a:rPr kumimoji="1" lang="ja-JP" altLang="en-US" sz="1100" b="1" baseline="0" dirty="0">
                          <a:solidFill>
                            <a:schemeClr val="tx1"/>
                          </a:solidFill>
                          <a:latin typeface="+mn-ea"/>
                          <a:ea typeface="+mn-ea"/>
                        </a:rPr>
                        <a:t>回を「人材確保が難しい時代のメンタルヘルス対策のキモとは」をテーマに実施。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第</a:t>
                      </a:r>
                      <a:r>
                        <a:rPr kumimoji="1" lang="en-US" altLang="ja-JP" sz="1100" b="1" baseline="0" dirty="0">
                          <a:solidFill>
                            <a:schemeClr val="tx1"/>
                          </a:solidFill>
                          <a:latin typeface="+mn-ea"/>
                          <a:ea typeface="+mn-ea"/>
                        </a:rPr>
                        <a:t>1</a:t>
                      </a:r>
                      <a:r>
                        <a:rPr kumimoji="1" lang="ja-JP" altLang="en-US" sz="1100" b="1" baseline="0" dirty="0">
                          <a:solidFill>
                            <a:schemeClr val="tx1"/>
                          </a:solidFill>
                          <a:latin typeface="+mn-ea"/>
                          <a:ea typeface="+mn-ea"/>
                        </a:rPr>
                        <a:t>回：</a:t>
                      </a:r>
                      <a:r>
                        <a:rPr kumimoji="1" lang="en-US" altLang="ja-JP" sz="1100" b="1" baseline="0" dirty="0">
                          <a:solidFill>
                            <a:schemeClr val="tx1"/>
                          </a:solidFill>
                          <a:latin typeface="+mn-ea"/>
                          <a:ea typeface="+mn-ea"/>
                        </a:rPr>
                        <a:t>8/5</a:t>
                      </a: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362</a:t>
                      </a:r>
                      <a:r>
                        <a:rPr kumimoji="1" lang="ja-JP" altLang="en-US" sz="1100" b="1" baseline="0" dirty="0">
                          <a:solidFill>
                            <a:schemeClr val="tx1"/>
                          </a:solidFill>
                          <a:latin typeface="+mn-ea"/>
                          <a:ea typeface="+mn-ea"/>
                        </a:rPr>
                        <a:t>人参加、第</a:t>
                      </a:r>
                      <a:r>
                        <a:rPr kumimoji="1" lang="en-US" altLang="ja-JP" sz="1100" b="1" baseline="0" dirty="0">
                          <a:solidFill>
                            <a:schemeClr val="tx1"/>
                          </a:solidFill>
                          <a:latin typeface="+mn-ea"/>
                          <a:ea typeface="+mn-ea"/>
                        </a:rPr>
                        <a:t>2</a:t>
                      </a:r>
                      <a:r>
                        <a:rPr kumimoji="1" lang="ja-JP" altLang="en-US" sz="1100" b="1" baseline="0" dirty="0">
                          <a:solidFill>
                            <a:schemeClr val="tx1"/>
                          </a:solidFill>
                          <a:latin typeface="+mn-ea"/>
                          <a:ea typeface="+mn-ea"/>
                        </a:rPr>
                        <a:t>回：</a:t>
                      </a:r>
                      <a:r>
                        <a:rPr kumimoji="1" lang="en-US" altLang="ja-JP" sz="1100" b="1" baseline="0" dirty="0">
                          <a:solidFill>
                            <a:schemeClr val="tx1"/>
                          </a:solidFill>
                          <a:latin typeface="+mn-ea"/>
                          <a:ea typeface="+mn-ea"/>
                        </a:rPr>
                        <a:t>9/30</a:t>
                      </a: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439</a:t>
                      </a:r>
                      <a:r>
                        <a:rPr kumimoji="1" lang="ja-JP" altLang="en-US" sz="1100" b="1" baseline="0" dirty="0">
                          <a:solidFill>
                            <a:schemeClr val="tx1"/>
                          </a:solidFill>
                          <a:latin typeface="+mn-ea"/>
                          <a:ea typeface="+mn-ea"/>
                        </a:rPr>
                        <a:t>人参加</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地域におけるこころの健康づくり</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■学校等との連携により研修会等を開催（大阪府立学校保健研究発表大会、大阪府小・中・高等学校保健主事合同研修会）</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■保健所において、こころの健康の保持増進についての啓発を目的に、講演会の開催（</a:t>
                      </a:r>
                      <a:r>
                        <a:rPr kumimoji="1" lang="en-US" altLang="ja-JP" sz="1100" b="0" baseline="0" dirty="0">
                          <a:solidFill>
                            <a:schemeClr val="tx1"/>
                          </a:solidFill>
                          <a:latin typeface="+mn-ea"/>
                          <a:ea typeface="+mn-ea"/>
                        </a:rPr>
                        <a:t>web</a:t>
                      </a:r>
                      <a:r>
                        <a:rPr kumimoji="1" lang="ja-JP" altLang="en-US" sz="1100" b="0" baseline="0" dirty="0">
                          <a:solidFill>
                            <a:schemeClr val="tx1"/>
                          </a:solidFill>
                          <a:latin typeface="+mn-ea"/>
                          <a:ea typeface="+mn-ea"/>
                        </a:rPr>
                        <a:t>開催等）、ロビー展示等を実施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■睡眠・ストレスに関する</a:t>
                      </a:r>
                      <a:r>
                        <a:rPr kumimoji="1" lang="en-US" altLang="ja-JP" sz="1100" b="0" baseline="0" dirty="0">
                          <a:solidFill>
                            <a:schemeClr val="tx1"/>
                          </a:solidFill>
                          <a:latin typeface="+mn-ea"/>
                          <a:ea typeface="+mn-ea"/>
                        </a:rPr>
                        <a:t>WEB</a:t>
                      </a:r>
                      <a:r>
                        <a:rPr kumimoji="1" lang="ja-JP" altLang="en-US" sz="1100" b="0" baseline="0" dirty="0">
                          <a:solidFill>
                            <a:schemeClr val="tx1"/>
                          </a:solidFill>
                          <a:latin typeface="+mn-ea"/>
                          <a:ea typeface="+mn-ea"/>
                        </a:rPr>
                        <a:t>啓発広告を実施（</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月）</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健活</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ポータルサイトの「睡眠・ストレス」に関するページをリニューアル</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若者を対象に、人気インフルエンサーとコラボし、</a:t>
                      </a:r>
                      <a:r>
                        <a:rPr kumimoji="1" lang="en-US" altLang="ja-JP" sz="1100" b="1" baseline="0" dirty="0">
                          <a:solidFill>
                            <a:schemeClr val="tx1"/>
                          </a:solidFill>
                          <a:latin typeface="+mn-ea"/>
                          <a:ea typeface="+mn-ea"/>
                        </a:rPr>
                        <a:t>SNS</a:t>
                      </a:r>
                      <a:r>
                        <a:rPr kumimoji="1" lang="ja-JP" altLang="en-US" sz="1100" b="1" baseline="0" dirty="0">
                          <a:solidFill>
                            <a:schemeClr val="tx1"/>
                          </a:solidFill>
                          <a:latin typeface="+mn-ea"/>
                          <a:ea typeface="+mn-ea"/>
                        </a:rPr>
                        <a:t>による情報発信を実施（</a:t>
                      </a:r>
                      <a:r>
                        <a:rPr kumimoji="1" lang="en-US" altLang="ja-JP" sz="1100" b="1" baseline="0" dirty="0">
                          <a:solidFill>
                            <a:schemeClr val="tx1"/>
                          </a:solidFill>
                          <a:latin typeface="+mn-ea"/>
                          <a:ea typeface="+mn-ea"/>
                        </a:rPr>
                        <a:t>1</a:t>
                      </a:r>
                      <a:r>
                        <a:rPr kumimoji="1" lang="ja-JP" altLang="en-US" sz="1100" b="1" baseline="0" dirty="0">
                          <a:solidFill>
                            <a:schemeClr val="tx1"/>
                          </a:solidFill>
                          <a:latin typeface="+mn-ea"/>
                          <a:ea typeface="+mn-ea"/>
                        </a:rPr>
                        <a:t>月）</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■リーフレット「うつ病ってなに？」を、ホームページ「こころのオアシス」の「刊行物・リーフレット」のページにて掲載し、普及啓発</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を通じて、市町村社会福祉協議会における小地域ネットワーク活動の推進に向けた取組みに対し、地域福祉・高齢者福祉交付金による財政支援を行うとともに、市町村地域福祉担当課長会議の場を活用し、市町村の実施状況、課題、対応策等の情報提供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相談支援の実施</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■保健所において電話・訪問・来所等によるこころの健康相談を実施。必要に応じて嘱託医師相談も実施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■若者が抱える様々な悩みに対して大学生や妊産婦を対象に</a:t>
                      </a:r>
                      <a:r>
                        <a:rPr kumimoji="1" lang="en-US" altLang="ja-JP" sz="1100" b="0" baseline="0" dirty="0">
                          <a:solidFill>
                            <a:schemeClr val="tx1"/>
                          </a:solidFill>
                          <a:latin typeface="+mn-ea"/>
                          <a:ea typeface="+mn-ea"/>
                        </a:rPr>
                        <a:t>SNS</a:t>
                      </a:r>
                      <a:r>
                        <a:rPr kumimoji="1" lang="ja-JP" altLang="en-US" sz="1100" b="0" baseline="0" dirty="0">
                          <a:solidFill>
                            <a:schemeClr val="tx1"/>
                          </a:solidFill>
                          <a:latin typeface="+mn-ea"/>
                          <a:ea typeface="+mn-ea"/>
                        </a:rPr>
                        <a:t>による相談を実施</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51</a:t>
            </a:fld>
            <a:endPar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3CE2E67E-ED93-43D6-9E67-0347F9308E9C}"/>
              </a:ext>
            </a:extLst>
          </p:cNvPr>
          <p:cNvSpPr/>
          <p:nvPr/>
        </p:nvSpPr>
        <p:spPr>
          <a:xfrm>
            <a:off x="6990225" y="6316057"/>
            <a:ext cx="2112940" cy="279603"/>
          </a:xfrm>
          <a:prstGeom prst="rect">
            <a:avLst/>
          </a:prstGeom>
        </p:spPr>
        <p:txBody>
          <a:bodyPr wrap="square" lIns="36000" tIns="72000" rIns="36000" bIns="36000">
            <a:noAutofit/>
          </a:bodyPr>
          <a:lstStyle/>
          <a:p>
            <a:pPr algn="ctr"/>
            <a:endParaRPr lang="ja-JP" altLang="en-US" sz="1100" b="1" dirty="0">
              <a:latin typeface="+mn-ea"/>
            </a:endParaRPr>
          </a:p>
        </p:txBody>
      </p:sp>
      <p:pic>
        <p:nvPicPr>
          <p:cNvPr id="8" name="図 7">
            <a:extLst>
              <a:ext uri="{FF2B5EF4-FFF2-40B4-BE49-F238E27FC236}">
                <a16:creationId xmlns:a16="http://schemas.microsoft.com/office/drawing/2014/main" id="{F518F0D0-9E04-4153-810D-DF92932530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86632" y="4498645"/>
            <a:ext cx="1451676" cy="20482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1" name="正方形/長方形 20">
            <a:extLst>
              <a:ext uri="{FF2B5EF4-FFF2-40B4-BE49-F238E27FC236}">
                <a16:creationId xmlns:a16="http://schemas.microsoft.com/office/drawing/2014/main" id="{FCB9501E-5E27-4AF9-9FBF-A2602DD41B03}"/>
              </a:ext>
            </a:extLst>
          </p:cNvPr>
          <p:cNvSpPr/>
          <p:nvPr/>
        </p:nvSpPr>
        <p:spPr>
          <a:xfrm>
            <a:off x="2868248" y="6301772"/>
            <a:ext cx="2142053" cy="199994"/>
          </a:xfrm>
          <a:prstGeom prst="rect">
            <a:avLst/>
          </a:prstGeom>
        </p:spPr>
        <p:txBody>
          <a:bodyPr wrap="square" lIns="36000" tIns="72000" rIns="36000" bIns="36000">
            <a:noAutofit/>
          </a:bodyPr>
          <a:lstStyle/>
          <a:p>
            <a:pPr algn="ctr"/>
            <a:r>
              <a:rPr lang="ja-JP" altLang="en-US" sz="1100" b="1" dirty="0">
                <a:latin typeface="+mn-ea"/>
              </a:rPr>
              <a:t>健康経営セミナー</a:t>
            </a:r>
          </a:p>
        </p:txBody>
      </p:sp>
      <p:sp>
        <p:nvSpPr>
          <p:cNvPr id="10" name="正方形/長方形 9">
            <a:extLst>
              <a:ext uri="{FF2B5EF4-FFF2-40B4-BE49-F238E27FC236}">
                <a16:creationId xmlns:a16="http://schemas.microsoft.com/office/drawing/2014/main" id="{2556E113-E9A7-42AF-82A4-09A15CDBB77C}"/>
              </a:ext>
            </a:extLst>
          </p:cNvPr>
          <p:cNvSpPr/>
          <p:nvPr/>
        </p:nvSpPr>
        <p:spPr>
          <a:xfrm>
            <a:off x="6690856" y="6093923"/>
            <a:ext cx="2857023" cy="222134"/>
          </a:xfrm>
          <a:prstGeom prst="rect">
            <a:avLst/>
          </a:prstGeom>
        </p:spPr>
        <p:txBody>
          <a:bodyPr wrap="square" lIns="36000" tIns="72000" rIns="36000" bIns="36000">
            <a:noAutofit/>
          </a:bodyPr>
          <a:lstStyle/>
          <a:p>
            <a:pPr algn="ctr"/>
            <a:r>
              <a:rPr lang="ja-JP" altLang="en-US" sz="1100" b="1" dirty="0">
                <a:latin typeface="+mn-ea"/>
              </a:rPr>
              <a:t>健活</a:t>
            </a:r>
            <a:r>
              <a:rPr lang="en-US" altLang="ja-JP" sz="1100" b="1" dirty="0">
                <a:latin typeface="+mn-ea"/>
              </a:rPr>
              <a:t>10</a:t>
            </a:r>
            <a:r>
              <a:rPr lang="ja-JP" altLang="en-US" sz="1100" b="1" dirty="0">
                <a:latin typeface="+mn-ea"/>
              </a:rPr>
              <a:t>ポータルサイトの</a:t>
            </a:r>
            <a:endParaRPr lang="en-US" altLang="ja-JP" sz="1100" b="1" dirty="0">
              <a:latin typeface="+mn-ea"/>
            </a:endParaRPr>
          </a:p>
          <a:p>
            <a:pPr algn="ctr"/>
            <a:r>
              <a:rPr lang="ja-JP" altLang="en-US" sz="1100" b="1" dirty="0">
                <a:latin typeface="+mn-ea"/>
              </a:rPr>
              <a:t>「睡眠・ストレス」に関する</a:t>
            </a:r>
            <a:endParaRPr lang="en-US" altLang="ja-JP" sz="1100" b="1" dirty="0">
              <a:latin typeface="+mn-ea"/>
            </a:endParaRPr>
          </a:p>
          <a:p>
            <a:pPr algn="ctr"/>
            <a:r>
              <a:rPr lang="ja-JP" altLang="en-US" sz="1100" b="1" dirty="0">
                <a:latin typeface="+mn-ea"/>
              </a:rPr>
              <a:t>ページをリニューアル</a:t>
            </a:r>
          </a:p>
        </p:txBody>
      </p:sp>
      <p:pic>
        <p:nvPicPr>
          <p:cNvPr id="5" name="図 4">
            <a:extLst>
              <a:ext uri="{FF2B5EF4-FFF2-40B4-BE49-F238E27FC236}">
                <a16:creationId xmlns:a16="http://schemas.microsoft.com/office/drawing/2014/main" id="{B597EDEE-99A5-4C48-9895-2BD050CAFA9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83311" y="4419067"/>
            <a:ext cx="2520868" cy="2058658"/>
          </a:xfrm>
          <a:prstGeom prst="rect">
            <a:avLst/>
          </a:prstGeom>
        </p:spPr>
      </p:pic>
    </p:spTree>
    <p:extLst>
      <p:ext uri="{BB962C8B-B14F-4D97-AF65-F5344CB8AC3E}">
        <p14:creationId xmlns:p14="http://schemas.microsoft.com/office/powerpoint/2010/main" val="13234812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2027690262"/>
              </p:ext>
            </p:extLst>
          </p:nvPr>
        </p:nvGraphicFramePr>
        <p:xfrm>
          <a:off x="468793" y="1455982"/>
          <a:ext cx="8928000" cy="501792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4683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a:t>
                      </a:r>
                      <a:endParaRPr kumimoji="1" lang="en-US" altLang="ja-JP" sz="1600" b="1" baseline="0" dirty="0">
                        <a:solidFill>
                          <a:schemeClr val="bg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職域等におけるこころの健康サポート</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■中小企業等におけるメンタルヘルス対策の推進</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地域におけるこころの健康づくり</a:t>
                      </a:r>
                      <a:r>
                        <a:rPr kumimoji="1" lang="en-US" altLang="ja-JP" sz="1100" baseline="0" dirty="0">
                          <a:solidFill>
                            <a:schemeClr val="tx1"/>
                          </a:solidFill>
                          <a:latin typeface="+mn-ea"/>
                          <a:ea typeface="+mn-ea"/>
                        </a:rPr>
                        <a:t>》</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■子どものこころの健やかな成長を育む健康教育の充実</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■地域におけるこころの健康づくりの推進</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■府内全市町村において、小地域ネットワーク活動の取組みが進められている一方で、参加者の固定化や担い手が不足</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相談支援の実施</a:t>
                      </a:r>
                      <a:r>
                        <a:rPr kumimoji="1" lang="en-US" altLang="ja-JP" sz="1100" u="none" baseline="0" dirty="0">
                          <a:solidFill>
                            <a:schemeClr val="tx1"/>
                          </a:solidFill>
                          <a:latin typeface="+mn-ea"/>
                          <a:ea typeface="+mn-ea"/>
                        </a:rPr>
                        <a:t>》</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■相談支援の推進、相談窓口の周知啓発</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15978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職域等におけるこころの健康サポート</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職場のメンタルヘルス専門相談等、各種取組のさらなる</a:t>
                      </a:r>
                      <a:r>
                        <a:rPr kumimoji="1" lang="en-US" altLang="ja-JP" sz="1100" b="1" baseline="0" dirty="0">
                          <a:solidFill>
                            <a:schemeClr val="tx1"/>
                          </a:solidFill>
                          <a:latin typeface="+mn-ea"/>
                          <a:ea typeface="+mn-ea"/>
                        </a:rPr>
                        <a:t>PR</a:t>
                      </a:r>
                      <a:r>
                        <a:rPr kumimoji="1" lang="ja-JP" altLang="en-US" sz="1100" b="1" baseline="0" dirty="0">
                          <a:solidFill>
                            <a:schemeClr val="tx1"/>
                          </a:solidFill>
                          <a:latin typeface="+mn-ea"/>
                          <a:ea typeface="+mn-ea"/>
                        </a:rPr>
                        <a:t>・周知を実施</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■職域における休養・睡眠の取組みを促進できるセミナーを検討</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地域におけるこころの健康づくり</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■チーム学校として連携できるよう、研修会や発表会を開催</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引き続き、児童生徒が主体的に深く学べる機会を増やしていく</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■市町村等との連携のもと、引き続き府民への普及啓発を実施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■地域福祉・高齢者福祉交付金による財政支援を行うとともに、市町村地域福祉担当課長会議等を通じて、先進事例の情報提供等を行う</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相談支援の実施</a:t>
                      </a:r>
                      <a:r>
                        <a:rPr kumimoji="1" lang="en-US" altLang="ja-JP" sz="1100" b="1" u="none" baseline="0" dirty="0">
                          <a:solidFill>
                            <a:schemeClr val="tx1"/>
                          </a:solidFill>
                          <a:latin typeface="+mn-ea"/>
                          <a:ea typeface="+mn-ea"/>
                        </a:rPr>
                        <a:t>》</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en-US" altLang="ja-JP" sz="1100" b="1" baseline="0" dirty="0">
                          <a:solidFill>
                            <a:schemeClr val="tx1"/>
                          </a:solidFill>
                          <a:latin typeface="+mn-ea"/>
                          <a:ea typeface="+mn-ea"/>
                        </a:rPr>
                        <a:t>SNS</a:t>
                      </a:r>
                      <a:r>
                        <a:rPr kumimoji="1" lang="ja-JP" altLang="en-US" sz="1100" b="1" baseline="0" dirty="0">
                          <a:solidFill>
                            <a:schemeClr val="tx1"/>
                          </a:solidFill>
                          <a:latin typeface="+mn-ea"/>
                          <a:ea typeface="+mn-ea"/>
                        </a:rPr>
                        <a:t>等を活用し若者に対して相談窓口の周知啓発</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1612324"/>
                  </a:ext>
                </a:extLst>
              </a:tr>
              <a:tr h="100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mn-ea"/>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mn-ea"/>
                          <a:ea typeface="+mn-ea"/>
                          <a:cs typeface="+mn-cs"/>
                        </a:rPr>
                        <a:t>8</a:t>
                      </a:r>
                      <a:r>
                        <a:rPr kumimoji="1" lang="ja-JP" altLang="en-US" sz="1050" b="1" i="0" u="none" strike="noStrike" kern="1200" cap="none" spc="0" normalizeH="0" baseline="0" noProof="0" dirty="0">
                          <a:ln>
                            <a:noFill/>
                          </a:ln>
                          <a:solidFill>
                            <a:schemeClr val="bg1"/>
                          </a:solidFill>
                          <a:effectLst/>
                          <a:uLnTx/>
                          <a:uFillTx/>
                          <a:latin typeface="+mn-ea"/>
                          <a:ea typeface="+mn-ea"/>
                          <a:cs typeface="+mn-cs"/>
                        </a:rPr>
                        <a:t>年度</a:t>
                      </a:r>
                      <a:endParaRPr kumimoji="1" lang="en-US" altLang="ja-JP" sz="1050" b="1" i="0" u="none" strike="noStrike" kern="1200" cap="none" spc="0" normalizeH="0" baseline="0" noProof="0" dirty="0">
                        <a:ln>
                          <a:noFill/>
                        </a:ln>
                        <a:solidFill>
                          <a:schemeClr val="bg1"/>
                        </a:solidFill>
                        <a:effectLst/>
                        <a:uLnTx/>
                        <a:uFillTx/>
                        <a:latin typeface="+mn-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mn-ea"/>
                          <a:ea typeface="+mn-ea"/>
                          <a:cs typeface="+mn-cs"/>
                        </a:rPr>
                        <a:t>予算</a:t>
                      </a:r>
                      <a:endParaRPr kumimoji="1" lang="en-US" altLang="ja-JP" sz="1050" b="1" i="0" u="none" strike="noStrike" kern="1200" cap="none" spc="0" normalizeH="0" baseline="0" noProof="0" dirty="0">
                        <a:ln>
                          <a:noFill/>
                        </a:ln>
                        <a:solidFill>
                          <a:schemeClr val="bg1"/>
                        </a:solidFill>
                        <a:effectLst/>
                        <a:uLnTx/>
                        <a:uFillTx/>
                        <a:latin typeface="+mn-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mn-ea"/>
                          <a:ea typeface="+mn-ea"/>
                          <a:cs typeface="+mn-cs"/>
                        </a:rPr>
                        <a:t>（主要事業）</a:t>
                      </a:r>
                      <a:endParaRPr kumimoji="1" lang="en-US" altLang="ja-JP" sz="1050" b="1" i="0" u="none" strike="noStrike" kern="1200" cap="none" spc="0" normalizeH="0" baseline="0" noProof="0" dirty="0">
                        <a:ln>
                          <a:noFill/>
                        </a:ln>
                        <a:solidFill>
                          <a:schemeClr val="bg1"/>
                        </a:solidFill>
                        <a:effectLst/>
                        <a:uLnTx/>
                        <a:uFillTx/>
                        <a:latin typeface="+mn-ea"/>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aseline="0" dirty="0">
                          <a:solidFill>
                            <a:schemeClr val="tx1"/>
                          </a:solidFill>
                          <a:latin typeface="游ゴシック" panose="020B0400000000000000" pitchFamily="50" charset="-128"/>
                          <a:ea typeface="游ゴシック" panose="020B0400000000000000" pitchFamily="50" charset="-128"/>
                        </a:rPr>
                        <a:t>地域自殺対策強化運営費</a:t>
                      </a:r>
                      <a:r>
                        <a:rPr kumimoji="1" lang="ja-JP" altLang="en-US" sz="1100" baseline="0" dirty="0">
                          <a:solidFill>
                            <a:schemeClr val="tx1"/>
                          </a:solidFill>
                          <a:latin typeface="+mn-ea"/>
                          <a:ea typeface="+mn-ea"/>
                        </a:rPr>
                        <a:t>（</a:t>
                      </a:r>
                      <a:r>
                        <a:rPr kumimoji="1" lang="en-US" altLang="ja-JP" sz="1100" baseline="0" dirty="0">
                          <a:solidFill>
                            <a:schemeClr val="tx1"/>
                          </a:solidFill>
                          <a:latin typeface="+mn-ea"/>
                          <a:ea typeface="+mn-ea"/>
                        </a:rPr>
                        <a:t>2,710</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中小企業の健康づくり推進事業（</a:t>
                      </a:r>
                      <a:r>
                        <a:rPr kumimoji="1" lang="en-US" altLang="ja-JP" sz="1100" b="0" baseline="0" dirty="0">
                          <a:solidFill>
                            <a:schemeClr val="tx1"/>
                          </a:solidFill>
                          <a:latin typeface="游ゴシック" panose="020B0400000000000000" pitchFamily="50" charset="-128"/>
                          <a:ea typeface="+mn-ea"/>
                        </a:rPr>
                        <a:t>4,198</a:t>
                      </a:r>
                      <a:r>
                        <a:rPr kumimoji="1" lang="ja-JP" altLang="en-US" sz="1100" b="0" baseline="0" dirty="0">
                          <a:solidFill>
                            <a:schemeClr val="tx1"/>
                          </a:solidFill>
                          <a:latin typeface="游ゴシック" panose="020B0400000000000000" pitchFamily="50" charset="-128"/>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aseline="0" dirty="0">
                          <a:solidFill>
                            <a:schemeClr val="tx1"/>
                          </a:solidFill>
                          <a:latin typeface="游ゴシック" panose="020B0400000000000000" pitchFamily="50" charset="-128"/>
                          <a:ea typeface="游ゴシック" panose="020B0400000000000000" pitchFamily="50" charset="-128"/>
                        </a:rPr>
                        <a:t>精神保健福祉関係運営費（</a:t>
                      </a:r>
                      <a:r>
                        <a:rPr kumimoji="1" lang="en-US" altLang="zh-TW" sz="1100" baseline="0" dirty="0">
                          <a:solidFill>
                            <a:schemeClr val="tx1"/>
                          </a:solidFill>
                          <a:latin typeface="游ゴシック" panose="020B0400000000000000" pitchFamily="50" charset="-128"/>
                          <a:ea typeface="游ゴシック" panose="020B0400000000000000" pitchFamily="50" charset="-128"/>
                        </a:rPr>
                        <a:t>2,089</a:t>
                      </a:r>
                      <a:r>
                        <a:rPr kumimoji="1" lang="zh-TW" altLang="en-US" sz="1100" baseline="0" dirty="0">
                          <a:solidFill>
                            <a:schemeClr val="tx1"/>
                          </a:solidFill>
                          <a:latin typeface="游ゴシック" panose="020B0400000000000000" pitchFamily="50" charset="-128"/>
                          <a:ea typeface="游ゴシック" panose="020B0400000000000000" pitchFamily="50" charset="-128"/>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大阪府地域福祉・高齢者福祉交付金（</a:t>
                      </a:r>
                      <a:r>
                        <a:rPr kumimoji="1" lang="en-US" altLang="ja-JP" sz="1100" b="0" baseline="0" dirty="0">
                          <a:solidFill>
                            <a:schemeClr val="tx1"/>
                          </a:solidFill>
                          <a:latin typeface="游ゴシック" panose="020B0400000000000000" pitchFamily="50" charset="-128"/>
                          <a:ea typeface="+mn-ea"/>
                        </a:rPr>
                        <a:t>901,598</a:t>
                      </a:r>
                      <a:r>
                        <a:rPr kumimoji="1" lang="ja-JP" altLang="en-US" sz="1100" b="0" baseline="0" dirty="0">
                          <a:solidFill>
                            <a:schemeClr val="tx1"/>
                          </a:solidFill>
                          <a:latin typeface="游ゴシック" panose="020B0400000000000000" pitchFamily="50" charset="-128"/>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心の健康相談事業費（</a:t>
                      </a:r>
                      <a:r>
                        <a:rPr kumimoji="1" lang="en-US" altLang="ja-JP" sz="1100" baseline="0" dirty="0">
                          <a:solidFill>
                            <a:schemeClr val="tx1"/>
                          </a:solidFill>
                          <a:latin typeface="+mn-ea"/>
                          <a:ea typeface="+mn-ea"/>
                        </a:rPr>
                        <a:t>22,661</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aseline="0" dirty="0">
                          <a:solidFill>
                            <a:schemeClr val="tx1"/>
                          </a:solidFill>
                          <a:latin typeface="游ゴシック" panose="020B0400000000000000" pitchFamily="50" charset="-128"/>
                          <a:ea typeface="游ゴシック" panose="020B0400000000000000" pitchFamily="50" charset="-128"/>
                        </a:rPr>
                        <a:t>自殺対策強化事業</a:t>
                      </a:r>
                      <a:r>
                        <a:rPr kumimoji="1" lang="ja-JP" altLang="en-US" sz="1100" baseline="0" dirty="0">
                          <a:solidFill>
                            <a:schemeClr val="tx1"/>
                          </a:solidFill>
                          <a:latin typeface="游ゴシック" panose="020B0400000000000000" pitchFamily="50" charset="-128"/>
                          <a:ea typeface="游ゴシック" panose="020B0400000000000000" pitchFamily="50" charset="-128"/>
                        </a:rPr>
                        <a:t>（</a:t>
                      </a:r>
                      <a:r>
                        <a:rPr kumimoji="1" lang="en-US" altLang="ja-JP" sz="1100" baseline="0" dirty="0">
                          <a:solidFill>
                            <a:schemeClr val="tx1"/>
                          </a:solidFill>
                          <a:latin typeface="游ゴシック" panose="020B0400000000000000" pitchFamily="50" charset="-128"/>
                          <a:ea typeface="+mn-ea"/>
                        </a:rPr>
                        <a:t>144,609</a:t>
                      </a:r>
                      <a:r>
                        <a:rPr kumimoji="1" lang="ja-JP" altLang="en-US" sz="1100" baseline="0" dirty="0">
                          <a:solidFill>
                            <a:schemeClr val="tx1"/>
                          </a:solidFill>
                          <a:latin typeface="+mn-ea"/>
                          <a:ea typeface="+mn-ea"/>
                        </a:rPr>
                        <a:t>千円）</a:t>
                      </a: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拡充</a:t>
                      </a:r>
                      <a:r>
                        <a:rPr kumimoji="1" lang="en-US" altLang="ja-JP" sz="1100" baseline="0" dirty="0">
                          <a:solidFill>
                            <a:schemeClr val="tx1"/>
                          </a:solidFill>
                          <a:latin typeface="+mn-ea"/>
                          <a:ea typeface="+mn-ea"/>
                        </a:rPr>
                        <a:t>】</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2091290"/>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52</a:t>
            </a:fld>
            <a:endParaRPr kumimoji="1" lang="ja-JP" altLang="en-US"/>
          </a:p>
        </p:txBody>
      </p:sp>
      <p:graphicFrame>
        <p:nvGraphicFramePr>
          <p:cNvPr id="3" name="表 2">
            <a:extLst>
              <a:ext uri="{FF2B5EF4-FFF2-40B4-BE49-F238E27FC236}">
                <a16:creationId xmlns:a16="http://schemas.microsoft.com/office/drawing/2014/main" id="{2D4C7507-EFE9-4224-8845-62E13E012959}"/>
              </a:ext>
            </a:extLst>
          </p:cNvPr>
          <p:cNvGraphicFramePr>
            <a:graphicFrameLocks noGrp="1"/>
          </p:cNvGraphicFramePr>
          <p:nvPr>
            <p:extLst>
              <p:ext uri="{D42A27DB-BD31-4B8C-83A1-F6EECF244321}">
                <p14:modId xmlns:p14="http://schemas.microsoft.com/office/powerpoint/2010/main" val="851066910"/>
              </p:ext>
            </p:extLst>
          </p:nvPr>
        </p:nvGraphicFramePr>
        <p:xfrm>
          <a:off x="468793" y="447982"/>
          <a:ext cx="8928000" cy="144912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1876267032"/>
                    </a:ext>
                  </a:extLst>
                </a:gridCol>
                <a:gridCol w="7920000">
                  <a:extLst>
                    <a:ext uri="{9D8B030D-6E8A-4147-A177-3AD203B41FA5}">
                      <a16:colId xmlns:a16="http://schemas.microsoft.com/office/drawing/2014/main" val="3813748440"/>
                    </a:ext>
                  </a:extLst>
                </a:gridCol>
              </a:tblGrid>
              <a:tr h="100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n-ea"/>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mn-ea"/>
                          <a:ea typeface="+mn-ea"/>
                          <a:cs typeface="+mn-cs"/>
                        </a:rPr>
                        <a:t>7</a:t>
                      </a:r>
                      <a:r>
                        <a:rPr kumimoji="1" lang="ja-JP" altLang="en-US" sz="1050" b="1" i="0" u="none" strike="noStrike" kern="1200" cap="none" spc="0" normalizeH="0" baseline="0" noProof="0" dirty="0">
                          <a:ln>
                            <a:noFill/>
                          </a:ln>
                          <a:solidFill>
                            <a:prstClr val="white"/>
                          </a:solidFill>
                          <a:effectLst/>
                          <a:uLnTx/>
                          <a:uFillTx/>
                          <a:latin typeface="+mn-ea"/>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mn-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n-ea"/>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mn-ea"/>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mn-ea"/>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mn-ea"/>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地域自殺対策強化運営費（</a:t>
                      </a:r>
                      <a:r>
                        <a:rPr kumimoji="1" lang="en-US" altLang="ja-JP" sz="1100" b="0" baseline="0" dirty="0">
                          <a:solidFill>
                            <a:schemeClr val="tx1"/>
                          </a:solidFill>
                          <a:latin typeface="游ゴシック" panose="020B0400000000000000" pitchFamily="50" charset="-128"/>
                          <a:ea typeface="+mn-ea"/>
                        </a:rPr>
                        <a:t>2,778</a:t>
                      </a:r>
                      <a:r>
                        <a:rPr kumimoji="1" lang="ja-JP" altLang="en-US" sz="1100" b="0" baseline="0" dirty="0">
                          <a:solidFill>
                            <a:schemeClr val="tx1"/>
                          </a:solidFill>
                          <a:latin typeface="游ゴシック" panose="020B0400000000000000" pitchFamily="50" charset="-128"/>
                          <a:ea typeface="+mn-ea"/>
                        </a:rPr>
                        <a:t>千円）</a:t>
                      </a:r>
                      <a:endParaRPr kumimoji="1" lang="en-US" altLang="ja-JP" sz="1100" b="0" baseline="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中小企業の健康づくり推進事業（</a:t>
                      </a:r>
                      <a:r>
                        <a:rPr kumimoji="1" lang="en-US" altLang="ja-JP" sz="1100" b="0" baseline="0" dirty="0">
                          <a:solidFill>
                            <a:schemeClr val="tx1"/>
                          </a:solidFill>
                          <a:latin typeface="游ゴシック" panose="020B0400000000000000" pitchFamily="50" charset="-128"/>
                          <a:ea typeface="+mn-ea"/>
                        </a:rPr>
                        <a:t>4,198</a:t>
                      </a:r>
                      <a:r>
                        <a:rPr kumimoji="1" lang="ja-JP" altLang="en-US" sz="1100" b="0" baseline="0" dirty="0">
                          <a:solidFill>
                            <a:schemeClr val="tx1"/>
                          </a:solidFill>
                          <a:latin typeface="游ゴシック" panose="020B0400000000000000" pitchFamily="50" charset="-128"/>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精神保健福祉関係運営費（</a:t>
                      </a:r>
                      <a:r>
                        <a:rPr kumimoji="1" lang="en-US" altLang="ja-JP" sz="1100" b="0" baseline="0" dirty="0">
                          <a:solidFill>
                            <a:schemeClr val="tx1"/>
                          </a:solidFill>
                          <a:latin typeface="游ゴシック" panose="020B0400000000000000" pitchFamily="50" charset="-128"/>
                          <a:ea typeface="+mn-ea"/>
                        </a:rPr>
                        <a:t>2,089</a:t>
                      </a:r>
                      <a:r>
                        <a:rPr kumimoji="1" lang="ja-JP" altLang="en-US" sz="1100" b="0" baseline="0" dirty="0">
                          <a:solidFill>
                            <a:schemeClr val="tx1"/>
                          </a:solidFill>
                          <a:latin typeface="游ゴシック" panose="020B0400000000000000" pitchFamily="50" charset="-128"/>
                          <a:ea typeface="+mn-ea"/>
                        </a:rPr>
                        <a:t>千円）</a:t>
                      </a:r>
                      <a:endParaRPr kumimoji="1" lang="en-US" altLang="ja-JP" sz="1100" b="0" baseline="0" dirty="0">
                        <a:solidFill>
                          <a:schemeClr val="tx1"/>
                        </a:solidFill>
                        <a:latin typeface="游ゴシック" panose="020B0400000000000000" pitchFamily="50" charset="-128"/>
                        <a:ea typeface="+mn-ea"/>
                      </a:endParaRPr>
                    </a:p>
                    <a:p>
                      <a:pPr>
                        <a:lnSpc>
                          <a:spcPct val="100000"/>
                        </a:lnSpc>
                      </a:pPr>
                      <a:r>
                        <a:rPr kumimoji="1" lang="ja-JP" altLang="en-US" sz="1100" b="0" baseline="0" dirty="0">
                          <a:solidFill>
                            <a:schemeClr val="tx1"/>
                          </a:solidFill>
                          <a:latin typeface="+mn-ea"/>
                          <a:ea typeface="+mn-ea"/>
                        </a:rPr>
                        <a:t>健康づくり気運醸成事業（</a:t>
                      </a:r>
                      <a:r>
                        <a:rPr kumimoji="1" lang="en-US" altLang="ja-JP" sz="1100" b="0" baseline="0" dirty="0">
                          <a:solidFill>
                            <a:schemeClr val="tx1"/>
                          </a:solidFill>
                          <a:latin typeface="+mn-ea"/>
                          <a:ea typeface="+mn-ea"/>
                        </a:rPr>
                        <a:t>14,307</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健活会議連携推進事業（</a:t>
                      </a:r>
                      <a:r>
                        <a:rPr kumimoji="1" lang="en-US" altLang="ja-JP" sz="1100" b="0" baseline="0" dirty="0">
                          <a:solidFill>
                            <a:schemeClr val="tx1"/>
                          </a:solidFill>
                          <a:latin typeface="+mn-ea"/>
                          <a:ea typeface="+mn-ea"/>
                        </a:rPr>
                        <a:t>7,890</a:t>
                      </a:r>
                      <a:r>
                        <a:rPr kumimoji="1" lang="ja-JP" altLang="en-US" sz="1100" b="0" baseline="0" dirty="0">
                          <a:solidFill>
                            <a:schemeClr val="tx1"/>
                          </a:solidFill>
                          <a:latin typeface="+mn-ea"/>
                          <a:ea typeface="+mn-ea"/>
                        </a:rPr>
                        <a:t>千円）</a:t>
                      </a:r>
                      <a:endParaRPr kumimoji="1" lang="ja-JP" altLang="en-US" sz="1100" b="0" baseline="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大阪府地域福祉・高齢者福祉交付金（</a:t>
                      </a:r>
                      <a:r>
                        <a:rPr kumimoji="1" lang="en-US" altLang="ja-JP" sz="1100" b="0" baseline="0" dirty="0">
                          <a:solidFill>
                            <a:schemeClr val="tx1"/>
                          </a:solidFill>
                          <a:latin typeface="游ゴシック" panose="020B0400000000000000" pitchFamily="50" charset="-128"/>
                          <a:ea typeface="+mn-ea"/>
                        </a:rPr>
                        <a:t>901,598</a:t>
                      </a:r>
                      <a:r>
                        <a:rPr kumimoji="1" lang="ja-JP" altLang="en-US" sz="1100" b="0" baseline="0" dirty="0">
                          <a:solidFill>
                            <a:schemeClr val="tx1"/>
                          </a:solidFill>
                          <a:latin typeface="游ゴシック" panose="020B0400000000000000" pitchFamily="50" charset="-128"/>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心の健康相談事業費（</a:t>
                      </a:r>
                      <a:r>
                        <a:rPr kumimoji="1" lang="en-US" altLang="ja-JP" sz="1100" b="0" baseline="0" dirty="0">
                          <a:solidFill>
                            <a:schemeClr val="tx1"/>
                          </a:solidFill>
                          <a:latin typeface="游ゴシック" panose="020B0400000000000000" pitchFamily="50" charset="-128"/>
                          <a:ea typeface="+mn-ea"/>
                        </a:rPr>
                        <a:t>22,662</a:t>
                      </a:r>
                      <a:r>
                        <a:rPr kumimoji="1" lang="ja-JP" altLang="en-US" sz="1100" b="0" baseline="0" dirty="0">
                          <a:solidFill>
                            <a:schemeClr val="tx1"/>
                          </a:solidFill>
                          <a:latin typeface="游ゴシック" panose="020B0400000000000000" pitchFamily="50" charset="-128"/>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自殺対策強化事業（</a:t>
                      </a:r>
                      <a:r>
                        <a:rPr kumimoji="1" lang="en-US" altLang="ja-JP" sz="1100" b="0" baseline="0" dirty="0">
                          <a:solidFill>
                            <a:schemeClr val="tx1"/>
                          </a:solidFill>
                          <a:latin typeface="游ゴシック" panose="020B0400000000000000" pitchFamily="50" charset="-128"/>
                          <a:ea typeface="+mn-ea"/>
                        </a:rPr>
                        <a:t>124,074</a:t>
                      </a:r>
                      <a:r>
                        <a:rPr kumimoji="1" lang="ja-JP" altLang="en-US" sz="1100" b="0" baseline="0" dirty="0">
                          <a:solidFill>
                            <a:schemeClr val="tx1"/>
                          </a:solidFill>
                          <a:latin typeface="游ゴシック" panose="020B0400000000000000" pitchFamily="50" charset="-128"/>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0709200"/>
                  </a:ext>
                </a:extLst>
              </a:tr>
            </a:tbl>
          </a:graphicData>
        </a:graphic>
      </p:graphicFrame>
    </p:spTree>
    <p:extLst>
      <p:ext uri="{BB962C8B-B14F-4D97-AF65-F5344CB8AC3E}">
        <p14:creationId xmlns:p14="http://schemas.microsoft.com/office/powerpoint/2010/main" val="12593146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16793" y="936650"/>
            <a:ext cx="9432000" cy="568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en-US" altLang="ja-JP" sz="2000" b="1" dirty="0">
                <a:solidFill>
                  <a:schemeClr val="tx1"/>
                </a:solidFill>
                <a:latin typeface="Meiryo UI" panose="020B0604030504040204" pitchFamily="50" charset="-128"/>
                <a:ea typeface="Meiryo UI" panose="020B0604030504040204" pitchFamily="50" charset="-128"/>
              </a:rPr>
              <a:t>4</a:t>
            </a:r>
            <a:r>
              <a:rPr kumimoji="1" lang="ja-JP" altLang="en-US" sz="2000" b="1" dirty="0">
                <a:solidFill>
                  <a:schemeClr val="tx1"/>
                </a:solidFill>
                <a:latin typeface="Meiryo UI" panose="020B0604030504040204" pitchFamily="50" charset="-128"/>
                <a:ea typeface="Meiryo UI" panose="020B0604030504040204" pitchFamily="50" charset="-128"/>
              </a:rPr>
              <a:t>　府民の健康づくりを支える社会環境整備</a:t>
            </a:r>
          </a:p>
        </p:txBody>
      </p:sp>
      <p:sp>
        <p:nvSpPr>
          <p:cNvPr id="15" name="正方形/長方形 14"/>
          <p:cNvSpPr/>
          <p:nvPr/>
        </p:nvSpPr>
        <p:spPr>
          <a:xfrm>
            <a:off x="129323" y="777702"/>
            <a:ext cx="7698255" cy="432000"/>
          </a:xfrm>
          <a:prstGeom prst="rect">
            <a:avLst/>
          </a:prstGeom>
          <a:solidFill>
            <a:srgbClr val="002060"/>
          </a:solidFill>
        </p:spPr>
        <p:txBody>
          <a:bodyPr wrap="square" lIns="36000" tIns="90000" rIns="36000" bIns="36000" anchor="ctr">
            <a:no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rPr>
              <a:t>（</a:t>
            </a:r>
            <a:r>
              <a:rPr kumimoji="1" lang="en-US" altLang="ja-JP" sz="2000" b="1" dirty="0">
                <a:ln w="0"/>
                <a:solidFill>
                  <a:schemeClr val="bg1"/>
                </a:solidFill>
                <a:effectLst>
                  <a:outerShdw blurRad="38100" dist="19050" dir="2700000" algn="tl" rotWithShape="0">
                    <a:schemeClr val="dk1">
                      <a:alpha val="40000"/>
                    </a:schemeClr>
                  </a:outerShdw>
                </a:effectLst>
              </a:rPr>
              <a:t>1</a:t>
            </a:r>
            <a:r>
              <a:rPr kumimoji="1" lang="ja-JP" altLang="en-US" sz="2000" b="1" dirty="0">
                <a:ln w="0"/>
                <a:solidFill>
                  <a:schemeClr val="bg1"/>
                </a:solidFill>
                <a:effectLst>
                  <a:outerShdw blurRad="38100" dist="19050" dir="2700000" algn="tl" rotWithShape="0">
                    <a:schemeClr val="dk1">
                      <a:alpha val="40000"/>
                    </a:schemeClr>
                  </a:outerShdw>
                </a:effectLst>
              </a:rPr>
              <a:t>）ヘルスリテラシー、健康づくりの気運醸成　</a:t>
            </a:r>
            <a:r>
              <a:rPr kumimoji="1" lang="ja-JP" altLang="en-US" sz="1600" b="1" dirty="0">
                <a:solidFill>
                  <a:schemeClr val="bg1"/>
                </a:solidFill>
              </a:rPr>
              <a:t>計画 </a:t>
            </a:r>
            <a:r>
              <a:rPr kumimoji="1" lang="en-US" altLang="ja-JP" sz="1600" b="1" dirty="0">
                <a:solidFill>
                  <a:schemeClr val="bg1"/>
                </a:solidFill>
              </a:rPr>
              <a:t>P.91-93</a:t>
            </a:r>
          </a:p>
        </p:txBody>
      </p:sp>
      <p:sp>
        <p:nvSpPr>
          <p:cNvPr id="17" name="正方形/長方形 16"/>
          <p:cNvSpPr/>
          <p:nvPr/>
        </p:nvSpPr>
        <p:spPr>
          <a:xfrm>
            <a:off x="363222" y="2145260"/>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18" name="正方形/長方形 17"/>
          <p:cNvSpPr/>
          <p:nvPr/>
        </p:nvSpPr>
        <p:spPr>
          <a:xfrm>
            <a:off x="511296" y="2443475"/>
            <a:ext cx="8856000" cy="887847"/>
          </a:xfrm>
          <a:prstGeom prst="rect">
            <a:avLst/>
          </a:prstGeom>
        </p:spPr>
        <p:txBody>
          <a:bodyPr wrap="square" lIns="36000" tIns="72000" rIns="36000" bIns="36000">
            <a:noAutofit/>
          </a:bodyPr>
          <a:lstStyle/>
          <a:p>
            <a:r>
              <a:rPr lang="ja-JP" altLang="en-US" sz="1200" b="1" dirty="0">
                <a:latin typeface="+mn-ea"/>
              </a:rPr>
              <a:t>▽健康の維持・向上を図るため、自分の健康状況に合った必要な情報を見極め、最善の選択を行うことができる、ヘルスリテラ</a:t>
            </a:r>
            <a:endParaRPr lang="en-US" altLang="ja-JP" sz="1200" b="1" dirty="0">
              <a:latin typeface="+mn-ea"/>
            </a:endParaRPr>
          </a:p>
          <a:p>
            <a:r>
              <a:rPr lang="ja-JP" altLang="en-US" sz="1200" b="1" dirty="0">
                <a:latin typeface="+mn-ea"/>
              </a:rPr>
              <a:t>　シーを習得します。</a:t>
            </a:r>
          </a:p>
          <a:p>
            <a:r>
              <a:rPr lang="ja-JP" altLang="en-US" sz="1200" b="1" dirty="0">
                <a:latin typeface="+mn-ea"/>
              </a:rPr>
              <a:t>▽日常生活において</a:t>
            </a:r>
            <a:r>
              <a:rPr lang="en-US" altLang="ja-JP" sz="1200" b="1" dirty="0">
                <a:latin typeface="+mn-ea"/>
              </a:rPr>
              <a:t>『</a:t>
            </a:r>
            <a:r>
              <a:rPr lang="ja-JP" altLang="en-US" sz="1200" b="1" dirty="0">
                <a:latin typeface="+mn-ea"/>
              </a:rPr>
              <a:t>健活</a:t>
            </a:r>
            <a:r>
              <a:rPr lang="en-US" altLang="ja-JP" sz="1200" b="1" dirty="0">
                <a:latin typeface="+mn-ea"/>
              </a:rPr>
              <a:t>10』</a:t>
            </a:r>
            <a:r>
              <a:rPr lang="ja-JP" altLang="en-US" sz="1200" b="1" dirty="0">
                <a:latin typeface="+mn-ea"/>
              </a:rPr>
              <a:t>をはじめとする健康行動を実践するなど、自己の健康管理に努めます。</a:t>
            </a:r>
          </a:p>
        </p:txBody>
      </p:sp>
      <p:sp>
        <p:nvSpPr>
          <p:cNvPr id="24" name="正方形/長方形 23"/>
          <p:cNvSpPr/>
          <p:nvPr/>
        </p:nvSpPr>
        <p:spPr>
          <a:xfrm>
            <a:off x="363222" y="3402806"/>
            <a:ext cx="3240000" cy="288000"/>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行政等が取り組む数値目標</a:t>
            </a:r>
            <a:r>
              <a:rPr lang="en-US" altLang="ja-JP" sz="1600" b="1" dirty="0">
                <a:latin typeface="+mn-ea"/>
              </a:rPr>
              <a:t>】</a:t>
            </a:r>
            <a:endParaRPr lang="ja-JP" altLang="en-US" sz="1600" b="1" dirty="0">
              <a:latin typeface="+mn-ea"/>
            </a:endParaRPr>
          </a:p>
        </p:txBody>
      </p:sp>
      <p:graphicFrame>
        <p:nvGraphicFramePr>
          <p:cNvPr id="25" name="表 24"/>
          <p:cNvGraphicFramePr>
            <a:graphicFrameLocks noGrp="1"/>
          </p:cNvGraphicFramePr>
          <p:nvPr>
            <p:extLst>
              <p:ext uri="{D42A27DB-BD31-4B8C-83A1-F6EECF244321}">
                <p14:modId xmlns:p14="http://schemas.microsoft.com/office/powerpoint/2010/main" val="1054215199"/>
              </p:ext>
            </p:extLst>
          </p:nvPr>
        </p:nvGraphicFramePr>
        <p:xfrm>
          <a:off x="532234" y="3764970"/>
          <a:ext cx="8820000" cy="837354"/>
        </p:xfrm>
        <a:graphic>
          <a:graphicData uri="http://schemas.openxmlformats.org/drawingml/2006/table">
            <a:tbl>
              <a:tblPr firstRow="1" firstCol="1" bandRow="1">
                <a:tableStyleId>{5C22544A-7EE6-4342-B048-85BDC9FD1C3A}</a:tableStyleId>
              </a:tblPr>
              <a:tblGrid>
                <a:gridCol w="360000">
                  <a:extLst>
                    <a:ext uri="{9D8B030D-6E8A-4147-A177-3AD203B41FA5}">
                      <a16:colId xmlns:a16="http://schemas.microsoft.com/office/drawing/2014/main" val="20000"/>
                    </a:ext>
                  </a:extLst>
                </a:gridCol>
                <a:gridCol w="3787342">
                  <a:extLst>
                    <a:ext uri="{9D8B030D-6E8A-4147-A177-3AD203B41FA5}">
                      <a16:colId xmlns:a16="http://schemas.microsoft.com/office/drawing/2014/main" val="20001"/>
                    </a:ext>
                  </a:extLst>
                </a:gridCol>
                <a:gridCol w="1546412">
                  <a:extLst>
                    <a:ext uri="{9D8B030D-6E8A-4147-A177-3AD203B41FA5}">
                      <a16:colId xmlns:a16="http://schemas.microsoft.com/office/drawing/2014/main" val="20002"/>
                    </a:ext>
                  </a:extLst>
                </a:gridCol>
                <a:gridCol w="1546412">
                  <a:extLst>
                    <a:ext uri="{9D8B030D-6E8A-4147-A177-3AD203B41FA5}">
                      <a16:colId xmlns:a16="http://schemas.microsoft.com/office/drawing/2014/main" val="2844921469"/>
                    </a:ext>
                  </a:extLst>
                </a:gridCol>
                <a:gridCol w="1579834">
                  <a:extLst>
                    <a:ext uri="{9D8B030D-6E8A-4147-A177-3AD203B41FA5}">
                      <a16:colId xmlns:a16="http://schemas.microsoft.com/office/drawing/2014/main" val="20003"/>
                    </a:ext>
                  </a:extLst>
                </a:gridCol>
              </a:tblGrid>
              <a:tr h="228612">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570536">
                <a:tc>
                  <a:txBody>
                    <a:bodyPr/>
                    <a:lstStyle/>
                    <a:p>
                      <a:pPr algn="ctr" fontAlgn="auto">
                        <a:lnSpc>
                          <a:spcPts val="1600"/>
                        </a:lnSpc>
                        <a:spcAft>
                          <a:spcPts val="0"/>
                        </a:spcAft>
                      </a:pPr>
                      <a:r>
                        <a:rPr lang="en-US" altLang="ja-JP" sz="1200" dirty="0">
                          <a:solidFill>
                            <a:schemeClr val="bg1"/>
                          </a:solidFill>
                          <a:effectLst/>
                          <a:latin typeface="+mn-ea"/>
                          <a:ea typeface="+mn-ea"/>
                        </a:rPr>
                        <a:t>33</a:t>
                      </a: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dirty="0">
                          <a:solidFill>
                            <a:schemeClr val="tx1"/>
                          </a:solidFill>
                          <a:effectLst/>
                          <a:latin typeface="+mn-ea"/>
                          <a:ea typeface="+mn-ea"/>
                        </a:rPr>
                        <a:t>ヘルスリテラシーの向上</a:t>
                      </a:r>
                      <a:endParaRPr lang="en-US" altLang="ja-JP" sz="1100" b="1" dirty="0">
                        <a:solidFill>
                          <a:schemeClr val="tx1"/>
                        </a:solidFill>
                        <a:effectLst/>
                        <a:latin typeface="+mn-ea"/>
                        <a:ea typeface="+mn-ea"/>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rPr>
                        <a:t>【</a:t>
                      </a:r>
                      <a:r>
                        <a:rPr lang="ja-JP" altLang="en-US" sz="1100" b="1" dirty="0">
                          <a:solidFill>
                            <a:schemeClr val="tx1"/>
                          </a:solidFill>
                          <a:effectLst/>
                          <a:latin typeface="+mn-ea"/>
                          <a:ea typeface="+mn-ea"/>
                        </a:rPr>
                        <a:t>大阪府健康づくり実態調査</a:t>
                      </a:r>
                      <a:r>
                        <a:rPr lang="en-US" altLang="ja-JP" sz="110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3.45</a:t>
                      </a:r>
                      <a:r>
                        <a:rPr lang="ja-JP" altLang="en-US" sz="1100" b="1" dirty="0">
                          <a:solidFill>
                            <a:schemeClr val="tx1"/>
                          </a:solidFill>
                          <a:effectLst/>
                          <a:latin typeface="+mn-ea"/>
                          <a:ea typeface="+mn-ea"/>
                        </a:rPr>
                        <a:t>点</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R5</a:t>
                      </a:r>
                      <a:r>
                        <a:rPr lang="ja-JP" altLang="en-US" sz="1050" b="1" dirty="0">
                          <a:solidFill>
                            <a:schemeClr val="tx1"/>
                          </a:solidFill>
                          <a:effectLst/>
                          <a:latin typeface="+mn-ea"/>
                          <a:ea typeface="+mn-ea"/>
                        </a:rPr>
                        <a:t>）</a:t>
                      </a:r>
                      <a:endParaRPr lang="ja-JP" altLang="en-US" sz="11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rPr>
                        <a:t>3.59</a:t>
                      </a:r>
                      <a:r>
                        <a:rPr lang="ja-JP" altLang="en-US" sz="1100" b="1" dirty="0">
                          <a:solidFill>
                            <a:schemeClr val="tx1"/>
                          </a:solidFill>
                          <a:effectLst/>
                          <a:latin typeface="+mn-ea"/>
                          <a:ea typeface="+mn-ea"/>
                        </a:rPr>
                        <a:t>点</a:t>
                      </a:r>
                      <a:r>
                        <a:rPr lang="ja-JP" altLang="en-US" sz="1050" b="1" dirty="0">
                          <a:solidFill>
                            <a:schemeClr val="tx1"/>
                          </a:solidFill>
                          <a:effectLst/>
                          <a:latin typeface="+mn-ea"/>
                          <a:ea typeface="+mn-ea"/>
                        </a:rPr>
                        <a:t>（</a:t>
                      </a:r>
                      <a:r>
                        <a:rPr lang="en-US" altLang="ja-JP" sz="1050" b="1" dirty="0">
                          <a:solidFill>
                            <a:schemeClr val="tx1"/>
                          </a:solidFill>
                          <a:effectLst/>
                          <a:latin typeface="+mn-ea"/>
                          <a:ea typeface="+mn-ea"/>
                        </a:rPr>
                        <a:t>R7</a:t>
                      </a:r>
                      <a:r>
                        <a:rPr lang="ja-JP" altLang="en-US" sz="1050" b="1" dirty="0">
                          <a:solidFill>
                            <a:schemeClr val="tx1"/>
                          </a:solidFill>
                          <a:effectLst/>
                          <a:latin typeface="+mn-ea"/>
                          <a:ea typeface="+mn-ea"/>
                        </a:rPr>
                        <a:t>）</a:t>
                      </a:r>
                      <a:r>
                        <a:rPr lang="ja-JP" altLang="en-US" sz="1100" b="1" dirty="0">
                          <a:solidFill>
                            <a:schemeClr val="tx1"/>
                          </a:solidFill>
                          <a:effectLst/>
                          <a:latin typeface="+mn-ea"/>
                          <a:ea typeface="+mn-ea"/>
                        </a:rPr>
                        <a:t>［</a:t>
                      </a:r>
                      <a:r>
                        <a:rPr lang="ja-JP" altLang="en-US" sz="1100" b="0" dirty="0">
                          <a:solidFill>
                            <a:schemeClr val="tx1"/>
                          </a:solidFill>
                          <a:effectLst/>
                          <a:latin typeface="+mn-ea"/>
                          <a:ea typeface="+mn-ea"/>
                        </a:rPr>
                        <a:t>〇</a:t>
                      </a:r>
                      <a:r>
                        <a:rPr lang="ja-JP" altLang="en-US" sz="1100" b="1" dirty="0">
                          <a:solidFill>
                            <a:schemeClr val="tx1"/>
                          </a:solidFill>
                          <a:effectLst/>
                          <a:latin typeface="+mn-ea"/>
                          <a:ea typeface="+mn-ea"/>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100" b="1" dirty="0">
                          <a:solidFill>
                            <a:schemeClr val="tx1"/>
                          </a:solidFill>
                          <a:effectLst/>
                          <a:latin typeface="+mn-ea"/>
                          <a:ea typeface="+mn-ea"/>
                        </a:rPr>
                        <a:t>増加</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 name="角丸四角形 13"/>
          <p:cNvSpPr/>
          <p:nvPr/>
        </p:nvSpPr>
        <p:spPr>
          <a:xfrm>
            <a:off x="357909" y="1783614"/>
            <a:ext cx="9144000" cy="3235092"/>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9" name="角丸四角形 18"/>
          <p:cNvSpPr/>
          <p:nvPr/>
        </p:nvSpPr>
        <p:spPr>
          <a:xfrm>
            <a:off x="357909" y="135161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みんなでめざす目標</a:t>
            </a:r>
          </a:p>
        </p:txBody>
      </p:sp>
      <p:sp>
        <p:nvSpPr>
          <p:cNvPr id="20" name="角丸四角形 19"/>
          <p:cNvSpPr/>
          <p:nvPr/>
        </p:nvSpPr>
        <p:spPr>
          <a:xfrm>
            <a:off x="2445909" y="1351614"/>
            <a:ext cx="7056000"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tx1"/>
                </a:solidFill>
              </a:rPr>
              <a:t>健康づくりの気運を醸成し、主体的な健康づくりにつなげます</a:t>
            </a:r>
          </a:p>
          <a:p>
            <a:pPr algn="ctr">
              <a:lnSpc>
                <a:spcPts val="2000"/>
              </a:lnSpc>
            </a:pPr>
            <a:r>
              <a:rPr kumimoji="1" lang="ja-JP" altLang="en-US" sz="1600" b="1" dirty="0">
                <a:solidFill>
                  <a:schemeClr val="tx1"/>
                </a:solidFill>
              </a:rPr>
              <a:t>～健康に関心を持ちましょう～</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53</a:t>
            </a:fld>
            <a:endParaRPr kumimoji="1" lang="ja-JP" altLang="en-US"/>
          </a:p>
        </p:txBody>
      </p:sp>
      <p:pic>
        <p:nvPicPr>
          <p:cNvPr id="21" name="図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6" name="角丸四角形 19">
            <a:extLst>
              <a:ext uri="{FF2B5EF4-FFF2-40B4-BE49-F238E27FC236}">
                <a16:creationId xmlns:a16="http://schemas.microsoft.com/office/drawing/2014/main" id="{3CED93F4-D146-4E25-9754-13C3D42E3B36}"/>
              </a:ext>
            </a:extLst>
          </p:cNvPr>
          <p:cNvSpPr/>
          <p:nvPr/>
        </p:nvSpPr>
        <p:spPr>
          <a:xfrm>
            <a:off x="357909" y="5018706"/>
            <a:ext cx="1089323" cy="1254672"/>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（計画策定時）</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角丸四角形 20">
            <a:extLst>
              <a:ext uri="{FF2B5EF4-FFF2-40B4-BE49-F238E27FC236}">
                <a16:creationId xmlns:a16="http://schemas.microsoft.com/office/drawing/2014/main" id="{38AF5377-17B3-4B4B-A42E-9463E743CAF4}"/>
              </a:ext>
            </a:extLst>
          </p:cNvPr>
          <p:cNvSpPr/>
          <p:nvPr/>
        </p:nvSpPr>
        <p:spPr>
          <a:xfrm>
            <a:off x="1447232" y="5021580"/>
            <a:ext cx="8054677" cy="1254672"/>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200" b="1" baseline="0" dirty="0">
                <a:solidFill>
                  <a:schemeClr val="tx1"/>
                </a:solidFill>
                <a:latin typeface="+mn-ea"/>
                <a:ea typeface="+mn-ea"/>
              </a:rPr>
              <a:t>◆ 「健康への関心」について、「ある層」が府民の約</a:t>
            </a:r>
            <a:r>
              <a:rPr kumimoji="1" lang="en-US" altLang="ja-JP" sz="1200" b="1" baseline="0" dirty="0">
                <a:solidFill>
                  <a:schemeClr val="tx1"/>
                </a:solidFill>
                <a:latin typeface="+mn-ea"/>
                <a:ea typeface="+mn-ea"/>
              </a:rPr>
              <a:t>9</a:t>
            </a:r>
            <a:r>
              <a:rPr kumimoji="1" lang="ja-JP" altLang="en-US" sz="1200" b="1" baseline="0" dirty="0">
                <a:solidFill>
                  <a:schemeClr val="tx1"/>
                </a:solidFill>
                <a:latin typeface="+mn-ea"/>
                <a:ea typeface="+mn-ea"/>
              </a:rPr>
              <a:t>割を占めていますが、「ない層」や「関心があっても実践できていない層」に対し、日常生活における具体的な健康行動への誘導を図ることが必要です。</a:t>
            </a:r>
          </a:p>
          <a:p>
            <a:pPr marL="174625" indent="-174625">
              <a:lnSpc>
                <a:spcPct val="100000"/>
              </a:lnSpc>
            </a:pPr>
            <a:r>
              <a:rPr kumimoji="1" lang="ja-JP" altLang="en-US" sz="1200" b="1" baseline="0" dirty="0">
                <a:solidFill>
                  <a:schemeClr val="tx1"/>
                </a:solidFill>
                <a:latin typeface="+mn-ea"/>
                <a:ea typeface="+mn-ea"/>
              </a:rPr>
              <a:t>◆ また、健康に関する情報が氾濫する中で、信頼性の高い公的機関や研究機関等から、科学的根拠に基づく適切な情報を入手・理解・選択できる力を習得することが重要です。</a:t>
            </a:r>
            <a:endParaRPr kumimoji="1" lang="en-US" altLang="ja-JP" sz="1200" b="1" baseline="0" dirty="0">
              <a:solidFill>
                <a:schemeClr val="tx1"/>
              </a:solidFill>
              <a:latin typeface="+mn-ea"/>
              <a:ea typeface="+mn-ea"/>
            </a:endParaRPr>
          </a:p>
          <a:p>
            <a:pPr marL="174625" indent="-174625">
              <a:lnSpc>
                <a:spcPct val="100000"/>
              </a:lnSpc>
            </a:pPr>
            <a:r>
              <a:rPr kumimoji="1" lang="ja-JP" altLang="en-US" sz="1200" b="1" dirty="0">
                <a:solidFill>
                  <a:schemeClr val="tx1"/>
                </a:solidFill>
                <a:latin typeface="+mn-ea"/>
              </a:rPr>
              <a:t>◆ また、大阪府をはじめ、行政においても、健康に関する調査結果などの迅速かつ正確な情報提供や、インターネットや </a:t>
            </a:r>
            <a:r>
              <a:rPr kumimoji="1" lang="en-US" altLang="ja-JP" sz="1200" b="1" dirty="0">
                <a:solidFill>
                  <a:schemeClr val="tx1"/>
                </a:solidFill>
                <a:latin typeface="+mn-ea"/>
              </a:rPr>
              <a:t>SNS </a:t>
            </a:r>
            <a:r>
              <a:rPr kumimoji="1" lang="ja-JP" altLang="en-US" sz="1200" b="1" dirty="0">
                <a:solidFill>
                  <a:schemeClr val="tx1"/>
                </a:solidFill>
                <a:latin typeface="+mn-ea"/>
              </a:rPr>
              <a:t>など幅広い世代に身近なツールを活用した啓発が求められています。</a:t>
            </a:r>
            <a:endParaRPr kumimoji="1" lang="ja-JP" altLang="en-US" sz="1200" b="1" baseline="0" dirty="0">
              <a:solidFill>
                <a:schemeClr val="tx1"/>
              </a:solidFill>
              <a:latin typeface="+mn-ea"/>
              <a:ea typeface="+mn-ea"/>
            </a:endParaRPr>
          </a:p>
        </p:txBody>
      </p:sp>
      <p:sp>
        <p:nvSpPr>
          <p:cNvPr id="23" name="角丸四角形 47">
            <a:extLst>
              <a:ext uri="{FF2B5EF4-FFF2-40B4-BE49-F238E27FC236}">
                <a16:creationId xmlns:a16="http://schemas.microsoft.com/office/drawing/2014/main" id="{E19B1994-C2B4-4677-B94F-28DD03684C63}"/>
              </a:ext>
            </a:extLst>
          </p:cNvPr>
          <p:cNvSpPr/>
          <p:nvPr/>
        </p:nvSpPr>
        <p:spPr>
          <a:xfrm>
            <a:off x="6302780" y="3366935"/>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32002064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5437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871656942"/>
              </p:ext>
            </p:extLst>
          </p:nvPr>
        </p:nvGraphicFramePr>
        <p:xfrm>
          <a:off x="465147" y="295898"/>
          <a:ext cx="8928000" cy="63720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372000">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学校や大学、職場等におけるヘルスリテラシーの向上</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■府内中学校、義務教育学校、高等学校及び支援学校（中・高等部）の保健体育科教員、健康教育に関する指導を担当する教職員及び市町村教育委員会指導主事を対象にがん教育研修を実施</a:t>
                      </a:r>
                      <a:r>
                        <a:rPr kumimoji="1" lang="en-US" altLang="ja-JP" sz="1100" b="0" baseline="0" dirty="0">
                          <a:solidFill>
                            <a:schemeClr val="tx1"/>
                          </a:solidFill>
                          <a:latin typeface="+mn-ea"/>
                          <a:ea typeface="+mn-ea"/>
                        </a:rPr>
                        <a:t>【11/13</a:t>
                      </a: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45</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■府より配付した講師リストを活用し、がん専門医、看護師等による、外部講師を活用したがん教育を府立学校及び府内中学校等にて実施</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令和</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年～</a:t>
                      </a:r>
                      <a:r>
                        <a:rPr kumimoji="1" lang="en-US" altLang="ja-JP" sz="1100" b="0" baseline="0" dirty="0">
                          <a:solidFill>
                            <a:schemeClr val="tx1"/>
                          </a:solidFill>
                          <a:latin typeface="+mn-ea"/>
                          <a:ea typeface="+mn-ea"/>
                        </a:rPr>
                        <a:t>8</a:t>
                      </a:r>
                      <a:r>
                        <a:rPr kumimoji="1" lang="ja-JP" altLang="en-US" sz="1100" b="0" baseline="0" dirty="0">
                          <a:solidFill>
                            <a:schemeClr val="tx1"/>
                          </a:solidFill>
                          <a:latin typeface="+mn-ea"/>
                          <a:ea typeface="+mn-ea"/>
                        </a:rPr>
                        <a:t>年 </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月現在　府立高</a:t>
                      </a:r>
                      <a:r>
                        <a:rPr kumimoji="1" lang="en-US" altLang="ja-JP" sz="1100" b="0" baseline="0" dirty="0">
                          <a:solidFill>
                            <a:schemeClr val="tx1"/>
                          </a:solidFill>
                          <a:latin typeface="+mn-ea"/>
                          <a:ea typeface="+mn-ea"/>
                        </a:rPr>
                        <a:t>157</a:t>
                      </a:r>
                      <a:r>
                        <a:rPr kumimoji="1" lang="ja-JP" altLang="en-US" sz="1100" b="0" baseline="0" dirty="0">
                          <a:solidFill>
                            <a:schemeClr val="tx1"/>
                          </a:solidFill>
                          <a:latin typeface="+mn-ea"/>
                          <a:ea typeface="+mn-ea"/>
                        </a:rPr>
                        <a:t>校、府立支援</a:t>
                      </a:r>
                      <a:r>
                        <a:rPr kumimoji="1" lang="en-US" altLang="ja-JP" sz="1100" b="0" baseline="0" dirty="0">
                          <a:solidFill>
                            <a:schemeClr val="tx1"/>
                          </a:solidFill>
                          <a:latin typeface="+mn-ea"/>
                          <a:ea typeface="+mn-ea"/>
                        </a:rPr>
                        <a:t>42</a:t>
                      </a:r>
                      <a:r>
                        <a:rPr kumimoji="1" lang="ja-JP" altLang="en-US" sz="1100" b="0" baseline="0" dirty="0">
                          <a:solidFill>
                            <a:schemeClr val="tx1"/>
                          </a:solidFill>
                          <a:latin typeface="+mn-ea"/>
                          <a:ea typeface="+mn-ea"/>
                        </a:rPr>
                        <a:t>校、府立中</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校、市町村立中</a:t>
                      </a:r>
                      <a:r>
                        <a:rPr kumimoji="1" lang="en-US" altLang="ja-JP" sz="1100" b="0" baseline="0" dirty="0">
                          <a:solidFill>
                            <a:schemeClr val="tx1"/>
                          </a:solidFill>
                          <a:latin typeface="+mn-ea"/>
                          <a:ea typeface="+mn-ea"/>
                        </a:rPr>
                        <a:t>253</a:t>
                      </a:r>
                      <a:r>
                        <a:rPr kumimoji="1" lang="ja-JP" altLang="en-US" sz="1100" b="0" baseline="0" dirty="0">
                          <a:solidFill>
                            <a:schemeClr val="tx1"/>
                          </a:solidFill>
                          <a:latin typeface="+mn-ea"/>
                          <a:ea typeface="+mn-ea"/>
                        </a:rPr>
                        <a:t>校が実施済</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■（再掲）府内全大学を対象とした情報交換会を実施</a:t>
                      </a:r>
                      <a:r>
                        <a:rPr kumimoji="1" lang="en-US" altLang="ja-JP" sz="1100" b="0" baseline="0" dirty="0">
                          <a:solidFill>
                            <a:schemeClr val="tx1"/>
                          </a:solidFill>
                          <a:latin typeface="+mn-ea"/>
                          <a:ea typeface="+mn-ea"/>
                        </a:rPr>
                        <a:t>【15</a:t>
                      </a:r>
                      <a:r>
                        <a:rPr kumimoji="1" lang="ja-JP" altLang="en-US" sz="1100" b="0" baseline="0" dirty="0">
                          <a:solidFill>
                            <a:schemeClr val="tx1"/>
                          </a:solidFill>
                          <a:latin typeface="+mn-ea"/>
                          <a:ea typeface="+mn-ea"/>
                        </a:rPr>
                        <a:t>大学（</a:t>
                      </a:r>
                      <a:r>
                        <a:rPr kumimoji="1" lang="en-US" altLang="ja-JP" sz="1100" b="0" baseline="0" dirty="0">
                          <a:solidFill>
                            <a:schemeClr val="tx1"/>
                          </a:solidFill>
                          <a:latin typeface="+mn-ea"/>
                          <a:ea typeface="+mn-ea"/>
                        </a:rPr>
                        <a:t>25</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15</a:t>
                      </a:r>
                      <a:r>
                        <a:rPr kumimoji="1" lang="ja-JP" altLang="en-US" sz="1100" b="0" baseline="0" dirty="0">
                          <a:solidFill>
                            <a:schemeClr val="tx1"/>
                          </a:solidFill>
                          <a:latin typeface="+mn-ea"/>
                          <a:ea typeface="+mn-ea"/>
                        </a:rPr>
                        <a:t>保健所（</a:t>
                      </a:r>
                      <a:r>
                        <a:rPr kumimoji="1" lang="en-US" altLang="ja-JP" sz="1100" b="0" baseline="0" dirty="0">
                          <a:solidFill>
                            <a:schemeClr val="tx1"/>
                          </a:solidFill>
                          <a:latin typeface="+mn-ea"/>
                          <a:ea typeface="+mn-ea"/>
                        </a:rPr>
                        <a:t>22</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■（再掲）中小企業経営者、労務管理者を対象とした「健康経営セミナー」（全</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回・会場、オンラインのハイブリット開催）を開催</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第</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8/5</a:t>
                      </a:r>
                      <a:r>
                        <a:rPr kumimoji="1" lang="ja-JP" altLang="en-US" sz="1100" b="0" baseline="0" dirty="0">
                          <a:solidFill>
                            <a:schemeClr val="tx1"/>
                          </a:solidFill>
                          <a:latin typeface="+mn-ea"/>
                          <a:ea typeface="+mn-ea"/>
                        </a:rPr>
                        <a:t>開催　</a:t>
                      </a:r>
                      <a:r>
                        <a:rPr kumimoji="1" lang="en-US" altLang="ja-JP" sz="1100" b="0" baseline="0" dirty="0">
                          <a:solidFill>
                            <a:schemeClr val="tx1"/>
                          </a:solidFill>
                          <a:latin typeface="+mn-ea"/>
                          <a:ea typeface="+mn-ea"/>
                        </a:rPr>
                        <a:t>362</a:t>
                      </a:r>
                      <a:r>
                        <a:rPr kumimoji="1" lang="ja-JP" altLang="en-US" sz="1100" b="0" baseline="0" dirty="0">
                          <a:solidFill>
                            <a:schemeClr val="tx1"/>
                          </a:solidFill>
                          <a:latin typeface="+mn-ea"/>
                          <a:ea typeface="+mn-ea"/>
                        </a:rPr>
                        <a:t>人参加、第</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回：</a:t>
                      </a:r>
                      <a:r>
                        <a:rPr kumimoji="1" lang="en-US" altLang="ja-JP" sz="1100" b="0" baseline="0" dirty="0">
                          <a:solidFill>
                            <a:schemeClr val="tx1"/>
                          </a:solidFill>
                          <a:latin typeface="+mn-ea"/>
                          <a:ea typeface="+mn-ea"/>
                        </a:rPr>
                        <a:t>9/30</a:t>
                      </a:r>
                      <a:r>
                        <a:rPr kumimoji="1" lang="ja-JP" altLang="en-US" sz="1100" b="0" baseline="0" dirty="0">
                          <a:solidFill>
                            <a:schemeClr val="tx1"/>
                          </a:solidFill>
                          <a:latin typeface="+mn-ea"/>
                          <a:ea typeface="+mn-ea"/>
                        </a:rPr>
                        <a:t>開催　</a:t>
                      </a:r>
                      <a:r>
                        <a:rPr kumimoji="1" lang="en-US" altLang="ja-JP" sz="1100" b="0" baseline="0" dirty="0">
                          <a:solidFill>
                            <a:schemeClr val="tx1"/>
                          </a:solidFill>
                          <a:latin typeface="+mn-ea"/>
                          <a:ea typeface="+mn-ea"/>
                        </a:rPr>
                        <a:t>439</a:t>
                      </a:r>
                      <a:r>
                        <a:rPr kumimoji="1" lang="ja-JP" altLang="en-US" sz="1100" b="0" baseline="0" dirty="0">
                          <a:solidFill>
                            <a:schemeClr val="tx1"/>
                          </a:solidFill>
                          <a:latin typeface="+mn-ea"/>
                          <a:ea typeface="+mn-ea"/>
                        </a:rPr>
                        <a:t>人参加</a:t>
                      </a:r>
                      <a:r>
                        <a:rPr kumimoji="1" lang="en-US" altLang="ja-JP" sz="1100" b="0" baseline="0" dirty="0">
                          <a:solidFill>
                            <a:schemeClr val="tx1"/>
                          </a:solidFill>
                          <a:latin typeface="+mn-ea"/>
                          <a:ea typeface="+mn-ea"/>
                        </a:rPr>
                        <a:t>】</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「ライフコースアプローチ」の観点を踏まえた女性及び子どもの健康づくりに関するリーフレットを作成、周知</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小児期におけるライフコースアプローチ（健活キッズ）として、子どもの生活習慣や健康状態について簡単にチェックできる「健活キッズしんだん」について、回答入力数増加のためのキャンペーン実施（９～</a:t>
                      </a:r>
                      <a:r>
                        <a:rPr kumimoji="1" lang="en-US" altLang="ja-JP" sz="1100" b="1" baseline="0" dirty="0">
                          <a:solidFill>
                            <a:schemeClr val="tx1"/>
                          </a:solidFill>
                          <a:latin typeface="+mn-ea"/>
                          <a:ea typeface="+mn-ea"/>
                        </a:rPr>
                        <a:t>10</a:t>
                      </a:r>
                      <a:r>
                        <a:rPr kumimoji="1" lang="ja-JP" altLang="en-US" sz="1100" b="1" baseline="0" dirty="0">
                          <a:solidFill>
                            <a:schemeClr val="tx1"/>
                          </a:solidFill>
                          <a:latin typeface="+mn-ea"/>
                          <a:ea typeface="+mn-ea"/>
                        </a:rPr>
                        <a:t>月）</a:t>
                      </a:r>
                    </a:p>
                    <a:p>
                      <a:pPr marL="174625" indent="-174625">
                        <a:lnSpc>
                          <a:spcPct val="100000"/>
                        </a:lnSpc>
                      </a:pPr>
                      <a:r>
                        <a:rPr kumimoji="1" lang="ja-JP" altLang="en-US" sz="1100" b="1" baseline="0" dirty="0">
                          <a:solidFill>
                            <a:schemeClr val="tx1"/>
                          </a:solidFill>
                          <a:latin typeface="+mn-ea"/>
                          <a:ea typeface="+mn-ea"/>
                        </a:rPr>
                        <a:t>　しんだんの回答入力数：</a:t>
                      </a:r>
                      <a:r>
                        <a:rPr kumimoji="1" lang="en-US" altLang="ja-JP" sz="1100" b="1" baseline="0" dirty="0">
                          <a:solidFill>
                            <a:schemeClr val="tx1"/>
                          </a:solidFill>
                          <a:latin typeface="+mn-ea"/>
                          <a:ea typeface="+mn-ea"/>
                        </a:rPr>
                        <a:t>1,572</a:t>
                      </a:r>
                      <a:r>
                        <a:rPr kumimoji="1" lang="ja-JP" altLang="en-US" sz="1100" b="1" baseline="0" dirty="0">
                          <a:solidFill>
                            <a:schemeClr val="tx1"/>
                          </a:solidFill>
                          <a:latin typeface="+mn-ea"/>
                          <a:ea typeface="+mn-ea"/>
                        </a:rPr>
                        <a:t>名・医療機関の受診状況：</a:t>
                      </a:r>
                      <a:r>
                        <a:rPr kumimoji="1" lang="en-US" altLang="ja-JP" sz="1100" b="1" baseline="0" dirty="0">
                          <a:solidFill>
                            <a:schemeClr val="tx1"/>
                          </a:solidFill>
                          <a:latin typeface="+mn-ea"/>
                          <a:ea typeface="+mn-ea"/>
                        </a:rPr>
                        <a:t>25</a:t>
                      </a:r>
                      <a:r>
                        <a:rPr kumimoji="1" lang="ja-JP" altLang="en-US" sz="1100" b="1" baseline="0" dirty="0">
                          <a:solidFill>
                            <a:schemeClr val="tx1"/>
                          </a:solidFill>
                          <a:latin typeface="+mn-ea"/>
                          <a:ea typeface="+mn-ea"/>
                        </a:rPr>
                        <a:t>名（令和</a:t>
                      </a:r>
                      <a:r>
                        <a:rPr kumimoji="1" lang="en-US" altLang="ja-JP" sz="1100" b="1" baseline="0" dirty="0">
                          <a:solidFill>
                            <a:schemeClr val="tx1"/>
                          </a:solidFill>
                          <a:latin typeface="+mn-ea"/>
                          <a:ea typeface="+mn-ea"/>
                        </a:rPr>
                        <a:t>7</a:t>
                      </a:r>
                      <a:r>
                        <a:rPr kumimoji="1" lang="ja-JP" altLang="en-US" sz="1100" b="1" baseline="0" dirty="0">
                          <a:solidFill>
                            <a:schemeClr val="tx1"/>
                          </a:solidFill>
                          <a:latin typeface="+mn-ea"/>
                          <a:ea typeface="+mn-ea"/>
                        </a:rPr>
                        <a:t>年</a:t>
                      </a:r>
                      <a:r>
                        <a:rPr kumimoji="1" lang="en-US" altLang="ja-JP" sz="1100" b="1" baseline="0" dirty="0">
                          <a:solidFill>
                            <a:schemeClr val="tx1"/>
                          </a:solidFill>
                          <a:latin typeface="+mn-ea"/>
                          <a:ea typeface="+mn-ea"/>
                        </a:rPr>
                        <a:t>11</a:t>
                      </a:r>
                      <a:r>
                        <a:rPr kumimoji="1" lang="ja-JP" altLang="en-US" sz="1100" b="1" baseline="0" dirty="0">
                          <a:solidFill>
                            <a:schemeClr val="tx1"/>
                          </a:solidFill>
                          <a:latin typeface="+mn-ea"/>
                          <a:ea typeface="+mn-ea"/>
                        </a:rPr>
                        <a:t>月末時点）</a:t>
                      </a:r>
                    </a:p>
                    <a:p>
                      <a:pPr marL="174625" indent="-174625">
                        <a:lnSpc>
                          <a:spcPct val="100000"/>
                        </a:lnSpc>
                      </a:pPr>
                      <a:endParaRPr kumimoji="1" lang="en-US" altLang="ja-JP" sz="110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en-US" altLang="ja-JP" sz="1100" u="sng" baseline="0" dirty="0">
                          <a:solidFill>
                            <a:schemeClr val="tx1"/>
                          </a:solidFill>
                          <a:latin typeface="+mn-ea"/>
                          <a:ea typeface="+mn-ea"/>
                        </a:rPr>
                        <a:t>『</a:t>
                      </a:r>
                      <a:r>
                        <a:rPr kumimoji="1" lang="ja-JP" altLang="en-US" sz="1100" u="sng" baseline="0" dirty="0">
                          <a:solidFill>
                            <a:schemeClr val="tx1"/>
                          </a:solidFill>
                          <a:latin typeface="+mn-ea"/>
                          <a:ea typeface="+mn-ea"/>
                        </a:rPr>
                        <a:t>健活</a:t>
                      </a:r>
                      <a:r>
                        <a:rPr kumimoji="1" lang="en-US" altLang="ja-JP" sz="1100" u="sng" baseline="0" dirty="0">
                          <a:solidFill>
                            <a:schemeClr val="tx1"/>
                          </a:solidFill>
                          <a:latin typeface="+mn-ea"/>
                          <a:ea typeface="+mn-ea"/>
                        </a:rPr>
                        <a:t>10』〈</a:t>
                      </a:r>
                      <a:r>
                        <a:rPr kumimoji="1" lang="ja-JP" altLang="en-US" sz="1100" u="sng" baseline="0" dirty="0">
                          <a:solidFill>
                            <a:schemeClr val="tx1"/>
                          </a:solidFill>
                          <a:latin typeface="+mn-ea"/>
                          <a:ea typeface="+mn-ea"/>
                        </a:rPr>
                        <a:t>ケンカツ テン</a:t>
                      </a:r>
                      <a:r>
                        <a:rPr kumimoji="1" lang="en-US" altLang="ja-JP" sz="1100" u="sng" baseline="0" dirty="0">
                          <a:solidFill>
                            <a:schemeClr val="tx1"/>
                          </a:solidFill>
                          <a:latin typeface="+mn-ea"/>
                          <a:ea typeface="+mn-ea"/>
                        </a:rPr>
                        <a:t>〉</a:t>
                      </a:r>
                      <a:r>
                        <a:rPr kumimoji="1" lang="ja-JP" altLang="en-US" sz="1100" u="sng" baseline="0" dirty="0">
                          <a:solidFill>
                            <a:schemeClr val="tx1"/>
                          </a:solidFill>
                          <a:latin typeface="+mn-ea"/>
                          <a:ea typeface="+mn-ea"/>
                        </a:rPr>
                        <a:t>の推進</a:t>
                      </a: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多様な主体の連携・協働</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■健活おおさか推進府民会議において、多様な主体と連携しながら「健活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」の普及活動を実施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■参画団体が連携し、ポスターやサイネージの掲出により「健活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」を周知する集中取組期間の実施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9</a:t>
                      </a:r>
                      <a:r>
                        <a:rPr kumimoji="1" lang="ja-JP" altLang="en-US" sz="1100" b="0" baseline="0" dirty="0">
                          <a:solidFill>
                            <a:schemeClr val="tx1"/>
                          </a:solidFill>
                          <a:latin typeface="+mn-ea"/>
                          <a:ea typeface="+mn-ea"/>
                        </a:rPr>
                        <a:t>月：運動・ヘルスリテラシー／</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月：睡眠・ストレス</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にまつわるテーマで、「健活おおさか推進府民会議ワークショップ」を開催（公民連携デスクと共催）</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baseline="0" dirty="0">
                          <a:solidFill>
                            <a:schemeClr val="tx1"/>
                          </a:solidFill>
                          <a:latin typeface="+mn-ea"/>
                          <a:ea typeface="+mn-ea"/>
                        </a:rPr>
                        <a:t>【11/18</a:t>
                      </a:r>
                      <a:r>
                        <a:rPr kumimoji="1" lang="ja-JP" altLang="en-US" sz="1100" b="0" baseline="0" dirty="0">
                          <a:solidFill>
                            <a:schemeClr val="tx1"/>
                          </a:solidFill>
                          <a:latin typeface="+mn-ea"/>
                          <a:ea typeface="+mn-ea"/>
                        </a:rPr>
                        <a:t>開催　</a:t>
                      </a:r>
                      <a:r>
                        <a:rPr kumimoji="1" lang="en-US" altLang="ja-JP" sz="1100" b="0" baseline="0" dirty="0">
                          <a:solidFill>
                            <a:schemeClr val="tx1"/>
                          </a:solidFill>
                          <a:latin typeface="+mn-ea"/>
                          <a:ea typeface="+mn-ea"/>
                        </a:rPr>
                        <a:t>49</a:t>
                      </a:r>
                      <a:r>
                        <a:rPr kumimoji="1" lang="ja-JP" altLang="en-US" sz="1100" b="0" baseline="0" dirty="0">
                          <a:solidFill>
                            <a:schemeClr val="tx1"/>
                          </a:solidFill>
                          <a:latin typeface="+mn-ea"/>
                          <a:ea typeface="+mn-ea"/>
                        </a:rPr>
                        <a:t>人参加</a:t>
                      </a:r>
                      <a:r>
                        <a:rPr kumimoji="1" lang="en-US" altLang="ja-JP" sz="1100" b="0" baseline="0" dirty="0">
                          <a:solidFill>
                            <a:schemeClr val="tx1"/>
                          </a:solidFill>
                          <a:latin typeface="+mn-ea"/>
                          <a:ea typeface="+mn-ea"/>
                        </a:rPr>
                        <a:t>】</a:t>
                      </a:r>
                      <a:endParaRPr kumimoji="1" lang="ja-JP" altLang="en-US"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・参画団体の交流・取組み事例の共有を図る総会を開催</a:t>
                      </a:r>
                      <a:r>
                        <a:rPr kumimoji="1" lang="en-US" altLang="ja-JP" sz="1100" b="0" baseline="0" dirty="0">
                          <a:solidFill>
                            <a:schemeClr val="tx1"/>
                          </a:solidFill>
                          <a:latin typeface="+mn-ea"/>
                          <a:ea typeface="+mn-ea"/>
                        </a:rPr>
                        <a:t>【1/20</a:t>
                      </a:r>
                      <a:r>
                        <a:rPr kumimoji="1" lang="ja-JP" altLang="en-US" sz="1100" b="0" baseline="0" dirty="0">
                          <a:solidFill>
                            <a:schemeClr val="tx1"/>
                          </a:solidFill>
                          <a:latin typeface="+mn-ea"/>
                          <a:ea typeface="+mn-ea"/>
                        </a:rPr>
                        <a:t>開催　</a:t>
                      </a:r>
                      <a:r>
                        <a:rPr kumimoji="1" lang="en-US" altLang="ja-JP" sz="1100" b="0" baseline="0" dirty="0">
                          <a:solidFill>
                            <a:schemeClr val="tx1"/>
                          </a:solidFill>
                          <a:latin typeface="+mn-ea"/>
                          <a:ea typeface="+mn-ea"/>
                        </a:rPr>
                        <a:t>52</a:t>
                      </a:r>
                      <a:r>
                        <a:rPr kumimoji="1" lang="ja-JP" altLang="en-US" sz="1100" b="0" baseline="0" dirty="0">
                          <a:solidFill>
                            <a:schemeClr val="tx1"/>
                          </a:solidFill>
                          <a:latin typeface="+mn-ea"/>
                          <a:ea typeface="+mn-ea"/>
                        </a:rPr>
                        <a:t>団体、</a:t>
                      </a:r>
                      <a:r>
                        <a:rPr kumimoji="1" lang="en-US" altLang="ja-JP" sz="1100" b="0" baseline="0" dirty="0">
                          <a:solidFill>
                            <a:schemeClr val="tx1"/>
                          </a:solidFill>
                          <a:latin typeface="+mn-ea"/>
                          <a:ea typeface="+mn-ea"/>
                        </a:rPr>
                        <a:t>77</a:t>
                      </a:r>
                      <a:r>
                        <a:rPr kumimoji="1" lang="ja-JP" altLang="en-US" sz="1100" b="0" baseline="0" dirty="0">
                          <a:solidFill>
                            <a:schemeClr val="tx1"/>
                          </a:solidFill>
                          <a:latin typeface="+mn-ea"/>
                          <a:ea typeface="+mn-ea"/>
                        </a:rPr>
                        <a:t>人参加</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ポータルサイトの運営</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民間企業との、府民の健康づくり等の推進に向けた事業連携協定の締結</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・株式会社ルネサンス（</a:t>
                      </a:r>
                      <a:r>
                        <a:rPr kumimoji="1" lang="en-US" altLang="ja-JP" sz="1100" b="1" baseline="0" dirty="0">
                          <a:solidFill>
                            <a:schemeClr val="tx1"/>
                          </a:solidFill>
                          <a:latin typeface="+mn-ea"/>
                          <a:ea typeface="+mn-ea"/>
                        </a:rPr>
                        <a:t>11</a:t>
                      </a:r>
                      <a:r>
                        <a:rPr kumimoji="1" lang="ja-JP" altLang="en-US" sz="1100" b="1" baseline="0" dirty="0">
                          <a:solidFill>
                            <a:schemeClr val="tx1"/>
                          </a:solidFill>
                          <a:latin typeface="+mn-ea"/>
                          <a:ea typeface="+mn-ea"/>
                        </a:rPr>
                        <a:t>月）</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・雪印メグミルク株式会社（</a:t>
                      </a:r>
                      <a:r>
                        <a:rPr kumimoji="1" lang="en-US" altLang="ja-JP" sz="1100" b="1" baseline="0" dirty="0">
                          <a:solidFill>
                            <a:schemeClr val="tx1"/>
                          </a:solidFill>
                          <a:latin typeface="+mn-ea"/>
                          <a:ea typeface="+mn-ea"/>
                        </a:rPr>
                        <a:t>12</a:t>
                      </a:r>
                      <a:r>
                        <a:rPr kumimoji="1" lang="ja-JP" altLang="en-US" sz="1100" b="1" baseline="0" dirty="0">
                          <a:solidFill>
                            <a:schemeClr val="tx1"/>
                          </a:solidFill>
                          <a:latin typeface="+mn-ea"/>
                          <a:ea typeface="+mn-ea"/>
                        </a:rPr>
                        <a:t>月）</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54</a:t>
            </a:fld>
            <a:endParaRPr kumimoji="1" lang="ja-JP" altLang="en-US" dirty="0"/>
          </a:p>
        </p:txBody>
      </p:sp>
      <p:pic>
        <p:nvPicPr>
          <p:cNvPr id="12" name="図 11">
            <a:extLst>
              <a:ext uri="{FF2B5EF4-FFF2-40B4-BE49-F238E27FC236}">
                <a16:creationId xmlns:a16="http://schemas.microsoft.com/office/drawing/2014/main" id="{F194B574-3DF1-401A-A34A-79FC4A8D65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04301" y="4753902"/>
            <a:ext cx="1958180" cy="1460864"/>
          </a:xfrm>
          <a:prstGeom prst="rect">
            <a:avLst/>
          </a:prstGeom>
        </p:spPr>
      </p:pic>
      <p:sp>
        <p:nvSpPr>
          <p:cNvPr id="20" name="正方形/長方形 19">
            <a:extLst>
              <a:ext uri="{FF2B5EF4-FFF2-40B4-BE49-F238E27FC236}">
                <a16:creationId xmlns:a16="http://schemas.microsoft.com/office/drawing/2014/main" id="{3BA5D4F5-FC82-4146-AB01-F010BA2DC25F}"/>
              </a:ext>
            </a:extLst>
          </p:cNvPr>
          <p:cNvSpPr/>
          <p:nvPr/>
        </p:nvSpPr>
        <p:spPr>
          <a:xfrm>
            <a:off x="4536916" y="6292368"/>
            <a:ext cx="2240972" cy="173343"/>
          </a:xfrm>
          <a:prstGeom prst="rect">
            <a:avLst/>
          </a:prstGeom>
        </p:spPr>
        <p:txBody>
          <a:bodyPr wrap="square" lIns="36000" tIns="72000" rIns="36000" bIns="36000">
            <a:noAutofit/>
          </a:bodyPr>
          <a:lstStyle/>
          <a:p>
            <a:pPr algn="ctr"/>
            <a:r>
              <a:rPr lang="ja-JP" altLang="en-US" sz="1100" b="1" dirty="0">
                <a:latin typeface="+mn-ea"/>
              </a:rPr>
              <a:t>健活キッズしんだん</a:t>
            </a:r>
          </a:p>
        </p:txBody>
      </p:sp>
      <p:sp>
        <p:nvSpPr>
          <p:cNvPr id="21" name="正方形/長方形 20">
            <a:extLst>
              <a:ext uri="{FF2B5EF4-FFF2-40B4-BE49-F238E27FC236}">
                <a16:creationId xmlns:a16="http://schemas.microsoft.com/office/drawing/2014/main" id="{41D549CD-D2EC-4983-9699-7F6B4CE38432}"/>
              </a:ext>
            </a:extLst>
          </p:cNvPr>
          <p:cNvSpPr/>
          <p:nvPr/>
        </p:nvSpPr>
        <p:spPr>
          <a:xfrm>
            <a:off x="1746299" y="6292369"/>
            <a:ext cx="2655941" cy="173343"/>
          </a:xfrm>
          <a:prstGeom prst="rect">
            <a:avLst/>
          </a:prstGeom>
        </p:spPr>
        <p:txBody>
          <a:bodyPr wrap="square" lIns="36000" tIns="72000" rIns="36000" bIns="36000">
            <a:noAutofit/>
          </a:bodyPr>
          <a:lstStyle/>
          <a:p>
            <a:pPr algn="ctr"/>
            <a:r>
              <a:rPr lang="ja-JP" altLang="en-US" sz="1100" b="1" dirty="0">
                <a:latin typeface="+mn-ea"/>
              </a:rPr>
              <a:t>女性・子どもの健康づくりリーフレット</a:t>
            </a:r>
          </a:p>
        </p:txBody>
      </p:sp>
      <p:grpSp>
        <p:nvGrpSpPr>
          <p:cNvPr id="4" name="グループ化 3">
            <a:extLst>
              <a:ext uri="{FF2B5EF4-FFF2-40B4-BE49-F238E27FC236}">
                <a16:creationId xmlns:a16="http://schemas.microsoft.com/office/drawing/2014/main" id="{B5EDB7F9-0667-4F26-B8B5-86F2DFBF4ED8}"/>
              </a:ext>
            </a:extLst>
          </p:cNvPr>
          <p:cNvGrpSpPr/>
          <p:nvPr/>
        </p:nvGrpSpPr>
        <p:grpSpPr>
          <a:xfrm>
            <a:off x="1827222" y="4738923"/>
            <a:ext cx="2494094" cy="1474118"/>
            <a:chOff x="1862495" y="4629227"/>
            <a:chExt cx="1967925" cy="1170334"/>
          </a:xfrm>
        </p:grpSpPr>
        <p:pic>
          <p:nvPicPr>
            <p:cNvPr id="15" name="図 14">
              <a:extLst>
                <a:ext uri="{FF2B5EF4-FFF2-40B4-BE49-F238E27FC236}">
                  <a16:creationId xmlns:a16="http://schemas.microsoft.com/office/drawing/2014/main" id="{C13A3669-0322-460B-AB43-B61A4DA3CA5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62495" y="4641119"/>
              <a:ext cx="820402" cy="1158442"/>
            </a:xfrm>
            <a:prstGeom prst="rect">
              <a:avLst/>
            </a:prstGeom>
            <a:ln>
              <a:solidFill>
                <a:schemeClr val="tx1"/>
              </a:solidFill>
            </a:ln>
          </p:spPr>
        </p:pic>
        <p:pic>
          <p:nvPicPr>
            <p:cNvPr id="23" name="図 22">
              <a:extLst>
                <a:ext uri="{FF2B5EF4-FFF2-40B4-BE49-F238E27FC236}">
                  <a16:creationId xmlns:a16="http://schemas.microsoft.com/office/drawing/2014/main" id="{239796A9-EAE5-42C5-A14E-95C18CCA062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10018" y="4629227"/>
              <a:ext cx="820402" cy="1159811"/>
            </a:xfrm>
            <a:prstGeom prst="rect">
              <a:avLst/>
            </a:prstGeom>
            <a:ln>
              <a:solidFill>
                <a:schemeClr val="tx1"/>
              </a:solidFill>
            </a:ln>
          </p:spPr>
        </p:pic>
      </p:grpSp>
      <p:sp>
        <p:nvSpPr>
          <p:cNvPr id="24" name="正方形/長方形 23">
            <a:extLst>
              <a:ext uri="{FF2B5EF4-FFF2-40B4-BE49-F238E27FC236}">
                <a16:creationId xmlns:a16="http://schemas.microsoft.com/office/drawing/2014/main" id="{E4B3F382-9424-4757-90F1-156B823D0A45}"/>
              </a:ext>
            </a:extLst>
          </p:cNvPr>
          <p:cNvSpPr/>
          <p:nvPr/>
        </p:nvSpPr>
        <p:spPr>
          <a:xfrm>
            <a:off x="6912565" y="6298322"/>
            <a:ext cx="2480582" cy="182797"/>
          </a:xfrm>
          <a:prstGeom prst="rect">
            <a:avLst/>
          </a:prstGeom>
        </p:spPr>
        <p:txBody>
          <a:bodyPr wrap="square" lIns="36000" tIns="72000" rIns="36000" bIns="36000">
            <a:noAutofit/>
          </a:bodyPr>
          <a:lstStyle/>
          <a:p>
            <a:pPr algn="ctr"/>
            <a:r>
              <a:rPr lang="ja-JP" altLang="en-US" sz="1100" b="1" dirty="0">
                <a:latin typeface="+mn-ea"/>
              </a:rPr>
              <a:t>事業連携協定の締結</a:t>
            </a:r>
          </a:p>
        </p:txBody>
      </p:sp>
      <p:pic>
        <p:nvPicPr>
          <p:cNvPr id="3" name="図 2">
            <a:extLst>
              <a:ext uri="{FF2B5EF4-FFF2-40B4-BE49-F238E27FC236}">
                <a16:creationId xmlns:a16="http://schemas.microsoft.com/office/drawing/2014/main" id="{2C058845-4173-4818-99EC-91B7366B908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066622" y="4730625"/>
            <a:ext cx="2137412" cy="1460864"/>
          </a:xfrm>
          <a:prstGeom prst="rect">
            <a:avLst/>
          </a:prstGeom>
        </p:spPr>
      </p:pic>
    </p:spTree>
    <p:extLst>
      <p:ext uri="{BB962C8B-B14F-4D97-AF65-F5344CB8AC3E}">
        <p14:creationId xmlns:p14="http://schemas.microsoft.com/office/powerpoint/2010/main" val="42280311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AA4CE-1F50-9FE0-BFE7-55E261667E5C}"/>
            </a:ext>
          </a:extLst>
        </p:cNvPr>
        <p:cNvGrpSpPr/>
        <p:nvPr/>
      </p:nvGrpSpPr>
      <p:grpSpPr>
        <a:xfrm>
          <a:off x="0" y="0"/>
          <a:ext cx="0" cy="0"/>
          <a:chOff x="0" y="0"/>
          <a:chExt cx="0" cy="0"/>
        </a:xfrm>
      </p:grpSpPr>
      <p:sp>
        <p:nvSpPr>
          <p:cNvPr id="9" name="正方形/長方形 8">
            <a:extLst>
              <a:ext uri="{FF2B5EF4-FFF2-40B4-BE49-F238E27FC236}">
                <a16:creationId xmlns:a16="http://schemas.microsoft.com/office/drawing/2014/main" id="{F5139C79-F6BE-A328-6A76-8A444CA39719}"/>
              </a:ext>
            </a:extLst>
          </p:cNvPr>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a:extLst>
              <a:ext uri="{FF2B5EF4-FFF2-40B4-BE49-F238E27FC236}">
                <a16:creationId xmlns:a16="http://schemas.microsoft.com/office/drawing/2014/main" id="{E6FCD295-9F36-B8A2-65EF-77CF7DD3FA28}"/>
              </a:ext>
            </a:extLst>
          </p:cNvPr>
          <p:cNvGraphicFramePr>
            <a:graphicFrameLocks noGrp="1"/>
          </p:cNvGraphicFramePr>
          <p:nvPr>
            <p:extLst>
              <p:ext uri="{D42A27DB-BD31-4B8C-83A1-F6EECF244321}">
                <p14:modId xmlns:p14="http://schemas.microsoft.com/office/powerpoint/2010/main" val="2973879516"/>
              </p:ext>
            </p:extLst>
          </p:nvPr>
        </p:nvGraphicFramePr>
        <p:xfrm>
          <a:off x="465147" y="295898"/>
          <a:ext cx="8965292" cy="5815342"/>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57292">
                  <a:extLst>
                    <a:ext uri="{9D8B030D-6E8A-4147-A177-3AD203B41FA5}">
                      <a16:colId xmlns:a16="http://schemas.microsoft.com/office/drawing/2014/main" val="89849022"/>
                    </a:ext>
                  </a:extLst>
                </a:gridCol>
              </a:tblGrid>
              <a:tr h="5815342">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女性に関するヘルスリテラシーの向上</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健活おおさか推進府民会議総会にて、参加会員および一般府民向けに「女性のライフコースアプローチ」に関する基調講演を実施（</a:t>
                      </a:r>
                      <a:r>
                        <a:rPr kumimoji="1" lang="en-US" altLang="ja-JP" sz="1100" b="1" baseline="0" dirty="0">
                          <a:solidFill>
                            <a:schemeClr val="tx1"/>
                          </a:solidFill>
                          <a:latin typeface="+mn-ea"/>
                          <a:ea typeface="+mn-ea"/>
                        </a:rPr>
                        <a:t>1/20</a:t>
                      </a:r>
                      <a:r>
                        <a:rPr kumimoji="1" lang="ja-JP" altLang="en-US" sz="1100" b="1" baseline="0" dirty="0">
                          <a:solidFill>
                            <a:schemeClr val="tx1"/>
                          </a:solidFill>
                          <a:latin typeface="+mn-ea"/>
                          <a:ea typeface="+mn-ea"/>
                        </a:rPr>
                        <a:t>）</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■女性の健康づくりに関するリーフレットをイベント等で配布し、ライフコースアプローチの観点も踏まえた普及啓発を実施</a:t>
                      </a:r>
                    </a:p>
                    <a:p>
                      <a:pPr marL="174625" indent="-174625">
                        <a:lnSpc>
                          <a:spcPct val="100000"/>
                        </a:lnSpc>
                      </a:pPr>
                      <a:r>
                        <a:rPr kumimoji="1" lang="ja-JP" altLang="en-US" sz="1100" b="0" baseline="0" dirty="0">
                          <a:solidFill>
                            <a:schemeClr val="tx1"/>
                          </a:solidFill>
                          <a:latin typeface="+mn-ea"/>
                          <a:ea typeface="+mn-ea"/>
                        </a:rPr>
                        <a:t>■ホームページ「女性の健康づくり」にチラシを掲載するなど、啓発内容を拡充</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■アスマイルでコラム配信（令和</a:t>
                      </a:r>
                      <a:r>
                        <a:rPr kumimoji="1" lang="en-US" altLang="ja-JP" sz="1100" b="0" baseline="0" dirty="0">
                          <a:solidFill>
                            <a:schemeClr val="tx1"/>
                          </a:solidFill>
                          <a:latin typeface="+mn-ea"/>
                          <a:ea typeface="+mn-ea"/>
                        </a:rPr>
                        <a:t>8</a:t>
                      </a:r>
                      <a:r>
                        <a:rPr kumimoji="1" lang="ja-JP" altLang="en-US" sz="1100" b="0" baseline="0" dirty="0">
                          <a:solidFill>
                            <a:schemeClr val="tx1"/>
                          </a:solidFill>
                          <a:latin typeface="+mn-ea"/>
                          <a:ea typeface="+mn-ea"/>
                        </a:rPr>
                        <a:t>年</a:t>
                      </a:r>
                      <a:r>
                        <a:rPr kumimoji="1" lang="en-US" altLang="ja-JP" sz="1100" b="0" baseline="0" dirty="0">
                          <a:solidFill>
                            <a:schemeClr val="tx1"/>
                          </a:solidFill>
                          <a:latin typeface="+mn-ea"/>
                          <a:ea typeface="+mn-ea"/>
                        </a:rPr>
                        <a:t>3</a:t>
                      </a:r>
                      <a:r>
                        <a:rPr kumimoji="1" lang="ja-JP" altLang="en-US" sz="1100" b="0" baseline="0" dirty="0">
                          <a:solidFill>
                            <a:schemeClr val="tx1"/>
                          </a:solidFill>
                          <a:latin typeface="+mn-ea"/>
                          <a:ea typeface="+mn-ea"/>
                        </a:rPr>
                        <a:t>月、計</a:t>
                      </a:r>
                      <a:r>
                        <a:rPr kumimoji="1" lang="en-US" altLang="ja-JP" sz="1100" b="0" baseline="0" dirty="0">
                          <a:solidFill>
                            <a:schemeClr val="tx1"/>
                          </a:solidFill>
                          <a:latin typeface="+mn-ea"/>
                          <a:ea typeface="+mn-ea"/>
                        </a:rPr>
                        <a:t>3</a:t>
                      </a:r>
                      <a:r>
                        <a:rPr kumimoji="1" lang="ja-JP" altLang="en-US" sz="1100" b="0" baseline="0" dirty="0">
                          <a:solidFill>
                            <a:schemeClr val="tx1"/>
                          </a:solidFill>
                          <a:latin typeface="+mn-ea"/>
                          <a:ea typeface="+mn-ea"/>
                        </a:rPr>
                        <a:t>回）</a:t>
                      </a:r>
                    </a:p>
                    <a:p>
                      <a:pPr marL="174625" indent="-174625">
                        <a:lnSpc>
                          <a:spcPct val="100000"/>
                        </a:lnSpc>
                      </a:pPr>
                      <a:endParaRPr kumimoji="1" lang="en-US" altLang="ja-JP" sz="1100" b="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イベント等の活用</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ポータルサイト内の市町村や健活会議会員が主催するイベントの情報を集約したぺージ「健活イベント情報」において情報発信</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万博のインパクトを活かした取組み</a:t>
                      </a:r>
                      <a:r>
                        <a:rPr kumimoji="1" lang="en-US" altLang="ja-JP" sz="1100" baseline="0" dirty="0">
                          <a:solidFill>
                            <a:schemeClr val="tx1"/>
                          </a:solidFill>
                          <a:latin typeface="+mn-ea"/>
                          <a:ea typeface="+mn-ea"/>
                        </a:rPr>
                        <a:t>》</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■大阪・関西万博会場内</a:t>
                      </a:r>
                      <a:r>
                        <a:rPr kumimoji="1" lang="en-US" altLang="ja-JP" sz="1100" b="0" baseline="0" dirty="0">
                          <a:solidFill>
                            <a:schemeClr val="tx1"/>
                          </a:solidFill>
                          <a:latin typeface="+mn-ea"/>
                          <a:ea typeface="+mn-ea"/>
                        </a:rPr>
                        <a:t>EXPO</a:t>
                      </a:r>
                      <a:r>
                        <a:rPr kumimoji="1" lang="ja-JP" altLang="en-US" sz="1100" b="0" baseline="0" dirty="0">
                          <a:solidFill>
                            <a:schemeClr val="tx1"/>
                          </a:solidFill>
                          <a:latin typeface="+mn-ea"/>
                          <a:ea typeface="+mn-ea"/>
                        </a:rPr>
                        <a:t>ホールにて、健活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ソング・ダンスやおおさか</a:t>
                      </a:r>
                      <a:r>
                        <a:rPr kumimoji="1" lang="en-US" altLang="ja-JP" sz="1100" b="0" baseline="0" dirty="0">
                          <a:solidFill>
                            <a:schemeClr val="tx1"/>
                          </a:solidFill>
                          <a:latin typeface="+mn-ea"/>
                          <a:ea typeface="+mn-ea"/>
                        </a:rPr>
                        <a:t>EXPO</a:t>
                      </a:r>
                      <a:r>
                        <a:rPr kumimoji="1" lang="ja-JP" altLang="en-US" sz="1100" b="0" baseline="0" dirty="0">
                          <a:solidFill>
                            <a:schemeClr val="tx1"/>
                          </a:solidFill>
                          <a:latin typeface="+mn-ea"/>
                          <a:ea typeface="+mn-ea"/>
                        </a:rPr>
                        <a:t>ヘルシーメニューの要素を取り入れたステージショー「健活</a:t>
                      </a:r>
                      <a:r>
                        <a:rPr kumimoji="1" lang="en-US" altLang="ja-JP" sz="1100" b="0" baseline="0" dirty="0">
                          <a:solidFill>
                            <a:schemeClr val="tx1"/>
                          </a:solidFill>
                          <a:latin typeface="+mn-ea"/>
                          <a:ea typeface="+mn-ea"/>
                        </a:rPr>
                        <a:t>10 EXPO LIVE!</a:t>
                      </a:r>
                      <a:r>
                        <a:rPr kumimoji="1" lang="ja-JP" altLang="en-US" sz="1100" b="0" baseline="0" dirty="0">
                          <a:solidFill>
                            <a:schemeClr val="tx1"/>
                          </a:solidFill>
                          <a:latin typeface="+mn-ea"/>
                          <a:ea typeface="+mn-ea"/>
                        </a:rPr>
                        <a:t>」を開催</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来場者数：約</a:t>
                      </a:r>
                      <a:r>
                        <a:rPr kumimoji="1" lang="en-US" altLang="ja-JP" sz="1100" b="0" baseline="0" dirty="0">
                          <a:solidFill>
                            <a:schemeClr val="tx1"/>
                          </a:solidFill>
                          <a:latin typeface="+mn-ea"/>
                          <a:ea typeface="+mn-ea"/>
                        </a:rPr>
                        <a:t>3,000</a:t>
                      </a:r>
                      <a:r>
                        <a:rPr kumimoji="1" lang="ja-JP" altLang="en-US" sz="1100" b="0" baseline="0" dirty="0">
                          <a:solidFill>
                            <a:schemeClr val="tx1"/>
                          </a:solidFill>
                          <a:latin typeface="+mn-ea"/>
                          <a:ea typeface="+mn-ea"/>
                        </a:rPr>
                        <a:t>人 </a:t>
                      </a:r>
                      <a:r>
                        <a:rPr kumimoji="1" lang="en-US" altLang="ja-JP" sz="1100" b="0" baseline="0" dirty="0">
                          <a:solidFill>
                            <a:schemeClr val="tx1"/>
                          </a:solidFill>
                          <a:latin typeface="+mn-ea"/>
                          <a:ea typeface="+mn-ea"/>
                        </a:rPr>
                        <a:t>7/25】</a:t>
                      </a:r>
                      <a:endParaRPr kumimoji="1" lang="ja-JP" altLang="en-US"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大阪・関西万博会場内大阪ヘルスケアパビリオンデモキッチンエリアにて、おおさか</a:t>
                      </a:r>
                      <a:r>
                        <a:rPr kumimoji="1" lang="en-US" altLang="ja-JP" sz="1100" b="1" baseline="0" dirty="0">
                          <a:solidFill>
                            <a:schemeClr val="tx1"/>
                          </a:solidFill>
                          <a:latin typeface="+mn-ea"/>
                          <a:ea typeface="+mn-ea"/>
                        </a:rPr>
                        <a:t>EXPO</a:t>
                      </a:r>
                      <a:r>
                        <a:rPr kumimoji="1" lang="ja-JP" altLang="en-US" sz="1100" b="1" baseline="0" dirty="0">
                          <a:solidFill>
                            <a:schemeClr val="tx1"/>
                          </a:solidFill>
                          <a:latin typeface="+mn-ea"/>
                          <a:ea typeface="+mn-ea"/>
                        </a:rPr>
                        <a:t>ヘルシーメニューの調理実演・試食イベント「食の</a:t>
                      </a:r>
                      <a:r>
                        <a:rPr kumimoji="1" lang="en-US" altLang="ja-JP" sz="1100" b="1" baseline="0" dirty="0">
                          <a:solidFill>
                            <a:schemeClr val="tx1"/>
                          </a:solidFill>
                          <a:latin typeface="+mn-ea"/>
                          <a:ea typeface="+mn-ea"/>
                        </a:rPr>
                        <a:t>DEMO LIVE in </a:t>
                      </a:r>
                      <a:r>
                        <a:rPr kumimoji="1" lang="ja-JP" altLang="en-US" sz="1100" b="1" baseline="0" dirty="0">
                          <a:solidFill>
                            <a:schemeClr val="tx1"/>
                          </a:solidFill>
                          <a:latin typeface="+mn-ea"/>
                          <a:ea typeface="+mn-ea"/>
                        </a:rPr>
                        <a:t>大阪ヘルスケア</a:t>
                      </a:r>
                      <a:r>
                        <a:rPr kumimoji="1" lang="en-US" altLang="ja-JP" sz="1100" b="1" baseline="0" dirty="0">
                          <a:solidFill>
                            <a:schemeClr val="tx1"/>
                          </a:solidFill>
                          <a:latin typeface="+mn-ea"/>
                          <a:ea typeface="+mn-ea"/>
                        </a:rPr>
                        <a:t>PV</a:t>
                      </a:r>
                      <a:r>
                        <a:rPr kumimoji="1" lang="ja-JP" altLang="en-US" sz="1100" b="1" baseline="0" dirty="0">
                          <a:solidFill>
                            <a:schemeClr val="tx1"/>
                          </a:solidFill>
                          <a:latin typeface="+mn-ea"/>
                          <a:ea typeface="+mn-ea"/>
                        </a:rPr>
                        <a:t>」を開催</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来場者数：約</a:t>
                      </a:r>
                      <a:r>
                        <a:rPr kumimoji="1" lang="en-US" altLang="ja-JP" sz="1100" b="1" baseline="0" dirty="0">
                          <a:solidFill>
                            <a:schemeClr val="tx1"/>
                          </a:solidFill>
                          <a:latin typeface="+mn-ea"/>
                          <a:ea typeface="+mn-ea"/>
                        </a:rPr>
                        <a:t>450</a:t>
                      </a:r>
                      <a:r>
                        <a:rPr kumimoji="1" lang="ja-JP" altLang="en-US" sz="1100" b="1" baseline="0" dirty="0">
                          <a:solidFill>
                            <a:schemeClr val="tx1"/>
                          </a:solidFill>
                          <a:latin typeface="+mn-ea"/>
                          <a:ea typeface="+mn-ea"/>
                        </a:rPr>
                        <a:t>人 </a:t>
                      </a:r>
                      <a:r>
                        <a:rPr kumimoji="1" lang="en-US" altLang="ja-JP" sz="1100" b="1" baseline="0" dirty="0">
                          <a:solidFill>
                            <a:schemeClr val="tx1"/>
                          </a:solidFill>
                          <a:latin typeface="+mn-ea"/>
                          <a:ea typeface="+mn-ea"/>
                        </a:rPr>
                        <a:t>8/23-24】</a:t>
                      </a:r>
                      <a:endParaRPr kumimoji="1" lang="ja-JP" altLang="en-US"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■（再掲）民間企業との共催により、大阪ヘルスケアパビリオンリボーンステージにて、健活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ソング・ダンス等を取り入れたステージショー「ラフ＆ヘルス　笑って学んで健康に」を開催</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来場者数：約</a:t>
                      </a:r>
                      <a:r>
                        <a:rPr kumimoji="1" lang="en-US" altLang="ja-JP" sz="1100" b="0" baseline="0" dirty="0">
                          <a:solidFill>
                            <a:schemeClr val="tx1"/>
                          </a:solidFill>
                          <a:latin typeface="+mn-ea"/>
                          <a:ea typeface="+mn-ea"/>
                        </a:rPr>
                        <a:t>8,000</a:t>
                      </a:r>
                      <a:r>
                        <a:rPr kumimoji="1" lang="ja-JP" altLang="en-US" sz="1100" b="0" baseline="0" dirty="0">
                          <a:solidFill>
                            <a:schemeClr val="tx1"/>
                          </a:solidFill>
                          <a:latin typeface="+mn-ea"/>
                          <a:ea typeface="+mn-ea"/>
                        </a:rPr>
                        <a:t>人 </a:t>
                      </a:r>
                      <a:r>
                        <a:rPr kumimoji="1" lang="en-US" altLang="ja-JP" sz="1100" b="0" baseline="0" dirty="0">
                          <a:solidFill>
                            <a:schemeClr val="tx1"/>
                          </a:solidFill>
                          <a:latin typeface="+mn-ea"/>
                          <a:ea typeface="+mn-ea"/>
                        </a:rPr>
                        <a:t>8/31】</a:t>
                      </a:r>
                      <a:endParaRPr kumimoji="1" lang="ja-JP" altLang="en-US"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■万博で高まった健康気運を途絶えさせることなく、</a:t>
                      </a:r>
                      <a:r>
                        <a:rPr kumimoji="1" lang="en-US" altLang="ja-JP" sz="1100" b="0" baseline="0" dirty="0">
                          <a:solidFill>
                            <a:schemeClr val="tx1"/>
                          </a:solidFill>
                          <a:latin typeface="+mn-ea"/>
                          <a:ea typeface="+mn-ea"/>
                        </a:rPr>
                        <a:t>SNS</a:t>
                      </a:r>
                      <a:r>
                        <a:rPr kumimoji="1" lang="ja-JP" altLang="en-US" sz="1100" b="0" baseline="0" dirty="0">
                          <a:solidFill>
                            <a:schemeClr val="tx1"/>
                          </a:solidFill>
                          <a:latin typeface="+mn-ea"/>
                          <a:ea typeface="+mn-ea"/>
                        </a:rPr>
                        <a:t>を活用した若年層向け情報発信を実施</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a:extLst>
              <a:ext uri="{FF2B5EF4-FFF2-40B4-BE49-F238E27FC236}">
                <a16:creationId xmlns:a16="http://schemas.microsoft.com/office/drawing/2014/main" id="{3DC38397-B36C-A8FF-2767-9FB7453BE1C5}"/>
              </a:ext>
            </a:extLst>
          </p:cNvPr>
          <p:cNvSpPr>
            <a:spLocks noGrp="1"/>
          </p:cNvSpPr>
          <p:nvPr>
            <p:ph type="sldNum" sz="quarter" idx="12"/>
          </p:nvPr>
        </p:nvSpPr>
        <p:spPr/>
        <p:txBody>
          <a:bodyPr/>
          <a:lstStyle/>
          <a:p>
            <a:fld id="{8491F570-1DE7-4E07-90A6-F6DA59EDAE7D}" type="slidenum">
              <a:rPr kumimoji="1" lang="ja-JP" altLang="en-US" smtClean="0"/>
              <a:pPr/>
              <a:t>55</a:t>
            </a:fld>
            <a:endParaRPr kumimoji="1" lang="ja-JP" altLang="en-US" dirty="0"/>
          </a:p>
        </p:txBody>
      </p:sp>
      <p:sp>
        <p:nvSpPr>
          <p:cNvPr id="11" name="正方形/長方形 10">
            <a:extLst>
              <a:ext uri="{FF2B5EF4-FFF2-40B4-BE49-F238E27FC236}">
                <a16:creationId xmlns:a16="http://schemas.microsoft.com/office/drawing/2014/main" id="{1E788458-AA1A-4D32-AB1F-A3A8271F6B8A}"/>
              </a:ext>
            </a:extLst>
          </p:cNvPr>
          <p:cNvSpPr/>
          <p:nvPr/>
        </p:nvSpPr>
        <p:spPr>
          <a:xfrm>
            <a:off x="2175598" y="5814558"/>
            <a:ext cx="2677150" cy="207630"/>
          </a:xfrm>
          <a:prstGeom prst="rect">
            <a:avLst/>
          </a:prstGeom>
        </p:spPr>
        <p:txBody>
          <a:bodyPr wrap="square" lIns="36000" tIns="72000" rIns="36000" bIns="36000">
            <a:noAutofit/>
          </a:bodyPr>
          <a:lstStyle/>
          <a:p>
            <a:pPr algn="ctr"/>
            <a:r>
              <a:rPr lang="ja-JP" altLang="en-US" sz="1100" b="1" dirty="0">
                <a:latin typeface="+mn-ea"/>
              </a:rPr>
              <a:t>健活おおさか推進府民会議総会</a:t>
            </a:r>
          </a:p>
        </p:txBody>
      </p:sp>
      <p:sp>
        <p:nvSpPr>
          <p:cNvPr id="19" name="正方形/長方形 18">
            <a:extLst>
              <a:ext uri="{FF2B5EF4-FFF2-40B4-BE49-F238E27FC236}">
                <a16:creationId xmlns:a16="http://schemas.microsoft.com/office/drawing/2014/main" id="{F01C2180-8CC4-4AA3-840C-044C967ADD64}"/>
              </a:ext>
            </a:extLst>
          </p:cNvPr>
          <p:cNvSpPr/>
          <p:nvPr/>
        </p:nvSpPr>
        <p:spPr>
          <a:xfrm>
            <a:off x="5998119" y="5800263"/>
            <a:ext cx="2677150" cy="207630"/>
          </a:xfrm>
          <a:prstGeom prst="rect">
            <a:avLst/>
          </a:prstGeom>
        </p:spPr>
        <p:txBody>
          <a:bodyPr wrap="square" lIns="36000" tIns="72000" rIns="36000" bIns="36000">
            <a:noAutofit/>
          </a:bodyPr>
          <a:lstStyle/>
          <a:p>
            <a:pPr algn="ctr"/>
            <a:r>
              <a:rPr lang="ja-JP" altLang="en-US" sz="1100" b="1" dirty="0">
                <a:latin typeface="+mn-ea"/>
              </a:rPr>
              <a:t>食の</a:t>
            </a:r>
            <a:r>
              <a:rPr lang="en-US" altLang="ja-JP" sz="1100" b="1" dirty="0">
                <a:latin typeface="+mn-ea"/>
              </a:rPr>
              <a:t>DEMO LIVE in </a:t>
            </a:r>
            <a:r>
              <a:rPr lang="ja-JP" altLang="en-US" sz="1100" b="1" dirty="0">
                <a:latin typeface="+mn-ea"/>
              </a:rPr>
              <a:t>大阪ヘルスケア</a:t>
            </a:r>
            <a:r>
              <a:rPr lang="en-US" altLang="ja-JP" sz="1100" b="1" dirty="0">
                <a:latin typeface="+mn-ea"/>
              </a:rPr>
              <a:t>PV</a:t>
            </a:r>
            <a:endParaRPr lang="ja-JP" altLang="en-US" sz="1100" b="1" dirty="0">
              <a:latin typeface="+mn-ea"/>
            </a:endParaRPr>
          </a:p>
        </p:txBody>
      </p:sp>
      <p:pic>
        <p:nvPicPr>
          <p:cNvPr id="6" name="図 5">
            <a:extLst>
              <a:ext uri="{FF2B5EF4-FFF2-40B4-BE49-F238E27FC236}">
                <a16:creationId xmlns:a16="http://schemas.microsoft.com/office/drawing/2014/main" id="{5FE6399F-39D3-469B-A369-E6E2FBD56EF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59781" y="3879987"/>
            <a:ext cx="3411630" cy="1920276"/>
          </a:xfrm>
          <a:prstGeom prst="rect">
            <a:avLst/>
          </a:prstGeom>
        </p:spPr>
      </p:pic>
      <p:pic>
        <p:nvPicPr>
          <p:cNvPr id="5" name="図 4">
            <a:extLst>
              <a:ext uri="{FF2B5EF4-FFF2-40B4-BE49-F238E27FC236}">
                <a16:creationId xmlns:a16="http://schemas.microsoft.com/office/drawing/2014/main" id="{7E069EDB-3048-402A-83B9-AA749DD11F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26124" y="3905295"/>
            <a:ext cx="2526624" cy="1894968"/>
          </a:xfrm>
          <a:prstGeom prst="rect">
            <a:avLst/>
          </a:prstGeom>
        </p:spPr>
      </p:pic>
    </p:spTree>
    <p:extLst>
      <p:ext uri="{BB962C8B-B14F-4D97-AF65-F5344CB8AC3E}">
        <p14:creationId xmlns:p14="http://schemas.microsoft.com/office/powerpoint/2010/main" val="22397993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1"/>
            <a:ext cx="9432000" cy="65150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graphicFrame>
        <p:nvGraphicFramePr>
          <p:cNvPr id="14" name="表 13"/>
          <p:cNvGraphicFramePr>
            <a:graphicFrameLocks noGrp="1"/>
          </p:cNvGraphicFramePr>
          <p:nvPr>
            <p:extLst>
              <p:ext uri="{D42A27DB-BD31-4B8C-83A1-F6EECF244321}">
                <p14:modId xmlns:p14="http://schemas.microsoft.com/office/powerpoint/2010/main" val="1442310318"/>
              </p:ext>
            </p:extLst>
          </p:nvPr>
        </p:nvGraphicFramePr>
        <p:xfrm>
          <a:off x="489000" y="1177365"/>
          <a:ext cx="8928000" cy="552084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37820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共通</a:t>
                      </a:r>
                      <a:r>
                        <a:rPr kumimoji="1" lang="en-US" altLang="ja-JP" sz="1100" baseline="0" dirty="0">
                          <a:solidFill>
                            <a:schemeClr val="tx1"/>
                          </a:solidFill>
                          <a:latin typeface="+mn-ea"/>
                          <a:ea typeface="+mn-ea"/>
                        </a:rPr>
                        <a:t>》</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■オール大阪体制での更なる「健活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」の推進</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■府域における健康づくりの気運醸成</a:t>
                      </a:r>
                      <a:endParaRPr kumimoji="1" lang="en-US" altLang="ja-JP" sz="110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学校や大学、職場等におけるヘルスリテラシーの向上</a:t>
                      </a:r>
                      <a:r>
                        <a:rPr kumimoji="1" lang="en-US" altLang="ja-JP" sz="1100" u="none" baseline="0" dirty="0">
                          <a:solidFill>
                            <a:schemeClr val="tx1"/>
                          </a:solidFill>
                          <a:latin typeface="+mn-ea"/>
                          <a:ea typeface="+mn-ea"/>
                        </a:rPr>
                        <a:t>》</a:t>
                      </a: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女性に関するヘルスリテラシーの向上</a:t>
                      </a:r>
                      <a:r>
                        <a:rPr kumimoji="1" lang="en-US" altLang="ja-JP" sz="1100"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■学習指導要領に明示されたことを受け、中学校・高等学校の教員が、がんに対する正しい知識を身につけることができるよう、引き続き、がん教育研修を実施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■大学生等におけるヘルスリテラシーの向上</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■中小企業における健康経営の取組拡大</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latin typeface="+mn-ea"/>
                          <a:ea typeface="+mn-ea"/>
                        </a:rPr>
                        <a:t>■</a:t>
                      </a:r>
                      <a:r>
                        <a:rPr kumimoji="1" lang="ja-JP" altLang="en-US" sz="1100" b="0" baseline="0" dirty="0">
                          <a:solidFill>
                            <a:schemeClr val="tx1"/>
                          </a:solidFill>
                          <a:latin typeface="+mn-ea"/>
                          <a:ea typeface="+mn-ea"/>
                        </a:rPr>
                        <a:t>ライフコースアプローチの概念を踏まえた健康づくりの重要性の発信</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19190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学校や大学、職場等におけるヘルスリテラシーの向上</a:t>
                      </a:r>
                      <a:r>
                        <a:rPr kumimoji="1" lang="en-US" altLang="ja-JP" sz="1100" b="1" u="none" baseline="0" dirty="0">
                          <a:solidFill>
                            <a:schemeClr val="tx1"/>
                          </a:solidFill>
                          <a:latin typeface="+mn-ea"/>
                          <a:ea typeface="+mn-ea"/>
                        </a:rPr>
                        <a:t>》</a:t>
                      </a: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女性に関するヘルスリテラシーの向上</a:t>
                      </a:r>
                      <a:r>
                        <a:rPr kumimoji="1" lang="en-US" altLang="ja-JP" sz="1100" b="1" baseline="0" dirty="0">
                          <a:solidFill>
                            <a:schemeClr val="tx1"/>
                          </a:solidFill>
                          <a:latin typeface="+mn-ea"/>
                          <a:ea typeface="+mn-ea"/>
                        </a:rPr>
                        <a:t>》</a:t>
                      </a:r>
                      <a:endParaRPr kumimoji="1" lang="en-US" altLang="ja-JP" sz="1100" b="1"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■学習指導要領に明示されたことを受け、中学校・高等学校の教員が、がんに対する正しい知識を身につけることができるよう、がん教育研修を実施</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■全大学対象の情報交換会等を開催するとともに、全大学に学生の身体活動・運動に関する情報等の健康情報を発信</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■やせ・肥満に関するモデル事業の展開</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■中小企業の抱える健康課題・ニーズに対応したセミナー「健康経営セミナー」を開催</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女性及び子どもの健康づくりに関するリーフレット及び「健活キッズしんだん」を活用した啓発の実施</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■女性の健康づくり事業の実施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en-US" altLang="ja-JP" sz="1100" b="1" u="sng" baseline="0" dirty="0">
                          <a:solidFill>
                            <a:schemeClr val="tx1"/>
                          </a:solidFill>
                          <a:latin typeface="+mn-ea"/>
                          <a:ea typeface="+mn-ea"/>
                        </a:rPr>
                        <a:t>『</a:t>
                      </a:r>
                      <a:r>
                        <a:rPr kumimoji="1" lang="ja-JP" altLang="en-US" sz="1100" b="1" u="sng" baseline="0" dirty="0">
                          <a:solidFill>
                            <a:schemeClr val="tx1"/>
                          </a:solidFill>
                          <a:latin typeface="+mn-ea"/>
                          <a:ea typeface="+mn-ea"/>
                        </a:rPr>
                        <a:t>健活</a:t>
                      </a:r>
                      <a:r>
                        <a:rPr kumimoji="1" lang="en-US" altLang="ja-JP" sz="1100" b="1" u="sng" baseline="0" dirty="0">
                          <a:solidFill>
                            <a:schemeClr val="tx1"/>
                          </a:solidFill>
                          <a:latin typeface="+mn-ea"/>
                          <a:ea typeface="+mn-ea"/>
                        </a:rPr>
                        <a:t>10』〈</a:t>
                      </a:r>
                      <a:r>
                        <a:rPr kumimoji="1" lang="ja-JP" altLang="en-US" sz="1100" b="1" u="sng" baseline="0" dirty="0">
                          <a:solidFill>
                            <a:schemeClr val="tx1"/>
                          </a:solidFill>
                          <a:latin typeface="+mn-ea"/>
                          <a:ea typeface="+mn-ea"/>
                        </a:rPr>
                        <a:t>ケンカツ テン</a:t>
                      </a:r>
                      <a:r>
                        <a:rPr kumimoji="1" lang="en-US" altLang="ja-JP" sz="1100" b="1" u="sng" baseline="0" dirty="0">
                          <a:solidFill>
                            <a:schemeClr val="tx1"/>
                          </a:solidFill>
                          <a:latin typeface="+mn-ea"/>
                          <a:ea typeface="+mn-ea"/>
                        </a:rPr>
                        <a:t>〉</a:t>
                      </a:r>
                      <a:r>
                        <a:rPr kumimoji="1" lang="ja-JP" altLang="en-US" sz="1100" b="1" u="sng" baseline="0" dirty="0">
                          <a:solidFill>
                            <a:schemeClr val="tx1"/>
                          </a:solidFill>
                          <a:latin typeface="+mn-ea"/>
                          <a:ea typeface="+mn-ea"/>
                        </a:rPr>
                        <a:t>の推進</a:t>
                      </a: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多様な主体の連携・協働</a:t>
                      </a: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イベント等の活用</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万博のインパクトを活かした取組み</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■健活おおさか推進府民会議において、「集中取組期間」「ワークショップ」「総会」及び、参画団体と連携した取組み（公民連携）の実施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■民間企業や市町村、地域住民等、多様な主体を巻き込み、「健活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」を活用した効果的なプロモーション活動を展開</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特定健診と連携し、けんしんの受診を促進する</a:t>
                      </a:r>
                      <a:r>
                        <a:rPr kumimoji="1" lang="en-US" altLang="ja-JP" sz="1100" b="1" baseline="0" dirty="0">
                          <a:solidFill>
                            <a:schemeClr val="tx1"/>
                          </a:solidFill>
                          <a:latin typeface="+mn-ea"/>
                          <a:ea typeface="+mn-ea"/>
                        </a:rPr>
                        <a:t>PR</a:t>
                      </a:r>
                      <a:r>
                        <a:rPr kumimoji="1" lang="ja-JP" altLang="en-US" sz="1100" b="1" baseline="0" dirty="0">
                          <a:solidFill>
                            <a:schemeClr val="tx1"/>
                          </a:solidFill>
                          <a:latin typeface="+mn-ea"/>
                          <a:ea typeface="+mn-ea"/>
                        </a:rPr>
                        <a:t>イベントを実施するとともに、おおさか健活大使を活用した啓発を実施</a:t>
                      </a:r>
                      <a:endParaRPr kumimoji="1" lang="en-US" altLang="ja-JP" sz="1100" b="1"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4077312"/>
                  </a:ext>
                </a:extLst>
              </a:tr>
              <a:tr h="82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8</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がん予防につながる学習活動の充実支援事業（</a:t>
                      </a:r>
                      <a:r>
                        <a:rPr kumimoji="1" lang="en-US" altLang="ja-JP" sz="1100" b="0" baseline="0" dirty="0">
                          <a:solidFill>
                            <a:schemeClr val="tx1"/>
                          </a:solidFill>
                          <a:latin typeface="+mn-ea"/>
                          <a:ea typeface="+mn-ea"/>
                        </a:rPr>
                        <a:t>410</a:t>
                      </a:r>
                      <a:r>
                        <a:rPr kumimoji="1" lang="ja-JP" altLang="en-US" sz="1100" b="0" baseline="0" dirty="0">
                          <a:solidFill>
                            <a:schemeClr val="tx1"/>
                          </a:solidFill>
                          <a:latin typeface="+mn-ea"/>
                          <a:ea typeface="+mn-ea"/>
                        </a:rPr>
                        <a:t>千円）</a:t>
                      </a:r>
                    </a:p>
                    <a:p>
                      <a:pPr>
                        <a:lnSpc>
                          <a:spcPct val="100000"/>
                        </a:lnSpc>
                      </a:pPr>
                      <a:r>
                        <a:rPr kumimoji="1" lang="ja-JP" altLang="en-US" sz="1100" baseline="0" dirty="0">
                          <a:solidFill>
                            <a:schemeClr val="tx1"/>
                          </a:solidFill>
                          <a:latin typeface="+mn-ea"/>
                          <a:ea typeface="+mn-ea"/>
                        </a:rPr>
                        <a:t>健康キャンパス・プロジェクト事業（</a:t>
                      </a:r>
                      <a:r>
                        <a:rPr kumimoji="1" lang="en-US" altLang="ja-JP" sz="1100" baseline="0" dirty="0">
                          <a:solidFill>
                            <a:schemeClr val="tx1"/>
                          </a:solidFill>
                          <a:latin typeface="+mn-ea"/>
                          <a:ea typeface="+mn-ea"/>
                        </a:rPr>
                        <a:t>1,773</a:t>
                      </a:r>
                      <a:r>
                        <a:rPr kumimoji="1" lang="ja-JP" altLang="en-US" sz="1100" baseline="0" dirty="0">
                          <a:solidFill>
                            <a:schemeClr val="tx1"/>
                          </a:solidFill>
                          <a:latin typeface="+mn-ea"/>
                          <a:ea typeface="+mn-ea"/>
                        </a:rPr>
                        <a:t>千円）　健康づくり気運醸成事業（</a:t>
                      </a:r>
                      <a:r>
                        <a:rPr kumimoji="1" lang="en-US" altLang="ja-JP" sz="1100" baseline="0" dirty="0">
                          <a:solidFill>
                            <a:schemeClr val="tx1"/>
                          </a:solidFill>
                          <a:latin typeface="+mn-ea"/>
                          <a:ea typeface="+mn-ea"/>
                        </a:rPr>
                        <a:t>4,132</a:t>
                      </a:r>
                      <a:r>
                        <a:rPr kumimoji="1" lang="ja-JP" altLang="en-US" sz="1100" baseline="0" dirty="0">
                          <a:solidFill>
                            <a:schemeClr val="tx1"/>
                          </a:solidFill>
                          <a:latin typeface="+mn-ea"/>
                          <a:ea typeface="+mn-ea"/>
                        </a:rPr>
                        <a:t>千円）</a:t>
                      </a: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減額</a:t>
                      </a:r>
                      <a:r>
                        <a:rPr kumimoji="1" lang="en-US" altLang="ja-JP" sz="1100" baseline="0" dirty="0">
                          <a:solidFill>
                            <a:schemeClr val="tx1"/>
                          </a:solidFill>
                          <a:latin typeface="+mn-ea"/>
                          <a:ea typeface="+mn-ea"/>
                        </a:rPr>
                        <a:t>】</a:t>
                      </a:r>
                      <a:endParaRPr kumimoji="1" lang="ja-JP" altLang="en-US" sz="1100" baseline="0" dirty="0">
                        <a:solidFill>
                          <a:schemeClr val="tx1"/>
                        </a:solidFill>
                        <a:latin typeface="+mn-ea"/>
                        <a:ea typeface="+mn-ea"/>
                      </a:endParaRPr>
                    </a:p>
                    <a:p>
                      <a:pPr>
                        <a:lnSpc>
                          <a:spcPct val="100000"/>
                        </a:lnSpc>
                      </a:pPr>
                      <a:r>
                        <a:rPr kumimoji="1" lang="ja-JP" altLang="en-US" sz="1100" baseline="0" dirty="0">
                          <a:solidFill>
                            <a:schemeClr val="tx1"/>
                          </a:solidFill>
                          <a:latin typeface="+mn-ea"/>
                          <a:ea typeface="+mn-ea"/>
                        </a:rPr>
                        <a:t>万博レガシーを継承した健活１０プロモーション（</a:t>
                      </a:r>
                      <a:r>
                        <a:rPr kumimoji="1" lang="en-US" altLang="ja-JP" sz="1100" baseline="0" dirty="0">
                          <a:solidFill>
                            <a:schemeClr val="tx1"/>
                          </a:solidFill>
                          <a:latin typeface="+mn-ea"/>
                          <a:ea typeface="+mn-ea"/>
                        </a:rPr>
                        <a:t>120,000</a:t>
                      </a:r>
                      <a:r>
                        <a:rPr kumimoji="1" lang="ja-JP" altLang="en-US" sz="1100" baseline="0" dirty="0">
                          <a:solidFill>
                            <a:schemeClr val="tx1"/>
                          </a:solidFill>
                          <a:latin typeface="+mn-ea"/>
                          <a:ea typeface="+mn-ea"/>
                        </a:rPr>
                        <a:t>千円）</a:t>
                      </a: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新規</a:t>
                      </a:r>
                      <a:r>
                        <a:rPr kumimoji="1" lang="en-US" altLang="ja-JP" sz="1100" baseline="0" dirty="0">
                          <a:solidFill>
                            <a:schemeClr val="tx1"/>
                          </a:solidFill>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万博レガシ</a:t>
                      </a: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を継承した健活１０プロモーション＜攻めの予防けんしん受診率向上事業＞（</a:t>
                      </a:r>
                      <a:r>
                        <a:rPr kumimoji="1" lang="en-US" altLang="ja-JP" sz="1100" baseline="0" dirty="0">
                          <a:solidFill>
                            <a:schemeClr val="tx1"/>
                          </a:solidFill>
                          <a:latin typeface="+mn-ea"/>
                          <a:ea typeface="+mn-ea"/>
                        </a:rPr>
                        <a:t>20,802</a:t>
                      </a:r>
                      <a:r>
                        <a:rPr kumimoji="1" lang="ja-JP" altLang="en-US" sz="110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新規</a:t>
                      </a:r>
                      <a:r>
                        <a:rPr kumimoji="1" lang="en-US" altLang="ja-JP" sz="1100" b="0" baseline="0" dirty="0">
                          <a:solidFill>
                            <a:schemeClr val="tx1"/>
                          </a:solidFill>
                          <a:latin typeface="+mn-ea"/>
                          <a:ea typeface="+mn-ea"/>
                        </a:rPr>
                        <a:t>】</a:t>
                      </a:r>
                      <a:endParaRPr kumimoji="1" lang="en-US" altLang="ja-JP" sz="110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小児期からの生活習慣病等対策事業（</a:t>
                      </a:r>
                      <a:r>
                        <a:rPr kumimoji="1" lang="en-US" altLang="ja-JP" sz="1100" b="0" baseline="0" dirty="0">
                          <a:solidFill>
                            <a:schemeClr val="tx1"/>
                          </a:solidFill>
                          <a:latin typeface="+mn-ea"/>
                          <a:ea typeface="+mn-ea"/>
                        </a:rPr>
                        <a:t>5,246</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先天性風しん症候群対策事業（</a:t>
                      </a:r>
                      <a:r>
                        <a:rPr kumimoji="1" lang="en-US" altLang="ja-JP" sz="1100" b="0" baseline="0" dirty="0">
                          <a:solidFill>
                            <a:schemeClr val="tx1"/>
                          </a:solidFill>
                          <a:latin typeface="+mn-ea"/>
                          <a:ea typeface="+mn-ea"/>
                        </a:rPr>
                        <a:t>103,226</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減額</a:t>
                      </a:r>
                      <a:r>
                        <a:rPr kumimoji="1" lang="en-US" altLang="ja-JP" sz="1100" b="0" baseline="0" dirty="0">
                          <a:solidFill>
                            <a:schemeClr val="tx1"/>
                          </a:solidFill>
                          <a:latin typeface="+mn-ea"/>
                          <a:ea typeface="+mn-ea"/>
                        </a:rPr>
                        <a:t>】</a:t>
                      </a:r>
                    </a:p>
                    <a:p>
                      <a:pPr>
                        <a:lnSpc>
                          <a:spcPct val="100000"/>
                        </a:lnSpc>
                      </a:pPr>
                      <a:r>
                        <a:rPr kumimoji="1" lang="en-US" altLang="ja-JP" sz="1100" b="0" baseline="0" dirty="0">
                          <a:solidFill>
                            <a:schemeClr val="tx1"/>
                          </a:solidFill>
                          <a:latin typeface="+mn-ea"/>
                          <a:ea typeface="+mn-ea"/>
                        </a:rPr>
                        <a:t>HPV</a:t>
                      </a:r>
                      <a:r>
                        <a:rPr kumimoji="1" lang="ja-JP" altLang="en-US" sz="1100" b="0" baseline="0" dirty="0">
                          <a:solidFill>
                            <a:schemeClr val="tx1"/>
                          </a:solidFill>
                          <a:latin typeface="+mn-ea"/>
                          <a:ea typeface="+mn-ea"/>
                        </a:rPr>
                        <a:t>ワクチン接種体制強化事業（</a:t>
                      </a:r>
                      <a:r>
                        <a:rPr kumimoji="1" lang="en-US" altLang="ja-JP" sz="1100" b="0" baseline="0" dirty="0">
                          <a:solidFill>
                            <a:schemeClr val="tx1"/>
                          </a:solidFill>
                          <a:latin typeface="+mn-ea"/>
                          <a:ea typeface="+mn-ea"/>
                        </a:rPr>
                        <a:t>8,234</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拡充</a:t>
                      </a:r>
                      <a:r>
                        <a:rPr kumimoji="1" lang="en-US" altLang="ja-JP" sz="1100" b="0" baseline="0" dirty="0">
                          <a:solidFill>
                            <a:schemeClr val="tx1"/>
                          </a:solidFill>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女性の健康づくり事業（</a:t>
                      </a:r>
                      <a:r>
                        <a:rPr kumimoji="1" lang="en-US" altLang="ja-JP" sz="1100" b="0" baseline="0" dirty="0">
                          <a:solidFill>
                            <a:schemeClr val="tx1"/>
                          </a:solidFill>
                          <a:latin typeface="+mn-ea"/>
                          <a:ea typeface="+mn-ea"/>
                        </a:rPr>
                        <a:t>1,250</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新規</a:t>
                      </a:r>
                      <a:r>
                        <a:rPr kumimoji="1" lang="en-US" altLang="ja-JP" sz="1100" b="0" baseline="0" dirty="0">
                          <a:solidFill>
                            <a:schemeClr val="tx1"/>
                          </a:solidFill>
                          <a:latin typeface="+mn-ea"/>
                          <a:ea typeface="+mn-ea"/>
                        </a:rPr>
                        <a:t>】</a:t>
                      </a:r>
                      <a:endParaRPr kumimoji="1" lang="ja-JP" altLang="en-US" sz="1100" b="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86154877"/>
                  </a:ext>
                </a:extLst>
              </a:tr>
            </a:tbl>
          </a:graphicData>
        </a:graphic>
      </p:graphicFrame>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56</a:t>
            </a:fld>
            <a:endParaRPr kumimoji="1" lang="ja-JP" altLang="en-US" dirty="0"/>
          </a:p>
        </p:txBody>
      </p:sp>
      <p:graphicFrame>
        <p:nvGraphicFramePr>
          <p:cNvPr id="3" name="表 2">
            <a:extLst>
              <a:ext uri="{FF2B5EF4-FFF2-40B4-BE49-F238E27FC236}">
                <a16:creationId xmlns:a16="http://schemas.microsoft.com/office/drawing/2014/main" id="{B7064A93-CB48-4884-9A54-CC6D7D5A33BD}"/>
              </a:ext>
            </a:extLst>
          </p:cNvPr>
          <p:cNvGraphicFramePr>
            <a:graphicFrameLocks noGrp="1"/>
          </p:cNvGraphicFramePr>
          <p:nvPr>
            <p:extLst>
              <p:ext uri="{D42A27DB-BD31-4B8C-83A1-F6EECF244321}">
                <p14:modId xmlns:p14="http://schemas.microsoft.com/office/powerpoint/2010/main" val="191772917"/>
              </p:ext>
            </p:extLst>
          </p:nvPr>
        </p:nvGraphicFramePr>
        <p:xfrm>
          <a:off x="489000" y="231165"/>
          <a:ext cx="8928000" cy="94620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2944132078"/>
                    </a:ext>
                  </a:extLst>
                </a:gridCol>
                <a:gridCol w="7920000">
                  <a:extLst>
                    <a:ext uri="{9D8B030D-6E8A-4147-A177-3AD203B41FA5}">
                      <a16:colId xmlns:a16="http://schemas.microsoft.com/office/drawing/2014/main" val="1578398392"/>
                    </a:ext>
                  </a:extLst>
                </a:gridCol>
              </a:tblGrid>
              <a:tr h="828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7</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がん予防につながる学習活動の充実支援事業（</a:t>
                      </a:r>
                      <a:r>
                        <a:rPr kumimoji="1" lang="en-US" altLang="ja-JP" sz="1100" b="0" baseline="0" dirty="0">
                          <a:solidFill>
                            <a:schemeClr val="tx1"/>
                          </a:solidFill>
                          <a:latin typeface="+mn-ea"/>
                          <a:ea typeface="+mn-ea"/>
                        </a:rPr>
                        <a:t>410</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健康キャンパス・プロジェクト事業（</a:t>
                      </a:r>
                      <a:r>
                        <a:rPr kumimoji="1" lang="en-US" altLang="ja-JP" sz="1100" b="0" baseline="0" dirty="0">
                          <a:solidFill>
                            <a:schemeClr val="tx1"/>
                          </a:solidFill>
                          <a:latin typeface="+mn-ea"/>
                          <a:ea typeface="+mn-ea"/>
                        </a:rPr>
                        <a:t>1,773</a:t>
                      </a:r>
                      <a:r>
                        <a:rPr kumimoji="1" lang="ja-JP" altLang="en-US" sz="1100" b="0" baseline="0" dirty="0">
                          <a:solidFill>
                            <a:schemeClr val="tx1"/>
                          </a:solidFill>
                          <a:latin typeface="+mn-ea"/>
                          <a:ea typeface="+mn-ea"/>
                        </a:rPr>
                        <a:t>千円）　健康づくり気運醸成事業（</a:t>
                      </a:r>
                      <a:r>
                        <a:rPr kumimoji="1" lang="en-US" altLang="ja-JP" sz="1100" b="0" baseline="0" dirty="0">
                          <a:solidFill>
                            <a:schemeClr val="tx1"/>
                          </a:solidFill>
                          <a:latin typeface="+mn-ea"/>
                          <a:ea typeface="+mn-ea"/>
                        </a:rPr>
                        <a:t>14,307</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万博自治体催事関連事業（</a:t>
                      </a:r>
                      <a:r>
                        <a:rPr kumimoji="1" lang="en-US" altLang="ja-JP" sz="1100" b="0" baseline="0" dirty="0">
                          <a:solidFill>
                            <a:schemeClr val="tx1"/>
                          </a:solidFill>
                          <a:latin typeface="+mn-ea"/>
                          <a:ea typeface="+mn-ea"/>
                        </a:rPr>
                        <a:t>55,000</a:t>
                      </a:r>
                      <a:r>
                        <a:rPr kumimoji="1" lang="ja-JP" altLang="en-US" sz="1100" b="0" baseline="0" dirty="0">
                          <a:solidFill>
                            <a:schemeClr val="tx1"/>
                          </a:solidFill>
                          <a:latin typeface="+mn-ea"/>
                          <a:ea typeface="+mn-ea"/>
                        </a:rPr>
                        <a:t>千円）　小児期からの生活習慣病等対策事業（</a:t>
                      </a:r>
                      <a:r>
                        <a:rPr kumimoji="1" lang="en-US" altLang="ja-JP" sz="1100" b="0" baseline="0" dirty="0">
                          <a:solidFill>
                            <a:schemeClr val="tx1"/>
                          </a:solidFill>
                          <a:latin typeface="+mn-ea"/>
                          <a:ea typeface="+mn-ea"/>
                        </a:rPr>
                        <a:t>5,246</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先天性風しん症候群対策事業（</a:t>
                      </a:r>
                      <a:r>
                        <a:rPr kumimoji="1" lang="en-US" altLang="ja-JP" sz="1100" b="0" baseline="0" dirty="0">
                          <a:solidFill>
                            <a:schemeClr val="tx1"/>
                          </a:solidFill>
                          <a:latin typeface="+mn-ea"/>
                          <a:ea typeface="+mn-ea"/>
                        </a:rPr>
                        <a:t>105,898</a:t>
                      </a:r>
                      <a:r>
                        <a:rPr kumimoji="1" lang="ja-JP" altLang="en-US" sz="1100" b="0" baseline="0" dirty="0">
                          <a:solidFill>
                            <a:schemeClr val="tx1"/>
                          </a:solidFill>
                          <a:latin typeface="+mn-ea"/>
                          <a:ea typeface="+mn-ea"/>
                        </a:rPr>
                        <a:t>千円）　</a:t>
                      </a:r>
                      <a:r>
                        <a:rPr kumimoji="1" lang="en-US" altLang="ja-JP" sz="1100" b="0" baseline="0" dirty="0">
                          <a:solidFill>
                            <a:schemeClr val="tx1"/>
                          </a:solidFill>
                          <a:latin typeface="+mn-ea"/>
                          <a:ea typeface="+mn-ea"/>
                        </a:rPr>
                        <a:t>HPV</a:t>
                      </a:r>
                      <a:r>
                        <a:rPr kumimoji="1" lang="ja-JP" altLang="en-US" sz="1100" b="0" baseline="0" dirty="0">
                          <a:solidFill>
                            <a:schemeClr val="tx1"/>
                          </a:solidFill>
                          <a:latin typeface="+mn-ea"/>
                          <a:ea typeface="+mn-ea"/>
                        </a:rPr>
                        <a:t>ワクチン接種体制強化事業（</a:t>
                      </a:r>
                      <a:r>
                        <a:rPr kumimoji="1" lang="en-US" altLang="ja-JP" sz="1100" b="0" baseline="0" dirty="0">
                          <a:solidFill>
                            <a:schemeClr val="tx1"/>
                          </a:solidFill>
                          <a:latin typeface="+mn-ea"/>
                          <a:ea typeface="+mn-ea"/>
                        </a:rPr>
                        <a:t>8,020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健活会議連携推進事業（</a:t>
                      </a:r>
                      <a:r>
                        <a:rPr kumimoji="1" lang="en-US" altLang="ja-JP" sz="1100" b="0" baseline="0" dirty="0">
                          <a:solidFill>
                            <a:schemeClr val="tx1"/>
                          </a:solidFill>
                          <a:latin typeface="+mn-ea"/>
                          <a:ea typeface="+mn-ea"/>
                        </a:rPr>
                        <a:t>7,890</a:t>
                      </a:r>
                      <a:r>
                        <a:rPr kumimoji="1" lang="ja-JP" altLang="en-US" sz="1100" b="0" baseline="0" dirty="0">
                          <a:solidFill>
                            <a:schemeClr val="tx1"/>
                          </a:solidFill>
                          <a:latin typeface="+mn-ea"/>
                          <a:ea typeface="+mn-ea"/>
                        </a:rPr>
                        <a:t>千円）職域の健康づくり推進事業（</a:t>
                      </a:r>
                      <a:r>
                        <a:rPr kumimoji="1" lang="en-US" altLang="ja-JP" sz="1100" b="0" baseline="0" dirty="0">
                          <a:solidFill>
                            <a:schemeClr val="tx1"/>
                          </a:solidFill>
                          <a:latin typeface="+mn-ea"/>
                          <a:ea typeface="+mn-ea"/>
                        </a:rPr>
                        <a:t>4,198</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4331998"/>
                  </a:ext>
                </a:extLst>
              </a:tr>
            </a:tbl>
          </a:graphicData>
        </a:graphic>
      </p:graphicFrame>
    </p:spTree>
    <p:extLst>
      <p:ext uri="{BB962C8B-B14F-4D97-AF65-F5344CB8AC3E}">
        <p14:creationId xmlns:p14="http://schemas.microsoft.com/office/powerpoint/2010/main" val="2754189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16793" y="936650"/>
            <a:ext cx="9432000" cy="568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府民の健康づくりを支える社会環境整備</a:t>
            </a:r>
          </a:p>
        </p:txBody>
      </p:sp>
      <p:sp>
        <p:nvSpPr>
          <p:cNvPr id="15" name="正方形/長方形 14"/>
          <p:cNvSpPr/>
          <p:nvPr/>
        </p:nvSpPr>
        <p:spPr>
          <a:xfrm>
            <a:off x="129324" y="777702"/>
            <a:ext cx="7698256" cy="432000"/>
          </a:xfrm>
          <a:prstGeom prst="rect">
            <a:avLst/>
          </a:prstGeom>
          <a:solidFill>
            <a:srgbClr val="002060"/>
          </a:solidFill>
        </p:spPr>
        <p:txBody>
          <a:bodyPr wrap="square" lIns="36000" tIns="90000" rIns="36000" bIns="36000" anchor="ctr">
            <a:no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a:t>
            </a:r>
            <a:r>
              <a:rPr kumimoji="1" lang="en-US" altLang="ja-JP"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2</a:t>
            </a: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）ＩＣＴ（ＰＨＲ等）を活用した健康づくりの推進　</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 </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P.95</a:t>
            </a:r>
          </a:p>
        </p:txBody>
      </p:sp>
      <p:sp>
        <p:nvSpPr>
          <p:cNvPr id="17" name="正方形/長方形 16"/>
          <p:cNvSpPr/>
          <p:nvPr/>
        </p:nvSpPr>
        <p:spPr>
          <a:xfrm>
            <a:off x="404091" y="2169499"/>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府民の行動目標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8" name="正方形/長方形 17"/>
          <p:cNvSpPr/>
          <p:nvPr/>
        </p:nvSpPr>
        <p:spPr>
          <a:xfrm>
            <a:off x="525000" y="2529440"/>
            <a:ext cx="8856000" cy="360059"/>
          </a:xfrm>
          <a:prstGeom prst="rect">
            <a:avLst/>
          </a:prstGeom>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▽自分の健康状態を把握し、適切な健康行動を実践するために、健康アプリ等を活用した健康づくりに取り組みます。</a:t>
            </a:r>
          </a:p>
        </p:txBody>
      </p:sp>
      <p:sp>
        <p:nvSpPr>
          <p:cNvPr id="24" name="正方形/長方形 23"/>
          <p:cNvSpPr/>
          <p:nvPr/>
        </p:nvSpPr>
        <p:spPr>
          <a:xfrm>
            <a:off x="404091" y="3177149"/>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行政等が取り組む数値目標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25" name="表 24"/>
          <p:cNvGraphicFramePr>
            <a:graphicFrameLocks noGrp="1"/>
          </p:cNvGraphicFramePr>
          <p:nvPr>
            <p:extLst>
              <p:ext uri="{D42A27DB-BD31-4B8C-83A1-F6EECF244321}">
                <p14:modId xmlns:p14="http://schemas.microsoft.com/office/powerpoint/2010/main" val="3620628129"/>
              </p:ext>
            </p:extLst>
          </p:nvPr>
        </p:nvGraphicFramePr>
        <p:xfrm>
          <a:off x="532234" y="3521129"/>
          <a:ext cx="8820002" cy="1116000"/>
        </p:xfrm>
        <a:graphic>
          <a:graphicData uri="http://schemas.openxmlformats.org/drawingml/2006/table">
            <a:tbl>
              <a:tblPr firstRow="1" firstCol="1" bandRow="1">
                <a:tableStyleId>{5C22544A-7EE6-4342-B048-85BDC9FD1C3A}</a:tableStyleId>
              </a:tblPr>
              <a:tblGrid>
                <a:gridCol w="360000">
                  <a:extLst>
                    <a:ext uri="{9D8B030D-6E8A-4147-A177-3AD203B41FA5}">
                      <a16:colId xmlns:a16="http://schemas.microsoft.com/office/drawing/2014/main" val="20000"/>
                    </a:ext>
                  </a:extLst>
                </a:gridCol>
                <a:gridCol w="3885954">
                  <a:extLst>
                    <a:ext uri="{9D8B030D-6E8A-4147-A177-3AD203B41FA5}">
                      <a16:colId xmlns:a16="http://schemas.microsoft.com/office/drawing/2014/main" val="20001"/>
                    </a:ext>
                  </a:extLst>
                </a:gridCol>
                <a:gridCol w="1577789">
                  <a:extLst>
                    <a:ext uri="{9D8B030D-6E8A-4147-A177-3AD203B41FA5}">
                      <a16:colId xmlns:a16="http://schemas.microsoft.com/office/drawing/2014/main" val="20002"/>
                    </a:ext>
                  </a:extLst>
                </a:gridCol>
                <a:gridCol w="1658470">
                  <a:extLst>
                    <a:ext uri="{9D8B030D-6E8A-4147-A177-3AD203B41FA5}">
                      <a16:colId xmlns:a16="http://schemas.microsoft.com/office/drawing/2014/main" val="2660438274"/>
                    </a:ext>
                  </a:extLst>
                </a:gridCol>
                <a:gridCol w="1337789">
                  <a:extLst>
                    <a:ext uri="{9D8B030D-6E8A-4147-A177-3AD203B41FA5}">
                      <a16:colId xmlns:a16="http://schemas.microsoft.com/office/drawing/2014/main" val="20003"/>
                    </a:ext>
                  </a:extLst>
                </a:gridCol>
              </a:tblGrid>
              <a:tr h="288000">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828000">
                <a:tc>
                  <a:txBody>
                    <a:bodyPr/>
                    <a:lstStyle/>
                    <a:p>
                      <a:pPr algn="ctr" fontAlgn="auto">
                        <a:lnSpc>
                          <a:spcPts val="1600"/>
                        </a:lnSpc>
                        <a:spcAft>
                          <a:spcPts val="0"/>
                        </a:spcAft>
                      </a:pPr>
                      <a:r>
                        <a:rPr lang="en-US" altLang="ja-JP" sz="1200" dirty="0">
                          <a:solidFill>
                            <a:schemeClr val="bg1"/>
                          </a:solidFill>
                          <a:effectLst/>
                          <a:latin typeface="+mn-ea"/>
                          <a:ea typeface="+mn-ea"/>
                        </a:rPr>
                        <a:t>34</a:t>
                      </a: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100" b="1" spc="-50" baseline="0" dirty="0">
                          <a:solidFill>
                            <a:schemeClr val="tx1"/>
                          </a:solidFill>
                          <a:effectLst/>
                          <a:latin typeface="+mn-ea"/>
                          <a:ea typeface="+mn-ea"/>
                        </a:rPr>
                        <a:t>アプリを利用して自身の生活習慣や健康の記録を把握している人の割合の増加</a:t>
                      </a:r>
                      <a:endParaRPr lang="en-US" altLang="ja-JP" sz="1100" b="1" spc="-50" baseline="0" dirty="0">
                        <a:solidFill>
                          <a:schemeClr val="tx1"/>
                        </a:solidFill>
                        <a:effectLst/>
                        <a:latin typeface="+mn-ea"/>
                        <a:ea typeface="+mn-ea"/>
                      </a:endParaRPr>
                    </a:p>
                    <a:p>
                      <a:pPr algn="l" fontAlgn="auto">
                        <a:lnSpc>
                          <a:spcPts val="1600"/>
                        </a:lnSpc>
                        <a:spcAft>
                          <a:spcPts val="0"/>
                        </a:spcAft>
                      </a:pPr>
                      <a:r>
                        <a:rPr lang="en-US" altLang="ja-JP" sz="1100" b="1" spc="-50" baseline="0" dirty="0">
                          <a:solidFill>
                            <a:schemeClr val="tx1"/>
                          </a:solidFill>
                          <a:effectLst/>
                          <a:latin typeface="+mn-ea"/>
                          <a:ea typeface="+mn-ea"/>
                        </a:rPr>
                        <a:t>【</a:t>
                      </a:r>
                      <a:r>
                        <a:rPr lang="ja-JP" altLang="en-US" sz="1100" b="1" spc="-50" baseline="0" dirty="0">
                          <a:solidFill>
                            <a:schemeClr val="tx1"/>
                          </a:solidFill>
                          <a:effectLst/>
                          <a:latin typeface="+mn-ea"/>
                          <a:ea typeface="+mn-ea"/>
                        </a:rPr>
                        <a:t>大阪府健康づくり実態調査</a:t>
                      </a:r>
                      <a:r>
                        <a:rPr lang="en-US" altLang="ja-JP" sz="1100" b="1" spc="-50" baseline="0" dirty="0">
                          <a:solidFill>
                            <a:schemeClr val="tx1"/>
                          </a:solidFill>
                          <a:effectLst/>
                          <a:latin typeface="+mn-ea"/>
                          <a:ea typeface="+mn-ea"/>
                        </a:rPr>
                        <a:t>】</a:t>
                      </a:r>
                      <a:endParaRPr lang="ja-JP" altLang="en-US" sz="1100" b="1" spc="-50" baseline="0"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100" b="1" dirty="0">
                          <a:solidFill>
                            <a:schemeClr val="tx1"/>
                          </a:solidFill>
                          <a:effectLst/>
                          <a:latin typeface="+mn-ea"/>
                          <a:ea typeface="+mn-ea"/>
                        </a:rPr>
                        <a:t>25.4</a:t>
                      </a:r>
                      <a:r>
                        <a:rPr lang="ja-JP" altLang="en-US" sz="1100" b="1" dirty="0">
                          <a:solidFill>
                            <a:schemeClr val="tx1"/>
                          </a:solidFill>
                          <a:effectLst/>
                          <a:latin typeface="+mn-ea"/>
                          <a:ea typeface="+mn-ea"/>
                        </a:rPr>
                        <a:t>％（</a:t>
                      </a:r>
                      <a:r>
                        <a:rPr lang="en-US" altLang="ja-JP" sz="1100" b="1" dirty="0">
                          <a:solidFill>
                            <a:schemeClr val="tx1"/>
                          </a:solidFill>
                          <a:effectLst/>
                          <a:latin typeface="+mn-ea"/>
                          <a:ea typeface="+mn-ea"/>
                        </a:rPr>
                        <a:t>R4</a:t>
                      </a:r>
                      <a:r>
                        <a:rPr lang="ja-JP" altLang="en-US" sz="1100" b="1" dirty="0">
                          <a:solidFill>
                            <a:schemeClr val="tx1"/>
                          </a:solidFill>
                          <a:effectLst/>
                          <a:latin typeface="+mn-ea"/>
                          <a:ea typeface="+mn-ea"/>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100" b="1" dirty="0">
                          <a:solidFill>
                            <a:schemeClr val="tx1"/>
                          </a:solidFill>
                          <a:effectLst/>
                          <a:latin typeface="+mn-ea"/>
                          <a:ea typeface="+mn-ea"/>
                          <a:cs typeface="HG丸ｺﾞｼｯｸM-PRO"/>
                        </a:rPr>
                        <a:t>24.0%</a:t>
                      </a:r>
                      <a:r>
                        <a:rPr lang="ja-JP" altLang="en-US" sz="1100" b="1" dirty="0">
                          <a:solidFill>
                            <a:schemeClr val="tx1"/>
                          </a:solidFill>
                          <a:effectLst/>
                          <a:latin typeface="+mn-ea"/>
                          <a:ea typeface="+mn-ea"/>
                          <a:cs typeface="HG丸ｺﾞｼｯｸM-PRO"/>
                        </a:rPr>
                        <a:t>（</a:t>
                      </a:r>
                      <a:r>
                        <a:rPr lang="en-US" altLang="ja-JP" sz="1100" b="1" dirty="0">
                          <a:solidFill>
                            <a:schemeClr val="tx1"/>
                          </a:solidFill>
                          <a:effectLst/>
                          <a:latin typeface="+mn-ea"/>
                          <a:ea typeface="+mn-ea"/>
                          <a:cs typeface="HG丸ｺﾞｼｯｸM-PRO"/>
                        </a:rPr>
                        <a:t>R7</a:t>
                      </a:r>
                      <a:r>
                        <a:rPr lang="ja-JP" altLang="en-US" sz="1100" b="1" dirty="0">
                          <a:solidFill>
                            <a:schemeClr val="tx1"/>
                          </a:solidFill>
                          <a:effectLst/>
                          <a:latin typeface="+mn-ea"/>
                          <a:ea typeface="+mn-ea"/>
                          <a:cs typeface="HG丸ｺﾞｼｯｸM-PRO"/>
                        </a:rPr>
                        <a:t>）</a:t>
                      </a:r>
                      <a:r>
                        <a:rPr lang="ja-JP" altLang="en-US" sz="1100" b="1" dirty="0">
                          <a:solidFill>
                            <a:schemeClr val="tx1"/>
                          </a:solidFill>
                          <a:latin typeface="+mn-ea"/>
                          <a:ea typeface="+mn-ea"/>
                        </a:rPr>
                        <a:t>［△］</a:t>
                      </a:r>
                      <a:endParaRPr lang="en-US" altLang="ja-JP" sz="11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tx1"/>
                          </a:solidFill>
                          <a:effectLst/>
                          <a:latin typeface="+mn-ea"/>
                          <a:ea typeface="+mn-ea"/>
                        </a:rPr>
                        <a:t>40</a:t>
                      </a:r>
                      <a:r>
                        <a:rPr lang="ja-JP" altLang="en-US" sz="12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
        <p:nvSpPr>
          <p:cNvPr id="14" name="角丸四角形 13"/>
          <p:cNvSpPr/>
          <p:nvPr/>
        </p:nvSpPr>
        <p:spPr>
          <a:xfrm>
            <a:off x="357909" y="1783614"/>
            <a:ext cx="9144000" cy="3235091"/>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角丸四角形 18"/>
          <p:cNvSpPr/>
          <p:nvPr/>
        </p:nvSpPr>
        <p:spPr>
          <a:xfrm>
            <a:off x="357909" y="1351614"/>
            <a:ext cx="2088000" cy="648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みんなでめざす目標</a:t>
            </a:r>
          </a:p>
        </p:txBody>
      </p:sp>
      <p:sp>
        <p:nvSpPr>
          <p:cNvPr id="20" name="角丸四角形 19"/>
          <p:cNvSpPr/>
          <p:nvPr/>
        </p:nvSpPr>
        <p:spPr>
          <a:xfrm>
            <a:off x="2445909" y="1351614"/>
            <a:ext cx="7056000" cy="648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ビッグデータやＩＣＴの活用を促進します</a:t>
            </a: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～自らの健康状態を把握しましょう～</a:t>
            </a:r>
          </a:p>
        </p:txBody>
      </p:sp>
      <p:sp>
        <p:nvSpPr>
          <p:cNvPr id="2" name="スライド番号プレースホルダー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57</a:t>
            </a:fld>
            <a:endPar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1" name="図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6" name="角丸四角形 19">
            <a:extLst>
              <a:ext uri="{FF2B5EF4-FFF2-40B4-BE49-F238E27FC236}">
                <a16:creationId xmlns:a16="http://schemas.microsoft.com/office/drawing/2014/main" id="{E68C7BEA-8A16-4ABA-AFE6-60B65E91476F}"/>
              </a:ext>
            </a:extLst>
          </p:cNvPr>
          <p:cNvSpPr/>
          <p:nvPr/>
        </p:nvSpPr>
        <p:spPr>
          <a:xfrm>
            <a:off x="357909" y="5018706"/>
            <a:ext cx="1089323" cy="89977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（計画策定時）</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角丸四角形 20">
            <a:extLst>
              <a:ext uri="{FF2B5EF4-FFF2-40B4-BE49-F238E27FC236}">
                <a16:creationId xmlns:a16="http://schemas.microsoft.com/office/drawing/2014/main" id="{484B233F-ABBC-4483-B238-8BB6ED253C9F}"/>
              </a:ext>
            </a:extLst>
          </p:cNvPr>
          <p:cNvSpPr/>
          <p:nvPr/>
        </p:nvSpPr>
        <p:spPr>
          <a:xfrm>
            <a:off x="1447232" y="5021580"/>
            <a:ext cx="8054677" cy="89977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r>
              <a:rPr kumimoji="1" lang="ja-JP" altLang="en-US" sz="1200" b="1" baseline="0" dirty="0">
                <a:solidFill>
                  <a:schemeClr val="tx1"/>
                </a:solidFill>
                <a:latin typeface="+mn-ea"/>
                <a:ea typeface="+mn-ea"/>
              </a:rPr>
              <a:t>◆ ビッグデータや </a:t>
            </a:r>
            <a:r>
              <a:rPr kumimoji="1" lang="en-US" altLang="ja-JP" sz="1200" b="1" baseline="0" dirty="0">
                <a:solidFill>
                  <a:schemeClr val="tx1"/>
                </a:solidFill>
                <a:latin typeface="+mn-ea"/>
                <a:ea typeface="+mn-ea"/>
              </a:rPr>
              <a:t>PHR</a:t>
            </a:r>
            <a:r>
              <a:rPr kumimoji="1" lang="ja-JP" altLang="en-US" sz="1200" b="1" baseline="0" dirty="0">
                <a:solidFill>
                  <a:schemeClr val="tx1"/>
                </a:solidFill>
                <a:latin typeface="+mn-ea"/>
                <a:ea typeface="+mn-ea"/>
              </a:rPr>
              <a:t>（パーソナル・ヘルス・レコード）をはじめとする健康情報を入手できるインフラの整備や情報機器の普及が進み、それぞれの主体における健康づくりにデジタルデータやデジタル技術を一層活用できる時代が到来しようとしています。</a:t>
            </a:r>
            <a:endParaRPr kumimoji="1" lang="en-US" altLang="ja-JP" sz="1200" b="1" baseline="0" dirty="0">
              <a:solidFill>
                <a:schemeClr val="tx1"/>
              </a:solidFill>
              <a:latin typeface="+mn-ea"/>
              <a:ea typeface="+mn-ea"/>
            </a:endParaRPr>
          </a:p>
          <a:p>
            <a:pPr marL="174625" indent="-174625"/>
            <a:r>
              <a:rPr kumimoji="1" lang="ja-JP" altLang="en-US" sz="1200" b="1" dirty="0">
                <a:solidFill>
                  <a:schemeClr val="tx1"/>
                </a:solidFill>
                <a:latin typeface="+mn-ea"/>
              </a:rPr>
              <a:t>◆ </a:t>
            </a:r>
            <a:r>
              <a:rPr kumimoji="1" lang="ja-JP" altLang="en-US" sz="1200" b="1" baseline="0" dirty="0">
                <a:solidFill>
                  <a:schemeClr val="tx1"/>
                </a:solidFill>
                <a:latin typeface="+mn-ea"/>
                <a:ea typeface="+mn-ea"/>
              </a:rPr>
              <a:t>様々な主体による新しい技術を利用した健康づくりの支援が求められています。</a:t>
            </a:r>
            <a:endParaRPr kumimoji="1" lang="en-US" altLang="ja-JP" sz="1200" b="1" baseline="0" dirty="0">
              <a:solidFill>
                <a:schemeClr val="tx1"/>
              </a:solidFill>
              <a:latin typeface="+mn-ea"/>
              <a:ea typeface="+mn-ea"/>
            </a:endParaRPr>
          </a:p>
        </p:txBody>
      </p:sp>
    </p:spTree>
    <p:extLst>
      <p:ext uri="{BB962C8B-B14F-4D97-AF65-F5344CB8AC3E}">
        <p14:creationId xmlns:p14="http://schemas.microsoft.com/office/powerpoint/2010/main" val="28409268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1"/>
            <a:ext cx="9432000" cy="65229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2122297510"/>
              </p:ext>
            </p:extLst>
          </p:nvPr>
        </p:nvGraphicFramePr>
        <p:xfrm>
          <a:off x="465148" y="295898"/>
          <a:ext cx="8928000" cy="6250953"/>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6250953">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highlight>
                            <a:srgbClr val="00FF00"/>
                          </a:highlight>
                          <a:latin typeface="+mn-ea"/>
                          <a:ea typeface="+mn-ea"/>
                        </a:rPr>
                        <a:t>■</a:t>
                      </a: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デジタルデータ・技術の活用</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highlight>
                            <a:srgbClr val="00FF00"/>
                          </a:highlight>
                          <a:latin typeface="+mn-ea"/>
                          <a:ea typeface="+mn-ea"/>
                        </a:rPr>
                        <a:t>■</a:t>
                      </a:r>
                      <a:r>
                        <a:rPr kumimoji="1" lang="ja-JP" altLang="en-US" sz="1100" b="0" baseline="0" dirty="0">
                          <a:solidFill>
                            <a:schemeClr val="tx1"/>
                          </a:solidFill>
                          <a:latin typeface="+mn-ea"/>
                          <a:ea typeface="+mn-ea"/>
                        </a:rPr>
                        <a:t>（</a:t>
                      </a:r>
                      <a:r>
                        <a:rPr kumimoji="1" lang="ja-JP" altLang="en-US" sz="1100" b="1" baseline="0" dirty="0">
                          <a:solidFill>
                            <a:schemeClr val="tx1"/>
                          </a:solidFill>
                          <a:latin typeface="+mn-ea"/>
                          <a:ea typeface="+mn-ea"/>
                        </a:rPr>
                        <a:t>再掲）</a:t>
                      </a:r>
                      <a:r>
                        <a:rPr kumimoji="1" lang="en-US" altLang="ja-JP" sz="1100" b="1" strike="noStrike" baseline="0" dirty="0">
                          <a:solidFill>
                            <a:schemeClr val="tx1"/>
                          </a:solidFill>
                          <a:latin typeface="+mn-ea"/>
                          <a:ea typeface="+mn-ea"/>
                        </a:rPr>
                        <a:t>NDB</a:t>
                      </a:r>
                      <a:r>
                        <a:rPr kumimoji="1" lang="ja-JP" altLang="en-US" sz="1100" b="1" strike="noStrike" baseline="0" dirty="0">
                          <a:solidFill>
                            <a:schemeClr val="tx1"/>
                          </a:solidFill>
                          <a:latin typeface="+mn-ea"/>
                          <a:ea typeface="+mn-ea"/>
                        </a:rPr>
                        <a:t>に収載の特定健診情報（令和</a:t>
                      </a:r>
                      <a:r>
                        <a:rPr kumimoji="1" lang="en-US" altLang="ja-JP" sz="1100" b="1" strike="noStrike" baseline="0" dirty="0">
                          <a:solidFill>
                            <a:schemeClr val="tx1"/>
                          </a:solidFill>
                          <a:latin typeface="+mn-ea"/>
                          <a:ea typeface="+mn-ea"/>
                        </a:rPr>
                        <a:t>3</a:t>
                      </a:r>
                      <a:r>
                        <a:rPr kumimoji="1" lang="ja-JP" altLang="en-US" sz="1100" b="1" strike="noStrike" baseline="0" dirty="0">
                          <a:solidFill>
                            <a:schemeClr val="tx1"/>
                          </a:solidFill>
                          <a:latin typeface="+mn-ea"/>
                          <a:ea typeface="+mn-ea"/>
                        </a:rPr>
                        <a:t>年度）等の健康医療情報を地域ごとに見える化して、保健所・市町村等に提供し、地域の保健事業を支援　</a:t>
                      </a:r>
                      <a:endParaRPr kumimoji="1" lang="en-US" altLang="ja-JP" sz="1100" b="1" strike="noStrik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strike="noStrike" baseline="0" dirty="0">
                          <a:solidFill>
                            <a:schemeClr val="tx1"/>
                          </a:solidFill>
                          <a:latin typeface="+mn-ea"/>
                          <a:ea typeface="+mn-ea"/>
                        </a:rPr>
                        <a:t>　・地域健康カルテ公表（令和</a:t>
                      </a:r>
                      <a:r>
                        <a:rPr kumimoji="1" lang="en-US" altLang="ja-JP" sz="1100" b="1" strike="noStrike" baseline="0" dirty="0">
                          <a:solidFill>
                            <a:schemeClr val="tx1"/>
                          </a:solidFill>
                          <a:latin typeface="+mn-ea"/>
                          <a:ea typeface="+mn-ea"/>
                        </a:rPr>
                        <a:t>8</a:t>
                      </a:r>
                      <a:r>
                        <a:rPr kumimoji="1" lang="ja-JP" altLang="en-US" sz="1100" b="1" strike="noStrike" baseline="0" dirty="0">
                          <a:solidFill>
                            <a:schemeClr val="tx1"/>
                          </a:solidFill>
                          <a:latin typeface="+mn-ea"/>
                          <a:ea typeface="+mn-ea"/>
                        </a:rPr>
                        <a:t>年</a:t>
                      </a:r>
                      <a:r>
                        <a:rPr kumimoji="1" lang="en-US" altLang="ja-JP" sz="1100" b="1" strike="noStrike" baseline="0" dirty="0">
                          <a:solidFill>
                            <a:schemeClr val="tx1"/>
                          </a:solidFill>
                          <a:latin typeface="+mn-ea"/>
                          <a:ea typeface="+mn-ea"/>
                        </a:rPr>
                        <a:t>3</a:t>
                      </a:r>
                      <a:r>
                        <a:rPr kumimoji="1" lang="ja-JP" altLang="en-US" sz="1100" b="1" strike="noStrike" baseline="0" dirty="0">
                          <a:solidFill>
                            <a:schemeClr val="tx1"/>
                          </a:solidFill>
                          <a:latin typeface="+mn-ea"/>
                          <a:ea typeface="+mn-ea"/>
                        </a:rPr>
                        <a:t>月）</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strike="noStrike" baseline="0" dirty="0">
                          <a:solidFill>
                            <a:schemeClr val="tx1"/>
                          </a:solidFill>
                          <a:latin typeface="+mn-ea"/>
                          <a:ea typeface="+mn-ea"/>
                        </a:rPr>
                        <a:t>　・大阪府健康データダッシュボード公表（令和</a:t>
                      </a:r>
                      <a:r>
                        <a:rPr kumimoji="1" lang="en-US" altLang="ja-JP" sz="1100" b="1" strike="noStrike" baseline="0" dirty="0">
                          <a:solidFill>
                            <a:schemeClr val="tx1"/>
                          </a:solidFill>
                          <a:latin typeface="+mn-ea"/>
                          <a:ea typeface="+mn-ea"/>
                        </a:rPr>
                        <a:t>8</a:t>
                      </a:r>
                      <a:r>
                        <a:rPr kumimoji="1" lang="ja-JP" altLang="en-US" sz="1100" b="1" strike="noStrike" baseline="0" dirty="0">
                          <a:solidFill>
                            <a:schemeClr val="tx1"/>
                          </a:solidFill>
                          <a:latin typeface="+mn-ea"/>
                          <a:ea typeface="+mn-ea"/>
                        </a:rPr>
                        <a:t>年</a:t>
                      </a:r>
                      <a:r>
                        <a:rPr kumimoji="1" lang="en-US" altLang="ja-JP" sz="1100" b="1" strike="noStrike" baseline="0" dirty="0">
                          <a:solidFill>
                            <a:schemeClr val="tx1"/>
                          </a:solidFill>
                          <a:latin typeface="+mn-ea"/>
                          <a:ea typeface="+mn-ea"/>
                        </a:rPr>
                        <a:t>3</a:t>
                      </a:r>
                      <a:r>
                        <a:rPr kumimoji="1" lang="ja-JP" altLang="en-US" sz="1100" b="1" strike="noStrike" baseline="0" dirty="0">
                          <a:solidFill>
                            <a:schemeClr val="tx1"/>
                          </a:solidFill>
                          <a:latin typeface="+mn-ea"/>
                          <a:ea typeface="+mn-ea"/>
                        </a:rPr>
                        <a:t>月） </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■小児期におけるライフコースアプローチ（健活キッズ）として、子どもの生活習慣や健康状態について簡単にチェックできる「健活キッズしんだん」を健活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ポータルサイトにおいて公開中</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府民の主体的な健康意識の向上と実践を促す「おおさか健活マイレージ　アスマイル」を府内全市町村において展開</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latin typeface="+mn-ea"/>
                          <a:ea typeface="+mn-ea"/>
                        </a:rPr>
                        <a:t>　</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今年度目標会員数：</a:t>
                      </a:r>
                      <a:r>
                        <a:rPr kumimoji="1" lang="en-US" altLang="ja-JP" sz="1100" b="1" baseline="0" dirty="0">
                          <a:solidFill>
                            <a:schemeClr val="tx1"/>
                          </a:solidFill>
                          <a:latin typeface="+mn-ea"/>
                          <a:ea typeface="+mn-ea"/>
                        </a:rPr>
                        <a:t>70</a:t>
                      </a:r>
                      <a:r>
                        <a:rPr kumimoji="1" lang="ja-JP" altLang="en-US" sz="1100" b="1" baseline="0" dirty="0">
                          <a:solidFill>
                            <a:schemeClr val="tx1"/>
                          </a:solidFill>
                          <a:latin typeface="+mn-ea"/>
                          <a:ea typeface="+mn-ea"/>
                        </a:rPr>
                        <a:t>万人　実績：</a:t>
                      </a:r>
                      <a:r>
                        <a:rPr kumimoji="1" lang="en-US" altLang="ja-JP" sz="1100" b="1" baseline="0" dirty="0">
                          <a:solidFill>
                            <a:schemeClr val="tx1"/>
                          </a:solidFill>
                          <a:latin typeface="+mn-ea"/>
                          <a:ea typeface="+mn-ea"/>
                        </a:rPr>
                        <a:t>50</a:t>
                      </a:r>
                      <a:r>
                        <a:rPr kumimoji="1" lang="ja-JP" altLang="en-US" sz="1100" b="1" baseline="0" dirty="0">
                          <a:solidFill>
                            <a:schemeClr val="tx1"/>
                          </a:solidFill>
                          <a:latin typeface="+mn-ea"/>
                          <a:ea typeface="+mn-ea"/>
                        </a:rPr>
                        <a:t>万人（令和</a:t>
                      </a:r>
                      <a:r>
                        <a:rPr kumimoji="1" lang="en-US" altLang="ja-JP" sz="1100" b="1" baseline="0" dirty="0">
                          <a:solidFill>
                            <a:schemeClr val="tx1"/>
                          </a:solidFill>
                          <a:latin typeface="+mn-ea"/>
                          <a:ea typeface="+mn-ea"/>
                        </a:rPr>
                        <a:t>8</a:t>
                      </a:r>
                      <a:r>
                        <a:rPr kumimoji="1" lang="ja-JP" altLang="en-US" sz="1100" b="1" baseline="0" dirty="0">
                          <a:solidFill>
                            <a:schemeClr val="tx1"/>
                          </a:solidFill>
                          <a:latin typeface="+mn-ea"/>
                          <a:ea typeface="+mn-ea"/>
                        </a:rPr>
                        <a:t>年</a:t>
                      </a:r>
                      <a:r>
                        <a:rPr kumimoji="1" lang="en-US" altLang="ja-JP" sz="1100" b="1" baseline="0" dirty="0">
                          <a:solidFill>
                            <a:schemeClr val="tx1"/>
                          </a:solidFill>
                          <a:latin typeface="+mn-ea"/>
                          <a:ea typeface="+mn-ea"/>
                        </a:rPr>
                        <a:t>1</a:t>
                      </a:r>
                      <a:r>
                        <a:rPr kumimoji="1" lang="ja-JP" altLang="en-US" sz="1100" b="1" baseline="0" dirty="0">
                          <a:solidFill>
                            <a:schemeClr val="tx1"/>
                          </a:solidFill>
                          <a:latin typeface="+mn-ea"/>
                          <a:ea typeface="+mn-ea"/>
                        </a:rPr>
                        <a:t>月現在）</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■「おおさか健活マイレージアスマイル」でマイナポータルと連携する仕組みを構築し、特定健診結果の読込みが可能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■スマートシティ戦略部が推進する「次世代スマートヘルス分野のスタートアップの創出」に対する支援</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　（</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「これからの健康経営Ⓡ」セミナー＆スマートヘルス・トライアル事業説明会</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の周知）</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ポータルサイトの運営</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日本生命保険相互会社が</a:t>
                      </a:r>
                      <a:r>
                        <a:rPr kumimoji="1" lang="en-US" altLang="ja-JP" sz="1100" b="1" baseline="0" dirty="0">
                          <a:solidFill>
                            <a:schemeClr val="tx1"/>
                          </a:solidFill>
                          <a:latin typeface="+mn-ea"/>
                          <a:ea typeface="+mn-ea"/>
                        </a:rPr>
                        <a:t>NDB</a:t>
                      </a:r>
                      <a:r>
                        <a:rPr kumimoji="1" lang="ja-JP" altLang="en-US" sz="1100" b="1" baseline="0" dirty="0">
                          <a:solidFill>
                            <a:schemeClr val="tx1"/>
                          </a:solidFill>
                          <a:latin typeface="+mn-ea"/>
                          <a:ea typeface="+mn-ea"/>
                        </a:rPr>
                        <a:t>データを活用して作成した「ニッセイ医療費白書」をホームページに公開し、保健所等関係機関へ共有</a:t>
                      </a:r>
                      <a:endParaRPr kumimoji="1" lang="en-US" altLang="ja-JP" sz="1100" b="1"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58</a:t>
            </a:fld>
            <a:endPar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15" name="図 14">
            <a:extLst>
              <a:ext uri="{FF2B5EF4-FFF2-40B4-BE49-F238E27FC236}">
                <a16:creationId xmlns:a16="http://schemas.microsoft.com/office/drawing/2014/main" id="{2FFBF593-20DE-4FC7-8066-BC4ACD77E3B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3236" y="3924261"/>
            <a:ext cx="1045637" cy="2147235"/>
          </a:xfrm>
          <a:prstGeom prst="rect">
            <a:avLst/>
          </a:prstGeom>
        </p:spPr>
      </p:pic>
      <p:pic>
        <p:nvPicPr>
          <p:cNvPr id="16" name="図 15">
            <a:extLst>
              <a:ext uri="{FF2B5EF4-FFF2-40B4-BE49-F238E27FC236}">
                <a16:creationId xmlns:a16="http://schemas.microsoft.com/office/drawing/2014/main" id="{3339AB06-ACAA-41E0-9CD5-183E76C249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52561" y="3364036"/>
            <a:ext cx="1372368" cy="476128"/>
          </a:xfrm>
          <a:prstGeom prst="rect">
            <a:avLst/>
          </a:prstGeom>
        </p:spPr>
      </p:pic>
      <p:sp>
        <p:nvSpPr>
          <p:cNvPr id="17" name="正方形/長方形 16">
            <a:extLst>
              <a:ext uri="{FF2B5EF4-FFF2-40B4-BE49-F238E27FC236}">
                <a16:creationId xmlns:a16="http://schemas.microsoft.com/office/drawing/2014/main" id="{7AB2FAD1-B53F-40EA-9DEF-BD84CF7E8F16}"/>
              </a:ext>
            </a:extLst>
          </p:cNvPr>
          <p:cNvSpPr/>
          <p:nvPr/>
        </p:nvSpPr>
        <p:spPr>
          <a:xfrm>
            <a:off x="1876672" y="6134130"/>
            <a:ext cx="2104873" cy="290020"/>
          </a:xfrm>
          <a:prstGeom prst="rect">
            <a:avLst/>
          </a:prstGeom>
        </p:spPr>
        <p:txBody>
          <a:bodyPr wrap="square" lIns="36000" tIns="72000" rIns="36000" bIns="36000">
            <a:noAutofit/>
          </a:bodyPr>
          <a:lstStyle/>
          <a:p>
            <a:pPr algn="ctr"/>
            <a:r>
              <a:rPr lang="ja-JP" altLang="en-US" sz="1100" b="1" dirty="0">
                <a:latin typeface="+mn-ea"/>
              </a:rPr>
              <a:t>地域健康カルテ</a:t>
            </a:r>
          </a:p>
        </p:txBody>
      </p:sp>
      <p:sp>
        <p:nvSpPr>
          <p:cNvPr id="18" name="正方形/長方形 17">
            <a:extLst>
              <a:ext uri="{FF2B5EF4-FFF2-40B4-BE49-F238E27FC236}">
                <a16:creationId xmlns:a16="http://schemas.microsoft.com/office/drawing/2014/main" id="{C91F3707-AFFB-42D1-BB99-AC2EF97F9F00}"/>
              </a:ext>
            </a:extLst>
          </p:cNvPr>
          <p:cNvSpPr/>
          <p:nvPr/>
        </p:nvSpPr>
        <p:spPr>
          <a:xfrm>
            <a:off x="7477960" y="6101545"/>
            <a:ext cx="1816190" cy="177595"/>
          </a:xfrm>
          <a:prstGeom prst="rect">
            <a:avLst/>
          </a:prstGeom>
        </p:spPr>
        <p:txBody>
          <a:bodyPr wrap="square" lIns="36000" tIns="72000" rIns="36000" bIns="36000">
            <a:noAutofit/>
          </a:bodyPr>
          <a:lstStyle/>
          <a:p>
            <a:pPr algn="ctr"/>
            <a:r>
              <a:rPr lang="ja-JP" altLang="en-US" sz="1100" b="1" dirty="0">
                <a:latin typeface="+mn-ea"/>
              </a:rPr>
              <a:t>おおさか健活マイレージ</a:t>
            </a:r>
            <a:endParaRPr lang="en-US" altLang="ja-JP" sz="1100" b="1" dirty="0">
              <a:latin typeface="+mn-ea"/>
            </a:endParaRPr>
          </a:p>
          <a:p>
            <a:pPr algn="ctr"/>
            <a:r>
              <a:rPr lang="ja-JP" altLang="en-US" sz="1100" b="1" dirty="0">
                <a:latin typeface="+mn-ea"/>
              </a:rPr>
              <a:t>アスマイル</a:t>
            </a:r>
          </a:p>
        </p:txBody>
      </p:sp>
      <p:pic>
        <p:nvPicPr>
          <p:cNvPr id="6" name="図 5">
            <a:extLst>
              <a:ext uri="{FF2B5EF4-FFF2-40B4-BE49-F238E27FC236}">
                <a16:creationId xmlns:a16="http://schemas.microsoft.com/office/drawing/2014/main" id="{34704D05-0776-4136-8BF9-2C2FFC657E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44540" y="4370304"/>
            <a:ext cx="3097567" cy="1609666"/>
          </a:xfrm>
          <a:prstGeom prst="rect">
            <a:avLst/>
          </a:prstGeom>
        </p:spPr>
      </p:pic>
      <p:sp>
        <p:nvSpPr>
          <p:cNvPr id="19" name="正方形/長方形 18">
            <a:extLst>
              <a:ext uri="{FF2B5EF4-FFF2-40B4-BE49-F238E27FC236}">
                <a16:creationId xmlns:a16="http://schemas.microsoft.com/office/drawing/2014/main" id="{CDFEBD0C-1B59-4038-A817-2CBA8564C862}"/>
              </a:ext>
            </a:extLst>
          </p:cNvPr>
          <p:cNvSpPr/>
          <p:nvPr/>
        </p:nvSpPr>
        <p:spPr>
          <a:xfrm>
            <a:off x="4216165" y="6134130"/>
            <a:ext cx="2539583" cy="290020"/>
          </a:xfrm>
          <a:prstGeom prst="rect">
            <a:avLst/>
          </a:prstGeom>
        </p:spPr>
        <p:txBody>
          <a:bodyPr wrap="square" lIns="36000" tIns="72000" rIns="36000" bIns="36000">
            <a:noAutofit/>
          </a:bodyPr>
          <a:lstStyle/>
          <a:p>
            <a:pPr algn="ctr"/>
            <a:r>
              <a:rPr lang="ja-JP" altLang="en-US" sz="1100" b="1" dirty="0">
                <a:latin typeface="+mn-ea"/>
              </a:rPr>
              <a:t>大阪府健康データダッシュボード</a:t>
            </a:r>
          </a:p>
        </p:txBody>
      </p:sp>
      <p:pic>
        <p:nvPicPr>
          <p:cNvPr id="8" name="図 7">
            <a:extLst>
              <a:ext uri="{FF2B5EF4-FFF2-40B4-BE49-F238E27FC236}">
                <a16:creationId xmlns:a16="http://schemas.microsoft.com/office/drawing/2014/main" id="{B20942B4-380A-4BCD-A7C6-AE1A84AA868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24129" y="3633829"/>
            <a:ext cx="1609957" cy="2377600"/>
          </a:xfrm>
          <a:prstGeom prst="rect">
            <a:avLst/>
          </a:prstGeom>
        </p:spPr>
      </p:pic>
    </p:spTree>
    <p:extLst>
      <p:ext uri="{BB962C8B-B14F-4D97-AF65-F5344CB8AC3E}">
        <p14:creationId xmlns:p14="http://schemas.microsoft.com/office/powerpoint/2010/main" val="35376275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3403750811"/>
              </p:ext>
            </p:extLst>
          </p:nvPr>
        </p:nvGraphicFramePr>
        <p:xfrm>
          <a:off x="489000" y="1986759"/>
          <a:ext cx="8928000" cy="3509122"/>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9461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solidFill>
                          <a:schemeClr val="bg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デジタルデータ・技術の活用</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■府民の健康づくりに対する意識の向上と実践の促進</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■小児期からの生活習慣病等対策事業「健活キッズしんだん」の普及</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r h="110734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デジタルデータ・技術の活用</a:t>
                      </a:r>
                      <a:r>
                        <a:rPr kumimoji="1" lang="en-US" altLang="ja-JP" sz="1100" b="1" u="non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u="none" baseline="0" dirty="0">
                          <a:solidFill>
                            <a:schemeClr val="tx1"/>
                          </a:solidFill>
                          <a:highlight>
                            <a:srgbClr val="00FF00"/>
                          </a:highlight>
                          <a:latin typeface="+mn-ea"/>
                          <a:ea typeface="+mn-ea"/>
                        </a:rPr>
                        <a:t>■</a:t>
                      </a:r>
                      <a:r>
                        <a:rPr kumimoji="1" lang="en-US" altLang="ja-JP" sz="1100" b="1" u="none" baseline="0" dirty="0">
                          <a:solidFill>
                            <a:schemeClr val="tx1"/>
                          </a:solidFill>
                          <a:latin typeface="+mn-ea"/>
                          <a:ea typeface="+mn-ea"/>
                        </a:rPr>
                        <a:t>NDB</a:t>
                      </a:r>
                      <a:r>
                        <a:rPr kumimoji="1" lang="ja-JP" altLang="en-US" sz="1100" b="1" u="none" baseline="0" dirty="0">
                          <a:solidFill>
                            <a:schemeClr val="tx1"/>
                          </a:solidFill>
                          <a:latin typeface="+mn-ea"/>
                          <a:ea typeface="+mn-ea"/>
                        </a:rPr>
                        <a:t>データ（令和４年度、令和</a:t>
                      </a:r>
                      <a:r>
                        <a:rPr kumimoji="1" lang="en-US" altLang="ja-JP" sz="1100" b="1" u="none" baseline="0" dirty="0">
                          <a:solidFill>
                            <a:schemeClr val="tx1"/>
                          </a:solidFill>
                          <a:latin typeface="+mn-ea"/>
                          <a:ea typeface="+mn-ea"/>
                        </a:rPr>
                        <a:t>5</a:t>
                      </a:r>
                      <a:r>
                        <a:rPr kumimoji="1" lang="ja-JP" altLang="en-US" sz="1100" b="1" u="none" baseline="0" dirty="0">
                          <a:solidFill>
                            <a:schemeClr val="tx1"/>
                          </a:solidFill>
                          <a:latin typeface="+mn-ea"/>
                          <a:ea typeface="+mn-ea"/>
                        </a:rPr>
                        <a:t>年度）等の健康医療情報を地域ごとに見える化し、地域健康カルテとダッシュボードを更新予定</a:t>
                      </a:r>
                      <a:endParaRPr kumimoji="1" lang="en-US" altLang="ja-JP" sz="1100" b="1"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a:t>
                      </a:r>
                      <a:r>
                        <a:rPr kumimoji="1" lang="en-US" altLang="ja-JP" sz="1100" b="0" baseline="0" dirty="0">
                          <a:solidFill>
                            <a:schemeClr val="tx1"/>
                          </a:solidFill>
                          <a:latin typeface="+mn-ea"/>
                          <a:ea typeface="+mn-ea"/>
                        </a:rPr>
                        <a:t>NDB</a:t>
                      </a:r>
                      <a:r>
                        <a:rPr kumimoji="1" lang="ja-JP" altLang="en-US" sz="1100" b="0" baseline="0" dirty="0">
                          <a:solidFill>
                            <a:schemeClr val="tx1"/>
                          </a:solidFill>
                          <a:latin typeface="+mn-ea"/>
                          <a:ea typeface="+mn-ea"/>
                        </a:rPr>
                        <a:t>データ（令和</a:t>
                      </a:r>
                      <a:r>
                        <a:rPr kumimoji="1" lang="en-US" altLang="ja-JP" sz="1100" b="0" baseline="0" dirty="0">
                          <a:solidFill>
                            <a:schemeClr val="tx1"/>
                          </a:solidFill>
                          <a:latin typeface="+mn-ea"/>
                          <a:ea typeface="+mn-ea"/>
                        </a:rPr>
                        <a:t>3</a:t>
                      </a:r>
                      <a:r>
                        <a:rPr kumimoji="1" lang="ja-JP" altLang="en-US" sz="1100" b="0" baseline="0" dirty="0">
                          <a:solidFill>
                            <a:schemeClr val="tx1"/>
                          </a:solidFill>
                          <a:latin typeface="+mn-ea"/>
                          <a:ea typeface="+mn-ea"/>
                        </a:rPr>
                        <a:t>年度透析・骨折にかかるレセプトデータ分）を分析し、市町村及び保健所における保健事業支援の充実を図る</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健康アプリのリニューアル（令和</a:t>
                      </a:r>
                      <a:r>
                        <a:rPr kumimoji="1" lang="en-US" altLang="ja-JP" sz="1100" b="1" baseline="0" dirty="0">
                          <a:solidFill>
                            <a:schemeClr val="tx1"/>
                          </a:solidFill>
                          <a:latin typeface="+mn-ea"/>
                          <a:ea typeface="+mn-ea"/>
                        </a:rPr>
                        <a:t>9</a:t>
                      </a:r>
                      <a:r>
                        <a:rPr kumimoji="1" lang="ja-JP" altLang="en-US" sz="1100" b="1" baseline="0" dirty="0">
                          <a:solidFill>
                            <a:schemeClr val="tx1"/>
                          </a:solidFill>
                          <a:latin typeface="+mn-ea"/>
                          <a:ea typeface="+mn-ea"/>
                        </a:rPr>
                        <a:t>年</a:t>
                      </a:r>
                      <a:r>
                        <a:rPr kumimoji="1" lang="en-US" altLang="ja-JP" sz="1100" b="1" baseline="0" dirty="0">
                          <a:solidFill>
                            <a:schemeClr val="tx1"/>
                          </a:solidFill>
                          <a:latin typeface="+mn-ea"/>
                          <a:ea typeface="+mn-ea"/>
                        </a:rPr>
                        <a:t>2</a:t>
                      </a:r>
                      <a:r>
                        <a:rPr kumimoji="1" lang="ja-JP" altLang="en-US" sz="1100" b="1" baseline="0" dirty="0">
                          <a:solidFill>
                            <a:schemeClr val="tx1"/>
                          </a:solidFill>
                          <a:latin typeface="+mn-ea"/>
                          <a:ea typeface="+mn-ea"/>
                        </a:rPr>
                        <a:t>月リリース予定）</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市町村健康寿命延伸にかかる共創創出支援事業の実施</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63117169"/>
                  </a:ext>
                </a:extLst>
              </a:tr>
              <a:tr h="90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8</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aseline="0" dirty="0">
                          <a:solidFill>
                            <a:schemeClr val="tx1"/>
                          </a:solidFill>
                          <a:latin typeface="+mn-ea"/>
                          <a:ea typeface="+mn-ea"/>
                        </a:rPr>
                        <a:t>大阪府健康づくり支援プラットフォーム整備等事業</a:t>
                      </a:r>
                      <a:r>
                        <a:rPr kumimoji="1" lang="en-US" altLang="ja-JP" sz="1100" baseline="0" dirty="0">
                          <a:solidFill>
                            <a:schemeClr val="tx1"/>
                          </a:solidFill>
                          <a:latin typeface="+mn-ea"/>
                          <a:ea typeface="+mn-ea"/>
                        </a:rPr>
                        <a:t>(268,238</a:t>
                      </a:r>
                      <a:r>
                        <a:rPr kumimoji="1" lang="ja-JP" altLang="en-US" sz="1100" baseline="0" dirty="0">
                          <a:solidFill>
                            <a:schemeClr val="tx1"/>
                          </a:solidFill>
                          <a:latin typeface="+mn-ea"/>
                          <a:ea typeface="+mn-ea"/>
                        </a:rPr>
                        <a:t>千円</a:t>
                      </a: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拡充</a:t>
                      </a:r>
                      <a:r>
                        <a:rPr kumimoji="1" lang="en-US" altLang="ja-JP" sz="1100" baseline="0" dirty="0">
                          <a:solidFill>
                            <a:schemeClr val="tx1"/>
                          </a:solidFill>
                          <a:latin typeface="+mn-ea"/>
                          <a:ea typeface="+mn-ea"/>
                        </a:rPr>
                        <a:t>】</a:t>
                      </a:r>
                    </a:p>
                    <a:p>
                      <a:pPr>
                        <a:lnSpc>
                          <a:spcPct val="100000"/>
                        </a:lnSpc>
                      </a:pPr>
                      <a:r>
                        <a:rPr kumimoji="1" lang="ja-JP" altLang="en-US" sz="1100" baseline="0" dirty="0">
                          <a:solidFill>
                            <a:schemeClr val="tx1"/>
                          </a:solidFill>
                          <a:latin typeface="+mn-ea"/>
                          <a:ea typeface="+mn-ea"/>
                        </a:rPr>
                        <a:t>小児期からの生活習慣病等対策事業（</a:t>
                      </a:r>
                      <a:r>
                        <a:rPr kumimoji="1" lang="en-US" altLang="ja-JP" sz="1100" baseline="0" dirty="0">
                          <a:solidFill>
                            <a:schemeClr val="tx1"/>
                          </a:solidFill>
                          <a:latin typeface="+mn-ea"/>
                          <a:ea typeface="+mn-ea"/>
                        </a:rPr>
                        <a:t>5,246</a:t>
                      </a:r>
                      <a:r>
                        <a:rPr kumimoji="1" lang="ja-JP" altLang="en-US" sz="1100" baseline="0" dirty="0">
                          <a:solidFill>
                            <a:schemeClr val="tx1"/>
                          </a:solidFill>
                          <a:latin typeface="+mn-ea"/>
                          <a:ea typeface="+mn-ea"/>
                        </a:rPr>
                        <a:t>千円）</a:t>
                      </a:r>
                      <a:endParaRPr kumimoji="1" lang="en-US" altLang="ja-JP" sz="110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健活会議連携推進事業（</a:t>
                      </a:r>
                      <a:r>
                        <a:rPr kumimoji="1" lang="en-US" altLang="ja-JP" sz="1100" b="0" baseline="0" dirty="0">
                          <a:solidFill>
                            <a:schemeClr val="tx1"/>
                          </a:solidFill>
                          <a:latin typeface="+mn-ea"/>
                          <a:ea typeface="+mn-ea"/>
                        </a:rPr>
                        <a:t>7,890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健康づくり気運醸成事業</a:t>
                      </a:r>
                      <a:r>
                        <a:rPr kumimoji="1" lang="en-US" altLang="ja-JP" sz="1100" b="0" baseline="0" dirty="0">
                          <a:solidFill>
                            <a:schemeClr val="tx1"/>
                          </a:solidFill>
                          <a:latin typeface="+mn-ea"/>
                          <a:ea typeface="+mn-ea"/>
                        </a:rPr>
                        <a:t>(4132</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減額</a:t>
                      </a:r>
                      <a:r>
                        <a:rPr kumimoji="1" lang="en-US" altLang="ja-JP" sz="1100" b="0" baseline="0" dirty="0">
                          <a:solidFill>
                            <a:schemeClr val="tx1"/>
                          </a:solidFill>
                          <a:latin typeface="+mn-ea"/>
                          <a:ea typeface="+mn-ea"/>
                        </a:rPr>
                        <a:t>】</a:t>
                      </a:r>
                      <a:endParaRPr kumimoji="1" lang="ja-JP" altLang="en-US"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職域の健康づくり推進事業（</a:t>
                      </a:r>
                      <a:r>
                        <a:rPr kumimoji="1" lang="en-US" altLang="ja-JP" sz="1100" b="0" baseline="0" dirty="0">
                          <a:solidFill>
                            <a:schemeClr val="tx1"/>
                          </a:solidFill>
                          <a:latin typeface="+mn-ea"/>
                          <a:ea typeface="+mn-ea"/>
                        </a:rPr>
                        <a:t>4,198</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aseline="0" dirty="0">
                          <a:solidFill>
                            <a:schemeClr val="tx1"/>
                          </a:solidFill>
                          <a:latin typeface="+mn-ea"/>
                          <a:ea typeface="+mn-ea"/>
                        </a:rPr>
                        <a:t>市町村健康寿命延伸にかかる共創創出支援事業（</a:t>
                      </a:r>
                      <a:r>
                        <a:rPr kumimoji="1" lang="en-US" altLang="ja-JP" sz="1100" baseline="0" dirty="0">
                          <a:solidFill>
                            <a:schemeClr val="tx1"/>
                          </a:solidFill>
                          <a:latin typeface="+mn-ea"/>
                          <a:ea typeface="+mn-ea"/>
                        </a:rPr>
                        <a:t>33,632</a:t>
                      </a:r>
                      <a:r>
                        <a:rPr kumimoji="1" lang="ja-JP" altLang="en-US" sz="1100" baseline="0" dirty="0">
                          <a:solidFill>
                            <a:schemeClr val="tx1"/>
                          </a:solidFill>
                          <a:latin typeface="+mn-ea"/>
                          <a:ea typeface="+mn-ea"/>
                        </a:rPr>
                        <a:t>千円）</a:t>
                      </a:r>
                      <a:r>
                        <a:rPr kumimoji="1" lang="en-US" altLang="ja-JP" sz="1100" baseline="0" dirty="0">
                          <a:solidFill>
                            <a:schemeClr val="tx1"/>
                          </a:solidFill>
                          <a:latin typeface="+mn-ea"/>
                          <a:ea typeface="+mn-ea"/>
                        </a:rPr>
                        <a:t>【</a:t>
                      </a:r>
                      <a:r>
                        <a:rPr kumimoji="1" lang="ja-JP" altLang="en-US" sz="1100" baseline="0" dirty="0">
                          <a:solidFill>
                            <a:schemeClr val="tx1"/>
                          </a:solidFill>
                          <a:latin typeface="+mn-ea"/>
                          <a:ea typeface="+mn-ea"/>
                        </a:rPr>
                        <a:t>新規</a:t>
                      </a:r>
                      <a:r>
                        <a:rPr kumimoji="1" lang="en-US" altLang="ja-JP" sz="1100" baseline="0" dirty="0">
                          <a:solidFill>
                            <a:schemeClr val="tx1"/>
                          </a:solidFill>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baseline="0" dirty="0">
                          <a:solidFill>
                            <a:schemeClr val="tx1"/>
                          </a:solidFill>
                          <a:latin typeface="游ゴシック" panose="020B0400000000000000" pitchFamily="50" charset="-128"/>
                          <a:ea typeface="游ゴシック" panose="020B0400000000000000" pitchFamily="50" charset="-128"/>
                        </a:rPr>
                        <a:t>循環器疾患予防研究事業費</a:t>
                      </a:r>
                      <a:r>
                        <a:rPr kumimoji="1" lang="ja-JP" altLang="en-US" sz="1100" b="0" baseline="0" dirty="0">
                          <a:solidFill>
                            <a:schemeClr val="tx1"/>
                          </a:solidFill>
                          <a:latin typeface="游ゴシック" panose="020B0400000000000000" pitchFamily="50" charset="-128"/>
                          <a:ea typeface="+mn-ea"/>
                        </a:rPr>
                        <a:t>（</a:t>
                      </a:r>
                      <a:r>
                        <a:rPr kumimoji="1" lang="en-US" altLang="ja-JP" sz="1100" b="0" baseline="0" dirty="0">
                          <a:solidFill>
                            <a:schemeClr val="tx1"/>
                          </a:solidFill>
                          <a:latin typeface="游ゴシック" panose="020B0400000000000000" pitchFamily="50" charset="-128"/>
                          <a:ea typeface="+mn-ea"/>
                        </a:rPr>
                        <a:t>32,656</a:t>
                      </a:r>
                      <a:r>
                        <a:rPr kumimoji="1" lang="ja-JP" altLang="en-US" sz="1100" b="0" baseline="0" dirty="0">
                          <a:solidFill>
                            <a:schemeClr val="tx1"/>
                          </a:solidFill>
                          <a:latin typeface="游ゴシック" panose="020B0400000000000000" pitchFamily="50" charset="-128"/>
                          <a:ea typeface="+mn-ea"/>
                        </a:rPr>
                        <a:t>千円）</a:t>
                      </a:r>
                      <a:endParaRPr kumimoji="1" lang="en-US" altLang="ja-JP" sz="1100" b="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83707995"/>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59</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3" name="表 2">
            <a:extLst>
              <a:ext uri="{FF2B5EF4-FFF2-40B4-BE49-F238E27FC236}">
                <a16:creationId xmlns:a16="http://schemas.microsoft.com/office/drawing/2014/main" id="{2ED41C7F-9CE5-4C13-A8A7-29EE8BDF50DD}"/>
              </a:ext>
            </a:extLst>
          </p:cNvPr>
          <p:cNvGraphicFramePr>
            <a:graphicFrameLocks noGrp="1"/>
          </p:cNvGraphicFramePr>
          <p:nvPr>
            <p:extLst>
              <p:ext uri="{D42A27DB-BD31-4B8C-83A1-F6EECF244321}">
                <p14:modId xmlns:p14="http://schemas.microsoft.com/office/powerpoint/2010/main" val="2908509243"/>
              </p:ext>
            </p:extLst>
          </p:nvPr>
        </p:nvGraphicFramePr>
        <p:xfrm>
          <a:off x="489000" y="705279"/>
          <a:ext cx="8928000" cy="128148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2713487874"/>
                    </a:ext>
                  </a:extLst>
                </a:gridCol>
                <a:gridCol w="7920000">
                  <a:extLst>
                    <a:ext uri="{9D8B030D-6E8A-4147-A177-3AD203B41FA5}">
                      <a16:colId xmlns:a16="http://schemas.microsoft.com/office/drawing/2014/main" val="2518924514"/>
                    </a:ext>
                  </a:extLst>
                </a:gridCol>
              </a:tblGrid>
              <a:tr h="10335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7</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最終予算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ct val="100000"/>
                        </a:lnSpc>
                      </a:pPr>
                      <a:r>
                        <a:rPr kumimoji="1" lang="ja-JP" altLang="en-US" sz="1100" b="0" baseline="0" dirty="0">
                          <a:solidFill>
                            <a:schemeClr val="tx1"/>
                          </a:solidFill>
                          <a:latin typeface="+mn-ea"/>
                          <a:ea typeface="+mn-ea"/>
                        </a:rPr>
                        <a:t>大阪府健康づくり支援プラットフォーム整備等事業（</a:t>
                      </a:r>
                      <a:r>
                        <a:rPr kumimoji="1" lang="en-US" altLang="ja-JP" sz="1100" b="0" baseline="0" dirty="0">
                          <a:solidFill>
                            <a:schemeClr val="tx1"/>
                          </a:solidFill>
                          <a:latin typeface="+mn-ea"/>
                          <a:ea typeface="+mn-ea"/>
                        </a:rPr>
                        <a:t>569,840</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小児期からの生活習慣病等対策事業（</a:t>
                      </a:r>
                      <a:r>
                        <a:rPr kumimoji="1" lang="en-US" altLang="ja-JP" sz="1100" b="0" baseline="0" dirty="0">
                          <a:solidFill>
                            <a:schemeClr val="tx1"/>
                          </a:solidFill>
                          <a:latin typeface="+mn-ea"/>
                          <a:ea typeface="+mn-ea"/>
                        </a:rPr>
                        <a:t>5,246</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健活会議連携推進事業（</a:t>
                      </a:r>
                      <a:r>
                        <a:rPr kumimoji="1" lang="en-US" altLang="ja-JP" sz="1100" b="0" baseline="0" dirty="0">
                          <a:solidFill>
                            <a:schemeClr val="tx1"/>
                          </a:solidFill>
                          <a:latin typeface="+mn-ea"/>
                          <a:ea typeface="+mn-ea"/>
                        </a:rPr>
                        <a:t>7,890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健康づくり気運醸成事業</a:t>
                      </a:r>
                      <a:r>
                        <a:rPr kumimoji="1" lang="en-US" altLang="ja-JP" sz="1100" b="0" baseline="0" dirty="0">
                          <a:solidFill>
                            <a:schemeClr val="tx1"/>
                          </a:solidFill>
                          <a:latin typeface="+mn-ea"/>
                          <a:ea typeface="+mn-ea"/>
                        </a:rPr>
                        <a:t>(14,307</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職域の健康づくり推進事業（</a:t>
                      </a:r>
                      <a:r>
                        <a:rPr kumimoji="1" lang="en-US" altLang="ja-JP" sz="1100" b="0" baseline="0" dirty="0">
                          <a:solidFill>
                            <a:schemeClr val="tx1"/>
                          </a:solidFill>
                          <a:latin typeface="+mn-ea"/>
                          <a:ea typeface="+mn-ea"/>
                        </a:rPr>
                        <a:t>4,198</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健康格差の解決プログラム促進事業＜格差解決に向けた健康づくりの見える化事業＞（</a:t>
                      </a:r>
                      <a:r>
                        <a:rPr kumimoji="1" lang="en-US" altLang="ja-JP" sz="1100" b="0" baseline="0" dirty="0">
                          <a:solidFill>
                            <a:schemeClr val="tx1"/>
                          </a:solidFill>
                          <a:latin typeface="+mn-ea"/>
                          <a:ea typeface="+mn-ea"/>
                        </a:rPr>
                        <a:t>9,849</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100" b="0" baseline="0" dirty="0">
                          <a:solidFill>
                            <a:schemeClr val="tx1"/>
                          </a:solidFill>
                          <a:latin typeface="游ゴシック" panose="020B0400000000000000" pitchFamily="50" charset="-128"/>
                          <a:ea typeface="游ゴシック" panose="020B0400000000000000" pitchFamily="50" charset="-128"/>
                        </a:rPr>
                        <a:t>循環器疾患予防研究事業費</a:t>
                      </a:r>
                      <a:r>
                        <a:rPr kumimoji="1" lang="ja-JP" altLang="en-US" sz="1100" b="0" baseline="0" dirty="0">
                          <a:solidFill>
                            <a:schemeClr val="tx1"/>
                          </a:solidFill>
                          <a:latin typeface="游ゴシック" panose="020B0400000000000000" pitchFamily="50" charset="-128"/>
                          <a:ea typeface="+mn-ea"/>
                        </a:rPr>
                        <a:t>（</a:t>
                      </a:r>
                      <a:r>
                        <a:rPr kumimoji="1" lang="en-US" altLang="ja-JP" sz="1100" b="0" baseline="0" dirty="0">
                          <a:solidFill>
                            <a:schemeClr val="tx1"/>
                          </a:solidFill>
                          <a:latin typeface="游ゴシック" panose="020B0400000000000000" pitchFamily="50" charset="-128"/>
                          <a:ea typeface="+mn-ea"/>
                        </a:rPr>
                        <a:t>32,656</a:t>
                      </a:r>
                      <a:r>
                        <a:rPr kumimoji="1" lang="ja-JP" altLang="en-US" sz="1100" b="0" baseline="0" dirty="0">
                          <a:solidFill>
                            <a:schemeClr val="tx1"/>
                          </a:solidFill>
                          <a:latin typeface="游ゴシック" panose="020B0400000000000000" pitchFamily="50" charset="-128"/>
                          <a:ea typeface="+mn-ea"/>
                        </a:rPr>
                        <a:t>千円）</a:t>
                      </a:r>
                      <a:endParaRPr kumimoji="1" lang="en-US" altLang="ja-JP" sz="1100" b="0" baseline="0" dirty="0">
                        <a:solidFill>
                          <a:schemeClr val="tx1"/>
                        </a:solidFill>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3012857"/>
                  </a:ext>
                </a:extLst>
              </a:tr>
            </a:tbl>
          </a:graphicData>
        </a:graphic>
      </p:graphicFrame>
    </p:spTree>
    <p:extLst>
      <p:ext uri="{BB962C8B-B14F-4D97-AF65-F5344CB8AC3E}">
        <p14:creationId xmlns:p14="http://schemas.microsoft.com/office/powerpoint/2010/main" val="3076028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正方形/長方形 30"/>
          <p:cNvSpPr/>
          <p:nvPr/>
        </p:nvSpPr>
        <p:spPr>
          <a:xfrm>
            <a:off x="85624" y="3002720"/>
            <a:ext cx="5516565" cy="1927520"/>
          </a:xfrm>
          <a:prstGeom prst="rect">
            <a:avLst/>
          </a:prstGeom>
          <a:solidFill>
            <a:srgbClr val="5880C8"/>
          </a:solidFill>
          <a:ln>
            <a:solidFill>
              <a:srgbClr val="5880C8"/>
            </a:solid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72000" rtlCol="0" anchor="t"/>
          <a:lstStyle/>
          <a:p>
            <a:pPr algn="ctr">
              <a:lnSpc>
                <a:spcPts val="2000"/>
              </a:lnSpc>
            </a:pPr>
            <a:r>
              <a:rPr kumimoji="1" lang="ja-JP" altLang="en-US" sz="1400" b="1" dirty="0">
                <a:solidFill>
                  <a:schemeClr val="bg1"/>
                </a:solidFill>
              </a:rPr>
              <a:t>生活習慣病の早期発見・重症化予防</a:t>
            </a:r>
          </a:p>
        </p:txBody>
      </p:sp>
      <p:sp>
        <p:nvSpPr>
          <p:cNvPr id="32" name="正方形/長方形 31"/>
          <p:cNvSpPr/>
          <p:nvPr/>
        </p:nvSpPr>
        <p:spPr>
          <a:xfrm>
            <a:off x="85624" y="4973760"/>
            <a:ext cx="9741058" cy="1810207"/>
          </a:xfrm>
          <a:prstGeom prst="rect">
            <a:avLst/>
          </a:prstGeom>
          <a:solidFill>
            <a:srgbClr val="5880C8"/>
          </a:solidFill>
          <a:ln>
            <a:solidFill>
              <a:srgbClr val="5880C8"/>
            </a:solid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72000" rtlCol="0" anchor="t"/>
          <a:lstStyle/>
          <a:p>
            <a:pPr algn="ctr">
              <a:lnSpc>
                <a:spcPts val="2000"/>
              </a:lnSpc>
            </a:pPr>
            <a:r>
              <a:rPr kumimoji="1" lang="ja-JP" altLang="en-US" sz="1400" b="1" dirty="0">
                <a:solidFill>
                  <a:schemeClr val="bg1"/>
                </a:solidFill>
              </a:rPr>
              <a:t>府民の健康を支える社会環境整備</a:t>
            </a:r>
          </a:p>
        </p:txBody>
      </p:sp>
      <p:sp>
        <p:nvSpPr>
          <p:cNvPr id="17" name="正方形/長方形 16">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en-US" altLang="ja-JP" sz="2000" b="1" dirty="0">
                <a:solidFill>
                  <a:schemeClr val="tx1"/>
                </a:solidFill>
                <a:latin typeface="Meiryo UI" panose="020B0604030504040204" pitchFamily="50" charset="-128"/>
                <a:ea typeface="Meiryo UI" panose="020B0604030504040204" pitchFamily="50" charset="-128"/>
              </a:rPr>
              <a:t>4</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（具体的取組み）</a:t>
            </a:r>
          </a:p>
        </p:txBody>
      </p:sp>
      <p:sp>
        <p:nvSpPr>
          <p:cNvPr id="18" name="正方形/長方形 17"/>
          <p:cNvSpPr/>
          <p:nvPr/>
        </p:nvSpPr>
        <p:spPr>
          <a:xfrm>
            <a:off x="85624" y="623958"/>
            <a:ext cx="9741058" cy="2342762"/>
          </a:xfrm>
          <a:prstGeom prst="rect">
            <a:avLst/>
          </a:prstGeom>
          <a:solidFill>
            <a:srgbClr val="5880C8"/>
          </a:solidFill>
          <a:ln>
            <a:solidFill>
              <a:srgbClr val="5880C8"/>
            </a:solid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72000" rtlCol="0" anchor="t"/>
          <a:lstStyle/>
          <a:p>
            <a:pPr algn="ctr">
              <a:lnSpc>
                <a:spcPts val="2000"/>
              </a:lnSpc>
            </a:pPr>
            <a:r>
              <a:rPr kumimoji="1" lang="ja-JP" altLang="en-US" sz="1400" b="1" dirty="0">
                <a:solidFill>
                  <a:schemeClr val="bg1"/>
                </a:solidFill>
              </a:rPr>
              <a:t>　生活習慣病の発症予防</a:t>
            </a:r>
            <a:endParaRPr kumimoji="1" lang="en-US" altLang="ja-JP" sz="1400" b="1" dirty="0">
              <a:solidFill>
                <a:schemeClr val="bg1"/>
              </a:solidFill>
            </a:endParaRPr>
          </a:p>
        </p:txBody>
      </p:sp>
      <p:graphicFrame>
        <p:nvGraphicFramePr>
          <p:cNvPr id="23" name="表 22"/>
          <p:cNvGraphicFramePr>
            <a:graphicFrameLocks noGrp="1"/>
          </p:cNvGraphicFramePr>
          <p:nvPr>
            <p:extLst>
              <p:ext uri="{D42A27DB-BD31-4B8C-83A1-F6EECF244321}">
                <p14:modId xmlns:p14="http://schemas.microsoft.com/office/powerpoint/2010/main" val="208085990"/>
              </p:ext>
            </p:extLst>
          </p:nvPr>
        </p:nvGraphicFramePr>
        <p:xfrm>
          <a:off x="146165" y="988334"/>
          <a:ext cx="9613251" cy="1069440"/>
        </p:xfrm>
        <a:graphic>
          <a:graphicData uri="http://schemas.openxmlformats.org/drawingml/2006/table">
            <a:tbl>
              <a:tblPr firstRow="1" bandRow="1">
                <a:tableStyleId>{5940675A-B579-460E-94D1-54222C63F5DA}</a:tableStyleId>
              </a:tblPr>
              <a:tblGrid>
                <a:gridCol w="3969410">
                  <a:extLst>
                    <a:ext uri="{9D8B030D-6E8A-4147-A177-3AD203B41FA5}">
                      <a16:colId xmlns:a16="http://schemas.microsoft.com/office/drawing/2014/main" val="4073086637"/>
                    </a:ext>
                  </a:extLst>
                </a:gridCol>
                <a:gridCol w="3377740">
                  <a:extLst>
                    <a:ext uri="{9D8B030D-6E8A-4147-A177-3AD203B41FA5}">
                      <a16:colId xmlns:a16="http://schemas.microsoft.com/office/drawing/2014/main" val="111291063"/>
                    </a:ext>
                  </a:extLst>
                </a:gridCol>
                <a:gridCol w="2266101">
                  <a:extLst>
                    <a:ext uri="{9D8B030D-6E8A-4147-A177-3AD203B41FA5}">
                      <a16:colId xmlns:a16="http://schemas.microsoft.com/office/drawing/2014/main" val="3290605964"/>
                    </a:ext>
                  </a:extLst>
                </a:gridCol>
              </a:tblGrid>
              <a:tr h="0">
                <a:tc>
                  <a:txBody>
                    <a:bodyPr/>
                    <a:lstStyle/>
                    <a:p>
                      <a:pPr algn="ctr"/>
                      <a:r>
                        <a:rPr lang="ja-JP" altLang="en-US" sz="1200" b="1" dirty="0"/>
                        <a:t>❶</a:t>
                      </a:r>
                      <a:r>
                        <a:rPr kumimoji="1" lang="ja-JP" altLang="en-US" sz="1200" b="1" baseline="0" dirty="0">
                          <a:solidFill>
                            <a:schemeClr val="tx1"/>
                          </a:solidFill>
                        </a:rPr>
                        <a:t>栄養・食生活 　</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baseline="0" dirty="0">
                          <a:solidFill>
                            <a:schemeClr val="tx1"/>
                          </a:solidFill>
                        </a:rPr>
                        <a:t>❷身体活動・運動　</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baseline="0" dirty="0">
                          <a:solidFill>
                            <a:schemeClr val="tx1"/>
                          </a:solidFill>
                        </a:rPr>
                        <a:t>❸休養・睡眠 </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363311713"/>
                  </a:ext>
                </a:extLst>
              </a:tr>
              <a:tr h="221477">
                <a:tc>
                  <a:txBody>
                    <a:bodyPr/>
                    <a:lstStyle/>
                    <a:p>
                      <a:pPr marL="171450" indent="-171450">
                        <a:buFont typeface="Wingdings" panose="05000000000000000000" pitchFamily="2" charset="2"/>
                        <a:buChar char="l"/>
                      </a:pPr>
                      <a:r>
                        <a:rPr kumimoji="1" lang="ja-JP" altLang="en-US" sz="1100" b="0" baseline="0" dirty="0">
                          <a:solidFill>
                            <a:schemeClr val="tx1"/>
                          </a:solidFill>
                        </a:rPr>
                        <a:t>地域における栄養相談への支援、栄養管理の質の向上</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学校等における取組み</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企業や大学等との連携による食生活の改善</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「食育」など食生活の改善に向けた普及啓発</a:t>
                      </a:r>
                      <a:endParaRPr kumimoji="1" lang="en-US" altLang="ja-JP" sz="1100" b="0" baseline="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学校や大学、地域における運動・体力づくり</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民間企業等と連携した普及啓発</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休養・睡眠の充実</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469417"/>
                  </a:ext>
                </a:extLst>
              </a:tr>
            </a:tbl>
          </a:graphicData>
        </a:graphic>
      </p:graphicFrame>
      <p:graphicFrame>
        <p:nvGraphicFramePr>
          <p:cNvPr id="28" name="表 27"/>
          <p:cNvGraphicFramePr>
            <a:graphicFrameLocks noGrp="1"/>
          </p:cNvGraphicFramePr>
          <p:nvPr>
            <p:extLst>
              <p:ext uri="{D42A27DB-BD31-4B8C-83A1-F6EECF244321}">
                <p14:modId xmlns:p14="http://schemas.microsoft.com/office/powerpoint/2010/main" val="2437797087"/>
              </p:ext>
            </p:extLst>
          </p:nvPr>
        </p:nvGraphicFramePr>
        <p:xfrm>
          <a:off x="146165" y="2093774"/>
          <a:ext cx="9613251" cy="772128"/>
        </p:xfrm>
        <a:graphic>
          <a:graphicData uri="http://schemas.openxmlformats.org/drawingml/2006/table">
            <a:tbl>
              <a:tblPr firstRow="1" bandRow="1">
                <a:tableStyleId>{5940675A-B579-460E-94D1-54222C63F5DA}</a:tableStyleId>
              </a:tblPr>
              <a:tblGrid>
                <a:gridCol w="3204417">
                  <a:extLst>
                    <a:ext uri="{9D8B030D-6E8A-4147-A177-3AD203B41FA5}">
                      <a16:colId xmlns:a16="http://schemas.microsoft.com/office/drawing/2014/main" val="4073086637"/>
                    </a:ext>
                  </a:extLst>
                </a:gridCol>
                <a:gridCol w="3204417">
                  <a:extLst>
                    <a:ext uri="{9D8B030D-6E8A-4147-A177-3AD203B41FA5}">
                      <a16:colId xmlns:a16="http://schemas.microsoft.com/office/drawing/2014/main" val="111291063"/>
                    </a:ext>
                  </a:extLst>
                </a:gridCol>
                <a:gridCol w="3204417">
                  <a:extLst>
                    <a:ext uri="{9D8B030D-6E8A-4147-A177-3AD203B41FA5}">
                      <a16:colId xmlns:a16="http://schemas.microsoft.com/office/drawing/2014/main" val="3290605964"/>
                    </a:ext>
                  </a:extLst>
                </a:gridCol>
              </a:tblGrid>
              <a:tr h="229138">
                <a:tc>
                  <a:txBody>
                    <a:bodyPr/>
                    <a:lstStyle/>
                    <a:p>
                      <a:pPr algn="ctr"/>
                      <a:r>
                        <a:rPr kumimoji="1" lang="ja-JP" altLang="en-US" sz="1200" b="1" baseline="0" dirty="0">
                          <a:solidFill>
                            <a:schemeClr val="tx1"/>
                          </a:solidFill>
                        </a:rPr>
                        <a:t>❹飲酒　　　　 　</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baseline="0" dirty="0">
                          <a:solidFill>
                            <a:schemeClr val="tx1"/>
                          </a:solidFill>
                        </a:rPr>
                        <a:t>❺喫煙　　　　　　</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baseline="0" dirty="0">
                          <a:solidFill>
                            <a:schemeClr val="tx1"/>
                          </a:solidFill>
                        </a:rPr>
                        <a:t>❻歯と口の健康</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363311713"/>
                  </a:ext>
                </a:extLst>
              </a:tr>
              <a:tr h="481248">
                <a:tc>
                  <a:txBody>
                    <a:bodyPr/>
                    <a:lstStyle/>
                    <a:p>
                      <a:pPr marL="171450" indent="-171450">
                        <a:buFont typeface="Wingdings" panose="05000000000000000000" pitchFamily="2" charset="2"/>
                        <a:buChar char="l"/>
                      </a:pPr>
                      <a:r>
                        <a:rPr kumimoji="1" lang="ja-JP" altLang="en-US" sz="1100" b="0" baseline="0" dirty="0">
                          <a:solidFill>
                            <a:schemeClr val="tx1"/>
                          </a:solidFill>
                        </a:rPr>
                        <a:t>生活習慣病のリスクを高める飲酒の減少</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飲酒と健康に関する啓発・相談</a:t>
                      </a:r>
                      <a:endParaRPr kumimoji="1" lang="en-US" altLang="ja-JP" sz="1100" b="0" baseline="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喫煙率の減少</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望まない受動喫煙の防止</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歯磨き習慣の促進</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歯と口の健康に係る普及啓発</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469417"/>
                  </a:ext>
                </a:extLst>
              </a:tr>
            </a:tbl>
          </a:graphicData>
        </a:graphic>
      </p:graphicFrame>
      <p:graphicFrame>
        <p:nvGraphicFramePr>
          <p:cNvPr id="29" name="表 28"/>
          <p:cNvGraphicFramePr>
            <a:graphicFrameLocks noGrp="1"/>
          </p:cNvGraphicFramePr>
          <p:nvPr>
            <p:extLst>
              <p:ext uri="{D42A27DB-BD31-4B8C-83A1-F6EECF244321}">
                <p14:modId xmlns:p14="http://schemas.microsoft.com/office/powerpoint/2010/main" val="1177605484"/>
              </p:ext>
            </p:extLst>
          </p:nvPr>
        </p:nvGraphicFramePr>
        <p:xfrm>
          <a:off x="146164" y="3361939"/>
          <a:ext cx="5396465" cy="1514225"/>
        </p:xfrm>
        <a:graphic>
          <a:graphicData uri="http://schemas.openxmlformats.org/drawingml/2006/table">
            <a:tbl>
              <a:tblPr firstRow="1" bandRow="1">
                <a:tableStyleId>{5940675A-B579-460E-94D1-54222C63F5DA}</a:tableStyleId>
              </a:tblPr>
              <a:tblGrid>
                <a:gridCol w="2440232">
                  <a:extLst>
                    <a:ext uri="{9D8B030D-6E8A-4147-A177-3AD203B41FA5}">
                      <a16:colId xmlns:a16="http://schemas.microsoft.com/office/drawing/2014/main" val="4073086637"/>
                    </a:ext>
                  </a:extLst>
                </a:gridCol>
                <a:gridCol w="2956233">
                  <a:extLst>
                    <a:ext uri="{9D8B030D-6E8A-4147-A177-3AD203B41FA5}">
                      <a16:colId xmlns:a16="http://schemas.microsoft.com/office/drawing/2014/main" val="111291063"/>
                    </a:ext>
                  </a:extLst>
                </a:gridCol>
              </a:tblGrid>
              <a:tr h="300935">
                <a:tc>
                  <a:txBody>
                    <a:bodyPr/>
                    <a:lstStyle/>
                    <a:p>
                      <a:pPr algn="ctr"/>
                      <a:r>
                        <a:rPr kumimoji="1" lang="ja-JP" altLang="en-US" sz="1200" b="1" dirty="0">
                          <a:solidFill>
                            <a:schemeClr val="tx1"/>
                          </a:solidFill>
                        </a:rPr>
                        <a:t>❶ けんしん（健診・がん検診）</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dirty="0">
                          <a:solidFill>
                            <a:schemeClr val="tx1"/>
                          </a:solidFill>
                        </a:rPr>
                        <a:t>❷ 重症化予防</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363311713"/>
                  </a:ext>
                </a:extLst>
              </a:tr>
              <a:tr h="1213290">
                <a:tc>
                  <a:txBody>
                    <a:bodyPr/>
                    <a:lstStyle/>
                    <a:p>
                      <a:pPr marL="171450" indent="-171450">
                        <a:buFont typeface="Wingdings" panose="05000000000000000000" pitchFamily="2" charset="2"/>
                        <a:buChar char="l"/>
                      </a:pPr>
                      <a:r>
                        <a:rPr kumimoji="1" lang="ja-JP" altLang="en-US" sz="1100" b="0" baseline="0" dirty="0">
                          <a:solidFill>
                            <a:schemeClr val="tx1"/>
                          </a:solidFill>
                        </a:rPr>
                        <a:t>けんしん受診率向上に向けた取組み</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特定健診の受診促進</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がん検診の受診促進</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ライフステージや性差に応じた普及啓発</a:t>
                      </a:r>
                      <a:endParaRPr kumimoji="1" lang="en-US" altLang="ja-JP" sz="1100" b="0" baseline="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特定保健指導の促進</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未治療者や治療中断者に対する医療機関への受診勧奨の促進</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医療データを活用した受診促進策の推進</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糖尿病の重症化予防</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早期治療・重症化予防に係る普及啓発</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469417"/>
                  </a:ext>
                </a:extLst>
              </a:tr>
            </a:tbl>
          </a:graphicData>
        </a:graphic>
      </p:graphicFrame>
      <p:pic>
        <p:nvPicPr>
          <p:cNvPr id="19" name="図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6" name="正方形/長方形 15">
            <a:extLst>
              <a:ext uri="{FF2B5EF4-FFF2-40B4-BE49-F238E27FC236}">
                <a16:creationId xmlns:a16="http://schemas.microsoft.com/office/drawing/2014/main" id="{CBA5CD09-C277-47D4-B215-7003205EBC36}"/>
              </a:ext>
            </a:extLst>
          </p:cNvPr>
          <p:cNvSpPr/>
          <p:nvPr/>
        </p:nvSpPr>
        <p:spPr>
          <a:xfrm>
            <a:off x="5652989" y="3002720"/>
            <a:ext cx="4173693" cy="1927520"/>
          </a:xfrm>
          <a:prstGeom prst="rect">
            <a:avLst/>
          </a:prstGeom>
          <a:solidFill>
            <a:srgbClr val="5880C8"/>
          </a:solidFill>
          <a:ln>
            <a:solidFill>
              <a:srgbClr val="5880C8"/>
            </a:solidFill>
          </a:ln>
        </p:spPr>
        <p:style>
          <a:lnRef idx="2">
            <a:schemeClr val="accent1">
              <a:shade val="50000"/>
            </a:schemeClr>
          </a:lnRef>
          <a:fillRef idx="1">
            <a:schemeClr val="accent1"/>
          </a:fillRef>
          <a:effectRef idx="0">
            <a:schemeClr val="accent1"/>
          </a:effectRef>
          <a:fontRef idx="minor">
            <a:schemeClr val="lt1"/>
          </a:fontRef>
        </p:style>
        <p:txBody>
          <a:bodyPr lIns="72000" tIns="54000" rIns="72000" bIns="72000" rtlCol="0" anchor="t"/>
          <a:lstStyle/>
          <a:p>
            <a:pPr algn="ctr">
              <a:lnSpc>
                <a:spcPts val="2000"/>
              </a:lnSpc>
            </a:pPr>
            <a:r>
              <a:rPr kumimoji="1" lang="ja-JP" altLang="en-US" sz="1400" b="1" dirty="0">
                <a:solidFill>
                  <a:schemeClr val="bg1"/>
                </a:solidFill>
              </a:rPr>
              <a:t>生活機能の維持・向上</a:t>
            </a:r>
          </a:p>
        </p:txBody>
      </p:sp>
      <p:graphicFrame>
        <p:nvGraphicFramePr>
          <p:cNvPr id="21" name="表 20">
            <a:extLst>
              <a:ext uri="{FF2B5EF4-FFF2-40B4-BE49-F238E27FC236}">
                <a16:creationId xmlns:a16="http://schemas.microsoft.com/office/drawing/2014/main" id="{A3B72C23-7AFE-4889-8E69-E78C78787907}"/>
              </a:ext>
            </a:extLst>
          </p:cNvPr>
          <p:cNvGraphicFramePr>
            <a:graphicFrameLocks noGrp="1"/>
          </p:cNvGraphicFramePr>
          <p:nvPr>
            <p:extLst>
              <p:ext uri="{D42A27DB-BD31-4B8C-83A1-F6EECF244321}">
                <p14:modId xmlns:p14="http://schemas.microsoft.com/office/powerpoint/2010/main" val="2429775982"/>
              </p:ext>
            </p:extLst>
          </p:nvPr>
        </p:nvGraphicFramePr>
        <p:xfrm>
          <a:off x="5723934" y="3407520"/>
          <a:ext cx="4051948" cy="1468644"/>
        </p:xfrm>
        <a:graphic>
          <a:graphicData uri="http://schemas.openxmlformats.org/drawingml/2006/table">
            <a:tbl>
              <a:tblPr firstRow="1" bandRow="1">
                <a:tableStyleId>{5940675A-B579-460E-94D1-54222C63F5DA}</a:tableStyleId>
              </a:tblPr>
              <a:tblGrid>
                <a:gridCol w="2239522">
                  <a:extLst>
                    <a:ext uri="{9D8B030D-6E8A-4147-A177-3AD203B41FA5}">
                      <a16:colId xmlns:a16="http://schemas.microsoft.com/office/drawing/2014/main" val="4073086637"/>
                    </a:ext>
                  </a:extLst>
                </a:gridCol>
                <a:gridCol w="1812426">
                  <a:extLst>
                    <a:ext uri="{9D8B030D-6E8A-4147-A177-3AD203B41FA5}">
                      <a16:colId xmlns:a16="http://schemas.microsoft.com/office/drawing/2014/main" val="111291063"/>
                    </a:ext>
                  </a:extLst>
                </a:gridCol>
              </a:tblGrid>
              <a:tr h="423164">
                <a:tc>
                  <a:txBody>
                    <a:bodyPr/>
                    <a:lstStyle/>
                    <a:p>
                      <a:pPr algn="ctr"/>
                      <a:r>
                        <a:rPr kumimoji="1" lang="ja-JP" altLang="en-US" sz="1200" b="1" dirty="0">
                          <a:solidFill>
                            <a:schemeClr val="tx1"/>
                          </a:solidFill>
                        </a:rPr>
                        <a:t>❶ロコモ・フレイル、</a:t>
                      </a:r>
                      <a:endParaRPr kumimoji="1" lang="en-US" altLang="ja-JP" sz="1200" b="1" dirty="0">
                        <a:solidFill>
                          <a:schemeClr val="tx1"/>
                        </a:solidFill>
                      </a:endParaRPr>
                    </a:p>
                    <a:p>
                      <a:pPr algn="ctr"/>
                      <a:r>
                        <a:rPr kumimoji="1" lang="ja-JP" altLang="en-US" sz="1200" b="1" dirty="0">
                          <a:solidFill>
                            <a:schemeClr val="tx1"/>
                          </a:solidFill>
                        </a:rPr>
                        <a:t>骨粗鬆症</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dirty="0">
                          <a:solidFill>
                            <a:schemeClr val="tx1"/>
                          </a:solidFill>
                        </a:rPr>
                        <a:t>❷メンタルヘルス </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363311713"/>
                  </a:ext>
                </a:extLst>
              </a:tr>
              <a:tr h="994884">
                <a:tc>
                  <a:txBody>
                    <a:bodyPr/>
                    <a:lstStyle/>
                    <a:p>
                      <a:pPr marL="171450" indent="-171450">
                        <a:buFont typeface="Wingdings" panose="05000000000000000000" pitchFamily="2" charset="2"/>
                        <a:buChar char="l"/>
                      </a:pPr>
                      <a:r>
                        <a:rPr kumimoji="1" lang="ja-JP" altLang="en-US" sz="1100" b="0" baseline="0" dirty="0">
                          <a:solidFill>
                            <a:schemeClr val="tx1"/>
                          </a:solidFill>
                        </a:rPr>
                        <a:t>認知度向上のための普及啓発</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身体機能低下の予防促進</a:t>
                      </a:r>
                      <a:endParaRPr kumimoji="1" lang="en-US" altLang="ja-JP" sz="1100" b="0" baseline="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職域等におけるこころの健康サポート</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地域におけるこころの健康づくり</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相談支援の実施</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469417"/>
                  </a:ext>
                </a:extLst>
              </a:tr>
            </a:tbl>
          </a:graphicData>
        </a:graphic>
      </p:graphicFrame>
      <p:graphicFrame>
        <p:nvGraphicFramePr>
          <p:cNvPr id="14" name="表 13">
            <a:extLst>
              <a:ext uri="{FF2B5EF4-FFF2-40B4-BE49-F238E27FC236}">
                <a16:creationId xmlns:a16="http://schemas.microsoft.com/office/drawing/2014/main" id="{FAFD4DB2-81A1-4783-9640-F1D6E066F85C}"/>
              </a:ext>
            </a:extLst>
          </p:cNvPr>
          <p:cNvGraphicFramePr>
            <a:graphicFrameLocks noGrp="1"/>
          </p:cNvGraphicFramePr>
          <p:nvPr>
            <p:extLst>
              <p:ext uri="{D42A27DB-BD31-4B8C-83A1-F6EECF244321}">
                <p14:modId xmlns:p14="http://schemas.microsoft.com/office/powerpoint/2010/main" val="1463602038"/>
              </p:ext>
            </p:extLst>
          </p:nvPr>
        </p:nvGraphicFramePr>
        <p:xfrm>
          <a:off x="146374" y="5295852"/>
          <a:ext cx="9613251" cy="1419960"/>
        </p:xfrm>
        <a:graphic>
          <a:graphicData uri="http://schemas.openxmlformats.org/drawingml/2006/table">
            <a:tbl>
              <a:tblPr firstRow="1" bandRow="1">
                <a:tableStyleId>{5940675A-B579-460E-94D1-54222C63F5DA}</a:tableStyleId>
              </a:tblPr>
              <a:tblGrid>
                <a:gridCol w="4567516">
                  <a:extLst>
                    <a:ext uri="{9D8B030D-6E8A-4147-A177-3AD203B41FA5}">
                      <a16:colId xmlns:a16="http://schemas.microsoft.com/office/drawing/2014/main" val="4073086637"/>
                    </a:ext>
                  </a:extLst>
                </a:gridCol>
                <a:gridCol w="2246586">
                  <a:extLst>
                    <a:ext uri="{9D8B030D-6E8A-4147-A177-3AD203B41FA5}">
                      <a16:colId xmlns:a16="http://schemas.microsoft.com/office/drawing/2014/main" val="111291063"/>
                    </a:ext>
                  </a:extLst>
                </a:gridCol>
                <a:gridCol w="2799149">
                  <a:extLst>
                    <a:ext uri="{9D8B030D-6E8A-4147-A177-3AD203B41FA5}">
                      <a16:colId xmlns:a16="http://schemas.microsoft.com/office/drawing/2014/main" val="3290605964"/>
                    </a:ext>
                  </a:extLst>
                </a:gridCol>
              </a:tblGrid>
              <a:tr h="229138">
                <a:tc>
                  <a:txBody>
                    <a:bodyPr/>
                    <a:lstStyle/>
                    <a:p>
                      <a:pPr algn="ctr"/>
                      <a:r>
                        <a:rPr kumimoji="1" lang="ja-JP" altLang="en-US" sz="1200" b="1" baseline="0" dirty="0">
                          <a:solidFill>
                            <a:schemeClr val="tx1"/>
                          </a:solidFill>
                        </a:rPr>
                        <a:t>➊ヘルスリテラシー、健康づくりの気運醸成　　　　 　</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baseline="0" dirty="0">
                          <a:solidFill>
                            <a:schemeClr val="tx1"/>
                          </a:solidFill>
                        </a:rPr>
                        <a:t>➋ＩＣＴ（ＰＨＲ等）を活用した健康づくりの推進 　　　　　</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lgn="ctr"/>
                      <a:r>
                        <a:rPr kumimoji="1" lang="ja-JP" altLang="en-US" sz="1200" b="1" baseline="0" dirty="0">
                          <a:solidFill>
                            <a:schemeClr val="tx1"/>
                          </a:solidFill>
                        </a:rPr>
                        <a:t>➌地域・職域等における社会環境整備</a:t>
                      </a:r>
                      <a:endParaRPr kumimoji="1" lang="ja-JP" altLang="en-US" sz="1200" b="1" dirty="0">
                        <a:solidFill>
                          <a:schemeClr val="tx1"/>
                        </a:solidFill>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363311713"/>
                  </a:ext>
                </a:extLst>
              </a:tr>
              <a:tr h="481248">
                <a:tc>
                  <a:txBody>
                    <a:bodyPr/>
                    <a:lstStyle/>
                    <a:p>
                      <a:pPr marL="171450" indent="-171450">
                        <a:buFont typeface="Wingdings" panose="05000000000000000000" pitchFamily="2" charset="2"/>
                        <a:buChar char="l"/>
                      </a:pPr>
                      <a:r>
                        <a:rPr kumimoji="1" lang="ja-JP" altLang="en-US" sz="1100" b="0" baseline="0" dirty="0">
                          <a:solidFill>
                            <a:schemeClr val="tx1"/>
                          </a:solidFill>
                        </a:rPr>
                        <a:t>学校や大学、職場等におけるヘルスリテラシーの向上</a:t>
                      </a:r>
                      <a:endParaRPr kumimoji="1" lang="en-US" altLang="ja-JP" sz="1100" b="0" baseline="0" dirty="0">
                        <a:solidFill>
                          <a:schemeClr val="tx1"/>
                        </a:solidFill>
                      </a:endParaRPr>
                    </a:p>
                    <a:p>
                      <a:pPr marL="171450" indent="-171450">
                        <a:buFont typeface="Wingdings" panose="05000000000000000000" pitchFamily="2" charset="2"/>
                        <a:buChar char="l"/>
                      </a:pPr>
                      <a:r>
                        <a:rPr kumimoji="1" lang="en-US" altLang="ja-JP" sz="1100" b="0" baseline="0" dirty="0">
                          <a:solidFill>
                            <a:schemeClr val="tx1"/>
                          </a:solidFill>
                        </a:rPr>
                        <a:t>『</a:t>
                      </a:r>
                      <a:r>
                        <a:rPr kumimoji="1" lang="ja-JP" altLang="en-US" sz="1100" b="0" baseline="0" dirty="0">
                          <a:solidFill>
                            <a:schemeClr val="tx1"/>
                          </a:solidFill>
                        </a:rPr>
                        <a:t>健活</a:t>
                      </a:r>
                      <a:r>
                        <a:rPr kumimoji="1" lang="en-US" altLang="ja-JP" sz="1100" b="0" baseline="0" dirty="0">
                          <a:solidFill>
                            <a:schemeClr val="tx1"/>
                          </a:solidFill>
                        </a:rPr>
                        <a:t>10』〈</a:t>
                      </a:r>
                      <a:r>
                        <a:rPr kumimoji="1" lang="ja-JP" altLang="en-US" sz="1100" b="0" baseline="0" dirty="0">
                          <a:solidFill>
                            <a:schemeClr val="tx1"/>
                          </a:solidFill>
                        </a:rPr>
                        <a:t>ケンカツ テン</a:t>
                      </a:r>
                      <a:r>
                        <a:rPr kumimoji="1" lang="en-US" altLang="ja-JP" sz="1100" b="0" baseline="0" dirty="0">
                          <a:solidFill>
                            <a:schemeClr val="tx1"/>
                          </a:solidFill>
                        </a:rPr>
                        <a:t>〉</a:t>
                      </a:r>
                      <a:r>
                        <a:rPr kumimoji="1" lang="ja-JP" altLang="en-US" sz="1100" b="0" baseline="0" dirty="0">
                          <a:solidFill>
                            <a:schemeClr val="tx1"/>
                          </a:solidFill>
                        </a:rPr>
                        <a:t>の推進</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多様な主体の連携・協働　</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女性に関するヘルスリテラシーの向上</a:t>
                      </a:r>
                      <a:endParaRPr kumimoji="1" lang="en-US" altLang="ja-JP" sz="1100" b="0" baseline="0" dirty="0">
                        <a:solidFill>
                          <a:schemeClr val="tx1"/>
                        </a:solidFill>
                      </a:endParaRPr>
                    </a:p>
                    <a:p>
                      <a:pPr marL="171450" indent="-171450">
                        <a:buFont typeface="Wingdings" panose="05000000000000000000" pitchFamily="2" charset="2"/>
                        <a:buChar char="l"/>
                      </a:pPr>
                      <a:r>
                        <a:rPr kumimoji="1" lang="ja-JP" altLang="en-US" sz="1100" b="0" baseline="0" dirty="0">
                          <a:solidFill>
                            <a:schemeClr val="tx1"/>
                          </a:solidFill>
                        </a:rPr>
                        <a:t>イベント等の活用　　　</a:t>
                      </a:r>
                      <a:r>
                        <a:rPr kumimoji="1" lang="ja-JP" altLang="en-US" sz="800" b="0" baseline="0" dirty="0">
                          <a:solidFill>
                            <a:schemeClr val="tx1"/>
                          </a:solidFill>
                        </a:rPr>
                        <a:t>●　</a:t>
                      </a:r>
                      <a:r>
                        <a:rPr kumimoji="1" lang="ja-JP" altLang="en-US" sz="1100" b="0" baseline="0" dirty="0">
                          <a:solidFill>
                            <a:schemeClr val="tx1"/>
                          </a:solidFill>
                        </a:rPr>
                        <a:t>万博のインパクトを活かした取組み</a:t>
                      </a:r>
                      <a:endParaRPr kumimoji="1" lang="en-US" altLang="ja-JP" sz="1100" b="0" baseline="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デジタルデータ・技術の活用</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171450" indent="-171450">
                        <a:buFont typeface="Wingdings" panose="05000000000000000000" pitchFamily="2" charset="2"/>
                        <a:buChar char="l"/>
                      </a:pPr>
                      <a:r>
                        <a:rPr kumimoji="1" lang="ja-JP" altLang="en-US" sz="1100" b="0" dirty="0">
                          <a:solidFill>
                            <a:schemeClr val="tx1"/>
                          </a:solidFill>
                        </a:rPr>
                        <a:t>市町村の健康格差の縮小</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職域における健康づくり</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自然に健康になれる環境づくり</a:t>
                      </a:r>
                      <a:endParaRPr kumimoji="1" lang="en-US" altLang="ja-JP" sz="1100" b="0" dirty="0">
                        <a:solidFill>
                          <a:schemeClr val="tx1"/>
                        </a:solidFill>
                      </a:endParaRPr>
                    </a:p>
                    <a:p>
                      <a:pPr marL="171450" indent="-171450">
                        <a:buFont typeface="Wingdings" panose="05000000000000000000" pitchFamily="2" charset="2"/>
                        <a:buChar char="l"/>
                      </a:pPr>
                      <a:r>
                        <a:rPr kumimoji="1" lang="ja-JP" altLang="en-US" sz="1100" b="0" dirty="0">
                          <a:solidFill>
                            <a:schemeClr val="tx1"/>
                          </a:solidFill>
                        </a:rPr>
                        <a:t>府民と社会とのつながりを重視した環境整備</a:t>
                      </a:r>
                      <a:endParaRPr kumimoji="1" lang="en-US" altLang="ja-JP" sz="1100" b="0" dirty="0">
                        <a:solidFill>
                          <a:schemeClr val="tx1"/>
                        </a:solidFill>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6469417"/>
                  </a:ext>
                </a:extLst>
              </a:tr>
            </a:tbl>
          </a:graphicData>
        </a:graphic>
      </p:graphicFrame>
      <p:sp>
        <p:nvSpPr>
          <p:cNvPr id="15" name="スライド番号プレースホルダー 1">
            <a:extLst>
              <a:ext uri="{FF2B5EF4-FFF2-40B4-BE49-F238E27FC236}">
                <a16:creationId xmlns:a16="http://schemas.microsoft.com/office/drawing/2014/main" id="{25B8F165-FCFC-4C3C-9742-74BF815CEBB3}"/>
              </a:ext>
            </a:extLst>
          </p:cNvPr>
          <p:cNvSpPr>
            <a:spLocks noGrp="1"/>
          </p:cNvSpPr>
          <p:nvPr>
            <p:ph type="sldNum" sz="quarter" idx="12"/>
          </p:nvPr>
        </p:nvSpPr>
        <p:spPr>
          <a:xfrm>
            <a:off x="9523413" y="6546852"/>
            <a:ext cx="360000" cy="288000"/>
          </a:xfrm>
        </p:spPr>
        <p:txBody>
          <a:bodyPr/>
          <a:lstStyle/>
          <a:p>
            <a:fld id="{8491F570-1DE7-4E07-90A6-F6DA59EDAE7D}" type="slidenum">
              <a:rPr kumimoji="1" lang="ja-JP" altLang="en-US" smtClean="0"/>
              <a:pPr/>
              <a:t>6</a:t>
            </a:fld>
            <a:endParaRPr kumimoji="1" lang="ja-JP" altLang="en-US"/>
          </a:p>
        </p:txBody>
      </p:sp>
    </p:spTree>
    <p:extLst>
      <p:ext uri="{BB962C8B-B14F-4D97-AF65-F5344CB8AC3E}">
        <p14:creationId xmlns:p14="http://schemas.microsoft.com/office/powerpoint/2010/main" val="26803928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4</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府民の健康づくりを支える社会環境整備</a:t>
            </a:r>
          </a:p>
        </p:txBody>
      </p:sp>
      <p:sp>
        <p:nvSpPr>
          <p:cNvPr id="15" name="正方形/長方形 14"/>
          <p:cNvSpPr/>
          <p:nvPr/>
        </p:nvSpPr>
        <p:spPr>
          <a:xfrm>
            <a:off x="129323" y="655782"/>
            <a:ext cx="8320993" cy="432000"/>
          </a:xfrm>
          <a:prstGeom prst="rect">
            <a:avLst/>
          </a:prstGeom>
          <a:solidFill>
            <a:srgbClr val="002060"/>
          </a:solidFill>
        </p:spPr>
        <p:txBody>
          <a:bodyPr wrap="square" lIns="36000" tIns="90000" rIns="36000" bIns="36000" anchor="ctr">
            <a:no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a:t>
            </a:r>
            <a:r>
              <a:rPr kumimoji="1" lang="en-US" altLang="ja-JP"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3</a:t>
            </a: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libri" panose="020F0502020204030204"/>
                <a:ea typeface="游ゴシック" panose="020B0400000000000000" pitchFamily="50" charset="-128"/>
                <a:cs typeface="+mn-cs"/>
              </a:rPr>
              <a:t>）地域・職域等における社会環境整備　</a:t>
            </a:r>
            <a:r>
              <a:rPr kumimoji="1" lang="ja-JP" altLang="en-US"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 </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P.96-98</a:t>
            </a:r>
          </a:p>
        </p:txBody>
      </p:sp>
      <p:sp>
        <p:nvSpPr>
          <p:cNvPr id="17" name="正方形/長方形 16"/>
          <p:cNvSpPr/>
          <p:nvPr/>
        </p:nvSpPr>
        <p:spPr>
          <a:xfrm>
            <a:off x="213908" y="1693115"/>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府民の行動目標</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8" name="正方形/長方形 17"/>
          <p:cNvSpPr/>
          <p:nvPr/>
        </p:nvSpPr>
        <p:spPr>
          <a:xfrm>
            <a:off x="304071" y="1896321"/>
            <a:ext cx="8856000" cy="499944"/>
          </a:xfrm>
          <a:prstGeom prst="rect">
            <a:avLst/>
          </a:prstGeom>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▽学校・職域・地域等における健康づくりの取組みや活動に積極的に参加するとともに、地域社会の一員として、健康な</a:t>
            </a:r>
            <a:r>
              <a:rPr kumimoji="0" lang="ja-JP" altLang="en-US" sz="1100" b="1"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まちづ</a:t>
            </a:r>
            <a:endParaRPr kumimoji="0" lang="en-US" altLang="ja-JP"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1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くりに参画・協力します。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4" name="正方形/長方形 23"/>
          <p:cNvSpPr/>
          <p:nvPr/>
        </p:nvSpPr>
        <p:spPr>
          <a:xfrm>
            <a:off x="199172" y="2228304"/>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行政等が取り組む数値目標</a:t>
            </a:r>
            <a:r>
              <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25" name="表 24"/>
          <p:cNvGraphicFramePr>
            <a:graphicFrameLocks noGrp="1"/>
          </p:cNvGraphicFramePr>
          <p:nvPr>
            <p:extLst>
              <p:ext uri="{D42A27DB-BD31-4B8C-83A1-F6EECF244321}">
                <p14:modId xmlns:p14="http://schemas.microsoft.com/office/powerpoint/2010/main" val="262703502"/>
              </p:ext>
            </p:extLst>
          </p:nvPr>
        </p:nvGraphicFramePr>
        <p:xfrm>
          <a:off x="459450" y="2561682"/>
          <a:ext cx="8918649" cy="3440134"/>
        </p:xfrm>
        <a:graphic>
          <a:graphicData uri="http://schemas.openxmlformats.org/drawingml/2006/table">
            <a:tbl>
              <a:tblPr firstRow="1" firstCol="1" bandRow="1">
                <a:tableStyleId>{5C22544A-7EE6-4342-B048-85BDC9FD1C3A}</a:tableStyleId>
              </a:tblPr>
              <a:tblGrid>
                <a:gridCol w="457351">
                  <a:extLst>
                    <a:ext uri="{9D8B030D-6E8A-4147-A177-3AD203B41FA5}">
                      <a16:colId xmlns:a16="http://schemas.microsoft.com/office/drawing/2014/main" val="20000"/>
                    </a:ext>
                  </a:extLst>
                </a:gridCol>
                <a:gridCol w="4030521">
                  <a:extLst>
                    <a:ext uri="{9D8B030D-6E8A-4147-A177-3AD203B41FA5}">
                      <a16:colId xmlns:a16="http://schemas.microsoft.com/office/drawing/2014/main" val="20001"/>
                    </a:ext>
                  </a:extLst>
                </a:gridCol>
                <a:gridCol w="1372675">
                  <a:extLst>
                    <a:ext uri="{9D8B030D-6E8A-4147-A177-3AD203B41FA5}">
                      <a16:colId xmlns:a16="http://schemas.microsoft.com/office/drawing/2014/main" val="20002"/>
                    </a:ext>
                  </a:extLst>
                </a:gridCol>
                <a:gridCol w="1657562">
                  <a:extLst>
                    <a:ext uri="{9D8B030D-6E8A-4147-A177-3AD203B41FA5}">
                      <a16:colId xmlns:a16="http://schemas.microsoft.com/office/drawing/2014/main" val="4135941043"/>
                    </a:ext>
                  </a:extLst>
                </a:gridCol>
                <a:gridCol w="1400540">
                  <a:extLst>
                    <a:ext uri="{9D8B030D-6E8A-4147-A177-3AD203B41FA5}">
                      <a16:colId xmlns:a16="http://schemas.microsoft.com/office/drawing/2014/main" val="20003"/>
                    </a:ext>
                  </a:extLst>
                </a:gridCol>
              </a:tblGrid>
              <a:tr h="273504">
                <a:tc>
                  <a:txBody>
                    <a:bodyPr/>
                    <a:lstStyle/>
                    <a:p>
                      <a:pPr algn="ctr" fontAlgn="auto">
                        <a:lnSpc>
                          <a:spcPts val="1600"/>
                        </a:lnSpc>
                        <a:spcAft>
                          <a:spcPts val="0"/>
                        </a:spcAft>
                      </a:pPr>
                      <a:endParaRPr lang="ja-JP" sz="10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000" kern="100" dirty="0">
                          <a:effectLst/>
                          <a:latin typeface="+mn-ea"/>
                          <a:ea typeface="+mn-ea"/>
                        </a:rPr>
                        <a:t>項目</a:t>
                      </a:r>
                      <a:endParaRPr lang="ja-JP" altLang="en-US" sz="10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000" dirty="0">
                          <a:effectLst/>
                          <a:latin typeface="+mn-ea"/>
                          <a:ea typeface="+mn-ea"/>
                        </a:rPr>
                        <a:t>計画策定時の値</a:t>
                      </a:r>
                      <a:endParaRPr lang="ja-JP" sz="10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000" dirty="0">
                          <a:solidFill>
                            <a:schemeClr val="bg1"/>
                          </a:solidFill>
                          <a:effectLst/>
                          <a:latin typeface="+mn-ea"/>
                          <a:ea typeface="+mn-ea"/>
                          <a:cs typeface="HG丸ｺﾞｼｯｸM-PRO"/>
                        </a:rPr>
                        <a:t>現状値</a:t>
                      </a:r>
                      <a:endParaRPr lang="ja-JP" sz="10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000" dirty="0">
                          <a:effectLst/>
                          <a:latin typeface="+mn-ea"/>
                          <a:ea typeface="+mn-ea"/>
                        </a:rPr>
                        <a:t>20</a:t>
                      </a:r>
                      <a:r>
                        <a:rPr lang="en-US" altLang="ja-JP" sz="1000" dirty="0">
                          <a:effectLst/>
                          <a:latin typeface="+mn-ea"/>
                          <a:ea typeface="+mn-ea"/>
                        </a:rPr>
                        <a:t>35</a:t>
                      </a:r>
                      <a:r>
                        <a:rPr lang="ja-JP" sz="1000" dirty="0">
                          <a:effectLst/>
                          <a:latin typeface="+mn-ea"/>
                          <a:ea typeface="+mn-ea"/>
                        </a:rPr>
                        <a:t>年度目標</a:t>
                      </a:r>
                      <a:r>
                        <a:rPr lang="ja-JP" altLang="en-US" sz="1000" dirty="0">
                          <a:effectLst/>
                          <a:latin typeface="+mn-ea"/>
                          <a:ea typeface="+mn-ea"/>
                        </a:rPr>
                        <a:t>値</a:t>
                      </a:r>
                      <a:endParaRPr lang="ja-JP" sz="10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417078">
                <a:tc>
                  <a:txBody>
                    <a:bodyPr/>
                    <a:lstStyle/>
                    <a:p>
                      <a:pPr algn="ctr" fontAlgn="auto">
                        <a:lnSpc>
                          <a:spcPts val="1600"/>
                        </a:lnSpc>
                        <a:spcAft>
                          <a:spcPts val="0"/>
                        </a:spcAft>
                      </a:pPr>
                      <a:r>
                        <a:rPr lang="en-US" altLang="ja-JP" sz="1000" dirty="0">
                          <a:solidFill>
                            <a:schemeClr val="bg1"/>
                          </a:solidFill>
                          <a:effectLst/>
                          <a:latin typeface="+mn-ea"/>
                          <a:ea typeface="+mn-ea"/>
                        </a:rPr>
                        <a:t>35</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900" b="1" dirty="0">
                          <a:solidFill>
                            <a:schemeClr val="tx1"/>
                          </a:solidFill>
                          <a:effectLst/>
                          <a:latin typeface="+mn-ea"/>
                          <a:ea typeface="+mn-ea"/>
                        </a:rPr>
                        <a:t>“健康経営”に取り組む中小企業数（「健康宣言企業」数）の増加</a:t>
                      </a:r>
                      <a:endParaRPr lang="en-US" altLang="ja-JP" sz="900" b="1" dirty="0">
                        <a:solidFill>
                          <a:schemeClr val="tx1"/>
                        </a:solidFill>
                        <a:effectLst/>
                        <a:latin typeface="+mn-ea"/>
                        <a:ea typeface="+mn-ea"/>
                      </a:endParaRPr>
                    </a:p>
                    <a:p>
                      <a:pPr algn="l" fontAlgn="auto">
                        <a:lnSpc>
                          <a:spcPts val="1600"/>
                        </a:lnSpc>
                        <a:spcAft>
                          <a:spcPts val="0"/>
                        </a:spcAft>
                      </a:pP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全国健康保険協会公表</a:t>
                      </a:r>
                      <a:r>
                        <a:rPr lang="en-US" altLang="ja-JP" sz="9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3,900</a:t>
                      </a:r>
                      <a:r>
                        <a:rPr lang="ja-JP" altLang="en-US" sz="900" b="1" dirty="0">
                          <a:solidFill>
                            <a:schemeClr val="tx1"/>
                          </a:solidFill>
                          <a:effectLst/>
                          <a:latin typeface="+mn-ea"/>
                          <a:ea typeface="+mn-ea"/>
                        </a:rPr>
                        <a:t>社</a:t>
                      </a:r>
                      <a:r>
                        <a:rPr lang="ja-JP" altLang="en-US" sz="800" b="1" dirty="0">
                          <a:solidFill>
                            <a:schemeClr val="tx1"/>
                          </a:solidFill>
                          <a:effectLst/>
                          <a:latin typeface="+mn-ea"/>
                          <a:ea typeface="+mn-ea"/>
                        </a:rPr>
                        <a:t>（</a:t>
                      </a:r>
                      <a:r>
                        <a:rPr lang="en-US" altLang="ja-JP" sz="800" b="1" dirty="0">
                          <a:solidFill>
                            <a:schemeClr val="tx1"/>
                          </a:solidFill>
                          <a:effectLst/>
                          <a:latin typeface="+mn-ea"/>
                          <a:ea typeface="+mn-ea"/>
                        </a:rPr>
                        <a:t>R4</a:t>
                      </a:r>
                      <a:r>
                        <a:rPr lang="ja-JP" altLang="en-US" sz="8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5,046</a:t>
                      </a:r>
                      <a:r>
                        <a:rPr lang="ja-JP" altLang="en-US" sz="900" b="1" dirty="0">
                          <a:solidFill>
                            <a:schemeClr val="tx1"/>
                          </a:solidFill>
                          <a:effectLst/>
                          <a:latin typeface="+mn-ea"/>
                          <a:ea typeface="+mn-ea"/>
                        </a:rPr>
                        <a:t>社</a:t>
                      </a:r>
                      <a:r>
                        <a:rPr lang="ja-JP" altLang="en-US" sz="800" b="1" dirty="0">
                          <a:solidFill>
                            <a:schemeClr val="tx1"/>
                          </a:solidFill>
                          <a:effectLst/>
                          <a:latin typeface="+mn-ea"/>
                          <a:ea typeface="+mn-ea"/>
                        </a:rPr>
                        <a:t>（</a:t>
                      </a:r>
                      <a:r>
                        <a:rPr lang="en-US" altLang="ja-JP" sz="800" b="1" dirty="0">
                          <a:solidFill>
                            <a:schemeClr val="tx1"/>
                          </a:solidFill>
                          <a:effectLst/>
                          <a:latin typeface="+mn-ea"/>
                          <a:ea typeface="+mn-ea"/>
                        </a:rPr>
                        <a:t>R7</a:t>
                      </a:r>
                      <a:r>
                        <a:rPr lang="ja-JP" altLang="en-US" sz="800" b="1" dirty="0">
                          <a:solidFill>
                            <a:schemeClr val="tx1"/>
                          </a:solidFill>
                          <a:effectLst/>
                          <a:latin typeface="+mn-ea"/>
                          <a:ea typeface="+mn-ea"/>
                        </a:rPr>
                        <a:t>）</a:t>
                      </a:r>
                      <a:r>
                        <a:rPr lang="ja-JP" altLang="en-US" sz="900" b="0" dirty="0">
                          <a:solidFill>
                            <a:schemeClr val="tx1"/>
                          </a:solidFill>
                          <a:effectLst/>
                          <a:latin typeface="+mn-ea"/>
                          <a:ea typeface="+mn-ea"/>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13,400</a:t>
                      </a:r>
                      <a:r>
                        <a:rPr lang="ja-JP" altLang="en-US" sz="900" b="1" dirty="0">
                          <a:solidFill>
                            <a:schemeClr val="tx1"/>
                          </a:solidFill>
                          <a:effectLst/>
                          <a:latin typeface="+mn-ea"/>
                          <a:ea typeface="+mn-ea"/>
                        </a:rPr>
                        <a:t>社</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7078">
                <a:tc>
                  <a:txBody>
                    <a:bodyPr/>
                    <a:lstStyle/>
                    <a:p>
                      <a:pPr algn="ctr" fontAlgn="auto">
                        <a:lnSpc>
                          <a:spcPts val="1600"/>
                        </a:lnSpc>
                        <a:spcAft>
                          <a:spcPts val="0"/>
                        </a:spcAft>
                      </a:pPr>
                      <a:r>
                        <a:rPr lang="en-US" altLang="ja-JP" sz="1000" dirty="0">
                          <a:solidFill>
                            <a:schemeClr val="bg1"/>
                          </a:solidFill>
                          <a:effectLst/>
                          <a:latin typeface="+mn-ea"/>
                          <a:ea typeface="+mn-ea"/>
                        </a:rPr>
                        <a:t>36</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en-US" altLang="ja-JP" sz="900" b="1" dirty="0">
                          <a:solidFill>
                            <a:schemeClr val="tx1"/>
                          </a:solidFill>
                          <a:effectLst/>
                          <a:latin typeface="+mn-ea"/>
                          <a:ea typeface="+mn-ea"/>
                        </a:rPr>
                        <a:t>V.O.S.</a:t>
                      </a:r>
                      <a:r>
                        <a:rPr lang="ja-JP" altLang="en-US" sz="900" b="1" dirty="0">
                          <a:solidFill>
                            <a:schemeClr val="tx1"/>
                          </a:solidFill>
                          <a:effectLst/>
                          <a:latin typeface="+mn-ea"/>
                          <a:ea typeface="+mn-ea"/>
                        </a:rPr>
                        <a:t>メニュー（野菜・油・食塩の量に配慮したメニュー）ロゴマーク使用承認件数の増加</a:t>
                      </a: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大阪府調べ</a:t>
                      </a:r>
                      <a:r>
                        <a:rPr lang="en-US" altLang="ja-JP" sz="9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791</a:t>
                      </a:r>
                      <a:r>
                        <a:rPr lang="ja-JP" altLang="en-US" sz="900" b="1" dirty="0">
                          <a:solidFill>
                            <a:schemeClr val="tx1"/>
                          </a:solidFill>
                          <a:effectLst/>
                          <a:latin typeface="+mn-ea"/>
                          <a:ea typeface="+mn-ea"/>
                        </a:rPr>
                        <a:t>件</a:t>
                      </a:r>
                      <a:r>
                        <a:rPr lang="ja-JP" altLang="en-US" sz="800" b="1" dirty="0">
                          <a:solidFill>
                            <a:schemeClr val="tx1"/>
                          </a:solidFill>
                          <a:effectLst/>
                          <a:latin typeface="+mn-ea"/>
                          <a:ea typeface="+mn-ea"/>
                        </a:rPr>
                        <a:t>（</a:t>
                      </a:r>
                      <a:r>
                        <a:rPr lang="en-US" altLang="ja-JP" sz="800" b="1" dirty="0">
                          <a:solidFill>
                            <a:schemeClr val="tx1"/>
                          </a:solidFill>
                          <a:effectLst/>
                          <a:latin typeface="+mn-ea"/>
                          <a:ea typeface="+mn-ea"/>
                        </a:rPr>
                        <a:t>R4</a:t>
                      </a:r>
                      <a:r>
                        <a:rPr lang="ja-JP" altLang="en-US" sz="8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en-US" altLang="ja-JP" sz="900" b="1" dirty="0">
                          <a:solidFill>
                            <a:schemeClr val="tx1"/>
                          </a:solidFill>
                          <a:latin typeface="+mn-ea"/>
                          <a:ea typeface="+mn-ea"/>
                        </a:rPr>
                        <a:t>1,210</a:t>
                      </a:r>
                      <a:r>
                        <a:rPr kumimoji="1" lang="ja-JP" altLang="en-US" sz="900" b="1" dirty="0">
                          <a:solidFill>
                            <a:schemeClr val="tx1"/>
                          </a:solidFill>
                          <a:latin typeface="+mn-ea"/>
                          <a:ea typeface="+mn-ea"/>
                        </a:rPr>
                        <a:t>件</a:t>
                      </a:r>
                      <a:r>
                        <a:rPr kumimoji="1" lang="ja-JP" altLang="en-US" sz="800" b="1" dirty="0">
                          <a:solidFill>
                            <a:schemeClr val="tx1"/>
                          </a:solidFill>
                          <a:latin typeface="+mn-ea"/>
                          <a:ea typeface="+mn-ea"/>
                        </a:rPr>
                        <a:t>（</a:t>
                      </a:r>
                      <a:r>
                        <a:rPr kumimoji="1" lang="en-US" altLang="ja-JP" sz="800" b="1" dirty="0">
                          <a:solidFill>
                            <a:schemeClr val="tx1"/>
                          </a:solidFill>
                          <a:latin typeface="+mn-ea"/>
                          <a:ea typeface="+mn-ea"/>
                        </a:rPr>
                        <a:t>R8.2</a:t>
                      </a:r>
                      <a:r>
                        <a:rPr kumimoji="1" lang="ja-JP" altLang="en-US" sz="800" b="1" dirty="0">
                          <a:solidFill>
                            <a:schemeClr val="tx1"/>
                          </a:solidFill>
                          <a:latin typeface="+mn-ea"/>
                          <a:ea typeface="+mn-ea"/>
                        </a:rPr>
                        <a:t>末）</a:t>
                      </a:r>
                      <a:r>
                        <a:rPr kumimoji="1" lang="ja-JP" altLang="en-US" sz="900" b="0" dirty="0">
                          <a:solidFill>
                            <a:schemeClr val="tx1"/>
                          </a:solidFill>
                          <a:effectLst/>
                          <a:latin typeface="+mn-ea"/>
                          <a:ea typeface="+mn-ea"/>
                        </a:rPr>
                        <a:t>［○］</a:t>
                      </a:r>
                      <a:endParaRPr kumimoji="1" lang="en-US" altLang="ja-JP" sz="900" b="0" dirty="0">
                        <a:solidFill>
                          <a:schemeClr val="tx1"/>
                        </a:solidFill>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2,000</a:t>
                      </a:r>
                      <a:r>
                        <a:rPr lang="ja-JP" altLang="en-US" sz="900" b="1" dirty="0">
                          <a:solidFill>
                            <a:schemeClr val="tx1"/>
                          </a:solidFill>
                          <a:effectLst/>
                          <a:latin typeface="+mn-ea"/>
                          <a:ea typeface="+mn-ea"/>
                        </a:rPr>
                        <a:t>件</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907043"/>
                  </a:ext>
                </a:extLst>
              </a:tr>
              <a:tr h="417078">
                <a:tc>
                  <a:txBody>
                    <a:bodyPr/>
                    <a:lstStyle/>
                    <a:p>
                      <a:pPr algn="ctr" fontAlgn="auto">
                        <a:lnSpc>
                          <a:spcPts val="1600"/>
                        </a:lnSpc>
                        <a:spcAft>
                          <a:spcPts val="0"/>
                        </a:spcAft>
                      </a:pPr>
                      <a:r>
                        <a:rPr lang="en-US" altLang="ja-JP" sz="1000" dirty="0">
                          <a:solidFill>
                            <a:schemeClr val="bg1"/>
                          </a:solidFill>
                          <a:effectLst/>
                          <a:latin typeface="+mn-ea"/>
                          <a:ea typeface="+mn-ea"/>
                        </a:rPr>
                        <a:t>37</a:t>
                      </a:r>
                      <a:endParaRPr lang="ja-JP" altLang="en-US" sz="10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900" b="1" dirty="0">
                          <a:solidFill>
                            <a:schemeClr val="tx1"/>
                          </a:solidFill>
                          <a:effectLst/>
                          <a:latin typeface="+mn-ea"/>
                          <a:ea typeface="+mn-ea"/>
                        </a:rPr>
                        <a:t>滞在快適性等向上区域（まちなかウォーカブル区域）の設定数の増加</a:t>
                      </a:r>
                      <a:endParaRPr lang="en-US" altLang="ja-JP" sz="900" b="1" dirty="0">
                        <a:solidFill>
                          <a:schemeClr val="tx1"/>
                        </a:solidFill>
                        <a:effectLst/>
                        <a:latin typeface="+mn-ea"/>
                        <a:ea typeface="+mn-ea"/>
                      </a:endParaRPr>
                    </a:p>
                    <a:p>
                      <a:pPr algn="l" fontAlgn="auto">
                        <a:lnSpc>
                          <a:spcPts val="1600"/>
                        </a:lnSpc>
                        <a:spcAft>
                          <a:spcPts val="0"/>
                        </a:spcAft>
                      </a:pP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国土交通省調査</a:t>
                      </a:r>
                      <a:r>
                        <a:rPr lang="en-US" altLang="ja-JP" sz="9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9</a:t>
                      </a:r>
                      <a:r>
                        <a:rPr lang="ja-JP" altLang="en-US" sz="900" b="1" dirty="0">
                          <a:solidFill>
                            <a:schemeClr val="tx1"/>
                          </a:solidFill>
                          <a:effectLst/>
                          <a:latin typeface="+mn-ea"/>
                          <a:ea typeface="+mn-ea"/>
                        </a:rPr>
                        <a:t>区域</a:t>
                      </a:r>
                      <a:r>
                        <a:rPr lang="ja-JP" altLang="en-US" sz="800" b="1" dirty="0">
                          <a:solidFill>
                            <a:schemeClr val="tx1"/>
                          </a:solidFill>
                          <a:effectLst/>
                          <a:latin typeface="+mn-ea"/>
                          <a:ea typeface="+mn-ea"/>
                        </a:rPr>
                        <a:t>（</a:t>
                      </a:r>
                      <a:r>
                        <a:rPr lang="en-US" altLang="ja-JP" sz="800" b="1" dirty="0">
                          <a:solidFill>
                            <a:schemeClr val="tx1"/>
                          </a:solidFill>
                          <a:effectLst/>
                          <a:latin typeface="+mn-ea"/>
                          <a:ea typeface="+mn-ea"/>
                        </a:rPr>
                        <a:t>R5</a:t>
                      </a:r>
                      <a:r>
                        <a:rPr lang="ja-JP" altLang="en-US" sz="8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8</a:t>
                      </a:r>
                      <a:r>
                        <a:rPr lang="ja-JP" altLang="en-US" sz="900" b="1" dirty="0">
                          <a:solidFill>
                            <a:schemeClr val="tx1"/>
                          </a:solidFill>
                          <a:effectLst/>
                          <a:latin typeface="+mn-ea"/>
                          <a:ea typeface="+mn-ea"/>
                        </a:rPr>
                        <a:t>区域</a:t>
                      </a:r>
                      <a:r>
                        <a:rPr lang="ja-JP" altLang="en-US" sz="800" b="1" dirty="0">
                          <a:solidFill>
                            <a:schemeClr val="tx1"/>
                          </a:solidFill>
                          <a:effectLst/>
                          <a:latin typeface="+mn-ea"/>
                          <a:ea typeface="+mn-ea"/>
                        </a:rPr>
                        <a:t>（</a:t>
                      </a:r>
                      <a:r>
                        <a:rPr lang="en-US" altLang="ja-JP" sz="800" b="1" dirty="0">
                          <a:solidFill>
                            <a:schemeClr val="tx1"/>
                          </a:solidFill>
                          <a:effectLst/>
                          <a:latin typeface="+mn-ea"/>
                          <a:ea typeface="+mn-ea"/>
                        </a:rPr>
                        <a:t>R6</a:t>
                      </a:r>
                      <a:r>
                        <a:rPr lang="ja-JP" altLang="en-US" sz="800" b="1" dirty="0">
                          <a:solidFill>
                            <a:schemeClr val="tx1"/>
                          </a:solidFill>
                          <a:effectLst/>
                          <a:latin typeface="+mn-ea"/>
                          <a:ea typeface="+mn-ea"/>
                        </a:rPr>
                        <a:t>）</a:t>
                      </a:r>
                      <a:r>
                        <a:rPr lang="ja-JP" altLang="en-US" sz="900" b="1" dirty="0">
                          <a:solidFill>
                            <a:schemeClr val="tx1"/>
                          </a:solidFill>
                          <a:latin typeface="+mn-ea"/>
                          <a:ea typeface="+mn-ea"/>
                        </a:rPr>
                        <a:t>［△］</a:t>
                      </a:r>
                      <a:endParaRPr lang="ja-JP" altLang="en-US" sz="9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900" b="1" dirty="0">
                          <a:solidFill>
                            <a:schemeClr val="tx1"/>
                          </a:solidFill>
                          <a:effectLst/>
                          <a:latin typeface="+mn-ea"/>
                          <a:ea typeface="+mn-ea"/>
                        </a:rPr>
                        <a:t>増加</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72353262"/>
                  </a:ext>
                </a:extLst>
              </a:tr>
              <a:tr h="409768">
                <a:tc>
                  <a:txBody>
                    <a:bodyPr/>
                    <a:lstStyle/>
                    <a:p>
                      <a:pPr algn="ctr" fontAlgn="auto">
                        <a:lnSpc>
                          <a:spcPts val="1600"/>
                        </a:lnSpc>
                        <a:spcAft>
                          <a:spcPts val="0"/>
                        </a:spcAft>
                      </a:pPr>
                      <a:r>
                        <a:rPr lang="en-US" altLang="ja-JP" sz="1000" dirty="0">
                          <a:solidFill>
                            <a:schemeClr val="bg1"/>
                          </a:solidFill>
                          <a:effectLst/>
                          <a:latin typeface="+mn-ea"/>
                          <a:ea typeface="+mn-ea"/>
                        </a:rPr>
                        <a:t>38</a:t>
                      </a:r>
                      <a:endParaRPr lang="ja-JP" altLang="en-US" sz="10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900" b="1" dirty="0">
                          <a:solidFill>
                            <a:schemeClr val="tx1"/>
                          </a:solidFill>
                          <a:effectLst/>
                          <a:latin typeface="+mn-ea"/>
                          <a:ea typeface="+mn-ea"/>
                        </a:rPr>
                        <a:t>健康づくりを進める住民の自主組織の数の増加</a:t>
                      </a: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大阪府調べ</a:t>
                      </a:r>
                      <a:r>
                        <a:rPr lang="en-US" altLang="ja-JP" sz="9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1,068</a:t>
                      </a:r>
                      <a:r>
                        <a:rPr lang="ja-JP" altLang="en-US" sz="900" b="1" dirty="0">
                          <a:solidFill>
                            <a:schemeClr val="tx1"/>
                          </a:solidFill>
                          <a:effectLst/>
                          <a:latin typeface="+mn-ea"/>
                          <a:ea typeface="+mn-ea"/>
                        </a:rPr>
                        <a:t>団体</a:t>
                      </a:r>
                      <a:r>
                        <a:rPr lang="ja-JP" altLang="en-US" sz="800" b="1" dirty="0">
                          <a:solidFill>
                            <a:schemeClr val="tx1"/>
                          </a:solidFill>
                          <a:effectLst/>
                          <a:latin typeface="+mn-ea"/>
                          <a:ea typeface="+mn-ea"/>
                        </a:rPr>
                        <a:t>（</a:t>
                      </a:r>
                      <a:r>
                        <a:rPr lang="en-US" altLang="ja-JP" sz="800" b="1" dirty="0">
                          <a:solidFill>
                            <a:schemeClr val="tx1"/>
                          </a:solidFill>
                          <a:effectLst/>
                          <a:latin typeface="+mn-ea"/>
                          <a:ea typeface="+mn-ea"/>
                        </a:rPr>
                        <a:t>R5</a:t>
                      </a:r>
                      <a:r>
                        <a:rPr lang="ja-JP" altLang="en-US" sz="8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effectLst/>
                          <a:latin typeface="+mn-ea"/>
                          <a:ea typeface="+mn-ea"/>
                        </a:rPr>
                        <a:t>R8</a:t>
                      </a:r>
                      <a:r>
                        <a:rPr lang="ja-JP" altLang="en-US" sz="900" b="1" dirty="0">
                          <a:solidFill>
                            <a:schemeClr val="tx1"/>
                          </a:solidFill>
                          <a:effectLst/>
                          <a:latin typeface="+mn-ea"/>
                          <a:ea typeface="+mn-ea"/>
                        </a:rPr>
                        <a:t>年度調査予定</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900" b="1" dirty="0">
                          <a:solidFill>
                            <a:schemeClr val="tx1"/>
                          </a:solidFill>
                          <a:effectLst/>
                          <a:latin typeface="+mn-ea"/>
                          <a:ea typeface="+mn-ea"/>
                        </a:rPr>
                        <a:t>増加</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38335024"/>
                  </a:ext>
                </a:extLst>
              </a:tr>
              <a:tr h="417078">
                <a:tc>
                  <a:txBody>
                    <a:bodyPr/>
                    <a:lstStyle/>
                    <a:p>
                      <a:pPr algn="ctr" fontAlgn="auto">
                        <a:lnSpc>
                          <a:spcPts val="1600"/>
                        </a:lnSpc>
                        <a:spcAft>
                          <a:spcPts val="0"/>
                        </a:spcAft>
                      </a:pPr>
                      <a:r>
                        <a:rPr lang="en-US" altLang="ja-JP" sz="1000" dirty="0">
                          <a:solidFill>
                            <a:schemeClr val="bg1"/>
                          </a:solidFill>
                          <a:effectLst/>
                          <a:latin typeface="+mn-ea"/>
                          <a:ea typeface="+mn-ea"/>
                        </a:rPr>
                        <a:t>39</a:t>
                      </a:r>
                      <a:endParaRPr lang="ja-JP" altLang="en-US" sz="10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900" b="1" dirty="0">
                          <a:solidFill>
                            <a:schemeClr val="tx1"/>
                          </a:solidFill>
                          <a:effectLst/>
                          <a:latin typeface="+mn-ea"/>
                          <a:ea typeface="+mn-ea"/>
                        </a:rPr>
                        <a:t>地域や職場等の所属コニュニティで共食する者の割合の増加</a:t>
                      </a:r>
                      <a:endParaRPr lang="en-US" altLang="ja-JP" sz="900" b="1" dirty="0">
                        <a:solidFill>
                          <a:schemeClr val="tx1"/>
                        </a:solidFill>
                        <a:effectLst/>
                        <a:latin typeface="+mn-ea"/>
                        <a:ea typeface="+mn-ea"/>
                      </a:endParaRPr>
                    </a:p>
                    <a:p>
                      <a:pPr algn="l" fontAlgn="auto">
                        <a:lnSpc>
                          <a:spcPts val="1600"/>
                        </a:lnSpc>
                        <a:spcAft>
                          <a:spcPts val="0"/>
                        </a:spcAft>
                      </a:pP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大阪府健康づくり実態調査</a:t>
                      </a:r>
                      <a:r>
                        <a:rPr lang="en-US" altLang="ja-JP" sz="9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29.6</a:t>
                      </a:r>
                      <a:r>
                        <a:rPr lang="ja-JP" altLang="en-US" sz="900" b="1" dirty="0">
                          <a:solidFill>
                            <a:schemeClr val="tx1"/>
                          </a:solidFill>
                          <a:effectLst/>
                          <a:latin typeface="+mn-ea"/>
                          <a:ea typeface="+mn-ea"/>
                        </a:rPr>
                        <a:t>％</a:t>
                      </a:r>
                      <a:r>
                        <a:rPr lang="ja-JP" altLang="en-US" sz="800" b="1" dirty="0">
                          <a:solidFill>
                            <a:schemeClr val="tx1"/>
                          </a:solidFill>
                          <a:effectLst/>
                          <a:latin typeface="+mn-ea"/>
                          <a:ea typeface="+mn-ea"/>
                        </a:rPr>
                        <a:t>（</a:t>
                      </a:r>
                      <a:r>
                        <a:rPr lang="en-US" altLang="ja-JP" sz="800" b="1" dirty="0">
                          <a:solidFill>
                            <a:schemeClr val="tx1"/>
                          </a:solidFill>
                          <a:effectLst/>
                          <a:latin typeface="+mn-ea"/>
                          <a:ea typeface="+mn-ea"/>
                        </a:rPr>
                        <a:t>R4</a:t>
                      </a:r>
                      <a:r>
                        <a:rPr lang="ja-JP" altLang="en-US" sz="8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latin typeface="+mn-ea"/>
                          <a:ea typeface="+mn-ea"/>
                        </a:rPr>
                        <a:t>38.3</a:t>
                      </a:r>
                      <a:r>
                        <a:rPr lang="ja-JP" altLang="en-US" sz="900" b="1" dirty="0">
                          <a:solidFill>
                            <a:schemeClr val="tx1"/>
                          </a:solidFill>
                          <a:latin typeface="+mn-ea"/>
                          <a:ea typeface="+mn-ea"/>
                        </a:rPr>
                        <a:t>％（</a:t>
                      </a:r>
                      <a:r>
                        <a:rPr lang="en-US" altLang="ja-JP" sz="900" b="1" dirty="0">
                          <a:solidFill>
                            <a:schemeClr val="tx1"/>
                          </a:solidFill>
                          <a:latin typeface="+mn-ea"/>
                          <a:ea typeface="+mn-ea"/>
                        </a:rPr>
                        <a:t>R7</a:t>
                      </a:r>
                      <a:r>
                        <a:rPr lang="ja-JP" altLang="en-US" sz="900" b="1" dirty="0">
                          <a:solidFill>
                            <a:schemeClr val="tx1"/>
                          </a:solidFill>
                          <a:latin typeface="+mn-ea"/>
                          <a:ea typeface="+mn-ea"/>
                        </a:rPr>
                        <a:t>）［○］</a:t>
                      </a:r>
                      <a:endParaRPr lang="en-US" altLang="ja-JP" sz="9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40</a:t>
                      </a:r>
                      <a:r>
                        <a:rPr lang="ja-JP" altLang="en-US" sz="900" b="1" dirty="0">
                          <a:solidFill>
                            <a:schemeClr val="tx1"/>
                          </a:solidFill>
                          <a:effectLst/>
                          <a:latin typeface="+mn-ea"/>
                          <a:ea typeface="+mn-ea"/>
                        </a:rPr>
                        <a:t>％以上</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93857965"/>
                  </a:ext>
                </a:extLst>
              </a:tr>
              <a:tr h="417078">
                <a:tc>
                  <a:txBody>
                    <a:bodyPr/>
                    <a:lstStyle/>
                    <a:p>
                      <a:pPr algn="ctr" fontAlgn="auto">
                        <a:lnSpc>
                          <a:spcPts val="1600"/>
                        </a:lnSpc>
                        <a:spcAft>
                          <a:spcPts val="0"/>
                        </a:spcAft>
                      </a:pPr>
                      <a:r>
                        <a:rPr lang="en-US" altLang="ja-JP" sz="1000" dirty="0">
                          <a:solidFill>
                            <a:schemeClr val="bg1"/>
                          </a:solidFill>
                          <a:effectLst/>
                          <a:latin typeface="+mn-ea"/>
                          <a:ea typeface="+mn-ea"/>
                        </a:rPr>
                        <a:t>40</a:t>
                      </a:r>
                      <a:endParaRPr lang="ja-JP" altLang="en-US" sz="10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900" b="1" dirty="0">
                          <a:solidFill>
                            <a:schemeClr val="tx1"/>
                          </a:solidFill>
                          <a:effectLst/>
                          <a:latin typeface="+mn-ea"/>
                          <a:ea typeface="+mn-ea"/>
                        </a:rPr>
                        <a:t>地域の人々とのつながりが強いと思う者の割合の増加</a:t>
                      </a:r>
                      <a:endParaRPr lang="en-US" altLang="ja-JP" sz="900" b="1" dirty="0">
                        <a:solidFill>
                          <a:schemeClr val="tx1"/>
                        </a:solidFill>
                        <a:effectLst/>
                        <a:latin typeface="+mn-ea"/>
                        <a:ea typeface="+mn-ea"/>
                      </a:endParaRPr>
                    </a:p>
                    <a:p>
                      <a:pPr algn="l" fontAlgn="auto">
                        <a:lnSpc>
                          <a:spcPts val="1600"/>
                        </a:lnSpc>
                        <a:spcAft>
                          <a:spcPts val="0"/>
                        </a:spcAft>
                      </a:pP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大阪府健康づくり実態調査</a:t>
                      </a:r>
                      <a:r>
                        <a:rPr lang="en-US" altLang="ja-JP" sz="9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25.8</a:t>
                      </a:r>
                      <a:r>
                        <a:rPr lang="ja-JP" altLang="en-US" sz="900" b="1" dirty="0">
                          <a:solidFill>
                            <a:schemeClr val="tx1"/>
                          </a:solidFill>
                          <a:effectLst/>
                          <a:latin typeface="+mn-ea"/>
                          <a:ea typeface="+mn-ea"/>
                        </a:rPr>
                        <a:t>％</a:t>
                      </a:r>
                      <a:r>
                        <a:rPr lang="ja-JP" altLang="en-US" sz="800" b="1" dirty="0">
                          <a:solidFill>
                            <a:schemeClr val="tx1"/>
                          </a:solidFill>
                          <a:effectLst/>
                          <a:latin typeface="+mn-ea"/>
                          <a:ea typeface="+mn-ea"/>
                        </a:rPr>
                        <a:t>（</a:t>
                      </a:r>
                      <a:r>
                        <a:rPr lang="en-US" altLang="ja-JP" sz="800" b="1" dirty="0">
                          <a:solidFill>
                            <a:schemeClr val="tx1"/>
                          </a:solidFill>
                          <a:effectLst/>
                          <a:latin typeface="+mn-ea"/>
                          <a:ea typeface="+mn-ea"/>
                        </a:rPr>
                        <a:t>R4</a:t>
                      </a:r>
                      <a:r>
                        <a:rPr lang="ja-JP" altLang="en-US" sz="8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latin typeface="+mn-ea"/>
                          <a:ea typeface="+mn-ea"/>
                        </a:rPr>
                        <a:t>23.1%</a:t>
                      </a:r>
                      <a:r>
                        <a:rPr lang="ja-JP" altLang="en-US" sz="900" b="1" dirty="0">
                          <a:solidFill>
                            <a:schemeClr val="tx1"/>
                          </a:solidFill>
                          <a:latin typeface="+mn-ea"/>
                          <a:ea typeface="+mn-ea"/>
                        </a:rPr>
                        <a:t>（</a:t>
                      </a:r>
                      <a:r>
                        <a:rPr lang="en-US" altLang="ja-JP" sz="900" b="1" dirty="0">
                          <a:solidFill>
                            <a:schemeClr val="tx1"/>
                          </a:solidFill>
                          <a:latin typeface="+mn-ea"/>
                          <a:ea typeface="+mn-ea"/>
                        </a:rPr>
                        <a:t>R7</a:t>
                      </a:r>
                      <a:r>
                        <a:rPr lang="ja-JP" altLang="en-US" sz="900" b="1" dirty="0">
                          <a:solidFill>
                            <a:schemeClr val="tx1"/>
                          </a:solidFill>
                          <a:latin typeface="+mn-ea"/>
                          <a:ea typeface="+mn-ea"/>
                        </a:rPr>
                        <a:t>）［△］</a:t>
                      </a:r>
                      <a:endParaRPr lang="en-US" altLang="ja-JP" sz="9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30</a:t>
                      </a:r>
                      <a:r>
                        <a:rPr lang="ja-JP" altLang="en-US" sz="9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0532995"/>
                  </a:ext>
                </a:extLst>
              </a:tr>
              <a:tr h="417078">
                <a:tc>
                  <a:txBody>
                    <a:bodyPr/>
                    <a:lstStyle/>
                    <a:p>
                      <a:pPr algn="ctr" fontAlgn="auto">
                        <a:lnSpc>
                          <a:spcPts val="1600"/>
                        </a:lnSpc>
                        <a:spcAft>
                          <a:spcPts val="0"/>
                        </a:spcAft>
                      </a:pPr>
                      <a:r>
                        <a:rPr lang="en-US" altLang="ja-JP" sz="1000" dirty="0">
                          <a:solidFill>
                            <a:schemeClr val="bg1"/>
                          </a:solidFill>
                          <a:effectLst/>
                          <a:latin typeface="+mn-ea"/>
                          <a:ea typeface="+mn-ea"/>
                        </a:rPr>
                        <a:t>41</a:t>
                      </a:r>
                      <a:endParaRPr lang="ja-JP" altLang="en-US" sz="10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900" b="1" dirty="0">
                          <a:solidFill>
                            <a:schemeClr val="tx1"/>
                          </a:solidFill>
                          <a:effectLst/>
                          <a:latin typeface="+mn-ea"/>
                          <a:ea typeface="+mn-ea"/>
                        </a:rPr>
                        <a:t>社会活動を行っている者の割合の増加</a:t>
                      </a:r>
                      <a:endParaRPr lang="en-US" altLang="ja-JP" sz="900" b="1" dirty="0">
                        <a:solidFill>
                          <a:schemeClr val="tx1"/>
                        </a:solidFill>
                        <a:effectLst/>
                        <a:latin typeface="+mn-ea"/>
                        <a:ea typeface="+mn-ea"/>
                      </a:endParaRPr>
                    </a:p>
                    <a:p>
                      <a:pPr algn="l" fontAlgn="auto">
                        <a:lnSpc>
                          <a:spcPts val="1600"/>
                        </a:lnSpc>
                        <a:spcAft>
                          <a:spcPts val="0"/>
                        </a:spcAft>
                      </a:pPr>
                      <a:r>
                        <a:rPr lang="en-US" altLang="ja-JP" sz="900" b="1" dirty="0">
                          <a:solidFill>
                            <a:schemeClr val="tx1"/>
                          </a:solidFill>
                          <a:effectLst/>
                          <a:latin typeface="+mn-ea"/>
                          <a:ea typeface="+mn-ea"/>
                        </a:rPr>
                        <a:t>【</a:t>
                      </a:r>
                      <a:r>
                        <a:rPr lang="ja-JP" altLang="en-US" sz="900" b="1" dirty="0">
                          <a:solidFill>
                            <a:schemeClr val="tx1"/>
                          </a:solidFill>
                          <a:effectLst/>
                          <a:latin typeface="+mn-ea"/>
                          <a:ea typeface="+mn-ea"/>
                        </a:rPr>
                        <a:t>大阪府健康づくり実態調査</a:t>
                      </a:r>
                      <a:r>
                        <a:rPr lang="en-US" altLang="ja-JP" sz="9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76.5</a:t>
                      </a:r>
                      <a:r>
                        <a:rPr lang="ja-JP" altLang="en-US" sz="900" b="1" dirty="0">
                          <a:solidFill>
                            <a:schemeClr val="tx1"/>
                          </a:solidFill>
                          <a:effectLst/>
                          <a:latin typeface="+mn-ea"/>
                          <a:ea typeface="+mn-ea"/>
                        </a:rPr>
                        <a:t>％</a:t>
                      </a:r>
                      <a:r>
                        <a:rPr lang="ja-JP" altLang="en-US" sz="800" b="1" dirty="0">
                          <a:solidFill>
                            <a:schemeClr val="tx1"/>
                          </a:solidFill>
                          <a:effectLst/>
                          <a:latin typeface="+mn-ea"/>
                          <a:ea typeface="+mn-ea"/>
                        </a:rPr>
                        <a:t>（</a:t>
                      </a:r>
                      <a:r>
                        <a:rPr lang="en-US" altLang="ja-JP" sz="800" b="1" dirty="0">
                          <a:solidFill>
                            <a:schemeClr val="tx1"/>
                          </a:solidFill>
                          <a:effectLst/>
                          <a:latin typeface="+mn-ea"/>
                          <a:ea typeface="+mn-ea"/>
                        </a:rPr>
                        <a:t>R4</a:t>
                      </a:r>
                      <a:r>
                        <a:rPr lang="ja-JP" altLang="en-US" sz="800" b="1" dirty="0">
                          <a:solidFill>
                            <a:schemeClr val="tx1"/>
                          </a:solidFill>
                          <a:effectLst/>
                          <a:latin typeface="+mn-ea"/>
                          <a:ea typeface="+mn-ea"/>
                        </a:rPr>
                        <a:t>）</a:t>
                      </a:r>
                      <a:endParaRPr lang="ja-JP" altLang="en-US" sz="900" b="1" dirty="0">
                        <a:solidFill>
                          <a:schemeClr val="tx1"/>
                        </a:solidFill>
                        <a:effectLst/>
                        <a:latin typeface="+mn-ea"/>
                        <a:ea typeface="+mn-ea"/>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900" b="1" dirty="0">
                          <a:solidFill>
                            <a:schemeClr val="tx1"/>
                          </a:solidFill>
                          <a:latin typeface="+mn-ea"/>
                          <a:ea typeface="+mn-ea"/>
                        </a:rPr>
                        <a:t>78.3%</a:t>
                      </a:r>
                      <a:r>
                        <a:rPr lang="ja-JP" altLang="en-US" sz="900" b="1" dirty="0">
                          <a:solidFill>
                            <a:schemeClr val="tx1"/>
                          </a:solidFill>
                          <a:latin typeface="+mn-ea"/>
                          <a:ea typeface="+mn-ea"/>
                        </a:rPr>
                        <a:t>（</a:t>
                      </a:r>
                      <a:r>
                        <a:rPr lang="en-US" altLang="ja-JP" sz="900" b="1" dirty="0">
                          <a:solidFill>
                            <a:schemeClr val="tx1"/>
                          </a:solidFill>
                          <a:latin typeface="+mn-ea"/>
                          <a:ea typeface="+mn-ea"/>
                        </a:rPr>
                        <a:t>R7</a:t>
                      </a:r>
                      <a:r>
                        <a:rPr lang="ja-JP" altLang="en-US" sz="900" b="1" dirty="0">
                          <a:solidFill>
                            <a:schemeClr val="tx1"/>
                          </a:solidFill>
                          <a:latin typeface="+mn-ea"/>
                          <a:ea typeface="+mn-ea"/>
                        </a:rPr>
                        <a:t>）［○］</a:t>
                      </a:r>
                      <a:endParaRPr lang="en-US" altLang="ja-JP" sz="9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900" b="1" dirty="0">
                          <a:solidFill>
                            <a:schemeClr val="tx1"/>
                          </a:solidFill>
                          <a:effectLst/>
                          <a:latin typeface="+mn-ea"/>
                          <a:ea typeface="+mn-ea"/>
                        </a:rPr>
                        <a:t>80</a:t>
                      </a:r>
                      <a:r>
                        <a:rPr lang="ja-JP" altLang="en-US" sz="900" b="1" dirty="0">
                          <a:solidFill>
                            <a:schemeClr val="tx1"/>
                          </a:solidFill>
                          <a:effectLst/>
                          <a:latin typeface="+mn-ea"/>
                          <a:ea typeface="+mn-ea"/>
                        </a:rPr>
                        <a:t>％</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03828581"/>
                  </a:ext>
                </a:extLst>
              </a:tr>
            </a:tbl>
          </a:graphicData>
        </a:graphic>
      </p:graphicFrame>
      <p:sp>
        <p:nvSpPr>
          <p:cNvPr id="14" name="角丸四角形 13"/>
          <p:cNvSpPr/>
          <p:nvPr/>
        </p:nvSpPr>
        <p:spPr>
          <a:xfrm>
            <a:off x="129324" y="1725658"/>
            <a:ext cx="9562768" cy="5058309"/>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9" name="角丸四角形 18"/>
          <p:cNvSpPr/>
          <p:nvPr/>
        </p:nvSpPr>
        <p:spPr>
          <a:xfrm>
            <a:off x="304071" y="1123415"/>
            <a:ext cx="2024197" cy="539367"/>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みんなでめざす目標</a:t>
            </a:r>
          </a:p>
        </p:txBody>
      </p:sp>
      <p:sp>
        <p:nvSpPr>
          <p:cNvPr id="20" name="角丸四角形 19"/>
          <p:cNvSpPr/>
          <p:nvPr/>
        </p:nvSpPr>
        <p:spPr>
          <a:xfrm>
            <a:off x="2328268" y="1131397"/>
            <a:ext cx="7363823" cy="539367"/>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地域や職域における健康づくりのための環境を整備します</a:t>
            </a:r>
            <a:endParaRPr kumimoji="1" lang="en-US" altLang="ja-JP"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～みんなで健康づくりを楽しみましょう～</a:t>
            </a:r>
          </a:p>
        </p:txBody>
      </p:sp>
      <p:sp>
        <p:nvSpPr>
          <p:cNvPr id="2" name="スライド番号プレースホルダー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60</a:t>
            </a:fld>
            <a:endPar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1" name="図 2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grpSp>
        <p:nvGrpSpPr>
          <p:cNvPr id="3" name="グループ化 2">
            <a:extLst>
              <a:ext uri="{FF2B5EF4-FFF2-40B4-BE49-F238E27FC236}">
                <a16:creationId xmlns:a16="http://schemas.microsoft.com/office/drawing/2014/main" id="{33E149B0-A939-489E-931C-1CE5D187D866}"/>
              </a:ext>
            </a:extLst>
          </p:cNvPr>
          <p:cNvGrpSpPr/>
          <p:nvPr/>
        </p:nvGrpSpPr>
        <p:grpSpPr>
          <a:xfrm>
            <a:off x="400778" y="6046172"/>
            <a:ext cx="9056388" cy="667427"/>
            <a:chOff x="-79875" y="5675199"/>
            <a:chExt cx="9399493" cy="720097"/>
          </a:xfrm>
        </p:grpSpPr>
        <p:sp>
          <p:nvSpPr>
            <p:cNvPr id="16" name="角丸四角形 19">
              <a:extLst>
                <a:ext uri="{FF2B5EF4-FFF2-40B4-BE49-F238E27FC236}">
                  <a16:creationId xmlns:a16="http://schemas.microsoft.com/office/drawing/2014/main" id="{C002E220-63CD-4C31-B500-5DF4C074E625}"/>
                </a:ext>
              </a:extLst>
            </p:cNvPr>
            <p:cNvSpPr/>
            <p:nvPr/>
          </p:nvSpPr>
          <p:spPr>
            <a:xfrm>
              <a:off x="-79875" y="5728791"/>
              <a:ext cx="1127636" cy="641963"/>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200" b="1" dirty="0">
                  <a:solidFill>
                    <a:schemeClr val="bg1"/>
                  </a:solidFill>
                </a:rPr>
                <a:t>現状</a:t>
              </a:r>
              <a:r>
                <a:rPr kumimoji="1" lang="ja-JP" altLang="en-US" sz="1200" baseline="0" dirty="0">
                  <a:latin typeface="+mn-ea"/>
                  <a:ea typeface="+mn-ea"/>
                </a:rPr>
                <a:t>･</a:t>
              </a:r>
              <a:r>
                <a:rPr kumimoji="1" lang="ja-JP" altLang="en-US" sz="1200" b="1" dirty="0">
                  <a:solidFill>
                    <a:schemeClr val="bg1"/>
                  </a:solidFill>
                </a:rPr>
                <a:t>課題</a:t>
              </a:r>
              <a:endParaRPr kumimoji="1" lang="en-US" altLang="ja-JP" sz="1200" b="1" dirty="0">
                <a:solidFill>
                  <a:schemeClr val="bg1"/>
                </a:solidFill>
              </a:endParaRP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（計画策定時）</a:t>
              </a:r>
              <a:endParaRPr kumimoji="1" lang="en-US" altLang="ja-JP" sz="10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2" name="角丸四角形 20">
              <a:extLst>
                <a:ext uri="{FF2B5EF4-FFF2-40B4-BE49-F238E27FC236}">
                  <a16:creationId xmlns:a16="http://schemas.microsoft.com/office/drawing/2014/main" id="{DA8F9A48-AC03-45C3-A808-36CD8C9A41E5}"/>
                </a:ext>
              </a:extLst>
            </p:cNvPr>
            <p:cNvSpPr/>
            <p:nvPr/>
          </p:nvSpPr>
          <p:spPr>
            <a:xfrm>
              <a:off x="1047761" y="5675199"/>
              <a:ext cx="8271857" cy="720097"/>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174625" indent="-174625">
                <a:lnSpc>
                  <a:spcPct val="100000"/>
                </a:lnSpc>
              </a:pPr>
              <a:r>
                <a:rPr kumimoji="1" lang="ja-JP" altLang="en-US" sz="1050" b="1" baseline="0" dirty="0">
                  <a:solidFill>
                    <a:schemeClr val="tx1"/>
                  </a:solidFill>
                  <a:latin typeface="+mn-ea"/>
                  <a:ea typeface="+mn-ea"/>
                </a:rPr>
                <a:t>◆ 市町村における自主組織に対する取組み支援や、事業者等における「健康経営」の普及促進をはじめ、地域の活動団体等による健康づくりへの取組みなど、公民の多様な主体の連携・協働により、府民の健康づくりを社会全体で支える環境整備に取り組んでいくことが必要です。</a:t>
              </a:r>
            </a:p>
          </p:txBody>
        </p:sp>
      </p:grpSp>
      <p:sp>
        <p:nvSpPr>
          <p:cNvPr id="23" name="角丸四角形 47">
            <a:extLst>
              <a:ext uri="{FF2B5EF4-FFF2-40B4-BE49-F238E27FC236}">
                <a16:creationId xmlns:a16="http://schemas.microsoft.com/office/drawing/2014/main" id="{2074A986-4F5D-40EC-AF70-7EC85DF8DB3C}"/>
              </a:ext>
            </a:extLst>
          </p:cNvPr>
          <p:cNvSpPr/>
          <p:nvPr/>
        </p:nvSpPr>
        <p:spPr>
          <a:xfrm>
            <a:off x="6740855" y="2135569"/>
            <a:ext cx="1425162" cy="371219"/>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a:t>
            </a:r>
            <a:endParaRPr lang="en-US" altLang="ja-JP" sz="900" dirty="0">
              <a:latin typeface="游ゴシック" panose="020B0400000000000000" pitchFamily="50" charset="-128"/>
              <a:ea typeface="游ゴシック" panose="020B0400000000000000" pitchFamily="50" charset="-128"/>
            </a:endParaRPr>
          </a:p>
          <a:p>
            <a:r>
              <a:rPr lang="ja-JP" altLang="en-US" sz="900" dirty="0">
                <a:latin typeface="游ゴシック" panose="020B0400000000000000" pitchFamily="50" charset="-128"/>
                <a:ea typeface="游ゴシック" panose="020B0400000000000000" pitchFamily="50" charset="-128"/>
              </a:rPr>
              <a:t>　　　　△：維持・悪化</a:t>
            </a:r>
            <a:endParaRPr lang="en-US" altLang="ja-JP" sz="900"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17119147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スライド番号プレースホルダー 1"/>
          <p:cNvSpPr>
            <a:spLocks noGrp="1"/>
          </p:cNvSpPr>
          <p:nvPr>
            <p:ph type="sldNum" sz="quarter" idx="12"/>
          </p:nvPr>
        </p:nvSpPr>
        <p:spPr>
          <a:xfrm>
            <a:off x="9523412" y="6546852"/>
            <a:ext cx="375961" cy="28800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61</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6" name="表 5">
            <a:extLst>
              <a:ext uri="{FF2B5EF4-FFF2-40B4-BE49-F238E27FC236}">
                <a16:creationId xmlns:a16="http://schemas.microsoft.com/office/drawing/2014/main" id="{7A4B6572-F078-4387-90FC-836CB4E5ECB2}"/>
              </a:ext>
            </a:extLst>
          </p:cNvPr>
          <p:cNvGraphicFramePr>
            <a:graphicFrameLocks noGrp="1"/>
          </p:cNvGraphicFramePr>
          <p:nvPr>
            <p:extLst>
              <p:ext uri="{D42A27DB-BD31-4B8C-83A1-F6EECF244321}">
                <p14:modId xmlns:p14="http://schemas.microsoft.com/office/powerpoint/2010/main" val="2398471475"/>
              </p:ext>
            </p:extLst>
          </p:nvPr>
        </p:nvGraphicFramePr>
        <p:xfrm>
          <a:off x="295244" y="299647"/>
          <a:ext cx="9315511" cy="6247205"/>
        </p:xfrm>
        <a:graphic>
          <a:graphicData uri="http://schemas.openxmlformats.org/drawingml/2006/table">
            <a:tbl>
              <a:tblPr firstRow="1" bandRow="1">
                <a:tableStyleId>{5C22544A-7EE6-4342-B048-85BDC9FD1C3A}</a:tableStyleId>
              </a:tblPr>
              <a:tblGrid>
                <a:gridCol w="1051751">
                  <a:extLst>
                    <a:ext uri="{9D8B030D-6E8A-4147-A177-3AD203B41FA5}">
                      <a16:colId xmlns:a16="http://schemas.microsoft.com/office/drawing/2014/main" val="528851062"/>
                    </a:ext>
                  </a:extLst>
                </a:gridCol>
                <a:gridCol w="8263760">
                  <a:extLst>
                    <a:ext uri="{9D8B030D-6E8A-4147-A177-3AD203B41FA5}">
                      <a16:colId xmlns:a16="http://schemas.microsoft.com/office/drawing/2014/main" val="89849022"/>
                    </a:ext>
                  </a:extLst>
                </a:gridCol>
              </a:tblGrid>
              <a:tr h="6247205">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r" defTabSz="914400" rtl="0" eaLnBrk="1" fontAlgn="auto" latinLnBrk="0" hangingPunct="1">
                        <a:lnSpc>
                          <a:spcPct val="100000"/>
                        </a:lnSpc>
                        <a:spcBef>
                          <a:spcPts val="0"/>
                        </a:spcBef>
                        <a:spcAft>
                          <a:spcPts val="0"/>
                        </a:spcAft>
                        <a:buClrTx/>
                        <a:buSzTx/>
                        <a:buFontTx/>
                        <a:buNone/>
                        <a:tabLst/>
                        <a:defRPr/>
                      </a:pPr>
                      <a:r>
                        <a:rPr kumimoji="1" lang="ja-JP" altLang="en-US" sz="1100" u="none" baseline="0" dirty="0">
                          <a:solidFill>
                            <a:schemeClr val="tx1"/>
                          </a:solidFill>
                          <a:latin typeface="+mn-ea"/>
                          <a:ea typeface="+mn-ea"/>
                        </a:rPr>
                        <a:t>■特に説明したい項目</a:t>
                      </a: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市町村の健康格差の縮小</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■（再掲）</a:t>
                      </a:r>
                      <a:r>
                        <a:rPr kumimoji="1" lang="en-US" altLang="ja-JP" sz="1100" b="0" strike="noStrike" baseline="0" dirty="0">
                          <a:solidFill>
                            <a:schemeClr val="tx1"/>
                          </a:solidFill>
                          <a:latin typeface="+mn-ea"/>
                          <a:ea typeface="+mn-ea"/>
                        </a:rPr>
                        <a:t>NDB</a:t>
                      </a:r>
                      <a:r>
                        <a:rPr kumimoji="1" lang="ja-JP" altLang="en-US" sz="1100" b="0" strike="noStrike" baseline="0" dirty="0">
                          <a:solidFill>
                            <a:schemeClr val="tx1"/>
                          </a:solidFill>
                          <a:latin typeface="+mn-ea"/>
                          <a:ea typeface="+mn-ea"/>
                        </a:rPr>
                        <a:t>に収載の特定健診情報（令和</a:t>
                      </a:r>
                      <a:r>
                        <a:rPr kumimoji="1" lang="en-US" altLang="ja-JP" sz="1100" b="0" strike="noStrike" baseline="0" dirty="0">
                          <a:solidFill>
                            <a:schemeClr val="tx1"/>
                          </a:solidFill>
                          <a:latin typeface="+mn-ea"/>
                          <a:ea typeface="+mn-ea"/>
                        </a:rPr>
                        <a:t>3</a:t>
                      </a:r>
                      <a:r>
                        <a:rPr kumimoji="1" lang="ja-JP" altLang="en-US" sz="1100" b="0" strike="noStrike" baseline="0" dirty="0">
                          <a:solidFill>
                            <a:schemeClr val="tx1"/>
                          </a:solidFill>
                          <a:latin typeface="+mn-ea"/>
                          <a:ea typeface="+mn-ea"/>
                        </a:rPr>
                        <a:t>年）等の健康医療情報を地域ごとに見える化して、保健所・市町村等に提供し、地域の保健事業を支援　</a:t>
                      </a:r>
                      <a:endParaRPr kumimoji="1" lang="en-US" altLang="ja-JP" sz="1100" b="0" strike="noStrik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　・地域健康カルテ公表（令和</a:t>
                      </a:r>
                      <a:r>
                        <a:rPr kumimoji="1" lang="en-US" altLang="ja-JP" sz="1100" b="0" strike="noStrike" baseline="0" dirty="0">
                          <a:solidFill>
                            <a:schemeClr val="tx1"/>
                          </a:solidFill>
                          <a:latin typeface="+mn-ea"/>
                          <a:ea typeface="+mn-ea"/>
                        </a:rPr>
                        <a:t>8</a:t>
                      </a:r>
                      <a:r>
                        <a:rPr kumimoji="1" lang="ja-JP" altLang="en-US" sz="1100" b="0" strike="noStrike" baseline="0" dirty="0">
                          <a:solidFill>
                            <a:schemeClr val="tx1"/>
                          </a:solidFill>
                          <a:latin typeface="+mn-ea"/>
                          <a:ea typeface="+mn-ea"/>
                        </a:rPr>
                        <a:t>年</a:t>
                      </a:r>
                      <a:r>
                        <a:rPr kumimoji="1" lang="en-US" altLang="ja-JP" sz="1100" b="0" strike="noStrike" baseline="0" dirty="0">
                          <a:solidFill>
                            <a:schemeClr val="tx1"/>
                          </a:solidFill>
                          <a:latin typeface="+mn-ea"/>
                          <a:ea typeface="+mn-ea"/>
                        </a:rPr>
                        <a:t>3</a:t>
                      </a:r>
                      <a:r>
                        <a:rPr kumimoji="1" lang="ja-JP" altLang="en-US" sz="1100" b="0" strike="noStrike" baseline="0" dirty="0">
                          <a:solidFill>
                            <a:schemeClr val="tx1"/>
                          </a:solidFill>
                          <a:latin typeface="+mn-ea"/>
                          <a:ea typeface="+mn-ea"/>
                        </a:rPr>
                        <a:t>月）</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　・大阪府健康データダッシュボード公表（令和</a:t>
                      </a:r>
                      <a:r>
                        <a:rPr kumimoji="1" lang="en-US" altLang="ja-JP" sz="1100" b="0" strike="noStrike" baseline="0" dirty="0">
                          <a:solidFill>
                            <a:schemeClr val="tx1"/>
                          </a:solidFill>
                          <a:latin typeface="+mn-ea"/>
                          <a:ea typeface="+mn-ea"/>
                        </a:rPr>
                        <a:t>8</a:t>
                      </a:r>
                      <a:r>
                        <a:rPr kumimoji="1" lang="ja-JP" altLang="en-US" sz="1100" b="0" strike="noStrike" baseline="0" dirty="0">
                          <a:solidFill>
                            <a:schemeClr val="tx1"/>
                          </a:solidFill>
                          <a:latin typeface="+mn-ea"/>
                          <a:ea typeface="+mn-ea"/>
                        </a:rPr>
                        <a:t>年</a:t>
                      </a:r>
                      <a:r>
                        <a:rPr kumimoji="1" lang="en-US" altLang="ja-JP" sz="1100" b="0" strike="noStrike" baseline="0" dirty="0">
                          <a:solidFill>
                            <a:schemeClr val="tx1"/>
                          </a:solidFill>
                          <a:latin typeface="+mn-ea"/>
                          <a:ea typeface="+mn-ea"/>
                        </a:rPr>
                        <a:t>3</a:t>
                      </a:r>
                      <a:r>
                        <a:rPr kumimoji="1" lang="ja-JP" altLang="en-US" sz="1100" b="0" strike="noStrike" baseline="0" dirty="0">
                          <a:solidFill>
                            <a:schemeClr val="tx1"/>
                          </a:solidFill>
                          <a:latin typeface="+mn-ea"/>
                          <a:ea typeface="+mn-ea"/>
                        </a:rPr>
                        <a:t>月） </a:t>
                      </a:r>
                      <a:endParaRPr kumimoji="1" lang="ja-JP" altLang="en-US"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■地域診断シートや地域差見える化支援ツールを活用し、市町村のデータ分析結果を踏まえた保健事業の推進を図る、データヘルス推進セミナーを開催</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全</a:t>
                      </a:r>
                      <a:r>
                        <a:rPr kumimoji="1" lang="en-US" altLang="ja-JP" sz="1100" b="0" baseline="0" dirty="0">
                          <a:solidFill>
                            <a:schemeClr val="tx1"/>
                          </a:solidFill>
                          <a:latin typeface="+mn-ea"/>
                          <a:ea typeface="+mn-ea"/>
                        </a:rPr>
                        <a:t>4</a:t>
                      </a:r>
                      <a:r>
                        <a:rPr kumimoji="1" lang="ja-JP" altLang="en-US" sz="1100" b="0" baseline="0" dirty="0">
                          <a:solidFill>
                            <a:schemeClr val="tx1"/>
                          </a:solidFill>
                          <a:latin typeface="+mn-ea"/>
                          <a:ea typeface="+mn-ea"/>
                        </a:rPr>
                        <a:t>回実施</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■介入支援事業において、見える化を図り、介入市の地域分析等を実施</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新規支援</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■健活</a:t>
                      </a:r>
                      <a:r>
                        <a:rPr kumimoji="1" lang="en-US" altLang="ja-JP" sz="1100" b="0" baseline="0" dirty="0">
                          <a:solidFill>
                            <a:schemeClr val="tx1"/>
                          </a:solidFill>
                          <a:latin typeface="+mn-ea"/>
                          <a:ea typeface="+mn-ea"/>
                        </a:rPr>
                        <a:t>10</a:t>
                      </a:r>
                      <a:r>
                        <a:rPr kumimoji="1" lang="ja-JP" altLang="en-US" sz="1100" b="0" baseline="0" dirty="0">
                          <a:solidFill>
                            <a:schemeClr val="tx1"/>
                          </a:solidFill>
                          <a:latin typeface="+mn-ea"/>
                          <a:ea typeface="+mn-ea"/>
                        </a:rPr>
                        <a:t>ポータルサイトの活用し、健活データページにおいて、健康指標（平均寿命・健康寿命・特定健診受診率・がん検診受診率等）の市町村別グラフでわかりやすく掲載。また、府民の健康医療情報データをとりまとめ、見える化した資料等を公表←（大阪府健康データダッシュボード・地域健康カルテの</a:t>
                      </a:r>
                      <a:r>
                        <a:rPr kumimoji="1" lang="en-US" altLang="ja-JP" sz="1100" b="0" baseline="0" dirty="0">
                          <a:solidFill>
                            <a:schemeClr val="tx1"/>
                          </a:solidFill>
                          <a:latin typeface="+mn-ea"/>
                          <a:ea typeface="+mn-ea"/>
                        </a:rPr>
                        <a:t>HP</a:t>
                      </a:r>
                      <a:r>
                        <a:rPr kumimoji="1" lang="ja-JP" altLang="en-US" sz="1100" b="0" baseline="0" dirty="0">
                          <a:solidFill>
                            <a:schemeClr val="tx1"/>
                          </a:solidFill>
                          <a:latin typeface="+mn-ea"/>
                          <a:ea typeface="+mn-ea"/>
                        </a:rPr>
                        <a:t>）</a:t>
                      </a:r>
                    </a:p>
                    <a:p>
                      <a:pPr marL="174625" indent="-174625">
                        <a:lnSpc>
                          <a:spcPct val="100000"/>
                        </a:lnSpc>
                      </a:pPr>
                      <a:endParaRPr kumimoji="1" lang="en-US" altLang="ja-JP" sz="1100" baseline="0" dirty="0">
                        <a:solidFill>
                          <a:schemeClr val="tx1"/>
                        </a:solidFill>
                        <a:latin typeface="+mn-ea"/>
                        <a:ea typeface="+mn-ea"/>
                      </a:endParaRPr>
                    </a:p>
                    <a:p>
                      <a:pPr marL="174625" indent="-174625">
                        <a:lnSpc>
                          <a:spcPct val="100000"/>
                        </a:lnSpc>
                      </a:pPr>
                      <a:r>
                        <a:rPr kumimoji="1" lang="en-US" altLang="ja-JP" sz="1100" baseline="0" dirty="0">
                          <a:solidFill>
                            <a:schemeClr val="tx1"/>
                          </a:solidFill>
                          <a:latin typeface="+mn-ea"/>
                          <a:ea typeface="+mn-ea"/>
                        </a:rPr>
                        <a:t>《</a:t>
                      </a:r>
                      <a:r>
                        <a:rPr kumimoji="1" lang="ja-JP" altLang="en-US" sz="1100" u="sng" baseline="0" dirty="0">
                          <a:solidFill>
                            <a:schemeClr val="tx1"/>
                          </a:solidFill>
                          <a:latin typeface="+mn-ea"/>
                          <a:ea typeface="+mn-ea"/>
                        </a:rPr>
                        <a:t>職域における健康づくり</a:t>
                      </a:r>
                      <a:r>
                        <a:rPr kumimoji="1" lang="en-US" altLang="ja-JP" sz="1100" baseline="0" dirty="0">
                          <a:solidFill>
                            <a:schemeClr val="tx1"/>
                          </a:solidFill>
                          <a:latin typeface="+mn-ea"/>
                          <a:ea typeface="+mn-ea"/>
                        </a:rPr>
                        <a:t>》</a:t>
                      </a:r>
                      <a:endParaRPr kumimoji="1" lang="en-US" altLang="ja-JP" sz="1100" b="0" strike="noStrik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■府内大学・短期大学のキャリアセンター等を対象に「健康経営」に関するアンケートを実施</a:t>
                      </a:r>
                      <a:endParaRPr kumimoji="1" lang="en-US" altLang="ja-JP" sz="1100" b="0" strike="noStrik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■（再掲）中小企業経営者、労務管理者を対象とした「健康経営セミナー」（全</a:t>
                      </a:r>
                      <a:r>
                        <a:rPr kumimoji="1" lang="en-US" altLang="ja-JP" sz="1100" b="0" strike="noStrike" baseline="0" dirty="0">
                          <a:solidFill>
                            <a:schemeClr val="tx1"/>
                          </a:solidFill>
                          <a:latin typeface="+mn-ea"/>
                          <a:ea typeface="+mn-ea"/>
                        </a:rPr>
                        <a:t>2</a:t>
                      </a:r>
                      <a:r>
                        <a:rPr kumimoji="1" lang="ja-JP" altLang="en-US" sz="1100" b="0" strike="noStrike" baseline="0" dirty="0">
                          <a:solidFill>
                            <a:schemeClr val="tx1"/>
                          </a:solidFill>
                          <a:latin typeface="+mn-ea"/>
                          <a:ea typeface="+mn-ea"/>
                        </a:rPr>
                        <a:t>回・会場、オンラインのハイブリット開催）」を開催</a:t>
                      </a:r>
                      <a:r>
                        <a:rPr kumimoji="1" lang="en-US" altLang="ja-JP" sz="1100" b="0" strike="noStrike" baseline="0" dirty="0">
                          <a:solidFill>
                            <a:schemeClr val="tx1"/>
                          </a:solidFill>
                          <a:latin typeface="+mn-ea"/>
                          <a:ea typeface="+mn-ea"/>
                        </a:rPr>
                        <a:t>【</a:t>
                      </a:r>
                      <a:r>
                        <a:rPr kumimoji="1" lang="ja-JP" altLang="en-US" sz="1100" b="0" strike="noStrike" baseline="0" dirty="0">
                          <a:solidFill>
                            <a:schemeClr val="tx1"/>
                          </a:solidFill>
                          <a:latin typeface="+mn-ea"/>
                          <a:ea typeface="+mn-ea"/>
                        </a:rPr>
                        <a:t>第</a:t>
                      </a:r>
                      <a:r>
                        <a:rPr kumimoji="1" lang="en-US" altLang="ja-JP" sz="1100" b="0" strike="noStrike" baseline="0" dirty="0">
                          <a:solidFill>
                            <a:schemeClr val="tx1"/>
                          </a:solidFill>
                          <a:latin typeface="+mn-ea"/>
                          <a:ea typeface="+mn-ea"/>
                        </a:rPr>
                        <a:t>1</a:t>
                      </a:r>
                      <a:r>
                        <a:rPr kumimoji="1" lang="ja-JP" altLang="en-US" sz="1100" b="0" strike="noStrike" baseline="0" dirty="0">
                          <a:solidFill>
                            <a:schemeClr val="tx1"/>
                          </a:solidFill>
                          <a:latin typeface="+mn-ea"/>
                          <a:ea typeface="+mn-ea"/>
                        </a:rPr>
                        <a:t>回：</a:t>
                      </a:r>
                      <a:r>
                        <a:rPr kumimoji="1" lang="en-US" altLang="ja-JP" sz="1100" b="0" strike="noStrike" baseline="0" dirty="0">
                          <a:solidFill>
                            <a:schemeClr val="tx1"/>
                          </a:solidFill>
                          <a:latin typeface="+mn-ea"/>
                          <a:ea typeface="+mn-ea"/>
                        </a:rPr>
                        <a:t>8/5</a:t>
                      </a:r>
                      <a:r>
                        <a:rPr kumimoji="1" lang="ja-JP" altLang="en-US" sz="1100" b="0" strike="noStrike" baseline="0" dirty="0">
                          <a:solidFill>
                            <a:schemeClr val="tx1"/>
                          </a:solidFill>
                          <a:latin typeface="+mn-ea"/>
                          <a:ea typeface="+mn-ea"/>
                        </a:rPr>
                        <a:t>開催　</a:t>
                      </a:r>
                      <a:r>
                        <a:rPr kumimoji="1" lang="en-US" altLang="ja-JP" sz="1100" b="0" strike="noStrike" baseline="0" dirty="0">
                          <a:solidFill>
                            <a:schemeClr val="tx1"/>
                          </a:solidFill>
                          <a:latin typeface="+mn-ea"/>
                          <a:ea typeface="+mn-ea"/>
                        </a:rPr>
                        <a:t>362</a:t>
                      </a:r>
                      <a:r>
                        <a:rPr kumimoji="1" lang="ja-JP" altLang="en-US" sz="1100" b="0" strike="noStrike" baseline="0" dirty="0">
                          <a:solidFill>
                            <a:schemeClr val="tx1"/>
                          </a:solidFill>
                          <a:latin typeface="+mn-ea"/>
                          <a:ea typeface="+mn-ea"/>
                        </a:rPr>
                        <a:t>人参加、第</a:t>
                      </a:r>
                      <a:r>
                        <a:rPr kumimoji="1" lang="en-US" altLang="ja-JP" sz="1100" b="0" strike="noStrike" baseline="0" dirty="0">
                          <a:solidFill>
                            <a:schemeClr val="tx1"/>
                          </a:solidFill>
                          <a:latin typeface="+mn-ea"/>
                          <a:ea typeface="+mn-ea"/>
                        </a:rPr>
                        <a:t>2</a:t>
                      </a:r>
                      <a:r>
                        <a:rPr kumimoji="1" lang="ja-JP" altLang="en-US" sz="1100" b="0" strike="noStrike" baseline="0" dirty="0">
                          <a:solidFill>
                            <a:schemeClr val="tx1"/>
                          </a:solidFill>
                          <a:latin typeface="+mn-ea"/>
                          <a:ea typeface="+mn-ea"/>
                        </a:rPr>
                        <a:t>回：</a:t>
                      </a:r>
                      <a:r>
                        <a:rPr kumimoji="1" lang="en-US" altLang="ja-JP" sz="1100" b="0" strike="noStrike" baseline="0" dirty="0">
                          <a:solidFill>
                            <a:schemeClr val="tx1"/>
                          </a:solidFill>
                          <a:latin typeface="+mn-ea"/>
                          <a:ea typeface="+mn-ea"/>
                        </a:rPr>
                        <a:t>9/30</a:t>
                      </a:r>
                      <a:r>
                        <a:rPr kumimoji="1" lang="ja-JP" altLang="en-US" sz="1100" b="0" strike="noStrike" baseline="0" dirty="0">
                          <a:solidFill>
                            <a:schemeClr val="tx1"/>
                          </a:solidFill>
                          <a:latin typeface="+mn-ea"/>
                          <a:ea typeface="+mn-ea"/>
                        </a:rPr>
                        <a:t>開催　</a:t>
                      </a:r>
                      <a:r>
                        <a:rPr kumimoji="1" lang="en-US" altLang="ja-JP" sz="1100" b="0" strike="noStrike" baseline="0" dirty="0">
                          <a:solidFill>
                            <a:schemeClr val="tx1"/>
                          </a:solidFill>
                          <a:latin typeface="+mn-ea"/>
                          <a:ea typeface="+mn-ea"/>
                        </a:rPr>
                        <a:t>439</a:t>
                      </a:r>
                      <a:r>
                        <a:rPr kumimoji="1" lang="ja-JP" altLang="en-US" sz="1100" b="0" strike="noStrike" baseline="0" dirty="0">
                          <a:solidFill>
                            <a:schemeClr val="tx1"/>
                          </a:solidFill>
                          <a:latin typeface="+mn-ea"/>
                          <a:ea typeface="+mn-ea"/>
                        </a:rPr>
                        <a:t>人参加</a:t>
                      </a:r>
                      <a:r>
                        <a:rPr kumimoji="1" lang="en-US" altLang="ja-JP" sz="1100" b="0" strike="noStrike"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■保健所圏域地域職域連携推進事業において、有識者支援を実施</a:t>
                      </a:r>
                      <a:r>
                        <a:rPr kumimoji="1" lang="en-US" altLang="ja-JP" sz="1100" b="0" strike="noStrike" baseline="0" dirty="0">
                          <a:solidFill>
                            <a:schemeClr val="tx1"/>
                          </a:solidFill>
                          <a:latin typeface="+mn-ea"/>
                          <a:ea typeface="+mn-ea"/>
                        </a:rPr>
                        <a:t>【6</a:t>
                      </a:r>
                      <a:r>
                        <a:rPr kumimoji="1" lang="ja-JP" altLang="en-US" sz="1100" b="0" strike="noStrike" baseline="0" dirty="0">
                          <a:solidFill>
                            <a:schemeClr val="tx1"/>
                          </a:solidFill>
                          <a:latin typeface="+mn-ea"/>
                          <a:ea typeface="+mn-ea"/>
                        </a:rPr>
                        <a:t>圏域</a:t>
                      </a:r>
                      <a:r>
                        <a:rPr kumimoji="1" lang="en-US" altLang="ja-JP" sz="1100" b="0" strike="noStrike" baseline="0" dirty="0">
                          <a:solidFill>
                            <a:schemeClr val="tx1"/>
                          </a:solidFill>
                          <a:latin typeface="+mn-ea"/>
                          <a:ea typeface="+mn-ea"/>
                        </a:rPr>
                        <a:t>】</a:t>
                      </a:r>
                      <a:endParaRPr kumimoji="1" lang="en-US" altLang="ja-JP" sz="1100" b="0" strike="sngStrike"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■府民の主体的な健康意識の向上と実践を促す「おおさか健活マイレージ　アスマイル」を府内全市町村において展開</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今年度目標会員数：</a:t>
                      </a:r>
                      <a:r>
                        <a:rPr kumimoji="1" lang="en-US" altLang="ja-JP" sz="1100" b="0" baseline="0" dirty="0">
                          <a:solidFill>
                            <a:schemeClr val="tx1"/>
                          </a:solidFill>
                          <a:latin typeface="+mn-ea"/>
                          <a:ea typeface="+mn-ea"/>
                        </a:rPr>
                        <a:t>70</a:t>
                      </a:r>
                      <a:r>
                        <a:rPr kumimoji="1" lang="ja-JP" altLang="en-US" sz="1100" b="0" baseline="0" dirty="0">
                          <a:solidFill>
                            <a:schemeClr val="tx1"/>
                          </a:solidFill>
                          <a:latin typeface="+mn-ea"/>
                          <a:ea typeface="+mn-ea"/>
                        </a:rPr>
                        <a:t>万人　実績：</a:t>
                      </a:r>
                      <a:r>
                        <a:rPr kumimoji="1" lang="en-US" altLang="ja-JP" sz="1100" b="0" baseline="0" dirty="0">
                          <a:solidFill>
                            <a:schemeClr val="tx1"/>
                          </a:solidFill>
                          <a:latin typeface="+mn-ea"/>
                          <a:ea typeface="+mn-ea"/>
                        </a:rPr>
                        <a:t>50</a:t>
                      </a:r>
                      <a:r>
                        <a:rPr kumimoji="1" lang="ja-JP" altLang="en-US" sz="1100" b="0" baseline="0" dirty="0">
                          <a:solidFill>
                            <a:schemeClr val="tx1"/>
                          </a:solidFill>
                          <a:latin typeface="+mn-ea"/>
                          <a:ea typeface="+mn-ea"/>
                        </a:rPr>
                        <a:t>万人（令和</a:t>
                      </a:r>
                      <a:r>
                        <a:rPr kumimoji="1" lang="en-US" altLang="ja-JP" sz="1100" b="0" baseline="0" dirty="0">
                          <a:solidFill>
                            <a:schemeClr val="tx1"/>
                          </a:solidFill>
                          <a:latin typeface="+mn-ea"/>
                          <a:ea typeface="+mn-ea"/>
                        </a:rPr>
                        <a:t>8</a:t>
                      </a:r>
                      <a:r>
                        <a:rPr kumimoji="1" lang="ja-JP" altLang="en-US" sz="1100" b="0" baseline="0" dirty="0">
                          <a:solidFill>
                            <a:schemeClr val="tx1"/>
                          </a:solidFill>
                          <a:latin typeface="+mn-ea"/>
                          <a:ea typeface="+mn-ea"/>
                        </a:rPr>
                        <a:t>年</a:t>
                      </a:r>
                      <a:r>
                        <a:rPr kumimoji="1" lang="en-US" altLang="ja-JP" sz="1100" b="0" baseline="0" dirty="0">
                          <a:solidFill>
                            <a:schemeClr val="tx1"/>
                          </a:solidFill>
                          <a:latin typeface="+mn-ea"/>
                          <a:ea typeface="+mn-ea"/>
                        </a:rPr>
                        <a:t>1</a:t>
                      </a:r>
                      <a:r>
                        <a:rPr kumimoji="1" lang="ja-JP" altLang="en-US" sz="1100" b="0" baseline="0" dirty="0">
                          <a:solidFill>
                            <a:schemeClr val="tx1"/>
                          </a:solidFill>
                          <a:latin typeface="+mn-ea"/>
                          <a:ea typeface="+mn-ea"/>
                        </a:rPr>
                        <a:t>月末現在）</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■（再掲）アスマイルについて、万博機運醸成と主体的な健康づくりに取り組む府民の増加をめざすため、</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「ミャクポ！」・「万博入場券」プレゼントキャンペーン</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「健康お年玉スマイルキャンペーン」を実施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■府内大学等のキャリアセンターを対象に、健康経営に関するアンケートを実施</a:t>
                      </a:r>
                    </a:p>
                    <a:p>
                      <a:pPr marL="174625" indent="-174625">
                        <a:lnSpc>
                          <a:spcPct val="100000"/>
                        </a:lnSpc>
                      </a:pPr>
                      <a:endParaRPr kumimoji="1" lang="en-US" altLang="ja-JP" sz="1100" u="none" baseline="0" dirty="0">
                        <a:solidFill>
                          <a:schemeClr val="tx1"/>
                        </a:solidFill>
                        <a:latin typeface="+mn-ea"/>
                        <a:ea typeface="+mn-ea"/>
                      </a:endParaRPr>
                    </a:p>
                    <a:p>
                      <a:pPr marL="174625" indent="-174625">
                        <a:lnSpc>
                          <a:spcPct val="100000"/>
                        </a:lnSpc>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自然に健康になれる環境づくり</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食品流通企業等と連携し、食育イベントや啓発を実施</a:t>
                      </a: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イベント：</a:t>
                      </a:r>
                      <a:r>
                        <a:rPr kumimoji="1" lang="en-US" altLang="ja-JP" sz="1100" b="1" baseline="0" dirty="0">
                          <a:solidFill>
                            <a:schemeClr val="tx1"/>
                          </a:solidFill>
                          <a:latin typeface="+mn-ea"/>
                          <a:ea typeface="+mn-ea"/>
                        </a:rPr>
                        <a:t>9/21</a:t>
                      </a:r>
                      <a:r>
                        <a:rPr kumimoji="1" lang="ja-JP" altLang="en-US" sz="1100" b="1" baseline="0" dirty="0">
                          <a:solidFill>
                            <a:schemeClr val="tx1"/>
                          </a:solidFill>
                          <a:latin typeface="+mn-ea"/>
                          <a:ea typeface="+mn-ea"/>
                        </a:rPr>
                        <a:t>開催</a:t>
                      </a:r>
                      <a:r>
                        <a:rPr kumimoji="1" lang="en-US" altLang="ja-JP" sz="1100" b="1" baseline="0" dirty="0">
                          <a:solidFill>
                            <a:schemeClr val="tx1"/>
                          </a:solidFill>
                          <a:latin typeface="+mn-ea"/>
                          <a:ea typeface="+mn-ea"/>
                        </a:rPr>
                        <a:t>217</a:t>
                      </a:r>
                      <a:r>
                        <a:rPr kumimoji="1" lang="ja-JP" altLang="en-US" sz="1100" b="1" baseline="0" dirty="0">
                          <a:solidFill>
                            <a:schemeClr val="tx1"/>
                          </a:solidFill>
                          <a:latin typeface="+mn-ea"/>
                          <a:ea typeface="+mn-ea"/>
                        </a:rPr>
                        <a:t>人参加、</a:t>
                      </a:r>
                      <a:r>
                        <a:rPr kumimoji="1" lang="en-US" altLang="ja-JP" sz="1100" b="1" baseline="0" dirty="0">
                          <a:solidFill>
                            <a:schemeClr val="tx1"/>
                          </a:solidFill>
                          <a:latin typeface="+mn-ea"/>
                          <a:ea typeface="+mn-ea"/>
                        </a:rPr>
                        <a:t>2/1</a:t>
                      </a:r>
                      <a:r>
                        <a:rPr kumimoji="1" lang="ja-JP" altLang="en-US" sz="1100" b="1" baseline="0" dirty="0">
                          <a:solidFill>
                            <a:schemeClr val="tx1"/>
                          </a:solidFill>
                          <a:latin typeface="+mn-ea"/>
                          <a:ea typeface="+mn-ea"/>
                        </a:rPr>
                        <a:t>開催</a:t>
                      </a:r>
                      <a:r>
                        <a:rPr kumimoji="1" lang="en-US" altLang="ja-JP" sz="1100" b="1" baseline="0" dirty="0">
                          <a:solidFill>
                            <a:schemeClr val="tx1"/>
                          </a:solidFill>
                          <a:latin typeface="+mn-ea"/>
                          <a:ea typeface="+mn-ea"/>
                        </a:rPr>
                        <a:t>176</a:t>
                      </a:r>
                      <a:r>
                        <a:rPr kumimoji="1" lang="ja-JP" altLang="en-US" sz="1100" b="1" baseline="0" dirty="0">
                          <a:solidFill>
                            <a:schemeClr val="tx1"/>
                          </a:solidFill>
                          <a:latin typeface="+mn-ea"/>
                          <a:ea typeface="+mn-ea"/>
                        </a:rPr>
                        <a:t>人参加</a:t>
                      </a:r>
                      <a:r>
                        <a:rPr kumimoji="1" lang="en-US" altLang="ja-JP" sz="1100" b="1" baseline="0" dirty="0">
                          <a:solidFill>
                            <a:schemeClr val="tx1"/>
                          </a:solidFill>
                          <a:latin typeface="+mn-ea"/>
                          <a:ea typeface="+mn-ea"/>
                        </a:rPr>
                        <a:t>】</a:t>
                      </a:r>
                    </a:p>
                    <a:p>
                      <a:pPr marL="174625" indent="-174625">
                        <a:lnSpc>
                          <a:spcPct val="100000"/>
                        </a:lnSpc>
                      </a:pPr>
                      <a:r>
                        <a:rPr kumimoji="1" lang="en-US" altLang="ja-JP" sz="1100" b="1" baseline="0" dirty="0">
                          <a:solidFill>
                            <a:schemeClr val="tx1"/>
                          </a:solidFill>
                          <a:latin typeface="+mn-ea"/>
                          <a:ea typeface="+mn-ea"/>
                        </a:rPr>
                        <a:t>【</a:t>
                      </a:r>
                      <a:r>
                        <a:rPr kumimoji="1" lang="ja-JP" altLang="en-US" sz="1100" b="1" baseline="0" dirty="0">
                          <a:solidFill>
                            <a:schemeClr val="tx1"/>
                          </a:solidFill>
                          <a:latin typeface="+mn-ea"/>
                          <a:ea typeface="+mn-ea"/>
                        </a:rPr>
                        <a:t>店内啓発：</a:t>
                      </a:r>
                      <a:r>
                        <a:rPr kumimoji="1" lang="en-US" altLang="ja-JP" sz="1100" b="1" baseline="0" dirty="0">
                          <a:solidFill>
                            <a:schemeClr val="tx1"/>
                          </a:solidFill>
                          <a:latin typeface="+mn-ea"/>
                          <a:ea typeface="+mn-ea"/>
                        </a:rPr>
                        <a:t>9/1</a:t>
                      </a:r>
                      <a:r>
                        <a:rPr kumimoji="1" lang="ja-JP" altLang="en-US" sz="1100" b="1" baseline="0" dirty="0">
                          <a:solidFill>
                            <a:schemeClr val="tx1"/>
                          </a:solidFill>
                          <a:latin typeface="+mn-ea"/>
                          <a:ea typeface="+mn-ea"/>
                        </a:rPr>
                        <a:t>～</a:t>
                      </a:r>
                      <a:r>
                        <a:rPr kumimoji="1" lang="en-US" altLang="ja-JP" sz="1100" b="1" baseline="0" dirty="0">
                          <a:solidFill>
                            <a:schemeClr val="tx1"/>
                          </a:solidFill>
                          <a:latin typeface="+mn-ea"/>
                          <a:ea typeface="+mn-ea"/>
                        </a:rPr>
                        <a:t>30 </a:t>
                      </a:r>
                      <a:r>
                        <a:rPr kumimoji="1" lang="ja-JP" altLang="en-US" sz="1100" b="1" baseline="0" dirty="0">
                          <a:solidFill>
                            <a:schemeClr val="tx1"/>
                          </a:solidFill>
                          <a:latin typeface="+mn-ea"/>
                          <a:ea typeface="+mn-ea"/>
                        </a:rPr>
                        <a:t>２社</a:t>
                      </a:r>
                      <a:r>
                        <a:rPr kumimoji="1" lang="en-US" altLang="ja-JP" sz="1100" b="1" baseline="0" dirty="0">
                          <a:solidFill>
                            <a:schemeClr val="tx1"/>
                          </a:solidFill>
                          <a:latin typeface="+mn-ea"/>
                          <a:ea typeface="+mn-ea"/>
                        </a:rPr>
                        <a:t>81</a:t>
                      </a:r>
                      <a:r>
                        <a:rPr kumimoji="1" lang="ja-JP" altLang="en-US" sz="1100" b="1" baseline="0" dirty="0">
                          <a:solidFill>
                            <a:schemeClr val="tx1"/>
                          </a:solidFill>
                          <a:latin typeface="+mn-ea"/>
                          <a:ea typeface="+mn-ea"/>
                        </a:rPr>
                        <a:t>店舗、</a:t>
                      </a:r>
                      <a:r>
                        <a:rPr kumimoji="1" lang="en-US" altLang="ja-JP" sz="1100" b="1" baseline="0" dirty="0">
                          <a:solidFill>
                            <a:schemeClr val="tx1"/>
                          </a:solidFill>
                          <a:latin typeface="+mn-ea"/>
                          <a:ea typeface="+mn-ea"/>
                        </a:rPr>
                        <a:t>1/12</a:t>
                      </a:r>
                      <a:r>
                        <a:rPr kumimoji="1" lang="ja-JP" altLang="en-US" sz="1100" b="1" baseline="0" dirty="0">
                          <a:solidFill>
                            <a:schemeClr val="tx1"/>
                          </a:solidFill>
                          <a:latin typeface="+mn-ea"/>
                          <a:ea typeface="+mn-ea"/>
                        </a:rPr>
                        <a:t>～</a:t>
                      </a:r>
                      <a:r>
                        <a:rPr kumimoji="1" lang="en-US" altLang="ja-JP" sz="1100" b="1" baseline="0" dirty="0">
                          <a:solidFill>
                            <a:schemeClr val="tx1"/>
                          </a:solidFill>
                          <a:latin typeface="+mn-ea"/>
                          <a:ea typeface="+mn-ea"/>
                        </a:rPr>
                        <a:t>/23  1</a:t>
                      </a:r>
                      <a:r>
                        <a:rPr kumimoji="1" lang="ja-JP" altLang="en-US" sz="1100" b="1" baseline="0" dirty="0">
                          <a:solidFill>
                            <a:schemeClr val="tx1"/>
                          </a:solidFill>
                          <a:latin typeface="+mn-ea"/>
                          <a:ea typeface="+mn-ea"/>
                        </a:rPr>
                        <a:t>社</a:t>
                      </a:r>
                      <a:r>
                        <a:rPr kumimoji="1" lang="en-US" altLang="ja-JP" sz="1100" b="1" baseline="0" dirty="0">
                          <a:solidFill>
                            <a:schemeClr val="tx1"/>
                          </a:solidFill>
                          <a:latin typeface="+mn-ea"/>
                          <a:ea typeface="+mn-ea"/>
                        </a:rPr>
                        <a:t>22</a:t>
                      </a:r>
                      <a:r>
                        <a:rPr kumimoji="1" lang="ja-JP" altLang="en-US" sz="1100" b="1" baseline="0" dirty="0">
                          <a:solidFill>
                            <a:schemeClr val="tx1"/>
                          </a:solidFill>
                          <a:latin typeface="+mn-ea"/>
                          <a:ea typeface="+mn-ea"/>
                        </a:rPr>
                        <a:t>店舗</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■総合型地域スポーツクラブ活動促進事業について、登録・認証制度の審査会への協力や各市町村やクラブからの問い合わせに応じた助言等を実施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■自転車ネットワーク計画策定の働きかけを行った市町村に対し、計画策定に向けた取組み状況のヒアリングを実施。また、交通安全対策連絡調整会議などを通じて、計画未策定の市町村への働きかけを実施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■府内</a:t>
                      </a:r>
                      <a:r>
                        <a:rPr kumimoji="1" lang="en-US" altLang="ja-JP" sz="1100" b="0" baseline="0" dirty="0">
                          <a:solidFill>
                            <a:schemeClr val="tx1"/>
                          </a:solidFill>
                          <a:latin typeface="+mn-ea"/>
                          <a:ea typeface="+mn-ea"/>
                        </a:rPr>
                        <a:t>4</a:t>
                      </a:r>
                      <a:r>
                        <a:rPr kumimoji="1" lang="ja-JP" altLang="en-US" sz="1100" b="0" baseline="0" dirty="0">
                          <a:solidFill>
                            <a:schemeClr val="tx1"/>
                          </a:solidFill>
                          <a:latin typeface="+mn-ea"/>
                          <a:ea typeface="+mn-ea"/>
                        </a:rPr>
                        <a:t>つの広域サイクルラインを活用し、府内外からの多くの来阪者が快適に府内各地の周遊できる環境を整備するため、近隣府県や市町村との広域連携による自転車を活用したまちづくりを推進</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■うめきた</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期区域において、都市公園整備工事を実施</a:t>
                      </a:r>
                      <a:endParaRPr kumimoji="1" lang="en-US" altLang="ja-JP" sz="1100" b="0" baseline="0" dirty="0">
                        <a:solidFill>
                          <a:schemeClr val="tx1"/>
                        </a:solidFill>
                        <a:latin typeface="+mn-ea"/>
                        <a:ea typeface="+mn-ea"/>
                      </a:endParaRPr>
                    </a:p>
                    <a:p>
                      <a:pPr marL="174625" indent="-174625">
                        <a:lnSpc>
                          <a:spcPct val="100000"/>
                        </a:lnSpc>
                      </a:pP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Tree>
    <p:extLst>
      <p:ext uri="{BB962C8B-B14F-4D97-AF65-F5344CB8AC3E}">
        <p14:creationId xmlns:p14="http://schemas.microsoft.com/office/powerpoint/2010/main" val="31630486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2182636008"/>
              </p:ext>
            </p:extLst>
          </p:nvPr>
        </p:nvGraphicFramePr>
        <p:xfrm>
          <a:off x="468793" y="325645"/>
          <a:ext cx="8928000" cy="279024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2053998">
                <a:tc>
                  <a:txBody>
                    <a:bodyPr/>
                    <a:lstStyle/>
                    <a:p>
                      <a:pPr>
                        <a:lnSpc>
                          <a:spcPct val="100000"/>
                        </a:lnSpc>
                      </a:pPr>
                      <a:r>
                        <a:rPr kumimoji="1" lang="ja-JP" altLang="en-US" sz="1600" baseline="0" dirty="0">
                          <a:latin typeface="+mn-ea"/>
                          <a:ea typeface="+mn-ea"/>
                        </a:rPr>
                        <a:t>本年度の     </a:t>
                      </a:r>
                      <a:endParaRPr kumimoji="1" lang="en-US" altLang="ja-JP" sz="1600" baseline="0" dirty="0">
                        <a:latin typeface="+mn-ea"/>
                        <a:ea typeface="+mn-ea"/>
                      </a:endParaRPr>
                    </a:p>
                    <a:p>
                      <a:pPr>
                        <a:lnSpc>
                          <a:spcPct val="100000"/>
                        </a:lnSpc>
                      </a:pPr>
                      <a:r>
                        <a:rPr kumimoji="1" lang="ja-JP" altLang="en-US" sz="1600" baseline="0" dirty="0">
                          <a:latin typeface="+mn-ea"/>
                          <a:ea typeface="+mn-ea"/>
                        </a:rPr>
                        <a:t>取組み</a:t>
                      </a:r>
                      <a:endParaRPr kumimoji="1" lang="en-US" altLang="ja-JP"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nSpc>
                          <a:spcPct val="100000"/>
                        </a:lnSpc>
                      </a:pPr>
                      <a:r>
                        <a:rPr kumimoji="1" lang="en-US" altLang="ja-JP" sz="1100" b="1" u="sng" baseline="0" dirty="0">
                          <a:solidFill>
                            <a:schemeClr val="tx1"/>
                          </a:solidFill>
                          <a:latin typeface="+mn-ea"/>
                          <a:ea typeface="+mn-ea"/>
                        </a:rPr>
                        <a:t>《</a:t>
                      </a:r>
                      <a:r>
                        <a:rPr kumimoji="1" lang="ja-JP" altLang="en-US" sz="1100" b="1" u="sng" baseline="0" dirty="0">
                          <a:solidFill>
                            <a:schemeClr val="tx1"/>
                          </a:solidFill>
                          <a:latin typeface="+mn-ea"/>
                          <a:ea typeface="+mn-ea"/>
                        </a:rPr>
                        <a:t>府民と社会とのつながりを重視した環境整備</a:t>
                      </a:r>
                      <a:r>
                        <a:rPr kumimoji="1" lang="en-US" altLang="ja-JP" sz="1100" b="1" u="sng" baseline="0" dirty="0">
                          <a:solidFill>
                            <a:schemeClr val="tx1"/>
                          </a:solidFill>
                          <a:latin typeface="+mn-ea"/>
                          <a:ea typeface="+mn-ea"/>
                        </a:rPr>
                        <a:t>》</a:t>
                      </a:r>
                    </a:p>
                    <a:p>
                      <a:pPr marL="174625" indent="-174625">
                        <a:lnSpc>
                          <a:spcPct val="100000"/>
                        </a:lnSpc>
                      </a:pP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（再掲）府内全大学を対象とした情報交換会を実施</a:t>
                      </a:r>
                      <a:r>
                        <a:rPr kumimoji="1" lang="en-US" altLang="ja-JP" sz="1100" b="0" baseline="0" dirty="0">
                          <a:solidFill>
                            <a:schemeClr val="tx1"/>
                          </a:solidFill>
                          <a:latin typeface="+mn-ea"/>
                          <a:ea typeface="+mn-ea"/>
                        </a:rPr>
                        <a:t>【15</a:t>
                      </a:r>
                      <a:r>
                        <a:rPr kumimoji="1" lang="ja-JP" altLang="en-US" sz="1100" b="0" baseline="0" dirty="0">
                          <a:solidFill>
                            <a:schemeClr val="tx1"/>
                          </a:solidFill>
                          <a:latin typeface="+mn-ea"/>
                          <a:ea typeface="+mn-ea"/>
                        </a:rPr>
                        <a:t>大学</a:t>
                      </a:r>
                      <a:r>
                        <a:rPr kumimoji="1" lang="en-US" altLang="ja-JP" sz="1100" b="0" baseline="0" dirty="0">
                          <a:solidFill>
                            <a:schemeClr val="tx1"/>
                          </a:solidFill>
                          <a:latin typeface="+mn-ea"/>
                          <a:ea typeface="+mn-ea"/>
                        </a:rPr>
                        <a:t>25</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15</a:t>
                      </a:r>
                      <a:r>
                        <a:rPr kumimoji="1" lang="ja-JP" altLang="en-US" sz="1100" b="0" baseline="0" dirty="0">
                          <a:solidFill>
                            <a:schemeClr val="tx1"/>
                          </a:solidFill>
                          <a:latin typeface="+mn-ea"/>
                          <a:ea typeface="+mn-ea"/>
                        </a:rPr>
                        <a:t>保健所</a:t>
                      </a:r>
                      <a:r>
                        <a:rPr kumimoji="1" lang="en-US" altLang="ja-JP" sz="1100" b="0" baseline="0" dirty="0">
                          <a:solidFill>
                            <a:schemeClr val="tx1"/>
                          </a:solidFill>
                          <a:latin typeface="+mn-ea"/>
                          <a:ea typeface="+mn-ea"/>
                        </a:rPr>
                        <a:t>22</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（再掲）やせ・肥満に関するモデル事業として、学祭や健康診断等で体組成測定を実施し、測定結果に基づき管理栄養士から指導・助言を実施</a:t>
                      </a:r>
                      <a:r>
                        <a:rPr kumimoji="1" lang="en-US" altLang="ja-JP" sz="1100" b="0" baseline="0" dirty="0">
                          <a:solidFill>
                            <a:schemeClr val="tx1"/>
                          </a:solidFill>
                          <a:latin typeface="+mn-ea"/>
                          <a:ea typeface="+mn-ea"/>
                        </a:rPr>
                        <a:t>【5</a:t>
                      </a:r>
                      <a:r>
                        <a:rPr kumimoji="1" lang="ja-JP" altLang="en-US" sz="1100" b="0" baseline="0" dirty="0">
                          <a:solidFill>
                            <a:schemeClr val="tx1"/>
                          </a:solidFill>
                          <a:latin typeface="+mn-ea"/>
                          <a:ea typeface="+mn-ea"/>
                        </a:rPr>
                        <a:t>大学（計</a:t>
                      </a:r>
                      <a:r>
                        <a:rPr kumimoji="1" lang="en-US" altLang="ja-JP" sz="1100" b="0" baseline="0" dirty="0">
                          <a:solidFill>
                            <a:schemeClr val="tx1"/>
                          </a:solidFill>
                          <a:latin typeface="+mn-ea"/>
                          <a:ea typeface="+mn-ea"/>
                        </a:rPr>
                        <a:t>363</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endParaRPr kumimoji="1" lang="ja-JP" altLang="en-US" sz="1100" b="0"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「健康サポート薬局」の認知度を上げるため、「アスマイル」にて、健康サポート薬局の活用法や探し方を紹介したコラムの掲載及び府民を対象とした薬局に関するアンケート調査の実施</a:t>
                      </a: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健康サポート薬局の概要を含む啓発資材「かかりつけ薬剤師・薬局」を府内保健所及び本庁の窓口にて配布すると共に、関係団体に送付</a:t>
                      </a:r>
                    </a:p>
                    <a:p>
                      <a:pPr marL="174625" indent="-174625">
                        <a:lnSpc>
                          <a:spcPct val="100000"/>
                        </a:lnSpc>
                      </a:pPr>
                      <a:r>
                        <a:rPr kumimoji="1" lang="ja-JP" altLang="en-US" sz="1100" b="0" baseline="0" dirty="0">
                          <a:solidFill>
                            <a:schemeClr val="tx1"/>
                          </a:solidFill>
                          <a:latin typeface="+mn-ea"/>
                          <a:ea typeface="+mn-ea"/>
                        </a:rPr>
                        <a:t>■「薬と健康の週間」の期間に、府民向けイベント「府民のつどい」を開催し、健康サポート薬局・地域連携薬局・お薬手帳などについて啓発資材の配布やおくすりクイズ大会などを実施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■団地集会所等を活用した健康教室でウォーキングイベントや健康相談を「まちかど保健室」として実施</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■住民運営の「通いの場」での専門職による運動や栄養・口腔機能等に関する支援により、地域活動に参加しながら介護予防ができる体制づくりへの支援</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■構成員の高齢化により事務手続き面等で課題を有する老人クラブをサポートすることにより、地域の支え合い・助け合い活動の継続・活性化を支援</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■全国健康福祉祭への大阪府代表選手派遣数</a:t>
                      </a:r>
                      <a:r>
                        <a:rPr kumimoji="1" lang="en-US" altLang="ja-JP" sz="1100" b="0" baseline="0" dirty="0">
                          <a:solidFill>
                            <a:schemeClr val="tx1"/>
                          </a:solidFill>
                          <a:latin typeface="+mn-ea"/>
                          <a:ea typeface="+mn-ea"/>
                        </a:rPr>
                        <a:t>【103</a:t>
                      </a:r>
                      <a:r>
                        <a:rPr kumimoji="1" lang="ja-JP" altLang="en-US" sz="1100" b="0" baseline="0" dirty="0">
                          <a:solidFill>
                            <a:schemeClr val="tx1"/>
                          </a:solidFill>
                          <a:latin typeface="+mn-ea"/>
                          <a:ea typeface="+mn-ea"/>
                        </a:rPr>
                        <a:t>人</a:t>
                      </a:r>
                      <a:r>
                        <a:rPr kumimoji="1" lang="en-US" altLang="ja-JP" sz="1100" b="0" baseline="0" dirty="0">
                          <a:solidFill>
                            <a:schemeClr val="tx1"/>
                          </a:solidFill>
                          <a:latin typeface="+mn-ea"/>
                          <a:ea typeface="+mn-ea"/>
                        </a:rPr>
                        <a:t>】</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スライド番号プレースホルダー 1"/>
          <p:cNvSpPr>
            <a:spLocks noGrp="1"/>
          </p:cNvSpPr>
          <p:nvPr>
            <p:ph type="sldNum" sz="quarter" idx="12"/>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62</a:t>
            </a:fld>
            <a:endParaRPr kumimoji="1" lang="ja-JP" altLang="en-US" sz="1400" b="1"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5" name="表 4">
            <a:extLst>
              <a:ext uri="{FF2B5EF4-FFF2-40B4-BE49-F238E27FC236}">
                <a16:creationId xmlns:a16="http://schemas.microsoft.com/office/drawing/2014/main" id="{C2AF4E6C-1369-4DBD-80FD-4235AFECE44B}"/>
              </a:ext>
            </a:extLst>
          </p:cNvPr>
          <p:cNvGraphicFramePr>
            <a:graphicFrameLocks noGrp="1"/>
          </p:cNvGraphicFramePr>
          <p:nvPr>
            <p:extLst>
              <p:ext uri="{D42A27DB-BD31-4B8C-83A1-F6EECF244321}">
                <p14:modId xmlns:p14="http://schemas.microsoft.com/office/powerpoint/2010/main" val="3928258233"/>
              </p:ext>
            </p:extLst>
          </p:nvPr>
        </p:nvGraphicFramePr>
        <p:xfrm>
          <a:off x="468793" y="3115885"/>
          <a:ext cx="8928000" cy="2287320"/>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31474298"/>
                    </a:ext>
                  </a:extLst>
                </a:gridCol>
                <a:gridCol w="7920000">
                  <a:extLst>
                    <a:ext uri="{9D8B030D-6E8A-4147-A177-3AD203B41FA5}">
                      <a16:colId xmlns:a16="http://schemas.microsoft.com/office/drawing/2014/main" val="310862319"/>
                    </a:ext>
                  </a:extLst>
                </a:gridCol>
              </a:tblGrid>
              <a:tr h="22254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7</a:t>
                      </a:r>
                      <a:r>
                        <a:rPr kumimoji="1" lang="ja-JP" altLang="en-US"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最終予</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国民健康保険ヘルスアップ支援事業＜国保連合会と共に行う府域の地域診断事業＞（</a:t>
                      </a:r>
                      <a:r>
                        <a:rPr kumimoji="1" lang="en-US" altLang="ja-JP" sz="1100" b="0" baseline="0" dirty="0">
                          <a:solidFill>
                            <a:schemeClr val="tx1"/>
                          </a:solidFill>
                          <a:latin typeface="+mn-ea"/>
                          <a:ea typeface="+mn-ea"/>
                        </a:rPr>
                        <a:t>32,861</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健康格差の解決プログラム促進事業＜格差解決に向けた健康づくりの見える化事業＞（</a:t>
                      </a:r>
                      <a:r>
                        <a:rPr kumimoji="1" lang="en-US" altLang="ja-JP" sz="1100" b="0" baseline="0" dirty="0">
                          <a:solidFill>
                            <a:schemeClr val="tx1"/>
                          </a:solidFill>
                          <a:latin typeface="+mn-ea"/>
                          <a:ea typeface="+mn-ea"/>
                        </a:rPr>
                        <a:t>9,849</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健康格差の解決プログラム促進事業＜大阪府健康づくり実態調査＞（</a:t>
                      </a:r>
                      <a:r>
                        <a:rPr kumimoji="1" lang="en-US" altLang="ja-JP" sz="1100" b="0" baseline="0" dirty="0">
                          <a:solidFill>
                            <a:schemeClr val="tx1"/>
                          </a:solidFill>
                          <a:latin typeface="+mn-ea"/>
                          <a:ea typeface="+mn-ea"/>
                        </a:rPr>
                        <a:t>16,000</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健康・栄養対策費（政策）＜自然に健康になれる持続可能な食環境づくり＞（</a:t>
                      </a:r>
                      <a:r>
                        <a:rPr kumimoji="1" lang="en-US" altLang="ja-JP" sz="1100" b="0" baseline="0" dirty="0">
                          <a:solidFill>
                            <a:schemeClr val="tx1"/>
                          </a:solidFill>
                          <a:latin typeface="+mn-ea"/>
                          <a:ea typeface="+mn-ea"/>
                        </a:rPr>
                        <a:t>5,022</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ニュータウン再生事業（</a:t>
                      </a:r>
                      <a:r>
                        <a:rPr kumimoji="1" lang="en-US" altLang="ja-JP" sz="1100" b="0" baseline="0" dirty="0">
                          <a:solidFill>
                            <a:schemeClr val="tx1"/>
                          </a:solidFill>
                          <a:latin typeface="+mn-ea"/>
                          <a:ea typeface="+mn-ea"/>
                        </a:rPr>
                        <a:t>635</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広域サイクルルート連携事業（</a:t>
                      </a:r>
                      <a:r>
                        <a:rPr kumimoji="1" lang="en-US" altLang="ja-JP" sz="1100" b="0" baseline="0" dirty="0">
                          <a:solidFill>
                            <a:schemeClr val="tx1"/>
                          </a:solidFill>
                          <a:latin typeface="+mn-ea"/>
                          <a:ea typeface="+mn-ea"/>
                        </a:rPr>
                        <a:t>7,100</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うめきたまちづくり推進費（</a:t>
                      </a:r>
                      <a:r>
                        <a:rPr kumimoji="1" lang="en-US" altLang="ja-JP" sz="1100" b="0" baseline="0" dirty="0">
                          <a:solidFill>
                            <a:schemeClr val="tx1"/>
                          </a:solidFill>
                          <a:latin typeface="+mn-ea"/>
                          <a:ea typeface="+mn-ea"/>
                        </a:rPr>
                        <a:t>218,444</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健康キャンパス・プロジェクト事業（</a:t>
                      </a:r>
                      <a:r>
                        <a:rPr kumimoji="1" lang="en-US" altLang="ja-JP" sz="1100" b="0" baseline="0" dirty="0">
                          <a:solidFill>
                            <a:schemeClr val="tx1"/>
                          </a:solidFill>
                          <a:latin typeface="+mn-ea"/>
                          <a:ea typeface="+mn-ea"/>
                        </a:rPr>
                        <a:t>1,773</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地域福祉・高齢者福祉交付金（</a:t>
                      </a:r>
                      <a:r>
                        <a:rPr kumimoji="1" lang="en-US" altLang="ja-JP" sz="1100" b="0" baseline="0" dirty="0">
                          <a:solidFill>
                            <a:schemeClr val="tx1"/>
                          </a:solidFill>
                          <a:latin typeface="+mn-ea"/>
                          <a:ea typeface="+mn-ea"/>
                        </a:rPr>
                        <a:t>901,598</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地域包括ケアシステム構築に資する人材育成・資質向上事業＜介護予防活動強化推進事業＞（</a:t>
                      </a:r>
                      <a:r>
                        <a:rPr kumimoji="1" lang="en-US" altLang="ja-JP" sz="1100" b="0" baseline="0" dirty="0">
                          <a:solidFill>
                            <a:schemeClr val="tx1"/>
                          </a:solidFill>
                          <a:latin typeface="+mn-ea"/>
                          <a:ea typeface="+mn-ea"/>
                        </a:rPr>
                        <a:t>21,705</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全国健康福祉祭派遣事業（</a:t>
                      </a:r>
                      <a:r>
                        <a:rPr kumimoji="1" lang="en-US" altLang="ja-JP" sz="1100" b="0" baseline="0" dirty="0">
                          <a:solidFill>
                            <a:schemeClr val="tx1"/>
                          </a:solidFill>
                          <a:latin typeface="+mn-ea"/>
                          <a:ea typeface="+mn-ea"/>
                        </a:rPr>
                        <a:t>14,673</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高齢者地域活動促進費（</a:t>
                      </a:r>
                      <a:r>
                        <a:rPr kumimoji="1" lang="en-US" altLang="ja-JP" sz="1100" b="0" baseline="0" dirty="0">
                          <a:solidFill>
                            <a:schemeClr val="tx1"/>
                          </a:solidFill>
                          <a:latin typeface="+mn-ea"/>
                          <a:ea typeface="+mn-ea"/>
                        </a:rPr>
                        <a:t>75,230</a:t>
                      </a:r>
                      <a:r>
                        <a:rPr kumimoji="1" lang="ja-JP" altLang="en-US" sz="1100" b="0" baseline="0" dirty="0">
                          <a:solidFill>
                            <a:schemeClr val="tx1"/>
                          </a:solidFill>
                          <a:latin typeface="+mn-ea"/>
                          <a:ea typeface="+mn-ea"/>
                        </a:rPr>
                        <a:t>千円）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老人クラブ事務手続き等支援事業（</a:t>
                      </a:r>
                      <a:r>
                        <a:rPr kumimoji="1" lang="en-US" altLang="ja-JP" sz="1100" b="0" baseline="0" dirty="0">
                          <a:solidFill>
                            <a:schemeClr val="tx1"/>
                          </a:solidFill>
                          <a:latin typeface="+mn-ea"/>
                          <a:ea typeface="+mn-ea"/>
                        </a:rPr>
                        <a:t>3,113</a:t>
                      </a:r>
                      <a:r>
                        <a:rPr kumimoji="1" lang="ja-JP" altLang="en-US" sz="1100" b="0" baseline="0" dirty="0">
                          <a:solidFill>
                            <a:schemeClr val="tx1"/>
                          </a:solidFill>
                          <a:latin typeface="+mn-ea"/>
                          <a:ea typeface="+mn-ea"/>
                        </a:rPr>
                        <a:t>千円）</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38278602"/>
                  </a:ext>
                </a:extLst>
              </a:tr>
            </a:tbl>
          </a:graphicData>
        </a:graphic>
      </p:graphicFrame>
      <p:graphicFrame>
        <p:nvGraphicFramePr>
          <p:cNvPr id="6" name="表 5">
            <a:extLst>
              <a:ext uri="{FF2B5EF4-FFF2-40B4-BE49-F238E27FC236}">
                <a16:creationId xmlns:a16="http://schemas.microsoft.com/office/drawing/2014/main" id="{76F798C0-4EC7-4D17-9830-D046DAEE2B23}"/>
              </a:ext>
            </a:extLst>
          </p:cNvPr>
          <p:cNvGraphicFramePr>
            <a:graphicFrameLocks noGrp="1"/>
          </p:cNvGraphicFramePr>
          <p:nvPr>
            <p:extLst>
              <p:ext uri="{D42A27DB-BD31-4B8C-83A1-F6EECF244321}">
                <p14:modId xmlns:p14="http://schemas.microsoft.com/office/powerpoint/2010/main" val="3015508728"/>
              </p:ext>
            </p:extLst>
          </p:nvPr>
        </p:nvGraphicFramePr>
        <p:xfrm>
          <a:off x="468793" y="5403205"/>
          <a:ext cx="8928000" cy="1022995"/>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10229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bg1"/>
                          </a:solidFill>
                          <a:latin typeface="+mn-ea"/>
                          <a:ea typeface="+mn-ea"/>
                        </a:rPr>
                        <a:t>課題・必要な取組み</a:t>
                      </a:r>
                      <a:endParaRPr kumimoji="1" lang="ja-JP" altLang="en-US" sz="12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職域における健康づくり</a:t>
                      </a:r>
                      <a:r>
                        <a:rPr kumimoji="1" lang="en-US" altLang="ja-JP" sz="1100" u="none" baseline="0" dirty="0">
                          <a:solidFill>
                            <a:schemeClr val="tx1"/>
                          </a:solidFill>
                          <a:latin typeface="+mn-ea"/>
                          <a:ea typeface="+mn-ea"/>
                        </a:rPr>
                        <a:t>》</a:t>
                      </a:r>
                      <a:endParaRPr kumimoji="1" lang="en-US" altLang="ja-JP" sz="1100" b="0" u="none"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■職場における健康づくりの気運醸成</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■中小企業における健康経営の取組拡大</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u="none" baseline="0" dirty="0">
                          <a:solidFill>
                            <a:schemeClr val="tx1"/>
                          </a:solidFill>
                          <a:latin typeface="+mn-ea"/>
                          <a:ea typeface="+mn-ea"/>
                        </a:rPr>
                        <a:t>■健康アプリのリニューアル（令和</a:t>
                      </a:r>
                      <a:r>
                        <a:rPr kumimoji="1" lang="en-US" altLang="ja-JP" sz="1100" b="0" u="none" baseline="0" dirty="0">
                          <a:solidFill>
                            <a:schemeClr val="tx1"/>
                          </a:solidFill>
                          <a:latin typeface="+mn-ea"/>
                          <a:ea typeface="+mn-ea"/>
                        </a:rPr>
                        <a:t>9</a:t>
                      </a:r>
                      <a:r>
                        <a:rPr kumimoji="1" lang="ja-JP" altLang="en-US" sz="1100" b="0" u="none" baseline="0" dirty="0">
                          <a:solidFill>
                            <a:schemeClr val="tx1"/>
                          </a:solidFill>
                          <a:latin typeface="+mn-ea"/>
                          <a:ea typeface="+mn-ea"/>
                        </a:rPr>
                        <a:t>年</a:t>
                      </a:r>
                      <a:r>
                        <a:rPr kumimoji="1" lang="en-US" altLang="ja-JP" sz="1100" b="0" u="none" baseline="0" dirty="0">
                          <a:solidFill>
                            <a:schemeClr val="tx1"/>
                          </a:solidFill>
                          <a:latin typeface="+mn-ea"/>
                          <a:ea typeface="+mn-ea"/>
                        </a:rPr>
                        <a:t>2</a:t>
                      </a:r>
                      <a:r>
                        <a:rPr kumimoji="1" lang="ja-JP" altLang="en-US" sz="1100" b="0" u="none" baseline="0" dirty="0">
                          <a:solidFill>
                            <a:schemeClr val="tx1"/>
                          </a:solidFill>
                          <a:latin typeface="+mn-ea"/>
                          <a:ea typeface="+mn-ea"/>
                        </a:rPr>
                        <a:t>月リリース予定）</a:t>
                      </a:r>
                      <a:endParaRPr kumimoji="1" lang="en-US" altLang="ja-JP" sz="1100" b="0" u="none"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bl>
          </a:graphicData>
        </a:graphic>
      </p:graphicFrame>
    </p:spTree>
    <p:extLst>
      <p:ext uri="{BB962C8B-B14F-4D97-AF65-F5344CB8AC3E}">
        <p14:creationId xmlns:p14="http://schemas.microsoft.com/office/powerpoint/2010/main" val="146370853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 name="スライド番号プレースホルダー 1"/>
          <p:cNvSpPr>
            <a:spLocks noGrp="1"/>
          </p:cNvSpPr>
          <p:nvPr>
            <p:ph type="sldNum" sz="quarter" idx="12"/>
          </p:nvPr>
        </p:nvSpPr>
        <p:spPr>
          <a:xfrm>
            <a:off x="9523412" y="6546852"/>
            <a:ext cx="375961" cy="28800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63</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3" name="表 2">
            <a:extLst>
              <a:ext uri="{FF2B5EF4-FFF2-40B4-BE49-F238E27FC236}">
                <a16:creationId xmlns:a16="http://schemas.microsoft.com/office/drawing/2014/main" id="{65E73A73-7EDF-4D4B-B45F-DC6F88C40D9F}"/>
              </a:ext>
            </a:extLst>
          </p:cNvPr>
          <p:cNvGraphicFramePr>
            <a:graphicFrameLocks noGrp="1"/>
          </p:cNvGraphicFramePr>
          <p:nvPr>
            <p:extLst>
              <p:ext uri="{D42A27DB-BD31-4B8C-83A1-F6EECF244321}">
                <p14:modId xmlns:p14="http://schemas.microsoft.com/office/powerpoint/2010/main" val="1919309232"/>
              </p:ext>
            </p:extLst>
          </p:nvPr>
        </p:nvGraphicFramePr>
        <p:xfrm>
          <a:off x="425085" y="2286000"/>
          <a:ext cx="9098325" cy="3505200"/>
        </p:xfrm>
        <a:graphic>
          <a:graphicData uri="http://schemas.openxmlformats.org/drawingml/2006/table">
            <a:tbl>
              <a:tblPr firstRow="1" bandRow="1">
                <a:tableStyleId>{5C22544A-7EE6-4342-B048-85BDC9FD1C3A}</a:tableStyleId>
              </a:tblPr>
              <a:tblGrid>
                <a:gridCol w="1027230">
                  <a:extLst>
                    <a:ext uri="{9D8B030D-6E8A-4147-A177-3AD203B41FA5}">
                      <a16:colId xmlns:a16="http://schemas.microsoft.com/office/drawing/2014/main" val="1318851893"/>
                    </a:ext>
                  </a:extLst>
                </a:gridCol>
                <a:gridCol w="8071095">
                  <a:extLst>
                    <a:ext uri="{9D8B030D-6E8A-4147-A177-3AD203B41FA5}">
                      <a16:colId xmlns:a16="http://schemas.microsoft.com/office/drawing/2014/main" val="2796073323"/>
                    </a:ext>
                  </a:extLst>
                </a:gridCol>
              </a:tblGrid>
              <a:tr h="3505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次年度の主な取組み</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市町村の健康格差の縮小</a:t>
                      </a:r>
                      <a:r>
                        <a:rPr kumimoji="1" lang="en-US" altLang="ja-JP" sz="1100" b="1" u="none"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■最新の健康医療情報を地域ごとに見える化し、健康課題に応じた地域の保健事業支援の充実</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■市町村健康寿命延伸にかかる共創創出支援事業の実施</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職域における健康づくり</a:t>
                      </a:r>
                      <a:r>
                        <a:rPr kumimoji="1" lang="en-US" altLang="ja-JP" sz="1100" b="1" u="none" baseline="0" dirty="0">
                          <a:solidFill>
                            <a:schemeClr val="tx1"/>
                          </a:solidFill>
                          <a:latin typeface="+mn-ea"/>
                          <a:ea typeface="+mn-ea"/>
                        </a:rPr>
                        <a:t>》</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職場における健康づくりの気運醸成</a:t>
                      </a:r>
                    </a:p>
                    <a:p>
                      <a:pPr marL="174625" indent="-174625">
                        <a:lnSpc>
                          <a:spcPct val="100000"/>
                        </a:lnSpc>
                      </a:pPr>
                      <a:r>
                        <a:rPr kumimoji="1" lang="ja-JP" altLang="en-US" sz="1100" b="0" baseline="0" dirty="0">
                          <a:solidFill>
                            <a:schemeClr val="tx1"/>
                          </a:solidFill>
                          <a:latin typeface="+mn-ea"/>
                          <a:ea typeface="+mn-ea"/>
                        </a:rPr>
                        <a:t>■中小企業における健康経営の取組拡大</a:t>
                      </a:r>
                    </a:p>
                    <a:p>
                      <a:pPr marL="174625" indent="-174625">
                        <a:lnSpc>
                          <a:spcPct val="100000"/>
                        </a:lnSpc>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u="none" baseline="0" dirty="0">
                          <a:solidFill>
                            <a:schemeClr val="tx1"/>
                          </a:solidFill>
                          <a:latin typeface="+mn-ea"/>
                          <a:ea typeface="+mn-ea"/>
                        </a:rPr>
                        <a:t>《</a:t>
                      </a:r>
                      <a:r>
                        <a:rPr kumimoji="1" lang="ja-JP" altLang="en-US" sz="1100" b="1" u="sng" baseline="0" dirty="0">
                          <a:solidFill>
                            <a:schemeClr val="tx1"/>
                          </a:solidFill>
                          <a:latin typeface="+mn-ea"/>
                          <a:ea typeface="+mn-ea"/>
                        </a:rPr>
                        <a:t>自然に健康になれる環境づくり</a:t>
                      </a:r>
                      <a:r>
                        <a:rPr kumimoji="1" lang="en-US" altLang="ja-JP" sz="1100" b="1" u="none" baseline="0" dirty="0">
                          <a:solidFill>
                            <a:schemeClr val="tx1"/>
                          </a:solidFill>
                          <a:latin typeface="+mn-ea"/>
                          <a:ea typeface="+mn-ea"/>
                        </a:rPr>
                        <a:t>》</a:t>
                      </a:r>
                      <a:endParaRPr kumimoji="1" lang="en-US" altLang="ja-JP" sz="1100" b="1" u="none"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mn-ea"/>
                          <a:ea typeface="+mn-ea"/>
                        </a:rPr>
                        <a:t>■</a:t>
                      </a:r>
                      <a:r>
                        <a:rPr kumimoji="1" lang="ja-JP" altLang="en-US" sz="1100" b="1" baseline="0" dirty="0">
                          <a:solidFill>
                            <a:schemeClr val="tx1"/>
                          </a:solidFill>
                          <a:latin typeface="+mn-ea"/>
                          <a:ea typeface="+mn-ea"/>
                        </a:rPr>
                        <a:t>自然に健康になれる食環境づくりに向けた産学官等による取組み</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■府スポーツ協会や大阪</a:t>
                      </a:r>
                      <a:r>
                        <a:rPr kumimoji="1" lang="en-US" altLang="ja-JP" sz="1100" b="0" baseline="0" dirty="0">
                          <a:solidFill>
                            <a:schemeClr val="tx1"/>
                          </a:solidFill>
                          <a:latin typeface="+mn-ea"/>
                          <a:ea typeface="+mn-ea"/>
                        </a:rPr>
                        <a:t>SC</a:t>
                      </a:r>
                      <a:r>
                        <a:rPr kumimoji="1" lang="ja-JP" altLang="en-US" sz="1100" b="0" baseline="0" dirty="0">
                          <a:solidFill>
                            <a:schemeClr val="tx1"/>
                          </a:solidFill>
                          <a:latin typeface="+mn-ea"/>
                          <a:ea typeface="+mn-ea"/>
                        </a:rPr>
                        <a:t>ねっとと連携した取組み</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■近隣府県や市町村との広域連携による自転車を活用したまちづくりの推進</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■令和</a:t>
                      </a:r>
                      <a:r>
                        <a:rPr kumimoji="1" lang="en-US" altLang="ja-JP" sz="1100" b="0" baseline="0" dirty="0">
                          <a:solidFill>
                            <a:schemeClr val="tx1"/>
                          </a:solidFill>
                          <a:latin typeface="+mn-ea"/>
                          <a:ea typeface="+mn-ea"/>
                        </a:rPr>
                        <a:t>9</a:t>
                      </a:r>
                      <a:r>
                        <a:rPr kumimoji="1" lang="ja-JP" altLang="en-US" sz="1100" b="0" baseline="0" dirty="0">
                          <a:solidFill>
                            <a:schemeClr val="tx1"/>
                          </a:solidFill>
                          <a:latin typeface="+mn-ea"/>
                          <a:ea typeface="+mn-ea"/>
                        </a:rPr>
                        <a:t>年度のうめきた</a:t>
                      </a:r>
                      <a:r>
                        <a:rPr kumimoji="1" lang="en-US" altLang="ja-JP" sz="1100" b="0" baseline="0" dirty="0">
                          <a:solidFill>
                            <a:schemeClr val="tx1"/>
                          </a:solidFill>
                          <a:latin typeface="+mn-ea"/>
                          <a:ea typeface="+mn-ea"/>
                        </a:rPr>
                        <a:t>2</a:t>
                      </a:r>
                      <a:r>
                        <a:rPr kumimoji="1" lang="ja-JP" altLang="en-US" sz="1100" b="0" baseline="0" dirty="0">
                          <a:solidFill>
                            <a:schemeClr val="tx1"/>
                          </a:solidFill>
                          <a:latin typeface="+mn-ea"/>
                          <a:ea typeface="+mn-ea"/>
                        </a:rPr>
                        <a:t>期全体まちびらきに向け、都市公園整備工事の推進</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endParaRPr kumimoji="1" lang="en-US" altLang="ja-JP" sz="1100" b="1" baseline="0" dirty="0">
                        <a:solidFill>
                          <a:schemeClr val="tx1"/>
                        </a:solidFill>
                        <a:highlight>
                          <a:srgbClr val="00FF00"/>
                        </a:highlight>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府民と社会とのつながりを重視した環境整備</a:t>
                      </a:r>
                      <a:r>
                        <a:rPr kumimoji="1" lang="en-US" altLang="ja-JP" sz="1100" b="1" baseline="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■全大学対象の情報交換会等を開催するとともに、全大学に学生の身体活動・運動に関する情報等の健康情報を発信</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■地域福祉・高齢者福祉交付金を活用した居場所づくりの取組や市町村の取組支援</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■市町村における通いの場の啓発や専門職の派遣体制を支援</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■サポート事業等により老人クラブへの支援を継続</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■やせ・肥満に関するモデル事業の展開</a:t>
                      </a:r>
                      <a:endParaRPr kumimoji="1" lang="en-US" altLang="ja-JP" sz="1100" b="0" baseline="0" dirty="0">
                        <a:solidFill>
                          <a:schemeClr val="tx1"/>
                        </a:solidFill>
                        <a:latin typeface="+mn-ea"/>
                        <a:ea typeface="+mn-ea"/>
                      </a:endParaRP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09604983"/>
                  </a:ext>
                </a:extLst>
              </a:tr>
            </a:tbl>
          </a:graphicData>
        </a:graphic>
      </p:graphicFrame>
      <p:graphicFrame>
        <p:nvGraphicFramePr>
          <p:cNvPr id="6" name="表 5">
            <a:extLst>
              <a:ext uri="{FF2B5EF4-FFF2-40B4-BE49-F238E27FC236}">
                <a16:creationId xmlns:a16="http://schemas.microsoft.com/office/drawing/2014/main" id="{71AA5875-797F-4F30-9B8D-56C30B61FF19}"/>
              </a:ext>
            </a:extLst>
          </p:cNvPr>
          <p:cNvGraphicFramePr>
            <a:graphicFrameLocks noGrp="1"/>
          </p:cNvGraphicFramePr>
          <p:nvPr>
            <p:extLst>
              <p:ext uri="{D42A27DB-BD31-4B8C-83A1-F6EECF244321}">
                <p14:modId xmlns:p14="http://schemas.microsoft.com/office/powerpoint/2010/main" val="4239241342"/>
              </p:ext>
            </p:extLst>
          </p:nvPr>
        </p:nvGraphicFramePr>
        <p:xfrm>
          <a:off x="425086" y="313129"/>
          <a:ext cx="9098325" cy="1972871"/>
        </p:xfrm>
        <a:graphic>
          <a:graphicData uri="http://schemas.openxmlformats.org/drawingml/2006/table">
            <a:tbl>
              <a:tblPr firstRow="1" bandRow="1">
                <a:tableStyleId>{5C22544A-7EE6-4342-B048-85BDC9FD1C3A}</a:tableStyleId>
              </a:tblPr>
              <a:tblGrid>
                <a:gridCol w="1027231">
                  <a:extLst>
                    <a:ext uri="{9D8B030D-6E8A-4147-A177-3AD203B41FA5}">
                      <a16:colId xmlns:a16="http://schemas.microsoft.com/office/drawing/2014/main" val="528851062"/>
                    </a:ext>
                  </a:extLst>
                </a:gridCol>
                <a:gridCol w="8071094">
                  <a:extLst>
                    <a:ext uri="{9D8B030D-6E8A-4147-A177-3AD203B41FA5}">
                      <a16:colId xmlns:a16="http://schemas.microsoft.com/office/drawing/2014/main" val="89849022"/>
                    </a:ext>
                  </a:extLst>
                </a:gridCol>
              </a:tblGrid>
              <a:tr h="197287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baseline="0" dirty="0">
                          <a:solidFill>
                            <a:schemeClr val="bg1"/>
                          </a:solidFill>
                          <a:latin typeface="+mn-ea"/>
                          <a:ea typeface="+mn-ea"/>
                        </a:rPr>
                        <a:t>課題・必要な取組み</a:t>
                      </a:r>
                      <a:endParaRPr kumimoji="1" lang="ja-JP" altLang="en-US" sz="1600" baseline="0" dirty="0">
                        <a:latin typeface="+mn-ea"/>
                        <a:ea typeface="+mn-ea"/>
                      </a:endParaRP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u="none" baseline="0" dirty="0">
                          <a:solidFill>
                            <a:schemeClr val="tx1"/>
                          </a:solidFill>
                          <a:latin typeface="+mn-ea"/>
                          <a:ea typeface="+mn-ea"/>
                        </a:rPr>
                        <a:t>《</a:t>
                      </a:r>
                      <a:r>
                        <a:rPr kumimoji="1" lang="ja-JP" altLang="en-US" sz="1100" u="sng" baseline="0" dirty="0">
                          <a:solidFill>
                            <a:schemeClr val="tx1"/>
                          </a:solidFill>
                          <a:latin typeface="+mn-ea"/>
                          <a:ea typeface="+mn-ea"/>
                        </a:rPr>
                        <a:t>自然に健康になれる環境づくり</a:t>
                      </a:r>
                      <a:r>
                        <a:rPr kumimoji="1" lang="en-US" altLang="ja-JP" sz="1100" u="none" baseline="0" dirty="0">
                          <a:solidFill>
                            <a:schemeClr val="tx1"/>
                          </a:solidFill>
                          <a:latin typeface="+mn-ea"/>
                          <a:ea typeface="+mn-ea"/>
                        </a:rPr>
                        <a:t>》</a:t>
                      </a:r>
                      <a:endParaRPr kumimoji="1" lang="en-US" altLang="ja-JP" sz="1100" b="1"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■府スポーツ協会や大阪</a:t>
                      </a:r>
                      <a:r>
                        <a:rPr kumimoji="1" lang="en-US" altLang="ja-JP" sz="1100" b="0" baseline="0" dirty="0">
                          <a:solidFill>
                            <a:schemeClr val="tx1"/>
                          </a:solidFill>
                          <a:latin typeface="+mn-ea"/>
                          <a:ea typeface="+mn-ea"/>
                        </a:rPr>
                        <a:t>SC</a:t>
                      </a:r>
                      <a:r>
                        <a:rPr kumimoji="1" lang="ja-JP" altLang="en-US" sz="1100" b="0" baseline="0" dirty="0">
                          <a:solidFill>
                            <a:schemeClr val="tx1"/>
                          </a:solidFill>
                          <a:latin typeface="+mn-ea"/>
                          <a:ea typeface="+mn-ea"/>
                        </a:rPr>
                        <a:t>ねっとと連携した、総合型地域スポーツクラブへの訪問指導の充実</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■自然に健康になれる持続可能な食環境づくりに向け、多業種が連携した継続的な取組み</a:t>
                      </a:r>
                    </a:p>
                    <a:p>
                      <a:pPr marL="174625" indent="-174625">
                        <a:lnSpc>
                          <a:spcPct val="100000"/>
                        </a:lnSpc>
                      </a:pPr>
                      <a:r>
                        <a:rPr kumimoji="1" lang="ja-JP" altLang="en-US" sz="1100" b="0" baseline="0" dirty="0">
                          <a:solidFill>
                            <a:schemeClr val="tx1"/>
                          </a:solidFill>
                          <a:latin typeface="+mn-ea"/>
                          <a:ea typeface="+mn-ea"/>
                        </a:rPr>
                        <a:t>■健康に関心が薄い層へのアプローチ </a:t>
                      </a:r>
                    </a:p>
                    <a:p>
                      <a:pPr marL="174625" indent="-174625">
                        <a:lnSpc>
                          <a:spcPct val="100000"/>
                        </a:lnSpc>
                      </a:pPr>
                      <a:endParaRPr kumimoji="1" lang="en-US" altLang="ja-JP" sz="1100" b="1" baseline="0" dirty="0">
                        <a:solidFill>
                          <a:schemeClr val="tx1"/>
                        </a:solidFill>
                        <a:latin typeface="+mn-ea"/>
                        <a:ea typeface="+mn-ea"/>
                      </a:endParaRPr>
                    </a:p>
                    <a:p>
                      <a:pPr marL="174625" indent="-174625">
                        <a:lnSpc>
                          <a:spcPct val="100000"/>
                        </a:lnSpc>
                      </a:pPr>
                      <a:r>
                        <a:rPr kumimoji="1" lang="en-US" altLang="ja-JP" sz="1100" b="1" baseline="0" dirty="0">
                          <a:solidFill>
                            <a:schemeClr val="tx1"/>
                          </a:solidFill>
                          <a:latin typeface="+mn-ea"/>
                          <a:ea typeface="+mn-ea"/>
                        </a:rPr>
                        <a:t>《</a:t>
                      </a:r>
                      <a:r>
                        <a:rPr kumimoji="1" lang="ja-JP" altLang="en-US" sz="1100" b="1" u="sng" baseline="0" dirty="0">
                          <a:solidFill>
                            <a:schemeClr val="tx1"/>
                          </a:solidFill>
                          <a:latin typeface="+mn-ea"/>
                          <a:ea typeface="+mn-ea"/>
                        </a:rPr>
                        <a:t>府民と社会とのつながりを重視した環境整備</a:t>
                      </a:r>
                      <a:r>
                        <a:rPr kumimoji="1" lang="en-US" altLang="ja-JP" sz="1100" b="1" baseline="0" dirty="0">
                          <a:solidFill>
                            <a:schemeClr val="tx1"/>
                          </a:solidFill>
                          <a:latin typeface="+mn-ea"/>
                          <a:ea typeface="+mn-ea"/>
                        </a:rPr>
                        <a:t>》</a:t>
                      </a:r>
                    </a:p>
                    <a:p>
                      <a:pPr marL="174625" indent="-174625">
                        <a:lnSpc>
                          <a:spcPct val="100000"/>
                        </a:lnSpc>
                      </a:pPr>
                      <a:r>
                        <a:rPr kumimoji="1" lang="ja-JP" altLang="en-US" sz="1100" b="0" baseline="0" dirty="0">
                          <a:solidFill>
                            <a:schemeClr val="tx1"/>
                          </a:solidFill>
                          <a:latin typeface="+mn-ea"/>
                          <a:ea typeface="+mn-ea"/>
                        </a:rPr>
                        <a:t>■府民の健康をサポートする健康サポート薬局の認知度の向上</a:t>
                      </a:r>
                      <a:endParaRPr kumimoji="1" lang="en-US" altLang="ja-JP" sz="1100" b="0" baseline="0" dirty="0">
                        <a:solidFill>
                          <a:schemeClr val="tx1"/>
                        </a:solidFill>
                        <a:latin typeface="+mn-ea"/>
                        <a:ea typeface="+mn-ea"/>
                      </a:endParaRPr>
                    </a:p>
                    <a:p>
                      <a:pPr marL="174625" indent="-174625">
                        <a:lnSpc>
                          <a:spcPct val="100000"/>
                        </a:lnSpc>
                      </a:pPr>
                      <a:r>
                        <a:rPr kumimoji="1" lang="ja-JP" altLang="en-US" sz="1100" b="0" baseline="0" dirty="0">
                          <a:solidFill>
                            <a:schemeClr val="tx1"/>
                          </a:solidFill>
                          <a:latin typeface="+mn-ea"/>
                          <a:ea typeface="+mn-ea"/>
                        </a:rPr>
                        <a:t>■高齢者の生きがいづくりの推進</a:t>
                      </a:r>
                      <a:endParaRPr kumimoji="1" lang="en-US" altLang="ja-JP" sz="1100" b="0" baseline="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u="none" baseline="0" dirty="0">
                          <a:solidFill>
                            <a:schemeClr val="tx1"/>
                          </a:solidFill>
                          <a:latin typeface="+mn-ea"/>
                          <a:ea typeface="+mn-ea"/>
                        </a:rPr>
                        <a:t>■大学生等におけるヘルスリテラシーの向上</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u="none" baseline="0" dirty="0">
                          <a:solidFill>
                            <a:schemeClr val="tx1"/>
                          </a:solidFill>
                          <a:latin typeface="+mn-ea"/>
                          <a:ea typeface="+mn-ea"/>
                        </a:rPr>
                        <a:t>■やせ・肥満に関するモデル事業の展開</a:t>
                      </a:r>
                    </a:p>
                  </a:txBody>
                  <a:tcPr marL="72000" marR="72000" marT="54000" marB="5400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4319985"/>
                  </a:ext>
                </a:extLst>
              </a:tr>
            </a:tbl>
          </a:graphicData>
        </a:graphic>
      </p:graphicFrame>
    </p:spTree>
    <p:extLst>
      <p:ext uri="{BB962C8B-B14F-4D97-AF65-F5344CB8AC3E}">
        <p14:creationId xmlns:p14="http://schemas.microsoft.com/office/powerpoint/2010/main" val="379607005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16793" y="211802"/>
            <a:ext cx="9432000" cy="640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graphicFrame>
        <p:nvGraphicFramePr>
          <p:cNvPr id="14" name="表 13"/>
          <p:cNvGraphicFramePr>
            <a:graphicFrameLocks noGrp="1"/>
          </p:cNvGraphicFramePr>
          <p:nvPr>
            <p:extLst>
              <p:ext uri="{D42A27DB-BD31-4B8C-83A1-F6EECF244321}">
                <p14:modId xmlns:p14="http://schemas.microsoft.com/office/powerpoint/2010/main" val="449971847"/>
              </p:ext>
            </p:extLst>
          </p:nvPr>
        </p:nvGraphicFramePr>
        <p:xfrm>
          <a:off x="468793" y="410072"/>
          <a:ext cx="8928000" cy="2362956"/>
        </p:xfrm>
        <a:graphic>
          <a:graphicData uri="http://schemas.openxmlformats.org/drawingml/2006/table">
            <a:tbl>
              <a:tblPr firstRow="1" bandRow="1">
                <a:tableStyleId>{5C22544A-7EE6-4342-B048-85BDC9FD1C3A}</a:tableStyleId>
              </a:tblPr>
              <a:tblGrid>
                <a:gridCol w="1008000">
                  <a:extLst>
                    <a:ext uri="{9D8B030D-6E8A-4147-A177-3AD203B41FA5}">
                      <a16:colId xmlns:a16="http://schemas.microsoft.com/office/drawing/2014/main" val="528851062"/>
                    </a:ext>
                  </a:extLst>
                </a:gridCol>
                <a:gridCol w="7920000">
                  <a:extLst>
                    <a:ext uri="{9D8B030D-6E8A-4147-A177-3AD203B41FA5}">
                      <a16:colId xmlns:a16="http://schemas.microsoft.com/office/drawing/2014/main" val="89849022"/>
                    </a:ext>
                  </a:extLst>
                </a:gridCol>
              </a:tblGrid>
              <a:tr h="236295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令和</a:t>
                      </a:r>
                      <a:r>
                        <a:rPr kumimoji="1" lang="en-US" altLang="ja-JP" sz="1050" b="1" i="0" u="none" strike="noStrike" kern="1200" cap="none" spc="0" normalizeH="0" baseline="0" noProof="0" dirty="0">
                          <a:ln>
                            <a:noFill/>
                          </a:ln>
                          <a:solidFill>
                            <a:schemeClr val="bg1"/>
                          </a:solidFill>
                          <a:effectLst/>
                          <a:uLnTx/>
                          <a:uFillTx/>
                          <a:latin typeface="游ゴシック" panose="020B0400000000000000" pitchFamily="50" charset="-128"/>
                          <a:ea typeface="+mn-ea"/>
                          <a:cs typeface="+mn-cs"/>
                        </a:rPr>
                        <a:t>8</a:t>
                      </a: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年度</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予算</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rPr>
                        <a:t>（主要事業）</a:t>
                      </a:r>
                      <a:endParaRPr kumimoji="1" lang="en-US" altLang="ja-JP" sz="1050" b="1" i="0" u="none" strike="noStrike" kern="1200" cap="none" spc="0" normalizeH="0" baseline="0" noProof="0" dirty="0">
                        <a:ln>
                          <a:noFill/>
                        </a:ln>
                        <a:solidFill>
                          <a:prstClr val="white"/>
                        </a:solidFill>
                        <a:effectLst/>
                        <a:uLnTx/>
                        <a:uFillTx/>
                        <a:latin typeface="游ゴシック" panose="020B0400000000000000" pitchFamily="50" charset="-128"/>
                        <a:ea typeface="+mn-ea"/>
                        <a:cs typeface="+mn-cs"/>
                      </a:endParaRPr>
                    </a:p>
                  </a:txBody>
                  <a:tcPr marL="54000" marR="18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国民健康保険ヘルスアップ支援事業＜国保連合会と共に行う府域の地域診断事業＞（</a:t>
                      </a:r>
                      <a:r>
                        <a:rPr kumimoji="1" lang="en-US" altLang="ja-JP" sz="1100" b="0" baseline="0" dirty="0">
                          <a:solidFill>
                            <a:schemeClr val="tx1"/>
                          </a:solidFill>
                          <a:latin typeface="+mn-ea"/>
                          <a:ea typeface="+mn-ea"/>
                        </a:rPr>
                        <a:t>20,296</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減額</a:t>
                      </a:r>
                      <a:r>
                        <a:rPr kumimoji="1" lang="en-US" altLang="ja-JP" sz="1100" b="0" baseline="0" dirty="0">
                          <a:solidFill>
                            <a:schemeClr val="tx1"/>
                          </a:solidFill>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健康・栄養対策費（政策）＜自然に健康になれる持続可能な食環境づくり＞（</a:t>
                      </a:r>
                      <a:r>
                        <a:rPr kumimoji="1" lang="en-US" altLang="ja-JP" sz="1100" b="0" baseline="0" dirty="0">
                          <a:solidFill>
                            <a:schemeClr val="tx1"/>
                          </a:solidFill>
                          <a:latin typeface="+mn-ea"/>
                          <a:ea typeface="+mn-ea"/>
                        </a:rPr>
                        <a:t>3,623</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減額</a:t>
                      </a:r>
                      <a:r>
                        <a:rPr kumimoji="1" lang="en-US" altLang="ja-JP" sz="1100" b="0" baseline="0" dirty="0">
                          <a:solidFill>
                            <a:schemeClr val="tx1"/>
                          </a:solidFill>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ニュータウン再生事業（</a:t>
                      </a:r>
                      <a:r>
                        <a:rPr kumimoji="1" lang="en-US" altLang="ja-JP" sz="1100" b="0" baseline="0" dirty="0">
                          <a:solidFill>
                            <a:schemeClr val="tx1"/>
                          </a:solidFill>
                          <a:latin typeface="+mn-ea"/>
                          <a:ea typeface="+mn-ea"/>
                        </a:rPr>
                        <a:t>635</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広域サイクルルート連携事業（</a:t>
                      </a:r>
                      <a:r>
                        <a:rPr kumimoji="1" lang="en-US" altLang="ja-JP" sz="1100" b="0" baseline="0" dirty="0">
                          <a:solidFill>
                            <a:schemeClr val="tx1"/>
                          </a:solidFill>
                          <a:latin typeface="+mn-ea"/>
                          <a:ea typeface="+mn-ea"/>
                        </a:rPr>
                        <a:t>7,100</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うめきたまちづくり推進費（</a:t>
                      </a:r>
                      <a:r>
                        <a:rPr kumimoji="1" lang="en-US" altLang="ja-JP" sz="1100" b="0" baseline="0" dirty="0">
                          <a:solidFill>
                            <a:schemeClr val="tx1"/>
                          </a:solidFill>
                          <a:latin typeface="+mn-ea"/>
                          <a:ea typeface="+mn-ea"/>
                        </a:rPr>
                        <a:t>234,273</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拡充</a:t>
                      </a:r>
                      <a:r>
                        <a:rPr kumimoji="1" lang="en-US" altLang="ja-JP" sz="1100" b="0" baseline="0" dirty="0">
                          <a:solidFill>
                            <a:schemeClr val="tx1"/>
                          </a:solidFill>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健康キャンパス・プロジェクト事業（</a:t>
                      </a:r>
                      <a:r>
                        <a:rPr kumimoji="1" lang="en-US" altLang="ja-JP" sz="1100" b="0" baseline="0" dirty="0">
                          <a:solidFill>
                            <a:schemeClr val="tx1"/>
                          </a:solidFill>
                          <a:latin typeface="+mn-ea"/>
                          <a:ea typeface="+mn-ea"/>
                        </a:rPr>
                        <a:t>1,773</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地域福祉・高齢者福祉交付金（</a:t>
                      </a:r>
                      <a:r>
                        <a:rPr kumimoji="1" lang="en-US" altLang="ja-JP" sz="1100" b="0" baseline="0" dirty="0">
                          <a:solidFill>
                            <a:schemeClr val="tx1"/>
                          </a:solidFill>
                          <a:latin typeface="+mn-ea"/>
                          <a:ea typeface="+mn-ea"/>
                        </a:rPr>
                        <a:t>901,598</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介護予防活動強化推進事業（</a:t>
                      </a:r>
                      <a:r>
                        <a:rPr kumimoji="1" lang="en-US" altLang="ja-JP" sz="1100" b="0" baseline="0" dirty="0">
                          <a:solidFill>
                            <a:schemeClr val="tx1"/>
                          </a:solidFill>
                          <a:latin typeface="+mn-ea"/>
                          <a:ea typeface="+mn-ea"/>
                        </a:rPr>
                        <a:t>21,705</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ねんりんピック（全国健康福祉祭）（</a:t>
                      </a:r>
                      <a:r>
                        <a:rPr kumimoji="1" lang="en-US" altLang="ja-JP" sz="1100" b="0" baseline="0" dirty="0">
                          <a:solidFill>
                            <a:schemeClr val="tx1"/>
                          </a:solidFill>
                          <a:latin typeface="+mn-ea"/>
                          <a:ea typeface="+mn-ea"/>
                        </a:rPr>
                        <a:t>18,483</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拡充</a:t>
                      </a:r>
                      <a:r>
                        <a:rPr kumimoji="1" lang="en-US" altLang="ja-JP" sz="1100" b="0" baseline="0" dirty="0">
                          <a:solidFill>
                            <a:schemeClr val="tx1"/>
                          </a:solidFill>
                          <a:latin typeface="+mn-ea"/>
                          <a:ea typeface="+mn-ea"/>
                        </a:rPr>
                        <a:t>】</a:t>
                      </a:r>
                      <a:endParaRPr kumimoji="1" lang="ja-JP" altLang="en-US" sz="1100" b="0" baseline="0" dirty="0">
                        <a:solidFill>
                          <a:schemeClr val="tx1"/>
                        </a:solidFill>
                        <a:latin typeface="+mn-ea"/>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高齢者地域活動促進費（</a:t>
                      </a:r>
                      <a:r>
                        <a:rPr kumimoji="1" lang="en-US" altLang="ja-JP" sz="1100" b="0" baseline="0" dirty="0">
                          <a:solidFill>
                            <a:schemeClr val="tx1"/>
                          </a:solidFill>
                          <a:latin typeface="+mn-ea"/>
                          <a:ea typeface="+mn-ea"/>
                        </a:rPr>
                        <a:t>75,230</a:t>
                      </a:r>
                      <a:r>
                        <a:rPr kumimoji="1" lang="ja-JP" altLang="en-US" sz="1100" b="0" baseline="0" dirty="0">
                          <a:solidFill>
                            <a:schemeClr val="tx1"/>
                          </a:solidFill>
                          <a:latin typeface="+mn-ea"/>
                          <a:ea typeface="+mn-ea"/>
                        </a:rPr>
                        <a:t>千円）</a:t>
                      </a:r>
                    </a:p>
                    <a:p>
                      <a:pPr>
                        <a:lnSpc>
                          <a:spcPct val="100000"/>
                        </a:lnSpc>
                      </a:pPr>
                      <a:r>
                        <a:rPr kumimoji="1" lang="ja-JP" altLang="en-US" sz="1100" b="0" baseline="0" dirty="0">
                          <a:solidFill>
                            <a:schemeClr val="tx1"/>
                          </a:solidFill>
                          <a:latin typeface="+mn-ea"/>
                          <a:ea typeface="+mn-ea"/>
                        </a:rPr>
                        <a:t>老人クラブ事務手続き等支援事業（</a:t>
                      </a:r>
                      <a:r>
                        <a:rPr kumimoji="1" lang="en-US" altLang="ja-JP" sz="1100" b="0" baseline="0" dirty="0">
                          <a:solidFill>
                            <a:schemeClr val="tx1"/>
                          </a:solidFill>
                          <a:latin typeface="+mn-ea"/>
                          <a:ea typeface="+mn-ea"/>
                        </a:rPr>
                        <a:t>3,113</a:t>
                      </a:r>
                      <a:r>
                        <a:rPr kumimoji="1" lang="ja-JP" altLang="en-US" sz="1100" b="0" baseline="0" dirty="0">
                          <a:solidFill>
                            <a:schemeClr val="tx1"/>
                          </a:solidFill>
                          <a:latin typeface="+mn-ea"/>
                          <a:ea typeface="+mn-ea"/>
                        </a:rPr>
                        <a:t>千円）</a:t>
                      </a:r>
                      <a:endParaRPr kumimoji="1" lang="en-US" altLang="ja-JP" sz="1100" b="0" baseline="0" dirty="0">
                        <a:solidFill>
                          <a:schemeClr val="tx1"/>
                        </a:solidFill>
                        <a:latin typeface="+mn-ea"/>
                        <a:ea typeface="+mn-ea"/>
                      </a:endParaRPr>
                    </a:p>
                    <a:p>
                      <a:pPr>
                        <a:lnSpc>
                          <a:spcPct val="100000"/>
                        </a:lnSpc>
                      </a:pPr>
                      <a:r>
                        <a:rPr kumimoji="1" lang="ja-JP" altLang="en-US" sz="1100" b="0" baseline="0" dirty="0">
                          <a:solidFill>
                            <a:schemeClr val="tx1"/>
                          </a:solidFill>
                          <a:latin typeface="+mn-ea"/>
                          <a:ea typeface="+mn-ea"/>
                        </a:rPr>
                        <a:t>健康づくり支援プラットフォーム整備等事業費（</a:t>
                      </a:r>
                      <a:r>
                        <a:rPr kumimoji="1" lang="en-US" altLang="ja-JP" sz="1100" b="0" baseline="0" dirty="0">
                          <a:solidFill>
                            <a:schemeClr val="tx1"/>
                          </a:solidFill>
                          <a:latin typeface="+mn-ea"/>
                          <a:ea typeface="+mn-ea"/>
                        </a:rPr>
                        <a:t>268,238</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拡充</a:t>
                      </a:r>
                      <a:r>
                        <a:rPr kumimoji="1" lang="en-US" altLang="ja-JP" sz="1100" b="0" baseline="0" dirty="0">
                          <a:solidFill>
                            <a:schemeClr val="tx1"/>
                          </a:solidFill>
                          <a:latin typeface="+mn-ea"/>
                          <a:ea typeface="+mn-ea"/>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baseline="0" dirty="0">
                          <a:solidFill>
                            <a:schemeClr val="tx1"/>
                          </a:solidFill>
                          <a:latin typeface="+mn-ea"/>
                          <a:ea typeface="+mn-ea"/>
                        </a:rPr>
                        <a:t>市町村健康寿命延伸にかかる共創創出支援事業（</a:t>
                      </a:r>
                      <a:r>
                        <a:rPr kumimoji="1" lang="en-US" altLang="ja-JP" sz="1100" b="0" baseline="0" dirty="0">
                          <a:solidFill>
                            <a:schemeClr val="tx1"/>
                          </a:solidFill>
                          <a:latin typeface="+mn-ea"/>
                          <a:ea typeface="+mn-ea"/>
                        </a:rPr>
                        <a:t>33,632</a:t>
                      </a:r>
                      <a:r>
                        <a:rPr kumimoji="1" lang="ja-JP" altLang="en-US" sz="1100" b="0" baseline="0" dirty="0">
                          <a:solidFill>
                            <a:schemeClr val="tx1"/>
                          </a:solidFill>
                          <a:latin typeface="+mn-ea"/>
                          <a:ea typeface="+mn-ea"/>
                        </a:rPr>
                        <a:t>千円）</a:t>
                      </a:r>
                      <a:r>
                        <a:rPr kumimoji="1" lang="en-US" altLang="ja-JP" sz="1100" b="0" baseline="0" dirty="0">
                          <a:solidFill>
                            <a:schemeClr val="tx1"/>
                          </a:solidFill>
                          <a:latin typeface="+mn-ea"/>
                          <a:ea typeface="+mn-ea"/>
                        </a:rPr>
                        <a:t>【</a:t>
                      </a:r>
                      <a:r>
                        <a:rPr kumimoji="1" lang="ja-JP" altLang="en-US" sz="1100" b="0" baseline="0" dirty="0">
                          <a:solidFill>
                            <a:schemeClr val="tx1"/>
                          </a:solidFill>
                          <a:latin typeface="+mn-ea"/>
                          <a:ea typeface="+mn-ea"/>
                        </a:rPr>
                        <a:t>新規</a:t>
                      </a:r>
                      <a:r>
                        <a:rPr kumimoji="1" lang="en-US" altLang="ja-JP" sz="1100" b="0" baseline="0" dirty="0">
                          <a:solidFill>
                            <a:schemeClr val="tx1"/>
                          </a:solidFill>
                          <a:latin typeface="+mn-ea"/>
                          <a:ea typeface="+mn-ea"/>
                        </a:rPr>
                        <a:t>】</a:t>
                      </a:r>
                    </a:p>
                  </a:txBody>
                  <a:tcPr marL="72000" marR="72000" marT="54000" marB="54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72225170"/>
                  </a:ext>
                </a:extLst>
              </a:tr>
            </a:tbl>
          </a:graphicData>
        </a:graphic>
      </p:graphicFrame>
      <p:sp>
        <p:nvSpPr>
          <p:cNvPr id="2" name="スライド番号プレースホルダー 1"/>
          <p:cNvSpPr>
            <a:spLocks noGrp="1"/>
          </p:cNvSpPr>
          <p:nvPr>
            <p:ph type="sldNum" sz="quarter" idx="12"/>
          </p:nvPr>
        </p:nvSpPr>
        <p:spPr>
          <a:xfrm>
            <a:off x="9523412" y="6546852"/>
            <a:ext cx="375961" cy="28800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64</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8312075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558118D-1FCD-4225-B085-6540BD54F5FD}"/>
              </a:ext>
            </a:extLst>
          </p:cNvPr>
          <p:cNvSpPr/>
          <p:nvPr/>
        </p:nvSpPr>
        <p:spPr>
          <a:xfrm>
            <a:off x="-6627" y="2471"/>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まとめ</a:t>
            </a:r>
          </a:p>
        </p:txBody>
      </p:sp>
      <p:pic>
        <p:nvPicPr>
          <p:cNvPr id="4" name="図 3">
            <a:extLst>
              <a:ext uri="{FF2B5EF4-FFF2-40B4-BE49-F238E27FC236}">
                <a16:creationId xmlns:a16="http://schemas.microsoft.com/office/drawing/2014/main" id="{4F6096C4-56F6-4208-9710-AD1666401B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5" name="正方形/長方形 4">
            <a:extLst>
              <a:ext uri="{FF2B5EF4-FFF2-40B4-BE49-F238E27FC236}">
                <a16:creationId xmlns:a16="http://schemas.microsoft.com/office/drawing/2014/main" id="{6B3909EF-DA0D-46F3-AE53-5FAAAE071E9C}"/>
              </a:ext>
            </a:extLst>
          </p:cNvPr>
          <p:cNvSpPr/>
          <p:nvPr/>
        </p:nvSpPr>
        <p:spPr>
          <a:xfrm>
            <a:off x="237000" y="687689"/>
            <a:ext cx="9432000" cy="6018189"/>
          </a:xfrm>
          <a:prstGeom prst="rect">
            <a:avLst/>
          </a:prstGeom>
          <a:solidFill>
            <a:srgbClr val="D1E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0" name="角丸四角形 47">
            <a:extLst>
              <a:ext uri="{FF2B5EF4-FFF2-40B4-BE49-F238E27FC236}">
                <a16:creationId xmlns:a16="http://schemas.microsoft.com/office/drawing/2014/main" id="{4CA77ECC-BFC7-482A-ACE4-76399710836A}"/>
              </a:ext>
            </a:extLst>
          </p:cNvPr>
          <p:cNvSpPr/>
          <p:nvPr/>
        </p:nvSpPr>
        <p:spPr>
          <a:xfrm>
            <a:off x="363000" y="728575"/>
            <a:ext cx="9180000" cy="5931010"/>
          </a:xfrm>
          <a:prstGeom prst="roundRect">
            <a:avLst>
              <a:gd name="adj" fmla="val 3517"/>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1" name="四角形: 角を丸くする 10">
            <a:extLst>
              <a:ext uri="{FF2B5EF4-FFF2-40B4-BE49-F238E27FC236}">
                <a16:creationId xmlns:a16="http://schemas.microsoft.com/office/drawing/2014/main" id="{2E47972A-8D78-423F-A2E4-5960076275DD}"/>
              </a:ext>
            </a:extLst>
          </p:cNvPr>
          <p:cNvSpPr/>
          <p:nvPr/>
        </p:nvSpPr>
        <p:spPr>
          <a:xfrm>
            <a:off x="426188" y="774195"/>
            <a:ext cx="3413760"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メイリオ" panose="020B0604030504040204" pitchFamily="50" charset="-128"/>
                <a:ea typeface="メイリオ" panose="020B0604030504040204" pitchFamily="50" charset="-128"/>
              </a:rPr>
              <a:t>令和</a:t>
            </a:r>
            <a:r>
              <a:rPr kumimoji="1" lang="en-US" altLang="ja-JP" sz="1400" b="1" dirty="0">
                <a:solidFill>
                  <a:schemeClr val="bg1"/>
                </a:solidFill>
                <a:latin typeface="メイリオ" panose="020B0604030504040204" pitchFamily="50" charset="-128"/>
                <a:ea typeface="メイリオ" panose="020B0604030504040204" pitchFamily="50" charset="-128"/>
              </a:rPr>
              <a:t>7</a:t>
            </a:r>
            <a:r>
              <a:rPr kumimoji="1" lang="ja-JP" altLang="en-US" sz="1400" b="1" dirty="0">
                <a:solidFill>
                  <a:prstClr val="white"/>
                </a:solidFill>
                <a:latin typeface="メイリオ" panose="020B0604030504040204" pitchFamily="50" charset="-128"/>
                <a:ea typeface="メイリオ" panose="020B0604030504040204" pitchFamily="50" charset="-128"/>
              </a:rPr>
              <a:t>年度　取組み評価</a:t>
            </a:r>
            <a:endPar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12" name="角丸四角形 47">
            <a:extLst>
              <a:ext uri="{FF2B5EF4-FFF2-40B4-BE49-F238E27FC236}">
                <a16:creationId xmlns:a16="http://schemas.microsoft.com/office/drawing/2014/main" id="{4CEF5F1C-E185-47FA-A224-BE143D9B9F71}"/>
              </a:ext>
            </a:extLst>
          </p:cNvPr>
          <p:cNvSpPr/>
          <p:nvPr/>
        </p:nvSpPr>
        <p:spPr>
          <a:xfrm>
            <a:off x="493296" y="1889693"/>
            <a:ext cx="8985136" cy="4194112"/>
          </a:xfrm>
          <a:prstGeom prst="roundRect">
            <a:avLst>
              <a:gd name="adj" fmla="val 8499"/>
            </a:avLst>
          </a:prstGeom>
          <a:noFill/>
          <a:ln w="19050">
            <a:noFill/>
          </a:ln>
        </p:spPr>
        <p:txBody>
          <a:bodyPr wrap="square" lIns="72000" tIns="72000" rIns="72000" bIns="72000" anchor="t" anchorCtr="0">
            <a:noAutofit/>
          </a:bodyPr>
          <a:lstStyle/>
          <a:p>
            <a:r>
              <a:rPr lang="ja-JP" altLang="en-US" sz="1400" b="1" dirty="0">
                <a:solidFill>
                  <a:schemeClr val="accent1"/>
                </a:solidFill>
                <a:latin typeface="+mn-ea"/>
              </a:rPr>
              <a:t>生活習慣病の発症予防　</a:t>
            </a:r>
            <a:endParaRPr lang="en-US" altLang="ja-JP" sz="1400" b="1" dirty="0">
              <a:solidFill>
                <a:schemeClr val="accent1"/>
              </a:solidFill>
              <a:latin typeface="+mn-ea"/>
            </a:endParaRPr>
          </a:p>
          <a:p>
            <a:r>
              <a:rPr lang="en-US" altLang="ja-JP" sz="1400" b="1" dirty="0">
                <a:solidFill>
                  <a:schemeClr val="accent1"/>
                </a:solidFill>
                <a:latin typeface="+mn-ea"/>
              </a:rPr>
              <a:t>【</a:t>
            </a:r>
            <a:r>
              <a:rPr lang="ja-JP" altLang="en-US" sz="1400" b="1" dirty="0">
                <a:solidFill>
                  <a:schemeClr val="accent1"/>
                </a:solidFill>
                <a:latin typeface="+mn-ea"/>
              </a:rPr>
              <a:t>栄養・食生活、身体活動・運動、休養・睡眠、飲酒、喫煙、歯と口の健康</a:t>
            </a:r>
            <a:r>
              <a:rPr lang="en-US" altLang="ja-JP" sz="1400" b="1" dirty="0">
                <a:solidFill>
                  <a:schemeClr val="accent1"/>
                </a:solidFill>
                <a:latin typeface="+mn-ea"/>
              </a:rPr>
              <a:t>】</a:t>
            </a:r>
          </a:p>
          <a:p>
            <a:pPr marL="171450" indent="-171450">
              <a:buFont typeface="Wingdings" panose="05000000000000000000" pitchFamily="2" charset="2"/>
              <a:buChar char="Ø"/>
            </a:pPr>
            <a:r>
              <a:rPr lang="ja-JP" altLang="en-US" sz="1400" dirty="0">
                <a:latin typeface="+mn-ea"/>
              </a:rPr>
              <a:t>「健活おおさか推進府民会議」や公民連携等を通じ、「健活</a:t>
            </a:r>
            <a:r>
              <a:rPr lang="en-US" altLang="ja-JP" sz="1400" dirty="0">
                <a:latin typeface="+mn-ea"/>
              </a:rPr>
              <a:t>10</a:t>
            </a:r>
            <a:r>
              <a:rPr lang="ja-JP" altLang="en-US" sz="1400" dirty="0">
                <a:latin typeface="+mn-ea"/>
              </a:rPr>
              <a:t>」の取組みを積極的に推進するともに、健活おおさか推進府民会議の会員とも連携し、「ヘルスリテラシー」「身体活動・運動」の集中的な啓発を実施した。</a:t>
            </a:r>
            <a:endParaRPr lang="en-US" altLang="ja-JP" sz="1400" dirty="0">
              <a:latin typeface="+mn-ea"/>
            </a:endParaRPr>
          </a:p>
          <a:p>
            <a:pPr marL="171450" indent="-171450">
              <a:buFont typeface="Wingdings" panose="05000000000000000000" pitchFamily="2" charset="2"/>
              <a:buChar char="Ø"/>
            </a:pPr>
            <a:r>
              <a:rPr lang="ja-JP" altLang="en-US" sz="1400" dirty="0">
                <a:latin typeface="+mn-ea"/>
              </a:rPr>
              <a:t>大阪・関西万博では、健活</a:t>
            </a:r>
            <a:r>
              <a:rPr lang="en-US" altLang="ja-JP" sz="1400" dirty="0">
                <a:latin typeface="+mn-ea"/>
              </a:rPr>
              <a:t>10</a:t>
            </a:r>
            <a:r>
              <a:rPr lang="ja-JP" altLang="en-US" sz="1400" dirty="0">
                <a:latin typeface="+mn-ea"/>
              </a:rPr>
              <a:t>ソング・ダンスやおおさか</a:t>
            </a:r>
            <a:r>
              <a:rPr lang="en-US" altLang="ja-JP" sz="1400" dirty="0">
                <a:latin typeface="+mn-ea"/>
              </a:rPr>
              <a:t>EXPO</a:t>
            </a:r>
            <a:r>
              <a:rPr lang="ja-JP" altLang="en-US" sz="1400" dirty="0">
                <a:latin typeface="+mn-ea"/>
              </a:rPr>
              <a:t>ヘルシーメニューの要素を取り入れたステージショー「健活</a:t>
            </a:r>
            <a:r>
              <a:rPr lang="en-US" altLang="ja-JP" sz="1400" dirty="0">
                <a:latin typeface="+mn-ea"/>
              </a:rPr>
              <a:t>10 EXPO LIVE!</a:t>
            </a:r>
            <a:r>
              <a:rPr lang="ja-JP" altLang="en-US" sz="1400" dirty="0">
                <a:latin typeface="+mn-ea"/>
              </a:rPr>
              <a:t>」を開催し、府民の健康意識の向上と主体的な健康づくりの気運醸成を図った。</a:t>
            </a:r>
            <a:endParaRPr lang="en-US" altLang="ja-JP" sz="1400" dirty="0">
              <a:latin typeface="+mn-ea"/>
            </a:endParaRPr>
          </a:p>
          <a:p>
            <a:r>
              <a:rPr lang="ja-JP" altLang="en-US" sz="1400" b="1" dirty="0">
                <a:solidFill>
                  <a:schemeClr val="accent1"/>
                </a:solidFill>
                <a:latin typeface="+mn-ea"/>
              </a:rPr>
              <a:t>生活習慣病の早期発見・重症化予防　</a:t>
            </a:r>
            <a:endParaRPr lang="en-US" altLang="ja-JP" sz="1400" b="1" dirty="0">
              <a:solidFill>
                <a:schemeClr val="accent1"/>
              </a:solidFill>
              <a:latin typeface="+mn-ea"/>
            </a:endParaRPr>
          </a:p>
          <a:p>
            <a:r>
              <a:rPr lang="en-US" altLang="ja-JP" sz="1400" b="1" dirty="0">
                <a:solidFill>
                  <a:schemeClr val="accent1"/>
                </a:solidFill>
                <a:latin typeface="+mn-ea"/>
              </a:rPr>
              <a:t>【</a:t>
            </a:r>
            <a:r>
              <a:rPr lang="ja-JP" altLang="en-US" sz="1400" b="1" dirty="0">
                <a:solidFill>
                  <a:schemeClr val="accent1"/>
                </a:solidFill>
                <a:latin typeface="+mn-ea"/>
              </a:rPr>
              <a:t>けんしん（健診・がん検診）、重症化予防</a:t>
            </a:r>
            <a:r>
              <a:rPr lang="en-US" altLang="ja-JP" sz="1400" b="1" dirty="0">
                <a:solidFill>
                  <a:schemeClr val="accent1"/>
                </a:solidFill>
                <a:latin typeface="+mn-ea"/>
              </a:rPr>
              <a:t>】</a:t>
            </a:r>
          </a:p>
          <a:p>
            <a:pPr marL="171450" indent="-171450">
              <a:buFont typeface="Wingdings" panose="05000000000000000000" pitchFamily="2" charset="2"/>
              <a:buChar char="Ø"/>
            </a:pPr>
            <a:r>
              <a:rPr lang="ja-JP" altLang="en-US" sz="1400" dirty="0">
                <a:latin typeface="+mn-ea"/>
              </a:rPr>
              <a:t>特定保健指導従事者の資質向上を目的とした研修の実施、糖尿病発症予防・重症化予防を促進するため民間企業等とも連携し、積極的に取り組んだ。</a:t>
            </a:r>
            <a:endParaRPr lang="en-US" altLang="ja-JP" sz="1400" dirty="0">
              <a:latin typeface="+mn-ea"/>
            </a:endParaRPr>
          </a:p>
          <a:p>
            <a:pPr marL="171450" indent="-171450">
              <a:buFont typeface="Wingdings" panose="05000000000000000000" pitchFamily="2" charset="2"/>
              <a:buChar char="Ø"/>
            </a:pPr>
            <a:endParaRPr lang="en-US" altLang="ja-JP" sz="1400" dirty="0">
              <a:latin typeface="+mn-ea"/>
            </a:endParaRPr>
          </a:p>
          <a:p>
            <a:r>
              <a:rPr lang="ja-JP" altLang="en-US" sz="1400" b="1" dirty="0">
                <a:solidFill>
                  <a:schemeClr val="accent1"/>
                </a:solidFill>
                <a:latin typeface="+mn-ea"/>
              </a:rPr>
              <a:t>生活機能の維持・向上 </a:t>
            </a:r>
            <a:endParaRPr lang="en-US" altLang="ja-JP" sz="1400" b="1" dirty="0">
              <a:solidFill>
                <a:schemeClr val="accent1"/>
              </a:solidFill>
              <a:latin typeface="+mn-ea"/>
            </a:endParaRPr>
          </a:p>
          <a:p>
            <a:r>
              <a:rPr lang="en-US" altLang="ja-JP" sz="1400" b="1" dirty="0">
                <a:solidFill>
                  <a:schemeClr val="accent1"/>
                </a:solidFill>
                <a:latin typeface="+mn-ea"/>
              </a:rPr>
              <a:t>【</a:t>
            </a:r>
            <a:r>
              <a:rPr lang="ja-JP" altLang="en-US" sz="1400" b="1" dirty="0">
                <a:solidFill>
                  <a:schemeClr val="accent1"/>
                </a:solidFill>
                <a:latin typeface="+mn-ea"/>
              </a:rPr>
              <a:t>ロコモ・フレイル、骨粗鬆症、メンタルヘルス</a:t>
            </a:r>
            <a:r>
              <a:rPr lang="en-US" altLang="ja-JP" sz="1400" b="1" dirty="0">
                <a:solidFill>
                  <a:schemeClr val="accent1"/>
                </a:solidFill>
                <a:latin typeface="+mn-ea"/>
              </a:rPr>
              <a:t>】</a:t>
            </a:r>
          </a:p>
          <a:p>
            <a:pPr marL="171450" indent="-171450">
              <a:buFont typeface="Wingdings" panose="05000000000000000000" pitchFamily="2" charset="2"/>
              <a:buChar char="Ø"/>
            </a:pPr>
            <a:r>
              <a:rPr lang="ja-JP" altLang="en-US" sz="1400" dirty="0">
                <a:latin typeface="+mn-ea"/>
              </a:rPr>
              <a:t>「働く世代からのフレイル予防」について、生活機能の維持・向上を目的とした取組みを、民間企業等と連携し、実施した。また、</a:t>
            </a:r>
            <a:r>
              <a:rPr kumimoji="1" lang="ja-JP" altLang="en-US" sz="1400" b="0" strike="noStrike" baseline="0" dirty="0">
                <a:latin typeface="+mn-ea"/>
                <a:ea typeface="+mn-ea"/>
              </a:rPr>
              <a:t>「汎用性の高い行動変容プログラム」において、「骨粗鬆症対策、ロコモ予防（フレイル予防を含む）」をテーマとし、市町村での取組みを支援した。</a:t>
            </a:r>
            <a:endParaRPr lang="en-US" altLang="ja-JP" sz="1400" strike="sngStrike" dirty="0">
              <a:latin typeface="+mn-ea"/>
            </a:endParaRPr>
          </a:p>
        </p:txBody>
      </p:sp>
      <p:sp>
        <p:nvSpPr>
          <p:cNvPr id="25" name="角丸四角形 47">
            <a:extLst>
              <a:ext uri="{FF2B5EF4-FFF2-40B4-BE49-F238E27FC236}">
                <a16:creationId xmlns:a16="http://schemas.microsoft.com/office/drawing/2014/main" id="{1732FC84-F73E-4AF3-A3A4-5FFACE8D1A11}"/>
              </a:ext>
            </a:extLst>
          </p:cNvPr>
          <p:cNvSpPr/>
          <p:nvPr/>
        </p:nvSpPr>
        <p:spPr>
          <a:xfrm>
            <a:off x="489000" y="6426644"/>
            <a:ext cx="9180000" cy="1388311"/>
          </a:xfrm>
          <a:prstGeom prst="roundRect">
            <a:avLst>
              <a:gd name="adj" fmla="val 8499"/>
            </a:avLst>
          </a:prstGeom>
          <a:noFill/>
          <a:ln w="19050">
            <a:noFill/>
          </a:ln>
        </p:spPr>
        <p:txBody>
          <a:bodyPr wrap="square" lIns="72000" tIns="72000" rIns="72000" bIns="72000" anchor="t" anchorCtr="0">
            <a:noAutofit/>
          </a:bodyPr>
          <a:lstStyle/>
          <a:p>
            <a:endParaRPr lang="ja-JP" altLang="en-US" sz="1200" dirty="0">
              <a:latin typeface="+mn-ea"/>
            </a:endParaRPr>
          </a:p>
        </p:txBody>
      </p:sp>
      <p:sp>
        <p:nvSpPr>
          <p:cNvPr id="26" name="正方形/長方形 25">
            <a:extLst>
              <a:ext uri="{FF2B5EF4-FFF2-40B4-BE49-F238E27FC236}">
                <a16:creationId xmlns:a16="http://schemas.microsoft.com/office/drawing/2014/main" id="{3620F7FE-17F0-4C80-A0E8-CCD4BB3575B6}"/>
              </a:ext>
            </a:extLst>
          </p:cNvPr>
          <p:cNvSpPr/>
          <p:nvPr/>
        </p:nvSpPr>
        <p:spPr>
          <a:xfrm>
            <a:off x="557864" y="1182890"/>
            <a:ext cx="8856000" cy="848403"/>
          </a:xfrm>
          <a:prstGeom prst="rect">
            <a:avLst/>
          </a:prstGeom>
          <a:ln>
            <a:solidFill>
              <a:schemeClr val="accent1"/>
            </a:solidFill>
          </a:ln>
        </p:spPr>
        <p:txBody>
          <a:bodyPr wrap="square" lIns="36000" tIns="72000" rIns="36000" bIns="36000">
            <a:noAutofit/>
          </a:bodyPr>
          <a:lstStyle/>
          <a:p>
            <a:r>
              <a:rPr lang="ja-JP" altLang="en-US" sz="1400" b="1" dirty="0">
                <a:latin typeface="+mn-ea"/>
              </a:rPr>
              <a:t>令和</a:t>
            </a:r>
            <a:r>
              <a:rPr lang="en-US" altLang="ja-JP" sz="1400" b="1" dirty="0">
                <a:latin typeface="+mn-ea"/>
              </a:rPr>
              <a:t>6</a:t>
            </a:r>
            <a:r>
              <a:rPr lang="ja-JP" altLang="en-US" sz="1400" b="1" dirty="0">
                <a:latin typeface="+mn-ea"/>
              </a:rPr>
              <a:t>年</a:t>
            </a:r>
            <a:r>
              <a:rPr lang="en-US" altLang="ja-JP" sz="1400" b="1" dirty="0">
                <a:latin typeface="+mn-ea"/>
              </a:rPr>
              <a:t>3</a:t>
            </a:r>
            <a:r>
              <a:rPr lang="ja-JP" altLang="en-US" sz="1400" b="1" dirty="0">
                <a:latin typeface="+mn-ea"/>
              </a:rPr>
              <a:t>月、令和</a:t>
            </a:r>
            <a:r>
              <a:rPr lang="en-US" altLang="ja-JP" sz="1400" b="1" dirty="0">
                <a:latin typeface="+mn-ea"/>
              </a:rPr>
              <a:t>6</a:t>
            </a:r>
            <a:r>
              <a:rPr lang="ja-JP" altLang="en-US" sz="1400" b="1" dirty="0">
                <a:latin typeface="+mn-ea"/>
              </a:rPr>
              <a:t>（</a:t>
            </a:r>
            <a:r>
              <a:rPr lang="en-US" altLang="ja-JP" sz="1400" b="1" dirty="0">
                <a:latin typeface="+mn-ea"/>
              </a:rPr>
              <a:t>2024</a:t>
            </a:r>
            <a:r>
              <a:rPr lang="ja-JP" altLang="en-US" sz="1400" b="1" dirty="0">
                <a:latin typeface="+mn-ea"/>
              </a:rPr>
              <a:t>）年度から令和</a:t>
            </a:r>
            <a:r>
              <a:rPr lang="en-US" altLang="ja-JP" sz="1400" b="1" dirty="0">
                <a:latin typeface="+mn-ea"/>
              </a:rPr>
              <a:t>17</a:t>
            </a:r>
            <a:r>
              <a:rPr lang="ja-JP" altLang="en-US" sz="1400" b="1" dirty="0">
                <a:latin typeface="+mn-ea"/>
              </a:rPr>
              <a:t>（</a:t>
            </a:r>
            <a:r>
              <a:rPr lang="en-US" altLang="ja-JP" sz="1400" b="1" dirty="0">
                <a:latin typeface="+mn-ea"/>
              </a:rPr>
              <a:t>2035</a:t>
            </a:r>
            <a:r>
              <a:rPr lang="ja-JP" altLang="en-US" sz="1400" b="1" dirty="0">
                <a:latin typeface="+mn-ea"/>
              </a:rPr>
              <a:t>）年度までの</a:t>
            </a:r>
            <a:r>
              <a:rPr lang="en-US" altLang="ja-JP" sz="1400" b="1" dirty="0">
                <a:latin typeface="+mn-ea"/>
              </a:rPr>
              <a:t>12</a:t>
            </a:r>
            <a:r>
              <a:rPr lang="ja-JP" altLang="en-US" sz="1400" b="1" dirty="0">
                <a:latin typeface="+mn-ea"/>
              </a:rPr>
              <a:t>年間を計画期間とする「第</a:t>
            </a:r>
            <a:r>
              <a:rPr lang="en-US" altLang="ja-JP" sz="1400" b="1" dirty="0">
                <a:latin typeface="+mn-ea"/>
              </a:rPr>
              <a:t>4</a:t>
            </a:r>
            <a:r>
              <a:rPr lang="ja-JP" altLang="en-US" sz="1400" b="1" dirty="0">
                <a:latin typeface="+mn-ea"/>
              </a:rPr>
              <a:t>次大阪府健康増進計画」を策定。下記のとおり新規事業を含め様々な取組みを実施した</a:t>
            </a:r>
            <a:r>
              <a:rPr lang="ja-JP" altLang="en-US" sz="1200" b="1" dirty="0">
                <a:latin typeface="+mn-ea"/>
              </a:rPr>
              <a:t>。</a:t>
            </a:r>
          </a:p>
        </p:txBody>
      </p:sp>
      <p:sp>
        <p:nvSpPr>
          <p:cNvPr id="18" name="スライド番号プレースホルダー 1">
            <a:extLst>
              <a:ext uri="{FF2B5EF4-FFF2-40B4-BE49-F238E27FC236}">
                <a16:creationId xmlns:a16="http://schemas.microsoft.com/office/drawing/2014/main" id="{0C1478C4-943A-41EF-8B69-718DDC0C5634}"/>
              </a:ext>
            </a:extLst>
          </p:cNvPr>
          <p:cNvSpPr>
            <a:spLocks noGrp="1"/>
          </p:cNvSpPr>
          <p:nvPr>
            <p:ph type="sldNum" sz="quarter" idx="12"/>
          </p:nvPr>
        </p:nvSpPr>
        <p:spPr>
          <a:xfrm>
            <a:off x="9523412" y="6546852"/>
            <a:ext cx="375961" cy="288000"/>
          </a:xfrm>
          <a:solidFill>
            <a:schemeClr val="accent1"/>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65</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4625871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558118D-1FCD-4225-B085-6540BD54F5FD}"/>
              </a:ext>
            </a:extLst>
          </p:cNvPr>
          <p:cNvSpPr/>
          <p:nvPr/>
        </p:nvSpPr>
        <p:spPr>
          <a:xfrm>
            <a:off x="0" y="2033"/>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まとめ</a:t>
            </a:r>
          </a:p>
        </p:txBody>
      </p:sp>
      <p:pic>
        <p:nvPicPr>
          <p:cNvPr id="4" name="図 3">
            <a:extLst>
              <a:ext uri="{FF2B5EF4-FFF2-40B4-BE49-F238E27FC236}">
                <a16:creationId xmlns:a16="http://schemas.microsoft.com/office/drawing/2014/main" id="{4F6096C4-56F6-4208-9710-AD1666401B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5" name="正方形/長方形 4">
            <a:extLst>
              <a:ext uri="{FF2B5EF4-FFF2-40B4-BE49-F238E27FC236}">
                <a16:creationId xmlns:a16="http://schemas.microsoft.com/office/drawing/2014/main" id="{6B3909EF-DA0D-46F3-AE53-5FAAAE071E9C}"/>
              </a:ext>
            </a:extLst>
          </p:cNvPr>
          <p:cNvSpPr/>
          <p:nvPr/>
        </p:nvSpPr>
        <p:spPr>
          <a:xfrm>
            <a:off x="237000" y="639983"/>
            <a:ext cx="9432000" cy="4553210"/>
          </a:xfrm>
          <a:prstGeom prst="rect">
            <a:avLst/>
          </a:prstGeom>
          <a:solidFill>
            <a:srgbClr val="D1E1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10" name="角丸四角形 47">
            <a:extLst>
              <a:ext uri="{FF2B5EF4-FFF2-40B4-BE49-F238E27FC236}">
                <a16:creationId xmlns:a16="http://schemas.microsoft.com/office/drawing/2014/main" id="{4CA77ECC-BFC7-482A-ACE4-76399710836A}"/>
              </a:ext>
            </a:extLst>
          </p:cNvPr>
          <p:cNvSpPr/>
          <p:nvPr/>
        </p:nvSpPr>
        <p:spPr>
          <a:xfrm>
            <a:off x="426188" y="679624"/>
            <a:ext cx="9180000" cy="4487253"/>
          </a:xfrm>
          <a:prstGeom prst="roundRect">
            <a:avLst>
              <a:gd name="adj" fmla="val 3517"/>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1" name="四角形: 角を丸くする 10">
            <a:extLst>
              <a:ext uri="{FF2B5EF4-FFF2-40B4-BE49-F238E27FC236}">
                <a16:creationId xmlns:a16="http://schemas.microsoft.com/office/drawing/2014/main" id="{2E47972A-8D78-423F-A2E4-5960076275DD}"/>
              </a:ext>
            </a:extLst>
          </p:cNvPr>
          <p:cNvSpPr/>
          <p:nvPr/>
        </p:nvSpPr>
        <p:spPr>
          <a:xfrm>
            <a:off x="426188" y="726488"/>
            <a:ext cx="3413760"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メイリオ" panose="020B0604030504040204" pitchFamily="50" charset="-128"/>
                <a:ea typeface="メイリオ" panose="020B0604030504040204" pitchFamily="50" charset="-128"/>
              </a:rPr>
              <a:t>令和</a:t>
            </a:r>
            <a:r>
              <a:rPr kumimoji="1" lang="en-US" altLang="ja-JP" sz="1400" b="1" dirty="0">
                <a:solidFill>
                  <a:schemeClr val="bg1"/>
                </a:solidFill>
                <a:latin typeface="メイリオ" panose="020B0604030504040204" pitchFamily="50" charset="-128"/>
                <a:ea typeface="メイリオ" panose="020B0604030504040204" pitchFamily="50" charset="-128"/>
              </a:rPr>
              <a:t>7</a:t>
            </a:r>
            <a:r>
              <a:rPr kumimoji="1" lang="ja-JP" altLang="en-US" sz="1400" b="1" dirty="0">
                <a:solidFill>
                  <a:prstClr val="white"/>
                </a:solidFill>
                <a:latin typeface="メイリオ" panose="020B0604030504040204" pitchFamily="50" charset="-128"/>
                <a:ea typeface="メイリオ" panose="020B0604030504040204" pitchFamily="50" charset="-128"/>
              </a:rPr>
              <a:t>年度　取組み評価</a:t>
            </a:r>
            <a:endPar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12" name="角丸四角形 47">
            <a:extLst>
              <a:ext uri="{FF2B5EF4-FFF2-40B4-BE49-F238E27FC236}">
                <a16:creationId xmlns:a16="http://schemas.microsoft.com/office/drawing/2014/main" id="{4CEF5F1C-E185-47FA-A224-BE143D9B9F71}"/>
              </a:ext>
            </a:extLst>
          </p:cNvPr>
          <p:cNvSpPr/>
          <p:nvPr/>
        </p:nvSpPr>
        <p:spPr>
          <a:xfrm>
            <a:off x="538276" y="1045309"/>
            <a:ext cx="8985136" cy="4015565"/>
          </a:xfrm>
          <a:prstGeom prst="roundRect">
            <a:avLst>
              <a:gd name="adj" fmla="val 8499"/>
            </a:avLst>
          </a:prstGeom>
          <a:noFill/>
          <a:ln w="19050">
            <a:noFill/>
          </a:ln>
        </p:spPr>
        <p:txBody>
          <a:bodyPr wrap="square" lIns="72000" tIns="72000" rIns="72000" bIns="72000" anchor="t" anchorCtr="0">
            <a:noAutofit/>
          </a:bodyPr>
          <a:lstStyle/>
          <a:p>
            <a:r>
              <a:rPr lang="ja-JP" altLang="en-US" sz="1400" b="1" dirty="0">
                <a:solidFill>
                  <a:schemeClr val="accent1"/>
                </a:solidFill>
                <a:latin typeface="+mn-ea"/>
              </a:rPr>
              <a:t>府民の健康づくりを支える社会環境整備</a:t>
            </a:r>
            <a:endParaRPr lang="en-US" altLang="ja-JP" sz="1400" b="1" dirty="0">
              <a:solidFill>
                <a:schemeClr val="accent1"/>
              </a:solidFill>
              <a:latin typeface="+mn-ea"/>
            </a:endParaRPr>
          </a:p>
          <a:p>
            <a:r>
              <a:rPr lang="en-US" altLang="ja-JP" sz="1400" b="1" dirty="0">
                <a:solidFill>
                  <a:schemeClr val="accent1"/>
                </a:solidFill>
                <a:latin typeface="+mn-ea"/>
              </a:rPr>
              <a:t>【</a:t>
            </a:r>
            <a:r>
              <a:rPr lang="ja-JP" altLang="en-US" sz="1400" b="1" dirty="0">
                <a:solidFill>
                  <a:schemeClr val="accent1"/>
                </a:solidFill>
                <a:latin typeface="+mn-ea"/>
              </a:rPr>
              <a:t>ヘルスリテラシー、健康づくりの気運醸成、</a:t>
            </a:r>
            <a:r>
              <a:rPr lang="en-US" altLang="ja-JP" sz="1400" b="1" dirty="0">
                <a:solidFill>
                  <a:schemeClr val="accent1"/>
                </a:solidFill>
                <a:latin typeface="+mn-ea"/>
              </a:rPr>
              <a:t>ICT</a:t>
            </a:r>
            <a:r>
              <a:rPr lang="ja-JP" altLang="en-US" sz="1400" b="1" dirty="0">
                <a:solidFill>
                  <a:schemeClr val="accent1"/>
                </a:solidFill>
                <a:latin typeface="+mn-ea"/>
              </a:rPr>
              <a:t>（</a:t>
            </a:r>
            <a:r>
              <a:rPr lang="en-US" altLang="ja-JP" sz="1400" b="1" dirty="0">
                <a:solidFill>
                  <a:schemeClr val="accent1"/>
                </a:solidFill>
                <a:latin typeface="+mn-ea"/>
              </a:rPr>
              <a:t>PHR</a:t>
            </a:r>
            <a:r>
              <a:rPr lang="ja-JP" altLang="en-US" sz="1400" b="1" dirty="0">
                <a:solidFill>
                  <a:schemeClr val="accent1"/>
                </a:solidFill>
                <a:latin typeface="+mn-ea"/>
              </a:rPr>
              <a:t>等）を活用した健康づくりの推進、地域・職域における社会環境整備</a:t>
            </a:r>
            <a:r>
              <a:rPr lang="en-US" altLang="ja-JP" sz="1400" b="1" dirty="0">
                <a:solidFill>
                  <a:schemeClr val="accent1"/>
                </a:solidFill>
                <a:latin typeface="+mn-ea"/>
              </a:rPr>
              <a:t>】</a:t>
            </a:r>
          </a:p>
          <a:p>
            <a:pPr marL="171450" indent="-171450">
              <a:buFont typeface="Wingdings" panose="05000000000000000000" pitchFamily="2" charset="2"/>
              <a:buChar char="Ø"/>
            </a:pPr>
            <a:r>
              <a:rPr lang="ja-JP" altLang="en-US" sz="1400" dirty="0">
                <a:latin typeface="+mn-ea"/>
              </a:rPr>
              <a:t>万博で高まった健康気運を途絶えさせることなく、</a:t>
            </a:r>
            <a:r>
              <a:rPr lang="en-US" altLang="ja-JP" sz="1400" dirty="0">
                <a:latin typeface="+mn-ea"/>
              </a:rPr>
              <a:t>SNS</a:t>
            </a:r>
            <a:r>
              <a:rPr lang="ja-JP" altLang="en-US" sz="1400" dirty="0">
                <a:latin typeface="+mn-ea"/>
              </a:rPr>
              <a:t>を活用した若年層向け情報発信を実施した。また、イベントや街中広告や</a:t>
            </a:r>
            <a:r>
              <a:rPr lang="en-US" altLang="ja-JP" sz="1400" dirty="0">
                <a:latin typeface="+mn-ea"/>
              </a:rPr>
              <a:t>SNS</a:t>
            </a:r>
            <a:r>
              <a:rPr lang="ja-JP" altLang="en-US" sz="1400" dirty="0">
                <a:latin typeface="+mn-ea"/>
              </a:rPr>
              <a:t>等を活用し、積極的にプロモーションを実施した。</a:t>
            </a:r>
            <a:endParaRPr lang="en-US" altLang="ja-JP" sz="1400" dirty="0">
              <a:latin typeface="+mn-ea"/>
            </a:endParaRPr>
          </a:p>
          <a:p>
            <a:pPr marL="171450" indent="-171450">
              <a:buFont typeface="Wingdings" panose="05000000000000000000" pitchFamily="2" charset="2"/>
              <a:buChar char="Ø"/>
            </a:pPr>
            <a:r>
              <a:rPr lang="ja-JP" altLang="en-US" sz="1400" dirty="0">
                <a:latin typeface="+mn-ea"/>
              </a:rPr>
              <a:t>「健活おおさか推進府民会議」では、「ワークショップ」を開催するなど、会員間の連携深化に繋がった。</a:t>
            </a:r>
            <a:endParaRPr lang="en-US" altLang="ja-JP" sz="1400" dirty="0">
              <a:latin typeface="+mn-ea"/>
            </a:endParaRPr>
          </a:p>
          <a:p>
            <a:pPr marL="171450" indent="-171450">
              <a:buFont typeface="Wingdings" panose="05000000000000000000" pitchFamily="2" charset="2"/>
              <a:buChar char="Ø"/>
            </a:pPr>
            <a:r>
              <a:rPr lang="en-US" altLang="ja-JP" sz="1400" dirty="0">
                <a:latin typeface="+mn-ea"/>
              </a:rPr>
              <a:t>NDB</a:t>
            </a:r>
            <a:r>
              <a:rPr lang="ja-JP" altLang="en-US" sz="1400" dirty="0">
                <a:latin typeface="+mn-ea"/>
              </a:rPr>
              <a:t>に収載の特定健診情報（令和</a:t>
            </a:r>
            <a:r>
              <a:rPr lang="en-US" altLang="ja-JP" sz="1400" dirty="0">
                <a:latin typeface="+mn-ea"/>
              </a:rPr>
              <a:t>3</a:t>
            </a:r>
            <a:r>
              <a:rPr lang="ja-JP" altLang="en-US" sz="1400" dirty="0">
                <a:latin typeface="+mn-ea"/>
              </a:rPr>
              <a:t>年）等の健康医療情報を地域ごとに見える化して、保健所・市町村等に提供し、地域の保健事業を支援した。</a:t>
            </a:r>
            <a:endParaRPr lang="en-US" altLang="ja-JP" sz="1400" dirty="0">
              <a:latin typeface="+mn-ea"/>
            </a:endParaRPr>
          </a:p>
          <a:p>
            <a:pPr marL="171450" indent="-171450">
              <a:buFont typeface="Wingdings" panose="05000000000000000000" pitchFamily="2" charset="2"/>
              <a:buChar char="Ø"/>
            </a:pPr>
            <a:endParaRPr lang="en-US" altLang="ja-JP" sz="1400" dirty="0">
              <a:latin typeface="+mn-ea"/>
            </a:endParaRPr>
          </a:p>
          <a:p>
            <a:r>
              <a:rPr lang="ja-JP" altLang="en-US" sz="1400" b="1" dirty="0">
                <a:latin typeface="+mn-ea"/>
              </a:rPr>
              <a:t>ライフコースアプローチ</a:t>
            </a:r>
            <a:endParaRPr lang="en-US" altLang="ja-JP" sz="1400" b="1" dirty="0">
              <a:latin typeface="+mn-ea"/>
            </a:endParaRPr>
          </a:p>
          <a:p>
            <a:pPr marL="171450" indent="-171450">
              <a:buFont typeface="Wingdings" panose="05000000000000000000" pitchFamily="2" charset="2"/>
              <a:buChar char="Ø"/>
            </a:pPr>
            <a:r>
              <a:rPr kumimoji="1" lang="ja-JP" altLang="en-US" sz="1400" b="0" baseline="0" dirty="0">
                <a:solidFill>
                  <a:schemeClr val="tx1"/>
                </a:solidFill>
                <a:latin typeface="+mn-ea"/>
                <a:ea typeface="+mn-ea"/>
              </a:rPr>
              <a:t>健活おおさか推進府民会議総会での、</a:t>
            </a:r>
            <a:r>
              <a:rPr lang="ja-JP" altLang="en-US" sz="1400" dirty="0">
                <a:latin typeface="+mn-ea"/>
              </a:rPr>
              <a:t>「女性のライフコースアプローチ」に関する基調講演の実施や「健活キッズしんだん」の実施、女性及び子どもの健康づくりに関するリーフレットの活用等、ライフコースアプローチに関する様々な事業に取り組むことができた。</a:t>
            </a:r>
          </a:p>
        </p:txBody>
      </p:sp>
      <p:sp>
        <p:nvSpPr>
          <p:cNvPr id="23" name="角丸四角形 47">
            <a:extLst>
              <a:ext uri="{FF2B5EF4-FFF2-40B4-BE49-F238E27FC236}">
                <a16:creationId xmlns:a16="http://schemas.microsoft.com/office/drawing/2014/main" id="{61EACC79-6131-4AB2-9420-24C165DC2F36}"/>
              </a:ext>
            </a:extLst>
          </p:cNvPr>
          <p:cNvSpPr/>
          <p:nvPr/>
        </p:nvSpPr>
        <p:spPr>
          <a:xfrm>
            <a:off x="363000" y="5285184"/>
            <a:ext cx="9180000" cy="1505231"/>
          </a:xfrm>
          <a:prstGeom prst="roundRect">
            <a:avLst>
              <a:gd name="adj" fmla="val 8499"/>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24" name="四角形: 角を丸くする 23">
            <a:extLst>
              <a:ext uri="{FF2B5EF4-FFF2-40B4-BE49-F238E27FC236}">
                <a16:creationId xmlns:a16="http://schemas.microsoft.com/office/drawing/2014/main" id="{16BAB29E-9256-48CA-A9A7-2B6E1D3B812E}"/>
              </a:ext>
            </a:extLst>
          </p:cNvPr>
          <p:cNvSpPr/>
          <p:nvPr/>
        </p:nvSpPr>
        <p:spPr>
          <a:xfrm>
            <a:off x="448474" y="5313760"/>
            <a:ext cx="3413760"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prstClr val="white"/>
                </a:solidFill>
                <a:latin typeface="メイリオ" panose="020B0604030504040204" pitchFamily="50" charset="-128"/>
                <a:ea typeface="メイリオ" panose="020B0604030504040204" pitchFamily="50" charset="-128"/>
              </a:rPr>
              <a:t>来年度に向けた課題・方向性</a:t>
            </a:r>
            <a:endPar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25" name="角丸四角形 47">
            <a:extLst>
              <a:ext uri="{FF2B5EF4-FFF2-40B4-BE49-F238E27FC236}">
                <a16:creationId xmlns:a16="http://schemas.microsoft.com/office/drawing/2014/main" id="{1732FC84-F73E-4AF3-A3A4-5FFACE8D1A11}"/>
              </a:ext>
            </a:extLst>
          </p:cNvPr>
          <p:cNvSpPr/>
          <p:nvPr/>
        </p:nvSpPr>
        <p:spPr>
          <a:xfrm>
            <a:off x="489000" y="6426644"/>
            <a:ext cx="9180000" cy="1388311"/>
          </a:xfrm>
          <a:prstGeom prst="roundRect">
            <a:avLst>
              <a:gd name="adj" fmla="val 8499"/>
            </a:avLst>
          </a:prstGeom>
          <a:noFill/>
          <a:ln w="19050">
            <a:noFill/>
          </a:ln>
        </p:spPr>
        <p:txBody>
          <a:bodyPr wrap="square" lIns="72000" tIns="72000" rIns="72000" bIns="72000" anchor="t" anchorCtr="0">
            <a:noAutofit/>
          </a:bodyPr>
          <a:lstStyle/>
          <a:p>
            <a:endParaRPr lang="ja-JP" altLang="en-US" sz="1200" dirty="0">
              <a:latin typeface="+mn-ea"/>
            </a:endParaRPr>
          </a:p>
        </p:txBody>
      </p:sp>
      <p:sp>
        <p:nvSpPr>
          <p:cNvPr id="7" name="二等辺三角形 6">
            <a:extLst>
              <a:ext uri="{FF2B5EF4-FFF2-40B4-BE49-F238E27FC236}">
                <a16:creationId xmlns:a16="http://schemas.microsoft.com/office/drawing/2014/main" id="{EA47F636-CAB7-4CF5-BD4B-9862B3D9D9D5}"/>
              </a:ext>
            </a:extLst>
          </p:cNvPr>
          <p:cNvSpPr/>
          <p:nvPr/>
        </p:nvSpPr>
        <p:spPr>
          <a:xfrm rot="10800000">
            <a:off x="4568323" y="4355814"/>
            <a:ext cx="769352" cy="137161"/>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95D16D37-5BF4-49AE-BA3E-D15D5C476E47}"/>
              </a:ext>
            </a:extLst>
          </p:cNvPr>
          <p:cNvSpPr/>
          <p:nvPr/>
        </p:nvSpPr>
        <p:spPr>
          <a:xfrm>
            <a:off x="2052564" y="4668342"/>
            <a:ext cx="5800870" cy="589839"/>
          </a:xfrm>
          <a:prstGeom prst="rect">
            <a:avLst/>
          </a:prstGeom>
          <a:ln>
            <a:noFill/>
          </a:ln>
        </p:spPr>
        <p:txBody>
          <a:bodyPr wrap="square" lIns="36000" tIns="72000" rIns="36000" bIns="36000">
            <a:noAutofit/>
          </a:bodyPr>
          <a:lstStyle/>
          <a:p>
            <a:pPr algn="ctr"/>
            <a:r>
              <a:rPr lang="en-US" altLang="ja-JP" b="1" dirty="0">
                <a:latin typeface="+mn-ea"/>
              </a:rPr>
              <a:t>【</a:t>
            </a:r>
            <a:r>
              <a:rPr lang="ja-JP" altLang="en-US" b="1" dirty="0">
                <a:latin typeface="+mn-ea"/>
              </a:rPr>
              <a:t>令和</a:t>
            </a:r>
            <a:r>
              <a:rPr lang="en-US" altLang="ja-JP" b="1" dirty="0">
                <a:latin typeface="+mn-ea"/>
              </a:rPr>
              <a:t>7</a:t>
            </a:r>
            <a:r>
              <a:rPr lang="ja-JP" altLang="en-US" b="1" dirty="0">
                <a:latin typeface="+mn-ea"/>
              </a:rPr>
              <a:t>年度　事業評価</a:t>
            </a:r>
            <a:r>
              <a:rPr lang="en-US" altLang="ja-JP" b="1" dirty="0">
                <a:latin typeface="+mn-ea"/>
              </a:rPr>
              <a:t>】</a:t>
            </a:r>
            <a:r>
              <a:rPr lang="ja-JP" altLang="en-US" b="1" u="sng" dirty="0">
                <a:latin typeface="+mn-ea"/>
              </a:rPr>
              <a:t>概ね予定通り</a:t>
            </a:r>
          </a:p>
        </p:txBody>
      </p:sp>
      <p:sp>
        <p:nvSpPr>
          <p:cNvPr id="17" name="正方形/長方形 16">
            <a:extLst>
              <a:ext uri="{FF2B5EF4-FFF2-40B4-BE49-F238E27FC236}">
                <a16:creationId xmlns:a16="http://schemas.microsoft.com/office/drawing/2014/main" id="{00BF67AE-C8B8-436A-AE2B-5B2F5EAB6C15}"/>
              </a:ext>
            </a:extLst>
          </p:cNvPr>
          <p:cNvSpPr/>
          <p:nvPr/>
        </p:nvSpPr>
        <p:spPr>
          <a:xfrm>
            <a:off x="578206" y="5635917"/>
            <a:ext cx="8856000" cy="1039748"/>
          </a:xfrm>
          <a:prstGeom prst="rect">
            <a:avLst/>
          </a:prstGeom>
          <a:ln>
            <a:noFill/>
          </a:ln>
        </p:spPr>
        <p:txBody>
          <a:bodyPr wrap="square" lIns="36000" tIns="72000" rIns="36000" bIns="36000">
            <a:noAutofit/>
          </a:bodyPr>
          <a:lstStyle/>
          <a:p>
            <a:r>
              <a:rPr lang="ja-JP" altLang="en-US" sz="1400" b="1" dirty="0">
                <a:latin typeface="+mn-ea"/>
              </a:rPr>
              <a:t>事業は概ね予定通り進んでいるものの、府民の「健康寿命」は依然として全国を下回っている状況。来年度は大阪府健康づくり実態調査の結果も踏まえ、各項目において設定している数値目標の進捗管理を図っていく。また、万博プロモーション事業の集大成として実施した万博催事、その後の</a:t>
            </a:r>
            <a:r>
              <a:rPr lang="en-US" altLang="ja-JP" sz="1400" b="1" dirty="0">
                <a:latin typeface="+mn-ea"/>
              </a:rPr>
              <a:t>SNS</a:t>
            </a:r>
            <a:r>
              <a:rPr lang="ja-JP" altLang="en-US" sz="1400" b="1" dirty="0">
                <a:latin typeface="+mn-ea"/>
              </a:rPr>
              <a:t>プロモーション事業の成果等を活かし、健活の輪を広げ、府民の健康づくりに総合的・効果的に取組み、一人ひとりの自発的な健康づくり活動を推進していく。</a:t>
            </a:r>
          </a:p>
        </p:txBody>
      </p:sp>
      <p:sp>
        <p:nvSpPr>
          <p:cNvPr id="18" name="スライド番号プレースホルダー 1">
            <a:extLst>
              <a:ext uri="{FF2B5EF4-FFF2-40B4-BE49-F238E27FC236}">
                <a16:creationId xmlns:a16="http://schemas.microsoft.com/office/drawing/2014/main" id="{0C1478C4-943A-41EF-8B69-718DDC0C5634}"/>
              </a:ext>
            </a:extLst>
          </p:cNvPr>
          <p:cNvSpPr>
            <a:spLocks noGrp="1"/>
          </p:cNvSpPr>
          <p:nvPr>
            <p:ph type="sldNum" sz="quarter" idx="12"/>
          </p:nvPr>
        </p:nvSpPr>
        <p:spPr>
          <a:xfrm>
            <a:off x="9523412" y="6546852"/>
            <a:ext cx="375961" cy="288000"/>
          </a:xfrm>
          <a:solidFill>
            <a:schemeClr val="accent1"/>
          </a:solidFill>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8491F570-1DE7-4E07-90A6-F6DA59EDAE7D}" type="slidenum">
              <a:rPr kumimoji="1" lang="ja-JP" altLang="en-US" sz="1400" b="1" i="0" u="none" strike="noStrike" kern="1200" cap="none" spc="0" normalizeH="0" baseline="0" noProof="0" smtClean="0">
                <a:ln>
                  <a:noFill/>
                </a:ln>
                <a:solidFill>
                  <a:prstClr val="white"/>
                </a:solidFill>
                <a:effectLst/>
                <a:uLnTx/>
                <a:uFillTx/>
                <a:latin typeface="Calibri" panose="020F0502020204030204"/>
                <a:ea typeface="游ゴシック" panose="020B0400000000000000" pitchFamily="50" charset="-128"/>
                <a:cs typeface="+mn-cs"/>
              </a:rPr>
              <a:pPr marL="0" marR="0" lvl="0" indent="0" algn="ctr" defTabSz="457200" rtl="0" eaLnBrk="1" fontAlgn="auto" latinLnBrk="0" hangingPunct="1">
                <a:lnSpc>
                  <a:spcPct val="100000"/>
                </a:lnSpc>
                <a:spcBef>
                  <a:spcPts val="0"/>
                </a:spcBef>
                <a:spcAft>
                  <a:spcPts val="0"/>
                </a:spcAft>
                <a:buClrTx/>
                <a:buSzTx/>
                <a:buFontTx/>
                <a:buNone/>
                <a:tabLst/>
                <a:defRPr/>
              </a:pPr>
              <a:t>66</a:t>
            </a:fld>
            <a:endParaRPr kumimoji="1" lang="ja-JP" altLang="en-US" sz="14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995491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取組みの主な実績（令和</a:t>
            </a:r>
            <a:r>
              <a:rPr kumimoji="1" lang="en-US" altLang="ja-JP" sz="2000" b="1" dirty="0">
                <a:solidFill>
                  <a:schemeClr val="tx1"/>
                </a:solidFill>
                <a:latin typeface="Meiryo UI" panose="020B0604030504040204" pitchFamily="50" charset="-128"/>
                <a:ea typeface="Meiryo UI" panose="020B0604030504040204" pitchFamily="50" charset="-128"/>
              </a:rPr>
              <a:t>7</a:t>
            </a:r>
            <a:r>
              <a:rPr kumimoji="1" lang="ja-JP" altLang="en-US" sz="2000" b="1" dirty="0">
                <a:solidFill>
                  <a:schemeClr val="tx1"/>
                </a:solidFill>
                <a:latin typeface="Meiryo UI" panose="020B0604030504040204" pitchFamily="50" charset="-128"/>
                <a:ea typeface="Meiryo UI" panose="020B0604030504040204" pitchFamily="50" charset="-128"/>
              </a:rPr>
              <a:t>年度）</a:t>
            </a:r>
          </a:p>
        </p:txBody>
      </p:sp>
      <p:pic>
        <p:nvPicPr>
          <p:cNvPr id="15" name="図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graphicFrame>
        <p:nvGraphicFramePr>
          <p:cNvPr id="6" name="表 5">
            <a:extLst>
              <a:ext uri="{FF2B5EF4-FFF2-40B4-BE49-F238E27FC236}">
                <a16:creationId xmlns:a16="http://schemas.microsoft.com/office/drawing/2014/main" id="{B7F49625-3050-25B1-3E7A-31D347426E73}"/>
              </a:ext>
            </a:extLst>
          </p:cNvPr>
          <p:cNvGraphicFramePr>
            <a:graphicFrameLocks noGrp="1"/>
          </p:cNvGraphicFramePr>
          <p:nvPr>
            <p:extLst>
              <p:ext uri="{D42A27DB-BD31-4B8C-83A1-F6EECF244321}">
                <p14:modId xmlns:p14="http://schemas.microsoft.com/office/powerpoint/2010/main" val="3445628511"/>
              </p:ext>
            </p:extLst>
          </p:nvPr>
        </p:nvGraphicFramePr>
        <p:xfrm>
          <a:off x="133065" y="3282044"/>
          <a:ext cx="9639870" cy="3410665"/>
        </p:xfrm>
        <a:graphic>
          <a:graphicData uri="http://schemas.openxmlformats.org/drawingml/2006/table">
            <a:tbl>
              <a:tblPr firstRow="1" bandRow="1">
                <a:tableStyleId>{5C22544A-7EE6-4342-B048-85BDC9FD1C3A}</a:tableStyleId>
              </a:tblPr>
              <a:tblGrid>
                <a:gridCol w="3852195">
                  <a:extLst>
                    <a:ext uri="{9D8B030D-6E8A-4147-A177-3AD203B41FA5}">
                      <a16:colId xmlns:a16="http://schemas.microsoft.com/office/drawing/2014/main" val="904755031"/>
                    </a:ext>
                  </a:extLst>
                </a:gridCol>
                <a:gridCol w="3665220">
                  <a:extLst>
                    <a:ext uri="{9D8B030D-6E8A-4147-A177-3AD203B41FA5}">
                      <a16:colId xmlns:a16="http://schemas.microsoft.com/office/drawing/2014/main" val="2203672732"/>
                    </a:ext>
                  </a:extLst>
                </a:gridCol>
                <a:gridCol w="2122455">
                  <a:extLst>
                    <a:ext uri="{9D8B030D-6E8A-4147-A177-3AD203B41FA5}">
                      <a16:colId xmlns:a16="http://schemas.microsoft.com/office/drawing/2014/main" val="932284601"/>
                    </a:ext>
                  </a:extLst>
                </a:gridCol>
              </a:tblGrid>
              <a:tr h="218698">
                <a:tc>
                  <a:txBody>
                    <a:bodyPr/>
                    <a:lstStyle/>
                    <a:p>
                      <a:pPr algn="ctr"/>
                      <a:r>
                        <a:rPr kumimoji="1" lang="ja-JP" altLang="en-US" sz="900" b="0" dirty="0"/>
                        <a:t>内容</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bg1"/>
                          </a:solidFill>
                        </a:rPr>
                        <a:t>実績</a:t>
                      </a:r>
                    </a:p>
                  </a:txBody>
                  <a:tcPr anchor="ctr"/>
                </a:tc>
                <a:tc>
                  <a:txBody>
                    <a:bodyPr/>
                    <a:lstStyle/>
                    <a:p>
                      <a:pPr algn="ctr"/>
                      <a:r>
                        <a:rPr kumimoji="1" lang="ja-JP" altLang="en-US" sz="900" b="0" dirty="0"/>
                        <a:t>データ元</a:t>
                      </a:r>
                    </a:p>
                  </a:txBody>
                  <a:tcPr anchor="ctr"/>
                </a:tc>
                <a:extLst>
                  <a:ext uri="{0D108BD9-81ED-4DB2-BD59-A6C34878D82A}">
                    <a16:rowId xmlns:a16="http://schemas.microsoft.com/office/drawing/2014/main" val="3900814020"/>
                  </a:ext>
                </a:extLst>
              </a:tr>
              <a:tr h="408235">
                <a:tc>
                  <a:txBody>
                    <a:bodyPr/>
                    <a:lstStyle/>
                    <a:p>
                      <a:pPr algn="ctr"/>
                      <a:r>
                        <a:rPr kumimoji="1" lang="ja-JP" altLang="en-US" sz="1100" dirty="0"/>
                        <a:t>健活</a:t>
                      </a:r>
                      <a:r>
                        <a:rPr kumimoji="1" lang="en-US" altLang="ja-JP" sz="1100" dirty="0"/>
                        <a:t>10</a:t>
                      </a:r>
                      <a:r>
                        <a:rPr kumimoji="1" lang="ja-JP" altLang="en-US" sz="1100" dirty="0"/>
                        <a:t>ポータルサイトアクセス累計数</a:t>
                      </a:r>
                      <a:endParaRPr kumimoji="1" lang="en-US" altLang="ja-JP" sz="1100" dirty="0"/>
                    </a:p>
                  </a:txBody>
                  <a:tcPr anchor="ctr"/>
                </a:tc>
                <a:tc>
                  <a:txBody>
                    <a:bodyPr/>
                    <a:lstStyle/>
                    <a:p>
                      <a:pPr algn="ctr"/>
                      <a:r>
                        <a:rPr kumimoji="1" lang="en-US" altLang="ja-JP" sz="1100" dirty="0">
                          <a:solidFill>
                            <a:schemeClr val="tx1"/>
                          </a:solidFill>
                        </a:rPr>
                        <a:t>166,863</a:t>
                      </a:r>
                      <a:r>
                        <a:rPr kumimoji="1" lang="ja-JP" altLang="en-US" sz="1100" dirty="0">
                          <a:solidFill>
                            <a:schemeClr val="tx1"/>
                          </a:solidFill>
                        </a:rPr>
                        <a:t>件（</a:t>
                      </a:r>
                      <a:r>
                        <a:rPr kumimoji="1" lang="en-US" altLang="ja-JP" sz="1100" dirty="0">
                          <a:solidFill>
                            <a:schemeClr val="tx1"/>
                          </a:solidFill>
                        </a:rPr>
                        <a:t>4</a:t>
                      </a:r>
                      <a:r>
                        <a:rPr kumimoji="1" lang="ja-JP" altLang="en-US" sz="1100" dirty="0">
                          <a:solidFill>
                            <a:schemeClr val="tx1"/>
                          </a:solidFill>
                        </a:rPr>
                        <a:t>月～</a:t>
                      </a:r>
                      <a:r>
                        <a:rPr kumimoji="1" lang="en-US" altLang="ja-JP" sz="1100" dirty="0">
                          <a:solidFill>
                            <a:schemeClr val="tx1"/>
                          </a:solidFill>
                        </a:rPr>
                        <a:t>2</a:t>
                      </a:r>
                      <a:r>
                        <a:rPr kumimoji="1" lang="ja-JP" altLang="en-US" sz="1100" dirty="0">
                          <a:solidFill>
                            <a:schemeClr val="tx1"/>
                          </a:solidFill>
                        </a:rPr>
                        <a:t>月）　前年度比</a:t>
                      </a:r>
                      <a:r>
                        <a:rPr kumimoji="1" lang="en-US" altLang="ja-JP" sz="1100" dirty="0">
                          <a:solidFill>
                            <a:schemeClr val="tx1"/>
                          </a:solidFill>
                        </a:rPr>
                        <a:t>1.8</a:t>
                      </a:r>
                      <a:r>
                        <a:rPr kumimoji="1" lang="ja-JP" altLang="en-US" sz="1100" dirty="0">
                          <a:solidFill>
                            <a:schemeClr val="tx1"/>
                          </a:solidFill>
                        </a:rPr>
                        <a:t>倍</a:t>
                      </a:r>
                      <a:endParaRPr kumimoji="1" lang="en-US" altLang="ja-JP" sz="1100" dirty="0">
                        <a:solidFill>
                          <a:schemeClr val="tx1"/>
                        </a:solidFill>
                      </a:endParaRPr>
                    </a:p>
                    <a:p>
                      <a:pPr algn="ctr"/>
                      <a:r>
                        <a:rPr kumimoji="1" lang="ja-JP" altLang="en-US" sz="1100" dirty="0">
                          <a:solidFill>
                            <a:schemeClr val="tx1"/>
                          </a:solidFill>
                        </a:rPr>
                        <a:t>平均アクセス数</a:t>
                      </a:r>
                      <a:r>
                        <a:rPr kumimoji="1" lang="en-US" altLang="ja-JP" sz="1100" dirty="0">
                          <a:solidFill>
                            <a:schemeClr val="tx1"/>
                          </a:solidFill>
                        </a:rPr>
                        <a:t>15,169</a:t>
                      </a:r>
                      <a:r>
                        <a:rPr kumimoji="1" lang="ja-JP" altLang="en-US" sz="1100" dirty="0">
                          <a:solidFill>
                            <a:schemeClr val="tx1"/>
                          </a:solidFill>
                        </a:rPr>
                        <a:t>件</a:t>
                      </a:r>
                      <a:r>
                        <a:rPr kumimoji="1" lang="en-US" altLang="ja-JP" sz="1100" dirty="0">
                          <a:solidFill>
                            <a:schemeClr val="tx1"/>
                          </a:solidFill>
                        </a:rPr>
                        <a:t>/</a:t>
                      </a:r>
                      <a:r>
                        <a:rPr kumimoji="1" lang="ja-JP" altLang="en-US" sz="1100" dirty="0">
                          <a:solidFill>
                            <a:schemeClr val="tx1"/>
                          </a:solidFill>
                        </a:rPr>
                        <a:t>月</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健活</a:t>
                      </a:r>
                      <a:r>
                        <a:rPr kumimoji="1" lang="en-US" altLang="ja-JP" sz="1100" dirty="0"/>
                        <a:t>10</a:t>
                      </a:r>
                      <a:r>
                        <a:rPr kumimoji="1" lang="ja-JP" altLang="en-US" sz="1100" dirty="0"/>
                        <a:t>ポータルサイト</a:t>
                      </a:r>
                      <a:endParaRPr kumimoji="1" lang="en-US" altLang="ja-JP" sz="1100" dirty="0"/>
                    </a:p>
                  </a:txBody>
                  <a:tcPr anchor="ctr"/>
                </a:tc>
                <a:extLst>
                  <a:ext uri="{0D108BD9-81ED-4DB2-BD59-A6C34878D82A}">
                    <a16:rowId xmlns:a16="http://schemas.microsoft.com/office/drawing/2014/main" val="4182958687"/>
                  </a:ext>
                </a:extLst>
              </a:tr>
              <a:tr h="247857">
                <a:tc>
                  <a:txBody>
                    <a:bodyPr/>
                    <a:lstStyle/>
                    <a:p>
                      <a:pPr algn="ctr"/>
                      <a:r>
                        <a:rPr kumimoji="1" lang="ja-JP" altLang="en-US" sz="1100" dirty="0"/>
                        <a:t>健康づくり課Ｘ　フォロワー数</a:t>
                      </a:r>
                    </a:p>
                  </a:txBody>
                  <a:tcPr anchor="ctr"/>
                </a:tc>
                <a:tc>
                  <a:txBody>
                    <a:bodyPr/>
                    <a:lstStyle/>
                    <a:p>
                      <a:pPr algn="ctr"/>
                      <a:r>
                        <a:rPr kumimoji="1" lang="ja-JP" altLang="en-US" sz="1100" dirty="0">
                          <a:solidFill>
                            <a:schemeClr val="tx1"/>
                          </a:solidFill>
                        </a:rPr>
                        <a:t>令和</a:t>
                      </a:r>
                      <a:r>
                        <a:rPr kumimoji="1" lang="en-US" altLang="ja-JP" sz="1100" dirty="0">
                          <a:solidFill>
                            <a:schemeClr val="tx1"/>
                          </a:solidFill>
                        </a:rPr>
                        <a:t>7</a:t>
                      </a:r>
                      <a:r>
                        <a:rPr kumimoji="1" lang="ja-JP" altLang="en-US" sz="1100" dirty="0">
                          <a:solidFill>
                            <a:schemeClr val="tx1"/>
                          </a:solidFill>
                        </a:rPr>
                        <a:t>年</a:t>
                      </a:r>
                      <a:r>
                        <a:rPr kumimoji="1" lang="en-US" altLang="ja-JP" sz="1100" dirty="0">
                          <a:solidFill>
                            <a:schemeClr val="tx1"/>
                          </a:solidFill>
                        </a:rPr>
                        <a:t>3</a:t>
                      </a:r>
                      <a:r>
                        <a:rPr kumimoji="1" lang="ja-JP" altLang="en-US" sz="1100" dirty="0">
                          <a:solidFill>
                            <a:schemeClr val="tx1"/>
                          </a:solidFill>
                        </a:rPr>
                        <a:t>月</a:t>
                      </a:r>
                      <a:r>
                        <a:rPr kumimoji="1" lang="en-US" altLang="ja-JP" sz="1100" dirty="0">
                          <a:solidFill>
                            <a:schemeClr val="tx1"/>
                          </a:solidFill>
                        </a:rPr>
                        <a:t>5</a:t>
                      </a:r>
                      <a:r>
                        <a:rPr kumimoji="1" lang="ja-JP" altLang="en-US" sz="1100" dirty="0">
                          <a:solidFill>
                            <a:schemeClr val="tx1"/>
                          </a:solidFill>
                        </a:rPr>
                        <a:t>日：</a:t>
                      </a:r>
                      <a:r>
                        <a:rPr kumimoji="1" lang="en-US" altLang="ja-JP" sz="1100" dirty="0">
                          <a:solidFill>
                            <a:schemeClr val="tx1"/>
                          </a:solidFill>
                        </a:rPr>
                        <a:t>3,711</a:t>
                      </a:r>
                      <a:r>
                        <a:rPr kumimoji="1" lang="ja-JP" altLang="en-US" sz="1100" dirty="0">
                          <a:solidFill>
                            <a:schemeClr val="tx1"/>
                          </a:solidFill>
                        </a:rPr>
                        <a:t>人、令和</a:t>
                      </a:r>
                      <a:r>
                        <a:rPr kumimoji="1" lang="en-US" altLang="ja-JP" sz="1100" dirty="0">
                          <a:solidFill>
                            <a:schemeClr val="tx1"/>
                          </a:solidFill>
                        </a:rPr>
                        <a:t>8</a:t>
                      </a:r>
                      <a:r>
                        <a:rPr kumimoji="1" lang="ja-JP" altLang="en-US" sz="1100" dirty="0">
                          <a:solidFill>
                            <a:schemeClr val="tx1"/>
                          </a:solidFill>
                        </a:rPr>
                        <a:t>年</a:t>
                      </a:r>
                      <a:r>
                        <a:rPr kumimoji="1" lang="en-US" altLang="ja-JP" sz="1100" dirty="0">
                          <a:solidFill>
                            <a:schemeClr val="tx1"/>
                          </a:solidFill>
                          <a:latin typeface="游ゴシック" panose="020B0400000000000000" pitchFamily="50" charset="-128"/>
                          <a:ea typeface="+mn-ea"/>
                        </a:rPr>
                        <a:t>2</a:t>
                      </a:r>
                      <a:r>
                        <a:rPr kumimoji="1" lang="ja-JP" altLang="en-US" sz="1100" dirty="0">
                          <a:solidFill>
                            <a:schemeClr val="tx1"/>
                          </a:solidFill>
                          <a:latin typeface="游ゴシック" panose="020B0400000000000000" pitchFamily="50" charset="-128"/>
                          <a:ea typeface="+mn-ea"/>
                        </a:rPr>
                        <a:t>月末</a:t>
                      </a:r>
                      <a:r>
                        <a:rPr kumimoji="1" lang="ja-JP" altLang="en-US" sz="1100" dirty="0">
                          <a:solidFill>
                            <a:schemeClr val="tx1"/>
                          </a:solidFill>
                        </a:rPr>
                        <a:t>：</a:t>
                      </a:r>
                      <a:r>
                        <a:rPr kumimoji="1" lang="en-US" altLang="ja-JP" sz="1100" dirty="0">
                          <a:solidFill>
                            <a:schemeClr val="tx1"/>
                          </a:solidFill>
                        </a:rPr>
                        <a:t>4630</a:t>
                      </a:r>
                      <a:r>
                        <a:rPr kumimoji="1" lang="ja-JP" altLang="en-US" sz="1100" dirty="0">
                          <a:solidFill>
                            <a:schemeClr val="tx1"/>
                          </a:solidFill>
                        </a:rPr>
                        <a:t>人</a:t>
                      </a:r>
                    </a:p>
                  </a:txBody>
                  <a:tcPr anchor="ctr"/>
                </a:tc>
                <a:tc>
                  <a:txBody>
                    <a:bodyPr/>
                    <a:lstStyle/>
                    <a:p>
                      <a:pPr algn="ctr"/>
                      <a:r>
                        <a:rPr kumimoji="1" lang="ja-JP" altLang="en-US" sz="1100" dirty="0"/>
                        <a:t>Ｘ</a:t>
                      </a:r>
                    </a:p>
                  </a:txBody>
                  <a:tcPr anchor="ctr"/>
                </a:tc>
                <a:extLst>
                  <a:ext uri="{0D108BD9-81ED-4DB2-BD59-A6C34878D82A}">
                    <a16:rowId xmlns:a16="http://schemas.microsoft.com/office/drawing/2014/main" val="1213055215"/>
                  </a:ext>
                </a:extLst>
              </a:tr>
              <a:tr h="327377">
                <a:tc>
                  <a:txBody>
                    <a:bodyPr/>
                    <a:lstStyle/>
                    <a:p>
                      <a:pPr algn="ctr"/>
                      <a:r>
                        <a:rPr kumimoji="1" lang="ja-JP" altLang="en-US" sz="1100" dirty="0"/>
                        <a:t>健康づくり課</a:t>
                      </a:r>
                      <a:r>
                        <a:rPr kumimoji="1" lang="en-US" altLang="ja-JP" sz="1100" dirty="0"/>
                        <a:t>Instagram</a:t>
                      </a:r>
                      <a:r>
                        <a:rPr kumimoji="1" lang="ja-JP" altLang="en-US" sz="1100" dirty="0"/>
                        <a:t>　フォロワー数</a:t>
                      </a:r>
                    </a:p>
                  </a:txBody>
                  <a:tcPr anchor="ctr"/>
                </a:tc>
                <a:tc>
                  <a:txBody>
                    <a:bodyPr/>
                    <a:lstStyle/>
                    <a:p>
                      <a:pPr algn="ctr"/>
                      <a:r>
                        <a:rPr kumimoji="1" lang="ja-JP" altLang="en-US" sz="1100" dirty="0">
                          <a:solidFill>
                            <a:schemeClr val="tx1"/>
                          </a:solidFill>
                          <a:latin typeface="游ゴシック" panose="020B0400000000000000" pitchFamily="50" charset="-128"/>
                          <a:ea typeface="游ゴシック" panose="020B0400000000000000" pitchFamily="50" charset="-128"/>
                        </a:rPr>
                        <a:t>令和</a:t>
                      </a:r>
                      <a:r>
                        <a:rPr kumimoji="1" lang="en-US" altLang="ja-JP" sz="1100" dirty="0">
                          <a:solidFill>
                            <a:schemeClr val="tx1"/>
                          </a:solidFill>
                          <a:latin typeface="游ゴシック" panose="020B0400000000000000" pitchFamily="50" charset="-128"/>
                          <a:ea typeface="游ゴシック" panose="020B0400000000000000" pitchFamily="50" charset="-128"/>
                        </a:rPr>
                        <a:t>7</a:t>
                      </a:r>
                      <a:r>
                        <a:rPr kumimoji="1" lang="ja-JP" altLang="en-US" sz="1100" dirty="0">
                          <a:solidFill>
                            <a:schemeClr val="tx1"/>
                          </a:solidFill>
                          <a:latin typeface="游ゴシック" panose="020B0400000000000000" pitchFamily="50" charset="-128"/>
                          <a:ea typeface="游ゴシック" panose="020B0400000000000000" pitchFamily="50" charset="-128"/>
                        </a:rPr>
                        <a:t>年</a:t>
                      </a:r>
                      <a:r>
                        <a:rPr kumimoji="1" lang="en-US" altLang="ja-JP" sz="1100" dirty="0">
                          <a:solidFill>
                            <a:schemeClr val="tx1"/>
                          </a:solidFill>
                          <a:latin typeface="游ゴシック" panose="020B0400000000000000" pitchFamily="50" charset="-128"/>
                          <a:ea typeface="游ゴシック" panose="020B0400000000000000" pitchFamily="50" charset="-128"/>
                        </a:rPr>
                        <a:t>8</a:t>
                      </a:r>
                      <a:r>
                        <a:rPr kumimoji="1" lang="ja-JP" altLang="en-US" sz="1100" dirty="0">
                          <a:solidFill>
                            <a:schemeClr val="tx1"/>
                          </a:solidFill>
                          <a:latin typeface="游ゴシック" panose="020B0400000000000000" pitchFamily="50" charset="-128"/>
                          <a:ea typeface="游ゴシック" panose="020B0400000000000000" pitchFamily="50" charset="-128"/>
                        </a:rPr>
                        <a:t>月：</a:t>
                      </a:r>
                      <a:r>
                        <a:rPr kumimoji="1" lang="en-US" altLang="ja-JP" sz="1100" dirty="0">
                          <a:solidFill>
                            <a:schemeClr val="tx1"/>
                          </a:solidFill>
                          <a:latin typeface="游ゴシック" panose="020B0400000000000000" pitchFamily="50" charset="-128"/>
                          <a:ea typeface="游ゴシック" panose="020B0400000000000000" pitchFamily="50" charset="-128"/>
                        </a:rPr>
                        <a:t>108</a:t>
                      </a:r>
                      <a:r>
                        <a:rPr kumimoji="1" lang="ja-JP" altLang="en-US" sz="1100" dirty="0">
                          <a:solidFill>
                            <a:schemeClr val="tx1"/>
                          </a:solidFill>
                          <a:latin typeface="游ゴシック" panose="020B0400000000000000" pitchFamily="50" charset="-128"/>
                          <a:ea typeface="游ゴシック" panose="020B0400000000000000" pitchFamily="50" charset="-128"/>
                        </a:rPr>
                        <a:t>人、</a:t>
                      </a:r>
                      <a:r>
                        <a:rPr kumimoji="1" lang="ja-JP" altLang="en-US" sz="1100" dirty="0">
                          <a:solidFill>
                            <a:schemeClr val="tx1"/>
                          </a:solidFill>
                          <a:latin typeface="游ゴシック" panose="020B0400000000000000" pitchFamily="50" charset="-128"/>
                          <a:ea typeface="+mn-ea"/>
                        </a:rPr>
                        <a:t>令和</a:t>
                      </a:r>
                      <a:r>
                        <a:rPr kumimoji="1" lang="en-US" altLang="ja-JP" sz="1100" dirty="0">
                          <a:solidFill>
                            <a:schemeClr val="tx1"/>
                          </a:solidFill>
                          <a:latin typeface="游ゴシック" panose="020B0400000000000000" pitchFamily="50" charset="-128"/>
                          <a:ea typeface="+mn-ea"/>
                        </a:rPr>
                        <a:t>8</a:t>
                      </a:r>
                      <a:r>
                        <a:rPr kumimoji="1" lang="ja-JP" altLang="en-US" sz="1100" dirty="0">
                          <a:solidFill>
                            <a:schemeClr val="tx1"/>
                          </a:solidFill>
                          <a:latin typeface="游ゴシック" panose="020B0400000000000000" pitchFamily="50" charset="-128"/>
                          <a:ea typeface="+mn-ea"/>
                        </a:rPr>
                        <a:t>年</a:t>
                      </a:r>
                      <a:r>
                        <a:rPr kumimoji="1" lang="en-US" altLang="ja-JP" sz="1100" dirty="0">
                          <a:solidFill>
                            <a:schemeClr val="tx1"/>
                          </a:solidFill>
                          <a:latin typeface="游ゴシック" panose="020B0400000000000000" pitchFamily="50" charset="-128"/>
                          <a:ea typeface="+mn-ea"/>
                        </a:rPr>
                        <a:t>2</a:t>
                      </a:r>
                      <a:r>
                        <a:rPr kumimoji="1" lang="ja-JP" altLang="en-US" sz="1100" dirty="0">
                          <a:solidFill>
                            <a:schemeClr val="tx1"/>
                          </a:solidFill>
                          <a:latin typeface="游ゴシック" panose="020B0400000000000000" pitchFamily="50" charset="-128"/>
                          <a:ea typeface="+mn-ea"/>
                        </a:rPr>
                        <a:t>月末：</a:t>
                      </a:r>
                      <a:r>
                        <a:rPr kumimoji="1" lang="en-US" altLang="ja-JP" sz="1100" dirty="0">
                          <a:solidFill>
                            <a:schemeClr val="tx1"/>
                          </a:solidFill>
                          <a:latin typeface="游ゴシック" panose="020B0400000000000000" pitchFamily="50" charset="-128"/>
                          <a:ea typeface="+mn-ea"/>
                        </a:rPr>
                        <a:t>1,400</a:t>
                      </a:r>
                      <a:r>
                        <a:rPr kumimoji="1" lang="ja-JP" altLang="en-US" sz="1100" dirty="0">
                          <a:solidFill>
                            <a:schemeClr val="tx1"/>
                          </a:solidFill>
                          <a:latin typeface="游ゴシック" panose="020B0400000000000000" pitchFamily="50" charset="-128"/>
                          <a:ea typeface="+mn-ea"/>
                        </a:rPr>
                        <a:t>人</a:t>
                      </a:r>
                      <a:endParaRPr kumimoji="1" lang="ja-JP" altLang="en-US" sz="110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en-US" altLang="ja-JP" sz="1100" dirty="0">
                          <a:latin typeface="游ゴシック" panose="020B0400000000000000" pitchFamily="50" charset="-128"/>
                          <a:ea typeface="+mn-ea"/>
                        </a:rPr>
                        <a:t>Instagram</a:t>
                      </a:r>
                      <a:endParaRPr kumimoji="1" lang="ja-JP" altLang="en-US" sz="1100" dirty="0">
                        <a:latin typeface="游ゴシック" panose="020B0400000000000000" pitchFamily="50" charset="-128"/>
                        <a:ea typeface="游ゴシック" panose="020B0400000000000000" pitchFamily="50" charset="-128"/>
                      </a:endParaRPr>
                    </a:p>
                  </a:txBody>
                  <a:tcPr anchor="ctr"/>
                </a:tc>
                <a:extLst>
                  <a:ext uri="{0D108BD9-81ED-4DB2-BD59-A6C34878D82A}">
                    <a16:rowId xmlns:a16="http://schemas.microsoft.com/office/drawing/2014/main" val="2931878824"/>
                  </a:ext>
                </a:extLst>
              </a:tr>
              <a:tr h="327377">
                <a:tc>
                  <a:txBody>
                    <a:bodyPr/>
                    <a:lstStyle/>
                    <a:p>
                      <a:pPr algn="ctr"/>
                      <a:r>
                        <a:rPr kumimoji="1" lang="ja-JP" altLang="en-US" sz="1100" dirty="0"/>
                        <a:t>「おおさか健活マイレージ　アスマイル」登録者数</a:t>
                      </a:r>
                    </a:p>
                  </a:txBody>
                  <a:tcPr anchor="ctr"/>
                </a:tc>
                <a:tc>
                  <a:txBody>
                    <a:bodyPr/>
                    <a:lstStyle/>
                    <a:p>
                      <a:pPr algn="ctr"/>
                      <a:r>
                        <a:rPr kumimoji="1" lang="ja-JP" altLang="en-US" sz="1100" dirty="0">
                          <a:solidFill>
                            <a:schemeClr val="tx1"/>
                          </a:solidFill>
                          <a:latin typeface="游ゴシック" panose="020B0400000000000000" pitchFamily="50" charset="-128"/>
                          <a:ea typeface="游ゴシック" panose="020B0400000000000000" pitchFamily="50" charset="-128"/>
                        </a:rPr>
                        <a:t>令和</a:t>
                      </a:r>
                      <a:r>
                        <a:rPr kumimoji="1" lang="en-US" altLang="ja-JP" sz="1100" dirty="0">
                          <a:solidFill>
                            <a:schemeClr val="tx1"/>
                          </a:solidFill>
                          <a:latin typeface="游ゴシック" panose="020B0400000000000000" pitchFamily="50" charset="-128"/>
                          <a:ea typeface="游ゴシック" panose="020B0400000000000000" pitchFamily="50" charset="-128"/>
                        </a:rPr>
                        <a:t>7</a:t>
                      </a:r>
                      <a:r>
                        <a:rPr kumimoji="1" lang="ja-JP" altLang="en-US" sz="1100" dirty="0">
                          <a:solidFill>
                            <a:schemeClr val="tx1"/>
                          </a:solidFill>
                          <a:latin typeface="游ゴシック" panose="020B0400000000000000" pitchFamily="50" charset="-128"/>
                          <a:ea typeface="游ゴシック" panose="020B0400000000000000" pitchFamily="50" charset="-128"/>
                        </a:rPr>
                        <a:t>年</a:t>
                      </a:r>
                      <a:r>
                        <a:rPr kumimoji="1" lang="en-US" altLang="ja-JP" sz="1100" dirty="0">
                          <a:solidFill>
                            <a:schemeClr val="tx1"/>
                          </a:solidFill>
                          <a:latin typeface="游ゴシック" panose="020B0400000000000000" pitchFamily="50" charset="-128"/>
                          <a:ea typeface="游ゴシック" panose="020B0400000000000000" pitchFamily="50" charset="-128"/>
                        </a:rPr>
                        <a:t>2</a:t>
                      </a:r>
                      <a:r>
                        <a:rPr kumimoji="1" lang="ja-JP" altLang="en-US" sz="1100" dirty="0">
                          <a:solidFill>
                            <a:schemeClr val="tx1"/>
                          </a:solidFill>
                          <a:latin typeface="游ゴシック" panose="020B0400000000000000" pitchFamily="50" charset="-128"/>
                          <a:ea typeface="游ゴシック" panose="020B0400000000000000" pitchFamily="50" charset="-128"/>
                        </a:rPr>
                        <a:t>月末：</a:t>
                      </a:r>
                      <a:r>
                        <a:rPr kumimoji="1" lang="en-US" altLang="ja-JP" sz="1100" dirty="0">
                          <a:solidFill>
                            <a:schemeClr val="tx1"/>
                          </a:solidFill>
                          <a:latin typeface="游ゴシック" panose="020B0400000000000000" pitchFamily="50" charset="-128"/>
                          <a:ea typeface="游ゴシック" panose="020B0400000000000000" pitchFamily="50" charset="-128"/>
                        </a:rPr>
                        <a:t>44.7</a:t>
                      </a:r>
                      <a:r>
                        <a:rPr kumimoji="1" lang="ja-JP" altLang="en-US" sz="1100" dirty="0">
                          <a:solidFill>
                            <a:schemeClr val="tx1"/>
                          </a:solidFill>
                          <a:latin typeface="游ゴシック" panose="020B0400000000000000" pitchFamily="50" charset="-128"/>
                          <a:ea typeface="+mn-ea"/>
                        </a:rPr>
                        <a:t>万人</a:t>
                      </a:r>
                      <a:r>
                        <a:rPr kumimoji="1" lang="en-US" altLang="ja-JP" sz="1100" dirty="0">
                          <a:solidFill>
                            <a:schemeClr val="tx1"/>
                          </a:solidFill>
                          <a:latin typeface="游ゴシック" panose="020B0400000000000000" pitchFamily="50" charset="-128"/>
                          <a:ea typeface="+mn-ea"/>
                        </a:rPr>
                        <a:t>,</a:t>
                      </a:r>
                      <a:r>
                        <a:rPr kumimoji="1" lang="ja-JP" altLang="en-US" sz="1100" dirty="0">
                          <a:solidFill>
                            <a:schemeClr val="tx1"/>
                          </a:solidFill>
                          <a:latin typeface="游ゴシック" panose="020B0400000000000000" pitchFamily="50" charset="-128"/>
                          <a:ea typeface="+mn-ea"/>
                        </a:rPr>
                        <a:t>令和</a:t>
                      </a:r>
                      <a:r>
                        <a:rPr kumimoji="1" lang="en-US" altLang="ja-JP" sz="1100" dirty="0">
                          <a:solidFill>
                            <a:schemeClr val="tx1"/>
                          </a:solidFill>
                          <a:latin typeface="游ゴシック" panose="020B0400000000000000" pitchFamily="50" charset="-128"/>
                          <a:ea typeface="+mn-ea"/>
                        </a:rPr>
                        <a:t>8</a:t>
                      </a:r>
                      <a:r>
                        <a:rPr kumimoji="1" lang="ja-JP" altLang="en-US" sz="1100" dirty="0">
                          <a:solidFill>
                            <a:schemeClr val="tx1"/>
                          </a:solidFill>
                          <a:latin typeface="游ゴシック" panose="020B0400000000000000" pitchFamily="50" charset="-128"/>
                          <a:ea typeface="+mn-ea"/>
                        </a:rPr>
                        <a:t>年</a:t>
                      </a:r>
                      <a:r>
                        <a:rPr kumimoji="1" lang="en-US" altLang="ja-JP" sz="1100" dirty="0">
                          <a:solidFill>
                            <a:schemeClr val="tx1"/>
                          </a:solidFill>
                          <a:latin typeface="游ゴシック" panose="020B0400000000000000" pitchFamily="50" charset="-128"/>
                          <a:ea typeface="+mn-ea"/>
                        </a:rPr>
                        <a:t>2</a:t>
                      </a:r>
                      <a:r>
                        <a:rPr kumimoji="1" lang="ja-JP" altLang="en-US" sz="1100" dirty="0">
                          <a:solidFill>
                            <a:schemeClr val="tx1"/>
                          </a:solidFill>
                          <a:latin typeface="游ゴシック" panose="020B0400000000000000" pitchFamily="50" charset="-128"/>
                          <a:ea typeface="+mn-ea"/>
                        </a:rPr>
                        <a:t>月末：</a:t>
                      </a:r>
                      <a:r>
                        <a:rPr kumimoji="1" lang="en-US" altLang="ja-JP" sz="1100" dirty="0">
                          <a:solidFill>
                            <a:schemeClr val="tx1"/>
                          </a:solidFill>
                          <a:latin typeface="游ゴシック" panose="020B0400000000000000" pitchFamily="50" charset="-128"/>
                          <a:ea typeface="+mn-ea"/>
                        </a:rPr>
                        <a:t>50.3</a:t>
                      </a:r>
                      <a:r>
                        <a:rPr kumimoji="1" lang="ja-JP" altLang="en-US" sz="1100" dirty="0">
                          <a:solidFill>
                            <a:schemeClr val="tx1"/>
                          </a:solidFill>
                          <a:latin typeface="游ゴシック" panose="020B0400000000000000" pitchFamily="50" charset="-128"/>
                          <a:ea typeface="+mn-ea"/>
                        </a:rPr>
                        <a:t>万人</a:t>
                      </a:r>
                      <a:endParaRPr kumimoji="1" lang="ja-JP" altLang="en-US" sz="1100" dirty="0">
                        <a:solidFill>
                          <a:schemeClr val="tx1"/>
                        </a:solidFill>
                        <a:latin typeface="游ゴシック" panose="020B0400000000000000" pitchFamily="50" charset="-128"/>
                        <a:ea typeface="游ゴシック" panose="020B0400000000000000" pitchFamily="50" charset="-128"/>
                      </a:endParaRPr>
                    </a:p>
                  </a:txBody>
                  <a:tcPr anchor="ctr"/>
                </a:tc>
                <a:tc>
                  <a:txBody>
                    <a:bodyPr/>
                    <a:lstStyle/>
                    <a:p>
                      <a:pPr algn="ctr"/>
                      <a:r>
                        <a:rPr kumimoji="1" lang="ja-JP" altLang="en-US" sz="1100" dirty="0">
                          <a:latin typeface="游ゴシック" panose="020B0400000000000000" pitchFamily="50" charset="-128"/>
                          <a:ea typeface="游ゴシック" panose="020B0400000000000000" pitchFamily="50" charset="-128"/>
                        </a:rPr>
                        <a:t>健康アプリ「アスマイル」</a:t>
                      </a:r>
                    </a:p>
                  </a:txBody>
                  <a:tcPr anchor="ctr"/>
                </a:tc>
                <a:extLst>
                  <a:ext uri="{0D108BD9-81ED-4DB2-BD59-A6C34878D82A}">
                    <a16:rowId xmlns:a16="http://schemas.microsoft.com/office/drawing/2014/main" val="359854263"/>
                  </a:ext>
                </a:extLst>
              </a:tr>
              <a:tr h="247857">
                <a:tc>
                  <a:txBody>
                    <a:bodyPr/>
                    <a:lstStyle/>
                    <a:p>
                      <a:pPr algn="ctr"/>
                      <a:r>
                        <a:rPr kumimoji="1" lang="ja-JP" altLang="en-US" sz="1100" dirty="0"/>
                        <a:t>「健活おおさか推進府民会議」参画会員数</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令和</a:t>
                      </a:r>
                      <a:r>
                        <a:rPr kumimoji="1" lang="en-US" altLang="ja-JP" sz="1100" dirty="0">
                          <a:solidFill>
                            <a:schemeClr val="tx1"/>
                          </a:solidFill>
                        </a:rPr>
                        <a:t>7</a:t>
                      </a:r>
                      <a:r>
                        <a:rPr kumimoji="1" lang="ja-JP" altLang="en-US" sz="1100" dirty="0">
                          <a:solidFill>
                            <a:schemeClr val="tx1"/>
                          </a:solidFill>
                        </a:rPr>
                        <a:t>年</a:t>
                      </a:r>
                      <a:r>
                        <a:rPr kumimoji="1" lang="en-US" altLang="ja-JP" sz="1100" dirty="0">
                          <a:solidFill>
                            <a:schemeClr val="tx1"/>
                          </a:solidFill>
                        </a:rPr>
                        <a:t>2</a:t>
                      </a:r>
                      <a:r>
                        <a:rPr kumimoji="1" lang="ja-JP" altLang="en-US" sz="1100" dirty="0">
                          <a:solidFill>
                            <a:schemeClr val="tx1"/>
                          </a:solidFill>
                        </a:rPr>
                        <a:t>月末：</a:t>
                      </a:r>
                      <a:r>
                        <a:rPr kumimoji="1" lang="en-US" altLang="ja-JP" sz="1100" dirty="0">
                          <a:solidFill>
                            <a:schemeClr val="tx1"/>
                          </a:solidFill>
                        </a:rPr>
                        <a:t>248</a:t>
                      </a:r>
                      <a:r>
                        <a:rPr kumimoji="1" lang="ja-JP" altLang="en-US" sz="1100" dirty="0">
                          <a:solidFill>
                            <a:schemeClr val="tx1"/>
                          </a:solidFill>
                        </a:rPr>
                        <a:t>団体、令和</a:t>
                      </a:r>
                      <a:r>
                        <a:rPr kumimoji="1" lang="en-US" altLang="ja-JP" sz="1100" dirty="0">
                          <a:solidFill>
                            <a:schemeClr val="tx1"/>
                          </a:solidFill>
                        </a:rPr>
                        <a:t>8</a:t>
                      </a:r>
                      <a:r>
                        <a:rPr kumimoji="1" lang="ja-JP" altLang="en-US" sz="1100" dirty="0">
                          <a:solidFill>
                            <a:schemeClr val="tx1"/>
                          </a:solidFill>
                        </a:rPr>
                        <a:t>年</a:t>
                      </a:r>
                      <a:r>
                        <a:rPr kumimoji="1" lang="en-US" altLang="ja-JP" sz="1100" dirty="0">
                          <a:solidFill>
                            <a:schemeClr val="tx1"/>
                          </a:solidFill>
                        </a:rPr>
                        <a:t>2</a:t>
                      </a:r>
                      <a:r>
                        <a:rPr kumimoji="1" lang="ja-JP" altLang="en-US" sz="1100" dirty="0">
                          <a:solidFill>
                            <a:schemeClr val="tx1"/>
                          </a:solidFill>
                        </a:rPr>
                        <a:t>月末：</a:t>
                      </a:r>
                      <a:r>
                        <a:rPr kumimoji="1" lang="en-US" altLang="ja-JP" sz="1100" dirty="0">
                          <a:solidFill>
                            <a:schemeClr val="tx1"/>
                          </a:solidFill>
                        </a:rPr>
                        <a:t>258</a:t>
                      </a:r>
                      <a:r>
                        <a:rPr kumimoji="1" lang="ja-JP" altLang="en-US" sz="1100" dirty="0">
                          <a:solidFill>
                            <a:schemeClr val="tx1"/>
                          </a:solidFill>
                        </a:rPr>
                        <a:t>団体</a:t>
                      </a:r>
                    </a:p>
                  </a:txBody>
                  <a:tcPr anchor="ctr"/>
                </a:tc>
                <a:tc>
                  <a:txBody>
                    <a:bodyPr/>
                    <a:lstStyle/>
                    <a:p>
                      <a:pPr algn="ctr"/>
                      <a:r>
                        <a:rPr kumimoji="1" lang="ja-JP" altLang="en-US" sz="1100" dirty="0"/>
                        <a:t>ー</a:t>
                      </a:r>
                    </a:p>
                  </a:txBody>
                  <a:tcPr anchor="ctr"/>
                </a:tc>
                <a:extLst>
                  <a:ext uri="{0D108BD9-81ED-4DB2-BD59-A6C34878D82A}">
                    <a16:rowId xmlns:a16="http://schemas.microsoft.com/office/drawing/2014/main" val="751329477"/>
                  </a:ext>
                </a:extLst>
              </a:tr>
              <a:tr h="728991">
                <a:tc>
                  <a:txBody>
                    <a:bodyPr/>
                    <a:lstStyle/>
                    <a:p>
                      <a:pPr algn="ctr"/>
                      <a:r>
                        <a:rPr kumimoji="1" lang="ja-JP" altLang="en-US" sz="1100" dirty="0"/>
                        <a:t>「健活</a:t>
                      </a:r>
                      <a:r>
                        <a:rPr kumimoji="1" lang="en-US" altLang="ja-JP" sz="1100" dirty="0"/>
                        <a:t>10</a:t>
                      </a:r>
                      <a:r>
                        <a:rPr kumimoji="1" lang="ja-JP" altLang="en-US" sz="1100" dirty="0"/>
                        <a:t>ソング・ダンス」</a:t>
                      </a:r>
                      <a:endParaRPr kumimoji="1" lang="en-US" altLang="ja-JP" sz="1100" dirty="0"/>
                    </a:p>
                    <a:p>
                      <a:pPr algn="ctr"/>
                      <a:r>
                        <a:rPr kumimoji="1" lang="ja-JP" altLang="en-US" sz="1100" dirty="0"/>
                        <a:t>ミュージックビデオ再生回数（令和</a:t>
                      </a:r>
                      <a:r>
                        <a:rPr kumimoji="1" lang="en-US" altLang="ja-JP" sz="1100" dirty="0"/>
                        <a:t>6</a:t>
                      </a:r>
                      <a:r>
                        <a:rPr kumimoji="1" lang="ja-JP" altLang="en-US" sz="1100" dirty="0"/>
                        <a:t>年度公開）</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err="1">
                          <a:solidFill>
                            <a:schemeClr val="tx1"/>
                          </a:solidFill>
                        </a:rPr>
                        <a:t>Youtube</a:t>
                      </a:r>
                      <a:r>
                        <a:rPr kumimoji="1" lang="ja-JP" altLang="en-US" sz="1100" dirty="0">
                          <a:solidFill>
                            <a:schemeClr val="tx1"/>
                          </a:solidFill>
                        </a:rPr>
                        <a:t>：</a:t>
                      </a:r>
                      <a:r>
                        <a:rPr kumimoji="1" lang="en-US" altLang="ja-JP" sz="1100" dirty="0">
                          <a:solidFill>
                            <a:schemeClr val="tx1"/>
                          </a:solidFill>
                        </a:rPr>
                        <a:t>30</a:t>
                      </a:r>
                      <a:r>
                        <a:rPr kumimoji="1" lang="ja-JP" altLang="en-US" sz="1100" dirty="0">
                          <a:solidFill>
                            <a:schemeClr val="tx1"/>
                          </a:solidFill>
                        </a:rPr>
                        <a:t>秒バージョン</a:t>
                      </a:r>
                      <a:r>
                        <a:rPr kumimoji="1" lang="en-US" altLang="ja-JP" sz="1100" dirty="0">
                          <a:solidFill>
                            <a:schemeClr val="tx1"/>
                          </a:solidFill>
                        </a:rPr>
                        <a:t>6.7</a:t>
                      </a:r>
                      <a:r>
                        <a:rPr kumimoji="1" lang="ja-JP" altLang="en-US" sz="1100" dirty="0">
                          <a:solidFill>
                            <a:schemeClr val="tx1"/>
                          </a:solidFill>
                        </a:rPr>
                        <a:t>万回</a:t>
                      </a:r>
                      <a:endParaRPr kumimoji="1" lang="en-US" altLang="ja-JP" sz="11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　　　フルバージョン</a:t>
                      </a:r>
                      <a:r>
                        <a:rPr kumimoji="1" lang="en-US" altLang="ja-JP" sz="1100" dirty="0">
                          <a:solidFill>
                            <a:schemeClr val="tx1"/>
                          </a:solidFill>
                        </a:rPr>
                        <a:t>6.3</a:t>
                      </a:r>
                      <a:r>
                        <a:rPr kumimoji="1" lang="ja-JP" altLang="en-US" sz="1100" dirty="0">
                          <a:solidFill>
                            <a:schemeClr val="tx1"/>
                          </a:solidFill>
                        </a:rPr>
                        <a:t>万回</a:t>
                      </a:r>
                      <a:endParaRPr kumimoji="1" lang="en-US" altLang="ja-JP" sz="11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err="1">
                          <a:solidFill>
                            <a:schemeClr val="tx1"/>
                          </a:solidFill>
                        </a:rPr>
                        <a:t>TikTok</a:t>
                      </a:r>
                      <a:r>
                        <a:rPr kumimoji="1" lang="ja-JP" altLang="en-US" sz="1100" dirty="0">
                          <a:solidFill>
                            <a:schemeClr val="tx1"/>
                          </a:solidFill>
                        </a:rPr>
                        <a:t>：</a:t>
                      </a:r>
                      <a:r>
                        <a:rPr kumimoji="1" lang="en-US" altLang="ja-JP" sz="1100" dirty="0">
                          <a:solidFill>
                            <a:schemeClr val="tx1"/>
                          </a:solidFill>
                        </a:rPr>
                        <a:t>12.3</a:t>
                      </a:r>
                      <a:r>
                        <a:rPr kumimoji="1" lang="ja-JP" altLang="en-US" sz="1100" dirty="0">
                          <a:solidFill>
                            <a:schemeClr val="tx1"/>
                          </a:solidFill>
                        </a:rPr>
                        <a:t>万回</a:t>
                      </a:r>
                    </a:p>
                  </a:txBody>
                  <a:tcPr anchor="ctr"/>
                </a:tc>
                <a:tc>
                  <a:txBody>
                    <a:bodyPr/>
                    <a:lstStyle/>
                    <a:p>
                      <a:pPr algn="ctr"/>
                      <a:r>
                        <a:rPr kumimoji="1" lang="en-US" altLang="ja-JP" sz="1100" dirty="0" err="1"/>
                        <a:t>Youtube</a:t>
                      </a:r>
                      <a:endParaRPr kumimoji="1" lang="en-US" altLang="ja-JP" sz="1100" dirty="0"/>
                    </a:p>
                    <a:p>
                      <a:pPr algn="ctr"/>
                      <a:r>
                        <a:rPr kumimoji="1" lang="en-US" altLang="ja-JP" sz="1100" dirty="0" err="1"/>
                        <a:t>TikTok</a:t>
                      </a:r>
                      <a:endParaRPr kumimoji="1" lang="ja-JP" altLang="en-US" sz="1100" dirty="0"/>
                    </a:p>
                  </a:txBody>
                  <a:tcPr anchor="ctr"/>
                </a:tc>
                <a:extLst>
                  <a:ext uri="{0D108BD9-81ED-4DB2-BD59-A6C34878D82A}">
                    <a16:rowId xmlns:a16="http://schemas.microsoft.com/office/drawing/2014/main" val="4051509019"/>
                  </a:ext>
                </a:extLst>
              </a:tr>
              <a:tr h="408235">
                <a:tc>
                  <a:txBody>
                    <a:bodyPr/>
                    <a:lstStyle/>
                    <a:p>
                      <a:pPr algn="ctr"/>
                      <a:r>
                        <a:rPr kumimoji="1" lang="ja-JP" altLang="en-US" sz="1100" dirty="0"/>
                        <a:t>「健康経営セミナー」参加者数</a:t>
                      </a:r>
                      <a:endParaRPr kumimoji="1" lang="en-US" altLang="ja-JP" sz="1100" dirty="0"/>
                    </a:p>
                    <a:p>
                      <a:pPr algn="ctr"/>
                      <a:r>
                        <a:rPr kumimoji="1" lang="ja-JP" altLang="en-US" sz="1100" dirty="0"/>
                        <a:t>（ハイブリット開催）</a:t>
                      </a:r>
                    </a:p>
                  </a:txBody>
                  <a:tcPr anchor="ctr"/>
                </a:tc>
                <a:tc>
                  <a:txBody>
                    <a:bodyPr/>
                    <a:lstStyle/>
                    <a:p>
                      <a:pPr algn="ctr"/>
                      <a:r>
                        <a:rPr kumimoji="1" lang="ja-JP" altLang="en-US" sz="1100" dirty="0">
                          <a:solidFill>
                            <a:schemeClr val="tx1"/>
                          </a:solidFill>
                        </a:rPr>
                        <a:t>第</a:t>
                      </a:r>
                      <a:r>
                        <a:rPr kumimoji="1" lang="en-US" altLang="ja-JP" sz="1100" dirty="0">
                          <a:solidFill>
                            <a:schemeClr val="tx1"/>
                          </a:solidFill>
                        </a:rPr>
                        <a:t>1</a:t>
                      </a:r>
                      <a:r>
                        <a:rPr kumimoji="1" lang="ja-JP" altLang="en-US" sz="1100" dirty="0">
                          <a:solidFill>
                            <a:schemeClr val="tx1"/>
                          </a:solidFill>
                        </a:rPr>
                        <a:t>回：</a:t>
                      </a:r>
                      <a:r>
                        <a:rPr kumimoji="1" lang="en-US" altLang="ja-JP" sz="1100" dirty="0">
                          <a:solidFill>
                            <a:schemeClr val="tx1"/>
                          </a:solidFill>
                        </a:rPr>
                        <a:t>362</a:t>
                      </a:r>
                      <a:r>
                        <a:rPr kumimoji="1" lang="ja-JP" altLang="en-US" sz="1100" dirty="0">
                          <a:solidFill>
                            <a:schemeClr val="tx1"/>
                          </a:solidFill>
                        </a:rPr>
                        <a:t>名参加（前年度より</a:t>
                      </a:r>
                      <a:r>
                        <a:rPr kumimoji="1" lang="en-US" altLang="ja-JP" sz="1100" dirty="0">
                          <a:solidFill>
                            <a:schemeClr val="tx1"/>
                          </a:solidFill>
                        </a:rPr>
                        <a:t>40</a:t>
                      </a:r>
                      <a:r>
                        <a:rPr kumimoji="1" lang="ja-JP" altLang="en-US" sz="1100" dirty="0">
                          <a:solidFill>
                            <a:schemeClr val="tx1"/>
                          </a:solidFill>
                        </a:rPr>
                        <a:t>人増）</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rPr>
                        <a:t>第</a:t>
                      </a:r>
                      <a:r>
                        <a:rPr kumimoji="1" lang="en-US" altLang="ja-JP" sz="1100" dirty="0">
                          <a:solidFill>
                            <a:schemeClr val="tx1"/>
                          </a:solidFill>
                        </a:rPr>
                        <a:t>2</a:t>
                      </a:r>
                      <a:r>
                        <a:rPr kumimoji="1" lang="ja-JP" altLang="en-US" sz="1100" dirty="0">
                          <a:solidFill>
                            <a:schemeClr val="tx1"/>
                          </a:solidFill>
                        </a:rPr>
                        <a:t>回：</a:t>
                      </a:r>
                      <a:r>
                        <a:rPr kumimoji="1" lang="en-US" altLang="ja-JP" sz="1100" dirty="0">
                          <a:solidFill>
                            <a:schemeClr val="tx1"/>
                          </a:solidFill>
                        </a:rPr>
                        <a:t>439</a:t>
                      </a:r>
                      <a:r>
                        <a:rPr kumimoji="1" lang="ja-JP" altLang="en-US" sz="1100" dirty="0">
                          <a:solidFill>
                            <a:schemeClr val="tx1"/>
                          </a:solidFill>
                        </a:rPr>
                        <a:t>人参加（前年度より</a:t>
                      </a:r>
                      <a:r>
                        <a:rPr kumimoji="1" lang="en-US" altLang="ja-JP" sz="1100" dirty="0">
                          <a:solidFill>
                            <a:schemeClr val="tx1"/>
                          </a:solidFill>
                        </a:rPr>
                        <a:t>8</a:t>
                      </a:r>
                      <a:r>
                        <a:rPr kumimoji="1" lang="ja-JP" altLang="en-US" sz="1100" dirty="0">
                          <a:solidFill>
                            <a:schemeClr val="tx1"/>
                          </a:solidFill>
                        </a:rPr>
                        <a:t>人減）</a:t>
                      </a:r>
                    </a:p>
                  </a:txBody>
                  <a:tcPr anchor="ctr"/>
                </a:tc>
                <a:tc>
                  <a:txBody>
                    <a:bodyPr/>
                    <a:lstStyle/>
                    <a:p>
                      <a:pPr algn="ctr"/>
                      <a:r>
                        <a:rPr kumimoji="1" lang="ja-JP" altLang="en-US" sz="1100" dirty="0"/>
                        <a:t>ー</a:t>
                      </a:r>
                    </a:p>
                  </a:txBody>
                  <a:tcPr anchor="ctr"/>
                </a:tc>
                <a:extLst>
                  <a:ext uri="{0D108BD9-81ED-4DB2-BD59-A6C34878D82A}">
                    <a16:rowId xmlns:a16="http://schemas.microsoft.com/office/drawing/2014/main" val="1287086713"/>
                  </a:ext>
                </a:extLst>
              </a:tr>
              <a:tr h="408235">
                <a:tc>
                  <a:txBody>
                    <a:bodyPr/>
                    <a:lstStyle/>
                    <a:p>
                      <a:pPr algn="ctr"/>
                      <a:r>
                        <a:rPr kumimoji="1" lang="ja-JP" altLang="en-US" sz="1100" dirty="0"/>
                        <a:t>「おおさか</a:t>
                      </a:r>
                      <a:r>
                        <a:rPr kumimoji="1" lang="en-US" altLang="ja-JP" sz="1100" dirty="0"/>
                        <a:t>EXPO</a:t>
                      </a:r>
                      <a:r>
                        <a:rPr kumimoji="1" lang="ja-JP" altLang="en-US" sz="1100" dirty="0"/>
                        <a:t>ヘルシーメニュー」調理動画再生回数</a:t>
                      </a:r>
                      <a:endParaRPr kumimoji="1" lang="en-US" altLang="ja-JP" sz="1100" dirty="0"/>
                    </a:p>
                    <a:p>
                      <a:pPr algn="ctr"/>
                      <a:r>
                        <a:rPr kumimoji="1" lang="ja-JP" altLang="en-US" sz="1100" dirty="0"/>
                        <a:t>（令和</a:t>
                      </a:r>
                      <a:r>
                        <a:rPr kumimoji="1" lang="en-US" altLang="ja-JP" sz="1100" dirty="0"/>
                        <a:t>6</a:t>
                      </a:r>
                      <a:r>
                        <a:rPr kumimoji="1" lang="ja-JP" altLang="en-US" sz="1100" dirty="0"/>
                        <a:t>年度公開）</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rPr>
                        <a:t>1,392</a:t>
                      </a:r>
                      <a:r>
                        <a:rPr kumimoji="1" lang="ja-JP" altLang="en-US" sz="1100" dirty="0">
                          <a:solidFill>
                            <a:schemeClr val="tx1"/>
                          </a:solidFill>
                        </a:rPr>
                        <a:t>回</a:t>
                      </a:r>
                      <a:endParaRPr kumimoji="1" lang="en-US" altLang="ja-JP" sz="11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err="1"/>
                        <a:t>Youtube</a:t>
                      </a:r>
                      <a:endParaRPr kumimoji="1" lang="en-US" altLang="ja-JP" sz="1100" dirty="0"/>
                    </a:p>
                  </a:txBody>
                  <a:tcPr anchor="ctr"/>
                </a:tc>
                <a:extLst>
                  <a:ext uri="{0D108BD9-81ED-4DB2-BD59-A6C34878D82A}">
                    <a16:rowId xmlns:a16="http://schemas.microsoft.com/office/drawing/2014/main" val="2941915994"/>
                  </a:ext>
                </a:extLst>
              </a:tr>
            </a:tbl>
          </a:graphicData>
        </a:graphic>
      </p:graphicFrame>
      <p:sp>
        <p:nvSpPr>
          <p:cNvPr id="7" name="テキスト ボックス 6">
            <a:extLst>
              <a:ext uri="{FF2B5EF4-FFF2-40B4-BE49-F238E27FC236}">
                <a16:creationId xmlns:a16="http://schemas.microsoft.com/office/drawing/2014/main" id="{559247AE-98A3-4E6F-9985-5EE946846031}"/>
              </a:ext>
            </a:extLst>
          </p:cNvPr>
          <p:cNvSpPr txBox="1"/>
          <p:nvPr/>
        </p:nvSpPr>
        <p:spPr>
          <a:xfrm>
            <a:off x="87630" y="607814"/>
            <a:ext cx="5067300" cy="276999"/>
          </a:xfrm>
          <a:prstGeom prst="rect">
            <a:avLst/>
          </a:prstGeom>
          <a:noFill/>
        </p:spPr>
        <p:txBody>
          <a:bodyPr wrap="square">
            <a:spAutoFit/>
          </a:bodyPr>
          <a:lstStyle/>
          <a:p>
            <a:r>
              <a:rPr lang="ja-JP" altLang="en-US" sz="1200" b="1" dirty="0">
                <a:solidFill>
                  <a:schemeClr val="accent1"/>
                </a:solidFill>
                <a:latin typeface="+mn-ea"/>
              </a:rPr>
              <a:t>＜生活習慣病の発症予防＞　</a:t>
            </a:r>
            <a:endParaRPr lang="en-US" altLang="ja-JP" sz="1200" b="1" dirty="0">
              <a:solidFill>
                <a:schemeClr val="accent1"/>
              </a:solidFill>
              <a:latin typeface="+mn-ea"/>
            </a:endParaRPr>
          </a:p>
        </p:txBody>
      </p:sp>
      <p:graphicFrame>
        <p:nvGraphicFramePr>
          <p:cNvPr id="8" name="表 7">
            <a:extLst>
              <a:ext uri="{FF2B5EF4-FFF2-40B4-BE49-F238E27FC236}">
                <a16:creationId xmlns:a16="http://schemas.microsoft.com/office/drawing/2014/main" id="{15FF6AAF-5D9F-4B1B-B3BF-0EEB87152F6B}"/>
              </a:ext>
            </a:extLst>
          </p:cNvPr>
          <p:cNvGraphicFramePr>
            <a:graphicFrameLocks noGrp="1"/>
          </p:cNvGraphicFramePr>
          <p:nvPr>
            <p:extLst>
              <p:ext uri="{D42A27DB-BD31-4B8C-83A1-F6EECF244321}">
                <p14:modId xmlns:p14="http://schemas.microsoft.com/office/powerpoint/2010/main" val="1923704286"/>
              </p:ext>
            </p:extLst>
          </p:nvPr>
        </p:nvGraphicFramePr>
        <p:xfrm>
          <a:off x="133065" y="952938"/>
          <a:ext cx="9639870" cy="746760"/>
        </p:xfrm>
        <a:graphic>
          <a:graphicData uri="http://schemas.openxmlformats.org/drawingml/2006/table">
            <a:tbl>
              <a:tblPr firstRow="1" bandRow="1">
                <a:tableStyleId>{5C22544A-7EE6-4342-B048-85BDC9FD1C3A}</a:tableStyleId>
              </a:tblPr>
              <a:tblGrid>
                <a:gridCol w="3814380">
                  <a:extLst>
                    <a:ext uri="{9D8B030D-6E8A-4147-A177-3AD203B41FA5}">
                      <a16:colId xmlns:a16="http://schemas.microsoft.com/office/drawing/2014/main" val="904755031"/>
                    </a:ext>
                  </a:extLst>
                </a:gridCol>
                <a:gridCol w="3577589">
                  <a:extLst>
                    <a:ext uri="{9D8B030D-6E8A-4147-A177-3AD203B41FA5}">
                      <a16:colId xmlns:a16="http://schemas.microsoft.com/office/drawing/2014/main" val="2203672732"/>
                    </a:ext>
                  </a:extLst>
                </a:gridCol>
                <a:gridCol w="2247901">
                  <a:extLst>
                    <a:ext uri="{9D8B030D-6E8A-4147-A177-3AD203B41FA5}">
                      <a16:colId xmlns:a16="http://schemas.microsoft.com/office/drawing/2014/main" val="932284601"/>
                    </a:ext>
                  </a:extLst>
                </a:gridCol>
              </a:tblGrid>
              <a:tr h="222307">
                <a:tc>
                  <a:txBody>
                    <a:bodyPr/>
                    <a:lstStyle/>
                    <a:p>
                      <a:pPr algn="ctr"/>
                      <a:r>
                        <a:rPr kumimoji="1" lang="ja-JP" altLang="en-US" sz="900" b="0" dirty="0"/>
                        <a:t>内容</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t>実績</a:t>
                      </a:r>
                    </a:p>
                  </a:txBody>
                  <a:tcPr anchor="ctr"/>
                </a:tc>
                <a:tc>
                  <a:txBody>
                    <a:bodyPr/>
                    <a:lstStyle/>
                    <a:p>
                      <a:pPr algn="ctr"/>
                      <a:r>
                        <a:rPr kumimoji="1" lang="ja-JP" altLang="en-US" sz="900" b="0" dirty="0"/>
                        <a:t>データ元</a:t>
                      </a:r>
                    </a:p>
                  </a:txBody>
                  <a:tcPr anchor="ctr"/>
                </a:tc>
                <a:extLst>
                  <a:ext uri="{0D108BD9-81ED-4DB2-BD59-A6C34878D82A}">
                    <a16:rowId xmlns:a16="http://schemas.microsoft.com/office/drawing/2014/main" val="3900814020"/>
                  </a:ext>
                </a:extLst>
              </a:tr>
              <a:tr h="251948">
                <a:tc>
                  <a:txBody>
                    <a:bodyPr/>
                    <a:lstStyle/>
                    <a:p>
                      <a:pPr algn="ctr"/>
                      <a:r>
                        <a:rPr kumimoji="1" lang="ja-JP" altLang="en-US" sz="1100" dirty="0"/>
                        <a:t>飲酒アンケート実施イベント回数</a:t>
                      </a:r>
                    </a:p>
                  </a:txBody>
                  <a:tcPr anchor="ctr"/>
                </a:tc>
                <a:tc>
                  <a:txBody>
                    <a:bodyPr/>
                    <a:lstStyle/>
                    <a:p>
                      <a:pPr algn="ctr"/>
                      <a:r>
                        <a:rPr kumimoji="1" lang="ja-JP" altLang="en-US" sz="1100" b="0" dirty="0">
                          <a:solidFill>
                            <a:schemeClr val="tx1"/>
                          </a:solidFill>
                        </a:rPr>
                        <a:t>３回</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t>ー</a:t>
                      </a:r>
                    </a:p>
                  </a:txBody>
                  <a:tcPr anchor="ctr"/>
                </a:tc>
                <a:extLst>
                  <a:ext uri="{0D108BD9-81ED-4DB2-BD59-A6C34878D82A}">
                    <a16:rowId xmlns:a16="http://schemas.microsoft.com/office/drawing/2014/main" val="3566539621"/>
                  </a:ext>
                </a:extLst>
              </a:tr>
              <a:tr h="251948">
                <a:tc>
                  <a:txBody>
                    <a:bodyPr/>
                    <a:lstStyle/>
                    <a:p>
                      <a:pPr algn="ctr"/>
                      <a:r>
                        <a:rPr kumimoji="1" lang="ja-JP" altLang="en-US" sz="1100" dirty="0"/>
                        <a:t>受動喫煙防止対策補助金申請件数</a:t>
                      </a:r>
                    </a:p>
                  </a:txBody>
                  <a:tcPr anchor="ctr"/>
                </a:tc>
                <a:tc>
                  <a:txBody>
                    <a:bodyPr/>
                    <a:lstStyle/>
                    <a:p>
                      <a:pPr algn="ctr"/>
                      <a:r>
                        <a:rPr kumimoji="1" lang="ja-JP" altLang="en-US" sz="1100" dirty="0"/>
                        <a:t>喫煙室設置：</a:t>
                      </a:r>
                      <a:r>
                        <a:rPr kumimoji="1" lang="en-US" altLang="ja-JP" sz="1100" dirty="0"/>
                        <a:t>67</a:t>
                      </a:r>
                      <a:r>
                        <a:rPr kumimoji="1" lang="ja-JP" altLang="en-US" sz="1100" dirty="0"/>
                        <a:t>件、全面禁煙化：</a:t>
                      </a:r>
                      <a:r>
                        <a:rPr kumimoji="1" lang="en-US" altLang="ja-JP" sz="1100" dirty="0"/>
                        <a:t>146</a:t>
                      </a:r>
                      <a:r>
                        <a:rPr kumimoji="1" lang="ja-JP" altLang="en-US" sz="1100" dirty="0"/>
                        <a:t>件</a:t>
                      </a:r>
                    </a:p>
                  </a:txBody>
                  <a:tcPr anchor="ctr"/>
                </a:tc>
                <a:tc>
                  <a:txBody>
                    <a:bodyPr/>
                    <a:lstStyle/>
                    <a:p>
                      <a:pPr algn="ctr"/>
                      <a:endParaRPr kumimoji="1" lang="ja-JP" altLang="en-US" sz="1100" dirty="0"/>
                    </a:p>
                  </a:txBody>
                  <a:tcPr anchor="ctr"/>
                </a:tc>
                <a:extLst>
                  <a:ext uri="{0D108BD9-81ED-4DB2-BD59-A6C34878D82A}">
                    <a16:rowId xmlns:a16="http://schemas.microsoft.com/office/drawing/2014/main" val="3637808873"/>
                  </a:ext>
                </a:extLst>
              </a:tr>
            </a:tbl>
          </a:graphicData>
        </a:graphic>
      </p:graphicFrame>
      <p:sp>
        <p:nvSpPr>
          <p:cNvPr id="9" name="テキスト ボックス 8">
            <a:extLst>
              <a:ext uri="{FF2B5EF4-FFF2-40B4-BE49-F238E27FC236}">
                <a16:creationId xmlns:a16="http://schemas.microsoft.com/office/drawing/2014/main" id="{091451BB-DE1E-4615-88E7-55CE972AF966}"/>
              </a:ext>
            </a:extLst>
          </p:cNvPr>
          <p:cNvSpPr txBox="1"/>
          <p:nvPr/>
        </p:nvSpPr>
        <p:spPr>
          <a:xfrm>
            <a:off x="0" y="1797210"/>
            <a:ext cx="5067300" cy="276999"/>
          </a:xfrm>
          <a:prstGeom prst="rect">
            <a:avLst/>
          </a:prstGeom>
          <a:noFill/>
        </p:spPr>
        <p:txBody>
          <a:bodyPr wrap="square">
            <a:spAutoFit/>
          </a:bodyPr>
          <a:lstStyle/>
          <a:p>
            <a:r>
              <a:rPr lang="ja-JP" altLang="en-US" sz="1200" b="1" dirty="0">
                <a:solidFill>
                  <a:schemeClr val="accent1"/>
                </a:solidFill>
                <a:latin typeface="+mn-ea"/>
              </a:rPr>
              <a:t>＜生活習慣病の早期発見・重症化予防＞　</a:t>
            </a:r>
            <a:endParaRPr lang="en-US" altLang="ja-JP" sz="1200" b="1" dirty="0">
              <a:solidFill>
                <a:schemeClr val="accent1"/>
              </a:solidFill>
              <a:latin typeface="+mn-ea"/>
            </a:endParaRPr>
          </a:p>
        </p:txBody>
      </p:sp>
      <p:graphicFrame>
        <p:nvGraphicFramePr>
          <p:cNvPr id="10" name="表 9">
            <a:extLst>
              <a:ext uri="{FF2B5EF4-FFF2-40B4-BE49-F238E27FC236}">
                <a16:creationId xmlns:a16="http://schemas.microsoft.com/office/drawing/2014/main" id="{78AFF2C4-3789-44C0-B1B4-44713988F684}"/>
              </a:ext>
            </a:extLst>
          </p:cNvPr>
          <p:cNvGraphicFramePr>
            <a:graphicFrameLocks noGrp="1"/>
          </p:cNvGraphicFramePr>
          <p:nvPr>
            <p:extLst>
              <p:ext uri="{D42A27DB-BD31-4B8C-83A1-F6EECF244321}">
                <p14:modId xmlns:p14="http://schemas.microsoft.com/office/powerpoint/2010/main" val="1021886537"/>
              </p:ext>
            </p:extLst>
          </p:nvPr>
        </p:nvGraphicFramePr>
        <p:xfrm>
          <a:off x="133065" y="2171721"/>
          <a:ext cx="9639870" cy="822960"/>
        </p:xfrm>
        <a:graphic>
          <a:graphicData uri="http://schemas.openxmlformats.org/drawingml/2006/table">
            <a:tbl>
              <a:tblPr firstRow="1" bandRow="1">
                <a:tableStyleId>{5C22544A-7EE6-4342-B048-85BDC9FD1C3A}</a:tableStyleId>
              </a:tblPr>
              <a:tblGrid>
                <a:gridCol w="3822000">
                  <a:extLst>
                    <a:ext uri="{9D8B030D-6E8A-4147-A177-3AD203B41FA5}">
                      <a16:colId xmlns:a16="http://schemas.microsoft.com/office/drawing/2014/main" val="904755031"/>
                    </a:ext>
                  </a:extLst>
                </a:gridCol>
                <a:gridCol w="3569969">
                  <a:extLst>
                    <a:ext uri="{9D8B030D-6E8A-4147-A177-3AD203B41FA5}">
                      <a16:colId xmlns:a16="http://schemas.microsoft.com/office/drawing/2014/main" val="2203672732"/>
                    </a:ext>
                  </a:extLst>
                </a:gridCol>
                <a:gridCol w="2247901">
                  <a:extLst>
                    <a:ext uri="{9D8B030D-6E8A-4147-A177-3AD203B41FA5}">
                      <a16:colId xmlns:a16="http://schemas.microsoft.com/office/drawing/2014/main" val="932284601"/>
                    </a:ext>
                  </a:extLst>
                </a:gridCol>
              </a:tblGrid>
              <a:tr h="150847">
                <a:tc>
                  <a:txBody>
                    <a:bodyPr/>
                    <a:lstStyle/>
                    <a:p>
                      <a:pPr algn="ctr"/>
                      <a:r>
                        <a:rPr kumimoji="1" lang="ja-JP" altLang="en-US" sz="900" b="0" dirty="0"/>
                        <a:t>内容</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bg1"/>
                          </a:solidFill>
                        </a:rPr>
                        <a:t>実績</a:t>
                      </a:r>
                    </a:p>
                  </a:txBody>
                  <a:tcPr anchor="ctr"/>
                </a:tc>
                <a:tc>
                  <a:txBody>
                    <a:bodyPr/>
                    <a:lstStyle/>
                    <a:p>
                      <a:pPr algn="ctr"/>
                      <a:r>
                        <a:rPr kumimoji="1" lang="ja-JP" altLang="en-US" sz="900" b="0" dirty="0"/>
                        <a:t>データ元</a:t>
                      </a:r>
                    </a:p>
                  </a:txBody>
                  <a:tcPr anchor="ctr"/>
                </a:tc>
                <a:extLst>
                  <a:ext uri="{0D108BD9-81ED-4DB2-BD59-A6C34878D82A}">
                    <a16:rowId xmlns:a16="http://schemas.microsoft.com/office/drawing/2014/main" val="3900814020"/>
                  </a:ext>
                </a:extLst>
              </a:tr>
              <a:tr h="392201">
                <a:tc>
                  <a:txBody>
                    <a:bodyPr/>
                    <a:lstStyle/>
                    <a:p>
                      <a:pPr algn="ctr"/>
                      <a:r>
                        <a:rPr kumimoji="1" lang="ja-JP" altLang="en-US" sz="1100" dirty="0"/>
                        <a:t>「糖尿病啓発動画」視聴回数</a:t>
                      </a:r>
                      <a:endParaRPr kumimoji="1" lang="en-US" altLang="ja-JP" sz="1100" dirty="0"/>
                    </a:p>
                    <a:p>
                      <a:pPr algn="ctr"/>
                      <a:r>
                        <a:rPr kumimoji="1" lang="ja-JP" altLang="en-US" sz="1100" dirty="0"/>
                        <a:t>（令和</a:t>
                      </a:r>
                      <a:r>
                        <a:rPr kumimoji="1" lang="en-US" altLang="ja-JP" sz="1100" dirty="0"/>
                        <a:t>6</a:t>
                      </a:r>
                      <a:r>
                        <a:rPr kumimoji="1" lang="ja-JP" altLang="en-US" sz="1100" dirty="0"/>
                        <a:t>年度公開）</a:t>
                      </a:r>
                    </a:p>
                  </a:txBody>
                  <a:tcPr anchor="ctr"/>
                </a:tc>
                <a:tc>
                  <a:txBody>
                    <a:bodyPr/>
                    <a:lstStyle/>
                    <a:p>
                      <a:pPr algn="ctr"/>
                      <a:r>
                        <a:rPr kumimoji="1" lang="zh-TW" altLang="en-US" sz="1100" dirty="0">
                          <a:solidFill>
                            <a:schemeClr val="tx1"/>
                          </a:solidFill>
                          <a:latin typeface="游ゴシック" panose="020B0400000000000000" pitchFamily="50" charset="-128"/>
                          <a:ea typeface="游ゴシック" panose="020B0400000000000000" pitchFamily="50" charset="-128"/>
                        </a:rPr>
                        <a:t>中小企業　若手社長　再生記</a:t>
                      </a:r>
                      <a:r>
                        <a:rPr kumimoji="1" lang="ja-JP" altLang="en-US" sz="1100" dirty="0">
                          <a:solidFill>
                            <a:schemeClr val="tx1"/>
                          </a:solidFill>
                        </a:rPr>
                        <a:t>：</a:t>
                      </a:r>
                      <a:r>
                        <a:rPr kumimoji="1" lang="en-US" altLang="ja-JP" sz="1100" dirty="0">
                          <a:solidFill>
                            <a:schemeClr val="tx1"/>
                          </a:solidFill>
                        </a:rPr>
                        <a:t>1,252</a:t>
                      </a:r>
                      <a:r>
                        <a:rPr kumimoji="1" lang="ja-JP" altLang="en-US" sz="1100" dirty="0">
                          <a:solidFill>
                            <a:schemeClr val="tx1"/>
                          </a:solidFill>
                        </a:rPr>
                        <a:t>回</a:t>
                      </a:r>
                      <a:endParaRPr kumimoji="1" lang="en-US" altLang="ja-JP" sz="1100" dirty="0">
                        <a:solidFill>
                          <a:schemeClr val="tx1"/>
                        </a:solidFill>
                      </a:endParaRPr>
                    </a:p>
                    <a:p>
                      <a:pPr algn="ctr"/>
                      <a:r>
                        <a:rPr kumimoji="1" lang="ja-JP" altLang="en-US" sz="1100" dirty="0">
                          <a:solidFill>
                            <a:schemeClr val="tx1"/>
                          </a:solidFill>
                        </a:rPr>
                        <a:t>経営者が知るべき糖尿病予防のポイント：</a:t>
                      </a:r>
                      <a:r>
                        <a:rPr kumimoji="1" lang="en-US" altLang="ja-JP" sz="1100" dirty="0">
                          <a:solidFill>
                            <a:schemeClr val="tx1"/>
                          </a:solidFill>
                        </a:rPr>
                        <a:t>1,170</a:t>
                      </a:r>
                      <a:r>
                        <a:rPr kumimoji="1" lang="ja-JP" altLang="en-US" sz="1100" dirty="0">
                          <a:solidFill>
                            <a:schemeClr val="tx1"/>
                          </a:solidFill>
                        </a:rPr>
                        <a:t>回</a:t>
                      </a:r>
                      <a:endParaRPr kumimoji="1" lang="en-US" altLang="ja-JP" sz="1100" dirty="0">
                        <a:solidFill>
                          <a:schemeClr val="tx1"/>
                        </a:solidFill>
                      </a:endParaRPr>
                    </a:p>
                    <a:p>
                      <a:pPr algn="ctr"/>
                      <a:r>
                        <a:rPr kumimoji="1" lang="ja-JP" altLang="en-US" sz="1100" dirty="0">
                          <a:solidFill>
                            <a:schemeClr val="tx1"/>
                          </a:solidFill>
                        </a:rPr>
                        <a:t>もしも藤原道長が社長になったら：</a:t>
                      </a:r>
                      <a:r>
                        <a:rPr kumimoji="1" lang="en-US" altLang="ja-JP" sz="1100" dirty="0">
                          <a:solidFill>
                            <a:schemeClr val="tx1"/>
                          </a:solidFill>
                        </a:rPr>
                        <a:t>69,780</a:t>
                      </a:r>
                      <a:r>
                        <a:rPr kumimoji="1" lang="ja-JP" altLang="en-US" sz="1100" dirty="0">
                          <a:solidFill>
                            <a:schemeClr val="tx1"/>
                          </a:solidFill>
                        </a:rPr>
                        <a:t>回</a:t>
                      </a:r>
                      <a:endParaRPr kumimoji="1" lang="en-US" altLang="ja-JP" sz="1100" dirty="0">
                        <a:solidFill>
                          <a:schemeClr val="tx1"/>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err="1"/>
                        <a:t>Youtube</a:t>
                      </a:r>
                      <a:endParaRPr kumimoji="1" lang="en-US" altLang="ja-JP" sz="1100" dirty="0"/>
                    </a:p>
                  </a:txBody>
                  <a:tcPr anchor="ctr"/>
                </a:tc>
                <a:extLst>
                  <a:ext uri="{0D108BD9-81ED-4DB2-BD59-A6C34878D82A}">
                    <a16:rowId xmlns:a16="http://schemas.microsoft.com/office/drawing/2014/main" val="1038418025"/>
                  </a:ext>
                </a:extLst>
              </a:tr>
            </a:tbl>
          </a:graphicData>
        </a:graphic>
      </p:graphicFrame>
      <p:sp>
        <p:nvSpPr>
          <p:cNvPr id="11" name="テキスト ボックス 10">
            <a:extLst>
              <a:ext uri="{FF2B5EF4-FFF2-40B4-BE49-F238E27FC236}">
                <a16:creationId xmlns:a16="http://schemas.microsoft.com/office/drawing/2014/main" id="{457B15F8-2ED5-4242-B378-444D6A98FD1B}"/>
              </a:ext>
            </a:extLst>
          </p:cNvPr>
          <p:cNvSpPr txBox="1"/>
          <p:nvPr/>
        </p:nvSpPr>
        <p:spPr>
          <a:xfrm>
            <a:off x="0" y="3046032"/>
            <a:ext cx="5067300" cy="276999"/>
          </a:xfrm>
          <a:prstGeom prst="rect">
            <a:avLst/>
          </a:prstGeom>
          <a:noFill/>
        </p:spPr>
        <p:txBody>
          <a:bodyPr wrap="square">
            <a:spAutoFit/>
          </a:bodyPr>
          <a:lstStyle/>
          <a:p>
            <a:r>
              <a:rPr lang="ja-JP" altLang="en-US" sz="1200" b="1" dirty="0">
                <a:solidFill>
                  <a:schemeClr val="accent1"/>
                </a:solidFill>
                <a:latin typeface="+mn-ea"/>
              </a:rPr>
              <a:t>＜府民の健康づくりを支える社会環境整備＞　</a:t>
            </a:r>
            <a:endParaRPr lang="en-US" altLang="ja-JP" sz="1200" b="1" dirty="0">
              <a:solidFill>
                <a:schemeClr val="accent1"/>
              </a:solidFill>
              <a:latin typeface="+mn-ea"/>
            </a:endParaRPr>
          </a:p>
        </p:txBody>
      </p:sp>
      <p:sp>
        <p:nvSpPr>
          <p:cNvPr id="2" name="スライド番号プレースホルダー 1"/>
          <p:cNvSpPr>
            <a:spLocks noGrp="1"/>
          </p:cNvSpPr>
          <p:nvPr>
            <p:ph type="sldNum" sz="quarter" idx="12"/>
          </p:nvPr>
        </p:nvSpPr>
        <p:spPr>
          <a:xfrm>
            <a:off x="9517483" y="6527436"/>
            <a:ext cx="360000" cy="285390"/>
          </a:xfrm>
        </p:spPr>
        <p:txBody>
          <a:bodyPr/>
          <a:lstStyle/>
          <a:p>
            <a:fld id="{8491F570-1DE7-4E07-90A6-F6DA59EDAE7D}" type="slidenum">
              <a:rPr kumimoji="1" lang="ja-JP" altLang="en-US" smtClean="0"/>
              <a:pPr/>
              <a:t>67</a:t>
            </a:fld>
            <a:endParaRPr kumimoji="1" lang="ja-JP" altLang="en-US"/>
          </a:p>
        </p:txBody>
      </p:sp>
    </p:spTree>
    <p:extLst>
      <p:ext uri="{BB962C8B-B14F-4D97-AF65-F5344CB8AC3E}">
        <p14:creationId xmlns:p14="http://schemas.microsoft.com/office/powerpoint/2010/main" val="345051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47">
            <a:extLst>
              <a:ext uri="{FF2B5EF4-FFF2-40B4-BE49-F238E27FC236}">
                <a16:creationId xmlns:a16="http://schemas.microsoft.com/office/drawing/2014/main" id="{FA4C4D3B-488D-4ABD-B074-64E93E71DE4B}"/>
              </a:ext>
            </a:extLst>
          </p:cNvPr>
          <p:cNvSpPr/>
          <p:nvPr/>
        </p:nvSpPr>
        <p:spPr>
          <a:xfrm>
            <a:off x="107930" y="4145251"/>
            <a:ext cx="9690137" cy="2576279"/>
          </a:xfrm>
          <a:prstGeom prst="roundRect">
            <a:avLst>
              <a:gd name="adj" fmla="val 3517"/>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8" name="角丸四角形 47">
            <a:extLst>
              <a:ext uri="{FF2B5EF4-FFF2-40B4-BE49-F238E27FC236}">
                <a16:creationId xmlns:a16="http://schemas.microsoft.com/office/drawing/2014/main" id="{B44BE270-035B-4FBE-B4D0-F2F2E2207BD1}"/>
              </a:ext>
            </a:extLst>
          </p:cNvPr>
          <p:cNvSpPr/>
          <p:nvPr/>
        </p:nvSpPr>
        <p:spPr>
          <a:xfrm>
            <a:off x="107929" y="1165718"/>
            <a:ext cx="9690137" cy="2690483"/>
          </a:xfrm>
          <a:prstGeom prst="roundRect">
            <a:avLst>
              <a:gd name="adj" fmla="val 3517"/>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5" name="スライド番号プレースホルダー 3">
            <a:extLst>
              <a:ext uri="{FF2B5EF4-FFF2-40B4-BE49-F238E27FC236}">
                <a16:creationId xmlns:a16="http://schemas.microsoft.com/office/drawing/2014/main" id="{B2648CB7-3F70-43E2-B514-16C7EEA3DD9D}"/>
              </a:ext>
            </a:extLst>
          </p:cNvPr>
          <p:cNvSpPr>
            <a:spLocks noGrp="1"/>
          </p:cNvSpPr>
          <p:nvPr>
            <p:ph type="sldNum" sz="quarter" idx="12"/>
          </p:nvPr>
        </p:nvSpPr>
        <p:spPr>
          <a:xfrm>
            <a:off x="9550400" y="6561336"/>
            <a:ext cx="355599" cy="296664"/>
          </a:xfrm>
        </p:spPr>
        <p:txBody>
          <a:bodyPr/>
          <a:lstStyle/>
          <a:p>
            <a:fld id="{138760CC-92B4-40BA-9381-8DD67A3831C2}" type="slidenum">
              <a:rPr lang="ja-JP" altLang="en-US" sz="1219">
                <a:latin typeface="Meiryo UI" panose="020B0604030504040204" pitchFamily="50" charset="-128"/>
                <a:ea typeface="Meiryo UI" panose="020B0604030504040204" pitchFamily="50" charset="-128"/>
              </a:rPr>
              <a:t>68</a:t>
            </a:fld>
            <a:endParaRPr lang="ja-JP" altLang="en-US" sz="1219" dirty="0">
              <a:latin typeface="Meiryo UI" panose="020B0604030504040204" pitchFamily="50" charset="-128"/>
              <a:ea typeface="Meiryo UI" panose="020B0604030504040204" pitchFamily="50" charset="-128"/>
            </a:endParaRPr>
          </a:p>
        </p:txBody>
      </p:sp>
      <p:sp>
        <p:nvSpPr>
          <p:cNvPr id="6" name="タイトル 1">
            <a:extLst>
              <a:ext uri="{FF2B5EF4-FFF2-40B4-BE49-F238E27FC236}">
                <a16:creationId xmlns:a16="http://schemas.microsoft.com/office/drawing/2014/main" id="{D71DB914-1684-45C1-B4D0-ADF03FD7D7F2}"/>
              </a:ext>
            </a:extLst>
          </p:cNvPr>
          <p:cNvSpPr txBox="1">
            <a:spLocks/>
          </p:cNvSpPr>
          <p:nvPr/>
        </p:nvSpPr>
        <p:spPr>
          <a:xfrm>
            <a:off x="107929" y="1543049"/>
            <a:ext cx="9165468" cy="2058354"/>
          </a:xfrm>
          <a:prstGeom prst="rect">
            <a:avLst/>
          </a:prstGeom>
          <a:noFill/>
          <a:ln w="28575">
            <a:noFill/>
          </a:ln>
        </p:spPr>
        <p:txBody>
          <a:bodyPr anchor="t">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lnSpc>
                <a:spcPct val="110000"/>
              </a:lnSpc>
              <a:defRPr/>
            </a:pPr>
            <a:r>
              <a:rPr lang="ja-JP" altLang="en-US" sz="1625" b="1" dirty="0">
                <a:solidFill>
                  <a:srgbClr val="1F497D"/>
                </a:solidFill>
                <a:latin typeface="+mn-ea"/>
                <a:ea typeface="+mn-ea"/>
              </a:rPr>
              <a:t>❶地域の健康情報の見える化</a:t>
            </a:r>
            <a:endParaRPr lang="en-US" altLang="ja-JP" sz="1625" b="1" dirty="0">
              <a:solidFill>
                <a:srgbClr val="1F497D"/>
              </a:solidFill>
              <a:latin typeface="+mn-ea"/>
              <a:ea typeface="+mn-ea"/>
            </a:endParaRPr>
          </a:p>
          <a:p>
            <a:pPr algn="l">
              <a:lnSpc>
                <a:spcPct val="110000"/>
              </a:lnSpc>
              <a:defRPr/>
            </a:pPr>
            <a:r>
              <a:rPr lang="ja-JP" altLang="en-US" sz="1625" dirty="0">
                <a:latin typeface="+mn-ea"/>
                <a:ea typeface="+mn-ea"/>
              </a:rPr>
              <a:t>　</a:t>
            </a:r>
            <a:r>
              <a:rPr lang="ja-JP" altLang="en-US" sz="1625" b="1" dirty="0">
                <a:latin typeface="+mn-ea"/>
                <a:ea typeface="+mn-ea"/>
              </a:rPr>
              <a:t>■</a:t>
            </a:r>
            <a:r>
              <a:rPr lang="ja-JP" altLang="en-US" sz="1463" b="1" dirty="0">
                <a:latin typeface="+mn-ea"/>
                <a:ea typeface="+mn-ea"/>
              </a:rPr>
              <a:t>地域健康カルテ・大阪府健康データダッシュボードの充実</a:t>
            </a:r>
            <a:endParaRPr lang="en-US" altLang="ja-JP" sz="1463" b="1" dirty="0">
              <a:latin typeface="+mn-ea"/>
              <a:ea typeface="+mn-ea"/>
            </a:endParaRPr>
          </a:p>
          <a:p>
            <a:pPr algn="l">
              <a:lnSpc>
                <a:spcPct val="110000"/>
              </a:lnSpc>
              <a:defRPr/>
            </a:pPr>
            <a:r>
              <a:rPr lang="ja-JP" altLang="en-US" sz="1463" dirty="0">
                <a:latin typeface="+mn-ea"/>
                <a:ea typeface="+mn-ea"/>
              </a:rPr>
              <a:t>　・</a:t>
            </a:r>
            <a:r>
              <a:rPr lang="en-US" altLang="ja-JP" sz="1463" dirty="0">
                <a:latin typeface="+mn-ea"/>
                <a:ea typeface="+mn-ea"/>
              </a:rPr>
              <a:t>【</a:t>
            </a:r>
            <a:r>
              <a:rPr lang="ja-JP" altLang="en-US" sz="1463" dirty="0">
                <a:latin typeface="+mn-ea"/>
                <a:ea typeface="+mn-ea"/>
              </a:rPr>
              <a:t>カルテ</a:t>
            </a:r>
            <a:r>
              <a:rPr lang="en-US" altLang="ja-JP" sz="1463" dirty="0">
                <a:latin typeface="+mn-ea"/>
                <a:ea typeface="+mn-ea"/>
              </a:rPr>
              <a:t>/</a:t>
            </a:r>
            <a:r>
              <a:rPr lang="ja-JP" altLang="en-US" sz="1463" dirty="0">
                <a:latin typeface="+mn-ea"/>
                <a:ea typeface="+mn-ea"/>
              </a:rPr>
              <a:t>ダッシュボード</a:t>
            </a:r>
            <a:r>
              <a:rPr lang="en-US" altLang="ja-JP" sz="1463" dirty="0">
                <a:latin typeface="+mn-ea"/>
                <a:ea typeface="+mn-ea"/>
              </a:rPr>
              <a:t>】NDB</a:t>
            </a:r>
            <a:r>
              <a:rPr lang="ja-JP" altLang="en-US" sz="1463" dirty="0">
                <a:latin typeface="+mn-ea"/>
                <a:ea typeface="+mn-ea"/>
              </a:rPr>
              <a:t>（</a:t>
            </a:r>
            <a:r>
              <a:rPr lang="en-US" altLang="ja-JP" sz="1463" dirty="0">
                <a:latin typeface="+mn-ea"/>
                <a:ea typeface="+mn-ea"/>
              </a:rPr>
              <a:t>2022/2023</a:t>
            </a:r>
            <a:r>
              <a:rPr lang="ja-JP" altLang="en-US" sz="1463" dirty="0">
                <a:latin typeface="+mn-ea"/>
                <a:ea typeface="+mn-ea"/>
              </a:rPr>
              <a:t>年度特定健診データ）等掲載保健医療データの更新</a:t>
            </a:r>
            <a:endParaRPr lang="en-US" altLang="ja-JP" sz="1463" dirty="0">
              <a:latin typeface="+mn-ea"/>
              <a:ea typeface="+mn-ea"/>
            </a:endParaRPr>
          </a:p>
          <a:p>
            <a:pPr algn="l">
              <a:lnSpc>
                <a:spcPct val="110000"/>
              </a:lnSpc>
              <a:defRPr/>
            </a:pPr>
            <a:r>
              <a:rPr lang="ja-JP" altLang="en-US" sz="1463" dirty="0">
                <a:latin typeface="+mn-ea"/>
                <a:ea typeface="+mn-ea"/>
              </a:rPr>
              <a:t>　・</a:t>
            </a:r>
            <a:r>
              <a:rPr lang="en-US" altLang="ja-JP" sz="1463" dirty="0">
                <a:latin typeface="+mn-ea"/>
                <a:ea typeface="+mn-ea"/>
              </a:rPr>
              <a:t>【</a:t>
            </a:r>
            <a:r>
              <a:rPr lang="ja-JP" altLang="en-US" sz="1463" dirty="0">
                <a:latin typeface="+mn-ea"/>
                <a:ea typeface="+mn-ea"/>
              </a:rPr>
              <a:t>ダッシュボード</a:t>
            </a:r>
            <a:r>
              <a:rPr lang="en-US" altLang="ja-JP" sz="1463" dirty="0">
                <a:latin typeface="+mn-ea"/>
                <a:ea typeface="+mn-ea"/>
              </a:rPr>
              <a:t>】</a:t>
            </a:r>
            <a:r>
              <a:rPr lang="ja-JP" altLang="en-US" sz="1463" dirty="0">
                <a:latin typeface="+mn-ea"/>
                <a:ea typeface="+mn-ea"/>
              </a:rPr>
              <a:t>操作性の改善、ビジュアルの改善</a:t>
            </a:r>
            <a:endParaRPr lang="en-US" altLang="ja-JP" sz="1463" dirty="0">
              <a:latin typeface="+mn-ea"/>
              <a:ea typeface="+mn-ea"/>
            </a:endParaRPr>
          </a:p>
          <a:p>
            <a:pPr algn="l">
              <a:lnSpc>
                <a:spcPct val="110000"/>
              </a:lnSpc>
              <a:defRPr/>
            </a:pPr>
            <a:endParaRPr lang="en-US" altLang="ja-JP" sz="488" dirty="0">
              <a:solidFill>
                <a:srgbClr val="1F497D"/>
              </a:solidFill>
              <a:latin typeface="+mn-ea"/>
              <a:ea typeface="+mn-ea"/>
            </a:endParaRPr>
          </a:p>
          <a:p>
            <a:pPr algn="l">
              <a:lnSpc>
                <a:spcPct val="110000"/>
              </a:lnSpc>
              <a:defRPr/>
            </a:pPr>
            <a:endParaRPr lang="en-US" altLang="ja-JP" sz="488" dirty="0">
              <a:solidFill>
                <a:srgbClr val="1F497D"/>
              </a:solidFill>
              <a:latin typeface="+mn-ea"/>
              <a:ea typeface="+mn-ea"/>
            </a:endParaRPr>
          </a:p>
          <a:p>
            <a:pPr algn="l">
              <a:lnSpc>
                <a:spcPct val="110000"/>
              </a:lnSpc>
              <a:defRPr/>
            </a:pPr>
            <a:r>
              <a:rPr lang="ja-JP" altLang="en-US" sz="1625" b="1" dirty="0">
                <a:solidFill>
                  <a:srgbClr val="1F497D"/>
                </a:solidFill>
                <a:latin typeface="+mn-ea"/>
                <a:ea typeface="+mn-ea"/>
              </a:rPr>
              <a:t>➋有識者等による保健所圏域に対する支援</a:t>
            </a:r>
            <a:endParaRPr lang="en-US" altLang="ja-JP" sz="1625" b="1" dirty="0">
              <a:solidFill>
                <a:srgbClr val="1F497D"/>
              </a:solidFill>
              <a:latin typeface="+mn-ea"/>
              <a:ea typeface="+mn-ea"/>
            </a:endParaRPr>
          </a:p>
          <a:p>
            <a:pPr algn="l">
              <a:lnSpc>
                <a:spcPct val="110000"/>
              </a:lnSpc>
              <a:defRPr/>
            </a:pPr>
            <a:r>
              <a:rPr lang="ja-JP" altLang="en-US" sz="1463" dirty="0">
                <a:solidFill>
                  <a:srgbClr val="1F497D"/>
                </a:solidFill>
                <a:latin typeface="+mn-ea"/>
                <a:ea typeface="+mn-ea"/>
              </a:rPr>
              <a:t>　</a:t>
            </a:r>
            <a:r>
              <a:rPr lang="ja-JP" altLang="en-US" sz="1463" b="1" dirty="0">
                <a:latin typeface="+mn-ea"/>
                <a:ea typeface="+mn-ea"/>
              </a:rPr>
              <a:t>■各保健所圏域の地域・職域連携推進協議会への有識者等の参加</a:t>
            </a:r>
            <a:endParaRPr lang="en-US" altLang="ja-JP" sz="1463" b="1" dirty="0">
              <a:latin typeface="+mn-ea"/>
              <a:ea typeface="+mn-ea"/>
            </a:endParaRPr>
          </a:p>
          <a:p>
            <a:pPr algn="l">
              <a:lnSpc>
                <a:spcPct val="110000"/>
              </a:lnSpc>
              <a:defRPr/>
            </a:pPr>
            <a:r>
              <a:rPr lang="ja-JP" altLang="en-US" sz="1463" b="1" dirty="0">
                <a:latin typeface="+mn-ea"/>
                <a:ea typeface="+mn-ea"/>
              </a:rPr>
              <a:t>　■保健所圏域地域連携推進事業推進のための有識者支援</a:t>
            </a:r>
            <a:endParaRPr lang="en-US" altLang="ja-JP" sz="1463" b="1" dirty="0">
              <a:latin typeface="+mn-ea"/>
              <a:ea typeface="+mn-ea"/>
            </a:endParaRPr>
          </a:p>
          <a:p>
            <a:pPr algn="l">
              <a:lnSpc>
                <a:spcPct val="110000"/>
              </a:lnSpc>
              <a:defRPr/>
            </a:pPr>
            <a:r>
              <a:rPr lang="ja-JP" altLang="en-US" sz="1463" b="1" dirty="0">
                <a:latin typeface="+mn-ea"/>
                <a:ea typeface="+mn-ea"/>
              </a:rPr>
              <a:t>　■地域・職域連携推進連絡会の開催</a:t>
            </a:r>
            <a:endParaRPr lang="en-US" altLang="ja-JP" sz="975" b="1" dirty="0">
              <a:latin typeface="+mn-ea"/>
              <a:ea typeface="+mn-ea"/>
            </a:endParaRPr>
          </a:p>
        </p:txBody>
      </p:sp>
      <p:sp>
        <p:nvSpPr>
          <p:cNvPr id="2" name="タイトル 1">
            <a:extLst>
              <a:ext uri="{FF2B5EF4-FFF2-40B4-BE49-F238E27FC236}">
                <a16:creationId xmlns:a16="http://schemas.microsoft.com/office/drawing/2014/main" id="{1D7743CF-04E9-D8C3-813C-73C1AB52B1EB}"/>
              </a:ext>
            </a:extLst>
          </p:cNvPr>
          <p:cNvSpPr txBox="1">
            <a:spLocks/>
          </p:cNvSpPr>
          <p:nvPr/>
        </p:nvSpPr>
        <p:spPr>
          <a:xfrm>
            <a:off x="0" y="572473"/>
            <a:ext cx="9906000" cy="549408"/>
          </a:xfrm>
          <a:prstGeom prst="rect">
            <a:avLst/>
          </a:prstGeom>
          <a:solidFill>
            <a:srgbClr val="002060"/>
          </a:solidFill>
        </p:spPr>
        <p:txBody>
          <a:bodyPr vert="horz" lIns="74295" tIns="37148" rIns="74295" bIns="37148"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25" dirty="0">
                <a:solidFill>
                  <a:schemeClr val="bg1"/>
                </a:solidFill>
                <a:latin typeface="HGP創英角ｺﾞｼｯｸUB" panose="020B0900000000000000" pitchFamily="50" charset="-128"/>
                <a:ea typeface="HGP創英角ｺﾞｼｯｸUB" panose="020B0900000000000000" pitchFamily="50" charset="-128"/>
              </a:rPr>
              <a:t>けんしん受診率の向上に新たに取組むとともに、引き続き、</a:t>
            </a:r>
            <a:endParaRPr lang="en-US" altLang="ja-JP" sz="1625" dirty="0">
              <a:solidFill>
                <a:schemeClr val="bg1"/>
              </a:solidFill>
              <a:latin typeface="HGP創英角ｺﾞｼｯｸUB" panose="020B0900000000000000" pitchFamily="50" charset="-128"/>
              <a:ea typeface="HGP創英角ｺﾞｼｯｸUB" panose="020B0900000000000000" pitchFamily="50" charset="-128"/>
            </a:endParaRPr>
          </a:p>
          <a:p>
            <a:pPr algn="l"/>
            <a:r>
              <a:rPr lang="ja-JP" altLang="en-US" sz="1625" dirty="0">
                <a:solidFill>
                  <a:schemeClr val="bg1"/>
                </a:solidFill>
                <a:latin typeface="HGP創英角ｺﾞｼｯｸUB" panose="020B0900000000000000" pitchFamily="50" charset="-128"/>
                <a:ea typeface="HGP創英角ｺﾞｼｯｸUB" panose="020B0900000000000000" pitchFamily="50" charset="-128"/>
              </a:rPr>
              <a:t>　　　　　　　　　　　　　　　　　　　　　　　　　　　　　　　　　地域の健康情報の見える化にかかる取組みを充実させる</a:t>
            </a:r>
          </a:p>
        </p:txBody>
      </p:sp>
      <p:sp>
        <p:nvSpPr>
          <p:cNvPr id="4" name="テキスト ボックス 3">
            <a:extLst>
              <a:ext uri="{FF2B5EF4-FFF2-40B4-BE49-F238E27FC236}">
                <a16:creationId xmlns:a16="http://schemas.microsoft.com/office/drawing/2014/main" id="{2C0561CC-34ED-46AE-8F79-62353DB3AE2B}"/>
              </a:ext>
            </a:extLst>
          </p:cNvPr>
          <p:cNvSpPr txBox="1"/>
          <p:nvPr/>
        </p:nvSpPr>
        <p:spPr>
          <a:xfrm>
            <a:off x="262837" y="4914932"/>
            <a:ext cx="8546427" cy="1631216"/>
          </a:xfrm>
          <a:prstGeom prst="rect">
            <a:avLst/>
          </a:prstGeom>
          <a:noFill/>
        </p:spPr>
        <p:txBody>
          <a:bodyPr wrap="square" rtlCol="0">
            <a:spAutoFit/>
          </a:bodyPr>
          <a:lstStyle/>
          <a:p>
            <a:pPr>
              <a:lnSpc>
                <a:spcPts val="1544"/>
              </a:lnSpc>
            </a:pPr>
            <a:r>
              <a:rPr kumimoji="1" lang="ja-JP" altLang="en-US" sz="1400" b="1" dirty="0">
                <a:latin typeface="+mn-ea"/>
              </a:rPr>
              <a:t>大阪にゆかりのある著名人を「おおさか健活大使」に任命。</a:t>
            </a:r>
            <a:endParaRPr kumimoji="1" lang="en-US" altLang="ja-JP" sz="1400" b="1" dirty="0">
              <a:latin typeface="+mn-ea"/>
            </a:endParaRPr>
          </a:p>
          <a:p>
            <a:pPr>
              <a:lnSpc>
                <a:spcPts val="1544"/>
              </a:lnSpc>
            </a:pPr>
            <a:r>
              <a:rPr kumimoji="1" lang="ja-JP" altLang="en-US" sz="1400" b="1" dirty="0">
                <a:latin typeface="+mn-ea"/>
              </a:rPr>
              <a:t>「健活１０」の</a:t>
            </a:r>
            <a:r>
              <a:rPr kumimoji="1" lang="en-US" altLang="ja-JP" sz="1400" b="1" dirty="0">
                <a:latin typeface="+mn-ea"/>
              </a:rPr>
              <a:t>PR </a:t>
            </a:r>
            <a:r>
              <a:rPr kumimoji="1" lang="ja-JP" altLang="en-US" sz="1400" b="1" dirty="0">
                <a:latin typeface="+mn-ea"/>
              </a:rPr>
              <a:t>により健康づくりを推進。</a:t>
            </a:r>
            <a:endParaRPr kumimoji="1" lang="en-US" altLang="ja-JP" sz="1400" b="1" dirty="0">
              <a:latin typeface="+mn-ea"/>
            </a:endParaRPr>
          </a:p>
          <a:p>
            <a:pPr>
              <a:lnSpc>
                <a:spcPts val="1544"/>
              </a:lnSpc>
            </a:pPr>
            <a:endParaRPr kumimoji="1" lang="en-US" altLang="ja-JP" sz="1400" b="1" dirty="0">
              <a:latin typeface="+mn-ea"/>
            </a:endParaRPr>
          </a:p>
          <a:p>
            <a:pPr>
              <a:lnSpc>
                <a:spcPts val="1544"/>
              </a:lnSpc>
            </a:pPr>
            <a:r>
              <a:rPr kumimoji="1" lang="ja-JP" altLang="en-US" sz="1400" b="1" dirty="0">
                <a:latin typeface="+mn-ea"/>
              </a:rPr>
              <a:t>また、特定健診・がん検診の受診促進に向け、</a:t>
            </a:r>
          </a:p>
          <a:p>
            <a:pPr>
              <a:lnSpc>
                <a:spcPts val="1544"/>
              </a:lnSpc>
            </a:pPr>
            <a:r>
              <a:rPr kumimoji="1" lang="en-US" altLang="ja-JP" sz="1400" b="1" dirty="0">
                <a:latin typeface="+mn-ea"/>
              </a:rPr>
              <a:t>40</a:t>
            </a:r>
            <a:r>
              <a:rPr kumimoji="1" lang="ja-JP" altLang="en-US" sz="1400" b="1" dirty="0">
                <a:latin typeface="+mn-ea"/>
              </a:rPr>
              <a:t>・</a:t>
            </a:r>
            <a:r>
              <a:rPr kumimoji="1" lang="en-US" altLang="ja-JP" sz="1400" b="1" dirty="0">
                <a:latin typeface="+mn-ea"/>
              </a:rPr>
              <a:t>50 </a:t>
            </a:r>
            <a:r>
              <a:rPr kumimoji="1" lang="ja-JP" altLang="en-US" sz="1400" b="1" dirty="0">
                <a:latin typeface="+mn-ea"/>
              </a:rPr>
              <a:t>歳代（けんしんの対象年齢、疾患リスクが上昇する世代）を</a:t>
            </a:r>
            <a:endParaRPr kumimoji="1" lang="en-US" altLang="ja-JP" sz="1400" b="1" dirty="0">
              <a:latin typeface="+mn-ea"/>
            </a:endParaRPr>
          </a:p>
          <a:p>
            <a:pPr>
              <a:lnSpc>
                <a:spcPts val="1544"/>
              </a:lnSpc>
            </a:pPr>
            <a:r>
              <a:rPr kumimoji="1" lang="ja-JP" altLang="en-US" sz="1400" b="1" dirty="0">
                <a:latin typeface="+mn-ea"/>
              </a:rPr>
              <a:t>ターゲット層とした関係機関協働での周知キャンペーンや </a:t>
            </a:r>
            <a:endParaRPr kumimoji="1" lang="en-US" altLang="ja-JP" sz="1400" b="1" dirty="0">
              <a:latin typeface="+mn-ea"/>
            </a:endParaRPr>
          </a:p>
          <a:p>
            <a:pPr>
              <a:lnSpc>
                <a:spcPts val="1544"/>
              </a:lnSpc>
            </a:pPr>
            <a:r>
              <a:rPr kumimoji="1" lang="ja-JP" altLang="en-US" sz="1400" b="1" dirty="0">
                <a:latin typeface="+mn-ea"/>
              </a:rPr>
              <a:t>大使のイベントへの参画など幅広い啓発活動を実施。</a:t>
            </a:r>
          </a:p>
          <a:p>
            <a:pPr>
              <a:lnSpc>
                <a:spcPts val="1544"/>
              </a:lnSpc>
            </a:pPr>
            <a:endParaRPr kumimoji="1" lang="ja-JP" altLang="en-US" sz="1138" dirty="0">
              <a:latin typeface="メイリオ" panose="020B0604030504040204" pitchFamily="50" charset="-128"/>
              <a:ea typeface="メイリオ" panose="020B0604030504040204" pitchFamily="50" charset="-128"/>
            </a:endParaRPr>
          </a:p>
        </p:txBody>
      </p:sp>
      <p:pic>
        <p:nvPicPr>
          <p:cNvPr id="10" name="図 9">
            <a:extLst>
              <a:ext uri="{FF2B5EF4-FFF2-40B4-BE49-F238E27FC236}">
                <a16:creationId xmlns:a16="http://schemas.microsoft.com/office/drawing/2014/main" id="{943AD7A9-BB96-4C09-B5DD-F5615AB2B0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8467" y="4936271"/>
            <a:ext cx="1921933" cy="1251920"/>
          </a:xfrm>
          <a:prstGeom prst="rect">
            <a:avLst/>
          </a:prstGeom>
        </p:spPr>
      </p:pic>
      <p:sp>
        <p:nvSpPr>
          <p:cNvPr id="13" name="テキスト ボックス 12">
            <a:extLst>
              <a:ext uri="{FF2B5EF4-FFF2-40B4-BE49-F238E27FC236}">
                <a16:creationId xmlns:a16="http://schemas.microsoft.com/office/drawing/2014/main" id="{ABBF5DD4-FCC0-4BE6-B212-945AC8D12DBD}"/>
              </a:ext>
            </a:extLst>
          </p:cNvPr>
          <p:cNvSpPr txBox="1"/>
          <p:nvPr/>
        </p:nvSpPr>
        <p:spPr>
          <a:xfrm>
            <a:off x="107932" y="1165718"/>
            <a:ext cx="2499802" cy="338554"/>
          </a:xfrm>
          <a:prstGeom prst="rect">
            <a:avLst/>
          </a:prstGeom>
          <a:solidFill>
            <a:schemeClr val="accent1"/>
          </a:solidFill>
        </p:spPr>
        <p:txBody>
          <a:bodyPr wrap="square" rtlCol="0">
            <a:spAutoFit/>
          </a:bodyPr>
          <a:lstStyle/>
          <a:p>
            <a:r>
              <a:rPr lang="ja-JP" altLang="en-US" sz="1600" b="1" dirty="0">
                <a:solidFill>
                  <a:schemeClr val="bg1"/>
                </a:solidFill>
                <a:latin typeface="メイリオ" panose="020B0604030504040204" pitchFamily="50" charset="-128"/>
                <a:ea typeface="メイリオ" panose="020B0604030504040204" pitchFamily="50" charset="-128"/>
              </a:rPr>
              <a:t>地域・職域連携推進事業</a:t>
            </a:r>
            <a:endParaRPr kumimoji="1"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14" name="テキスト ボックス 13">
            <a:extLst>
              <a:ext uri="{FF2B5EF4-FFF2-40B4-BE49-F238E27FC236}">
                <a16:creationId xmlns:a16="http://schemas.microsoft.com/office/drawing/2014/main" id="{013D1B1F-070F-41DF-ABD2-0FE875E0A7E1}"/>
              </a:ext>
            </a:extLst>
          </p:cNvPr>
          <p:cNvSpPr txBox="1"/>
          <p:nvPr/>
        </p:nvSpPr>
        <p:spPr>
          <a:xfrm>
            <a:off x="107931" y="3997415"/>
            <a:ext cx="3735934" cy="338554"/>
          </a:xfrm>
          <a:prstGeom prst="rect">
            <a:avLst/>
          </a:prstGeom>
          <a:solidFill>
            <a:schemeClr val="accent1"/>
          </a:solidFill>
        </p:spPr>
        <p:txBody>
          <a:bodyPr wrap="square" rtlCol="0">
            <a:spAutoFit/>
          </a:bodyPr>
          <a:lstStyle/>
          <a:p>
            <a:r>
              <a:rPr kumimoji="1" lang="ja-JP" altLang="en-US" sz="1600" b="1" dirty="0">
                <a:solidFill>
                  <a:schemeClr val="bg1"/>
                </a:solidFill>
                <a:latin typeface="メイリオ" panose="020B0604030504040204" pitchFamily="50" charset="-128"/>
                <a:ea typeface="メイリオ" panose="020B0604030504040204" pitchFamily="50" charset="-128"/>
              </a:rPr>
              <a:t>健康寿命延伸に向けた新たな取組み➀</a:t>
            </a:r>
            <a:endParaRPr kumimoji="1"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16" name="テキスト ボックス 15">
            <a:extLst>
              <a:ext uri="{FF2B5EF4-FFF2-40B4-BE49-F238E27FC236}">
                <a16:creationId xmlns:a16="http://schemas.microsoft.com/office/drawing/2014/main" id="{E889FA4B-7527-42CC-91DD-851C7C7123BF}"/>
              </a:ext>
            </a:extLst>
          </p:cNvPr>
          <p:cNvSpPr txBox="1"/>
          <p:nvPr/>
        </p:nvSpPr>
        <p:spPr>
          <a:xfrm>
            <a:off x="-345493" y="4308423"/>
            <a:ext cx="4384934" cy="317459"/>
          </a:xfrm>
          <a:prstGeom prst="rect">
            <a:avLst/>
          </a:prstGeom>
          <a:noFill/>
        </p:spPr>
        <p:txBody>
          <a:bodyPr wrap="square" rtlCol="0">
            <a:spAutoFit/>
          </a:bodyPr>
          <a:lstStyle/>
          <a:p>
            <a:pPr defTabSz="742950">
              <a:defRPr/>
            </a:pPr>
            <a:r>
              <a:rPr kumimoji="1" lang="ja-JP" altLang="en-US" sz="1463" spc="81" dirty="0">
                <a:effectLst>
                  <a:outerShdw blurRad="38100" dist="38100" dir="2700000" algn="tl">
                    <a:srgbClr val="000000">
                      <a:alpha val="43137"/>
                    </a:srgbClr>
                  </a:outerShdw>
                </a:effectLst>
                <a:latin typeface="+mn-ea"/>
              </a:rPr>
              <a:t>　　</a:t>
            </a:r>
            <a:r>
              <a:rPr kumimoji="1" lang="ja-JP" altLang="en-US" sz="1463" b="1" spc="81" dirty="0">
                <a:latin typeface="+mn-ea"/>
              </a:rPr>
              <a:t>おおさか健活大使による健康づくり等の</a:t>
            </a:r>
            <a:r>
              <a:rPr kumimoji="1" lang="en-US" altLang="ja-JP" sz="1463" b="1" spc="81" dirty="0">
                <a:latin typeface="+mn-ea"/>
              </a:rPr>
              <a:t>PR</a:t>
            </a:r>
          </a:p>
        </p:txBody>
      </p:sp>
      <p:sp>
        <p:nvSpPr>
          <p:cNvPr id="17" name="正方形/長方形 16">
            <a:extLst>
              <a:ext uri="{FF2B5EF4-FFF2-40B4-BE49-F238E27FC236}">
                <a16:creationId xmlns:a16="http://schemas.microsoft.com/office/drawing/2014/main" id="{BE2D4174-EEF2-43E3-AE1F-EC8F03ED4999}"/>
              </a:ext>
            </a:extLst>
          </p:cNvPr>
          <p:cNvSpPr/>
          <p:nvPr/>
        </p:nvSpPr>
        <p:spPr>
          <a:xfrm>
            <a:off x="0" y="2033"/>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令和</a:t>
            </a:r>
            <a:r>
              <a:rPr kumimoji="1" lang="en-US" altLang="ja-JP" sz="2000" b="1" dirty="0">
                <a:solidFill>
                  <a:schemeClr val="tx1"/>
                </a:solidFill>
                <a:latin typeface="Meiryo UI" panose="020B0604030504040204" pitchFamily="50" charset="-128"/>
                <a:ea typeface="Meiryo UI" panose="020B0604030504040204" pitchFamily="50" charset="-128"/>
              </a:rPr>
              <a:t>8</a:t>
            </a:r>
            <a:r>
              <a:rPr kumimoji="1" lang="ja-JP" altLang="en-US" sz="2000" b="1" dirty="0">
                <a:solidFill>
                  <a:schemeClr val="tx1"/>
                </a:solidFill>
                <a:latin typeface="Meiryo UI" panose="020B0604030504040204" pitchFamily="50" charset="-128"/>
                <a:ea typeface="Meiryo UI" panose="020B0604030504040204" pitchFamily="50" charset="-128"/>
              </a:rPr>
              <a:t>年度の健康づくり課の取組み（案）</a:t>
            </a:r>
          </a:p>
        </p:txBody>
      </p:sp>
      <p:sp>
        <p:nvSpPr>
          <p:cNvPr id="19" name="正方形/長方形 18">
            <a:extLst>
              <a:ext uri="{FF2B5EF4-FFF2-40B4-BE49-F238E27FC236}">
                <a16:creationId xmlns:a16="http://schemas.microsoft.com/office/drawing/2014/main" id="{A6747483-A356-4958-9426-8CF5E4D146D3}"/>
              </a:ext>
            </a:extLst>
          </p:cNvPr>
          <p:cNvSpPr/>
          <p:nvPr/>
        </p:nvSpPr>
        <p:spPr>
          <a:xfrm>
            <a:off x="107929" y="4590536"/>
            <a:ext cx="3735936" cy="103941"/>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kumimoji="1" lang="ja-JP" altLang="en-US" sz="1463" dirty="0">
              <a:solidFill>
                <a:prstClr val="white"/>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07653357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角丸四角形 47">
            <a:extLst>
              <a:ext uri="{FF2B5EF4-FFF2-40B4-BE49-F238E27FC236}">
                <a16:creationId xmlns:a16="http://schemas.microsoft.com/office/drawing/2014/main" id="{245A1DE3-5113-4CD4-89FC-A8C6765D7E98}"/>
              </a:ext>
            </a:extLst>
          </p:cNvPr>
          <p:cNvSpPr/>
          <p:nvPr/>
        </p:nvSpPr>
        <p:spPr>
          <a:xfrm>
            <a:off x="48320" y="1219201"/>
            <a:ext cx="9809360" cy="5502330"/>
          </a:xfrm>
          <a:prstGeom prst="roundRect">
            <a:avLst>
              <a:gd name="adj" fmla="val 3517"/>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20" name="フローチャート: 結合子 19">
            <a:extLst>
              <a:ext uri="{FF2B5EF4-FFF2-40B4-BE49-F238E27FC236}">
                <a16:creationId xmlns:a16="http://schemas.microsoft.com/office/drawing/2014/main" id="{772BF1BC-4D04-4B59-91D9-24D793E50E0E}"/>
              </a:ext>
            </a:extLst>
          </p:cNvPr>
          <p:cNvSpPr/>
          <p:nvPr/>
        </p:nvSpPr>
        <p:spPr>
          <a:xfrm rot="20239418">
            <a:off x="330377" y="4950429"/>
            <a:ext cx="2754080" cy="1255656"/>
          </a:xfrm>
          <a:prstGeom prst="flowChartConnector">
            <a:avLst/>
          </a:prstGeom>
          <a:solidFill>
            <a:srgbClr val="FC70F9">
              <a:alpha val="4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a:p>
        </p:txBody>
      </p:sp>
      <p:sp>
        <p:nvSpPr>
          <p:cNvPr id="88" name="正方形/長方形 87">
            <a:extLst>
              <a:ext uri="{FF2B5EF4-FFF2-40B4-BE49-F238E27FC236}">
                <a16:creationId xmlns:a16="http://schemas.microsoft.com/office/drawing/2014/main" id="{637DE965-FF6B-425E-9BBB-85644B09B224}"/>
              </a:ext>
            </a:extLst>
          </p:cNvPr>
          <p:cNvSpPr/>
          <p:nvPr/>
        </p:nvSpPr>
        <p:spPr>
          <a:xfrm>
            <a:off x="4057210" y="2406097"/>
            <a:ext cx="4809157" cy="117584"/>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kumimoji="1" lang="ja-JP" altLang="en-US" sz="1463" dirty="0">
              <a:solidFill>
                <a:prstClr val="white"/>
              </a:solidFill>
              <a:latin typeface="BIZ UDPゴシック" panose="020B0400000000000000" pitchFamily="50" charset="-128"/>
              <a:ea typeface="BIZ UDPゴシック" panose="020B0400000000000000" pitchFamily="50" charset="-128"/>
            </a:endParaRPr>
          </a:p>
        </p:txBody>
      </p:sp>
      <p:sp>
        <p:nvSpPr>
          <p:cNvPr id="87" name="正方形/長方形 86">
            <a:extLst>
              <a:ext uri="{FF2B5EF4-FFF2-40B4-BE49-F238E27FC236}">
                <a16:creationId xmlns:a16="http://schemas.microsoft.com/office/drawing/2014/main" id="{BC9FC196-05A5-456D-8096-EEC8D3201D47}"/>
              </a:ext>
            </a:extLst>
          </p:cNvPr>
          <p:cNvSpPr/>
          <p:nvPr/>
        </p:nvSpPr>
        <p:spPr>
          <a:xfrm>
            <a:off x="134881" y="2446060"/>
            <a:ext cx="2715085" cy="117584"/>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kumimoji="1" lang="ja-JP" altLang="en-US" sz="1463" dirty="0">
              <a:solidFill>
                <a:prstClr val="white"/>
              </a:solidFill>
              <a:latin typeface="BIZ UDPゴシック" panose="020B0400000000000000" pitchFamily="50" charset="-128"/>
              <a:ea typeface="BIZ UDPゴシック" panose="020B0400000000000000" pitchFamily="50" charset="-128"/>
            </a:endParaRPr>
          </a:p>
        </p:txBody>
      </p:sp>
      <p:sp>
        <p:nvSpPr>
          <p:cNvPr id="47" name="テキスト ボックス 46">
            <a:extLst>
              <a:ext uri="{FF2B5EF4-FFF2-40B4-BE49-F238E27FC236}">
                <a16:creationId xmlns:a16="http://schemas.microsoft.com/office/drawing/2014/main" id="{E6103779-F194-4093-9FFD-25C7DBAEC7A8}"/>
              </a:ext>
            </a:extLst>
          </p:cNvPr>
          <p:cNvSpPr txBox="1"/>
          <p:nvPr/>
        </p:nvSpPr>
        <p:spPr>
          <a:xfrm>
            <a:off x="-191630" y="2155690"/>
            <a:ext cx="3108774" cy="317459"/>
          </a:xfrm>
          <a:prstGeom prst="rect">
            <a:avLst/>
          </a:prstGeom>
          <a:noFill/>
        </p:spPr>
        <p:txBody>
          <a:bodyPr wrap="square" rtlCol="0">
            <a:spAutoFit/>
          </a:bodyPr>
          <a:lstStyle/>
          <a:p>
            <a:pPr algn="ctr" defTabSz="742950">
              <a:defRPr/>
            </a:pPr>
            <a:r>
              <a:rPr kumimoji="1" lang="ja-JP" altLang="en-US" sz="1463" b="1" dirty="0">
                <a:latin typeface="+mn-ea"/>
              </a:rPr>
              <a:t>健康づくりに関する催事展示</a:t>
            </a:r>
          </a:p>
        </p:txBody>
      </p:sp>
      <p:sp>
        <p:nvSpPr>
          <p:cNvPr id="30" name="テキスト ボックス 29">
            <a:extLst>
              <a:ext uri="{FF2B5EF4-FFF2-40B4-BE49-F238E27FC236}">
                <a16:creationId xmlns:a16="http://schemas.microsoft.com/office/drawing/2014/main" id="{685A9E93-5997-43A2-BC0D-055925671A7A}"/>
              </a:ext>
            </a:extLst>
          </p:cNvPr>
          <p:cNvSpPr txBox="1"/>
          <p:nvPr/>
        </p:nvSpPr>
        <p:spPr>
          <a:xfrm>
            <a:off x="3815188" y="2148032"/>
            <a:ext cx="4952332" cy="317459"/>
          </a:xfrm>
          <a:prstGeom prst="rect">
            <a:avLst/>
          </a:prstGeom>
          <a:noFill/>
        </p:spPr>
        <p:txBody>
          <a:bodyPr wrap="square" rtlCol="0">
            <a:spAutoFit/>
          </a:bodyPr>
          <a:lstStyle/>
          <a:p>
            <a:pPr algn="ctr" defTabSz="742950">
              <a:defRPr/>
            </a:pPr>
            <a:r>
              <a:rPr kumimoji="1" lang="ja-JP" altLang="en-US" sz="1463" b="1" spc="81" dirty="0">
                <a:latin typeface="+mn-ea"/>
              </a:rPr>
              <a:t>万博レガシーを継承した健活</a:t>
            </a:r>
            <a:r>
              <a:rPr kumimoji="1" lang="en-US" altLang="ja-JP" sz="1463" b="1" spc="81" dirty="0">
                <a:latin typeface="+mn-ea"/>
              </a:rPr>
              <a:t>10</a:t>
            </a:r>
            <a:r>
              <a:rPr kumimoji="1" lang="ja-JP" altLang="en-US" sz="1463" b="1" spc="81" dirty="0">
                <a:latin typeface="+mn-ea"/>
              </a:rPr>
              <a:t>プロモーション</a:t>
            </a:r>
            <a:endParaRPr kumimoji="1" lang="en-US" altLang="ja-JP" sz="1463" b="1" spc="81" dirty="0">
              <a:latin typeface="+mn-ea"/>
            </a:endParaRPr>
          </a:p>
        </p:txBody>
      </p:sp>
      <p:sp>
        <p:nvSpPr>
          <p:cNvPr id="62" name="二等辺三角形 61">
            <a:extLst>
              <a:ext uri="{FF2B5EF4-FFF2-40B4-BE49-F238E27FC236}">
                <a16:creationId xmlns:a16="http://schemas.microsoft.com/office/drawing/2014/main" id="{AB34FB7B-737A-48D1-BACC-D18982AD9873}"/>
              </a:ext>
            </a:extLst>
          </p:cNvPr>
          <p:cNvSpPr/>
          <p:nvPr/>
        </p:nvSpPr>
        <p:spPr>
          <a:xfrm rot="5400000">
            <a:off x="2753033" y="3740744"/>
            <a:ext cx="2259100" cy="238813"/>
          </a:xfrm>
          <a:prstGeom prst="triangle">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63" dirty="0"/>
          </a:p>
        </p:txBody>
      </p:sp>
      <p:sp>
        <p:nvSpPr>
          <p:cNvPr id="85" name="正方形/長方形 84">
            <a:extLst>
              <a:ext uri="{FF2B5EF4-FFF2-40B4-BE49-F238E27FC236}">
                <a16:creationId xmlns:a16="http://schemas.microsoft.com/office/drawing/2014/main" id="{F3852FE8-9C11-4FB9-B347-E492661D2132}"/>
              </a:ext>
            </a:extLst>
          </p:cNvPr>
          <p:cNvSpPr/>
          <p:nvPr/>
        </p:nvSpPr>
        <p:spPr>
          <a:xfrm>
            <a:off x="134881" y="1722371"/>
            <a:ext cx="3108774" cy="25892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r>
              <a:rPr lang="ja-JP" altLang="en-US" sz="1463" b="1" dirty="0">
                <a:solidFill>
                  <a:schemeClr val="accent1"/>
                </a:solidFill>
                <a:latin typeface="BIZ UDPゴシック" panose="020B0400000000000000" pitchFamily="50" charset="-128"/>
                <a:ea typeface="BIZ UDPゴシック" panose="020B0400000000000000" pitchFamily="50" charset="-128"/>
              </a:rPr>
              <a:t>万博で披露された実績</a:t>
            </a:r>
            <a:endParaRPr kumimoji="1" lang="ja-JP" altLang="en-US" sz="1463" b="1" dirty="0">
              <a:solidFill>
                <a:schemeClr val="accent1"/>
              </a:solidFill>
              <a:latin typeface="BIZ UDPゴシック" panose="020B0400000000000000" pitchFamily="50" charset="-128"/>
              <a:ea typeface="BIZ UDPゴシック" panose="020B0400000000000000" pitchFamily="50" charset="-128"/>
            </a:endParaRPr>
          </a:p>
        </p:txBody>
      </p:sp>
      <p:sp>
        <p:nvSpPr>
          <p:cNvPr id="86" name="正方形/長方形 85">
            <a:extLst>
              <a:ext uri="{FF2B5EF4-FFF2-40B4-BE49-F238E27FC236}">
                <a16:creationId xmlns:a16="http://schemas.microsoft.com/office/drawing/2014/main" id="{317E9DCF-DBAA-4F3C-9610-DD184B07E871}"/>
              </a:ext>
            </a:extLst>
          </p:cNvPr>
          <p:cNvSpPr/>
          <p:nvPr/>
        </p:nvSpPr>
        <p:spPr>
          <a:xfrm>
            <a:off x="4074862" y="1728319"/>
            <a:ext cx="2153796" cy="25892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r>
              <a:rPr lang="ja-JP" altLang="en-US" sz="1463" b="1" dirty="0">
                <a:solidFill>
                  <a:schemeClr val="accent1"/>
                </a:solidFill>
                <a:latin typeface="BIZ UDPゴシック" panose="020B0400000000000000" pitchFamily="50" charset="-128"/>
                <a:ea typeface="BIZ UDPゴシック" panose="020B0400000000000000" pitchFamily="50" charset="-128"/>
              </a:rPr>
              <a:t>施策の方向性</a:t>
            </a:r>
            <a:endParaRPr kumimoji="1" lang="ja-JP" altLang="en-US" sz="1463" b="1" dirty="0">
              <a:solidFill>
                <a:schemeClr val="accent1"/>
              </a:solidFill>
              <a:latin typeface="BIZ UDPゴシック" panose="020B0400000000000000" pitchFamily="50" charset="-128"/>
              <a:ea typeface="BIZ UDPゴシック" panose="020B0400000000000000" pitchFamily="50" charset="-128"/>
            </a:endParaRPr>
          </a:p>
        </p:txBody>
      </p:sp>
      <p:sp>
        <p:nvSpPr>
          <p:cNvPr id="89" name="正方形/長方形 88">
            <a:extLst>
              <a:ext uri="{FF2B5EF4-FFF2-40B4-BE49-F238E27FC236}">
                <a16:creationId xmlns:a16="http://schemas.microsoft.com/office/drawing/2014/main" id="{54690A17-FBE5-4782-B1F9-00DB76157AD2}"/>
              </a:ext>
            </a:extLst>
          </p:cNvPr>
          <p:cNvSpPr/>
          <p:nvPr/>
        </p:nvSpPr>
        <p:spPr>
          <a:xfrm>
            <a:off x="1645664" y="-1018922"/>
            <a:ext cx="2222307" cy="126483"/>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kumimoji="1" lang="ja-JP" altLang="en-US" sz="1463" dirty="0">
              <a:solidFill>
                <a:prstClr val="white"/>
              </a:solidFill>
              <a:latin typeface="BIZ UDPゴシック" panose="020B0400000000000000" pitchFamily="50" charset="-128"/>
              <a:ea typeface="BIZ UDPゴシック" panose="020B0400000000000000" pitchFamily="50" charset="-128"/>
            </a:endParaRPr>
          </a:p>
        </p:txBody>
      </p:sp>
      <p:grpSp>
        <p:nvGrpSpPr>
          <p:cNvPr id="37" name="グループ化 36">
            <a:extLst>
              <a:ext uri="{FF2B5EF4-FFF2-40B4-BE49-F238E27FC236}">
                <a16:creationId xmlns:a16="http://schemas.microsoft.com/office/drawing/2014/main" id="{69D3E5FF-4F1E-43C3-9D4F-48719BCD644A}"/>
              </a:ext>
            </a:extLst>
          </p:cNvPr>
          <p:cNvGrpSpPr/>
          <p:nvPr/>
        </p:nvGrpSpPr>
        <p:grpSpPr>
          <a:xfrm>
            <a:off x="83139" y="2395632"/>
            <a:ext cx="1729551" cy="1338481"/>
            <a:chOff x="4932950" y="3006405"/>
            <a:chExt cx="1600570" cy="1167464"/>
          </a:xfrm>
        </p:grpSpPr>
        <p:pic>
          <p:nvPicPr>
            <p:cNvPr id="40" name="図 39">
              <a:extLst>
                <a:ext uri="{FF2B5EF4-FFF2-40B4-BE49-F238E27FC236}">
                  <a16:creationId xmlns:a16="http://schemas.microsoft.com/office/drawing/2014/main" id="{0767EC25-16D7-4FD7-BFF9-641F59BC4FA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4995999" y="3200311"/>
              <a:ext cx="1537521" cy="973558"/>
            </a:xfrm>
            <a:prstGeom prst="rect">
              <a:avLst/>
            </a:prstGeom>
            <a:noFill/>
            <a:ln>
              <a:noFill/>
            </a:ln>
          </p:spPr>
        </p:pic>
        <p:sp>
          <p:nvSpPr>
            <p:cNvPr id="50" name="テキスト ボックス 49">
              <a:extLst>
                <a:ext uri="{FF2B5EF4-FFF2-40B4-BE49-F238E27FC236}">
                  <a16:creationId xmlns:a16="http://schemas.microsoft.com/office/drawing/2014/main" id="{522761F9-A4DC-43BA-A5B4-0A5B7C7F3D1C}"/>
                </a:ext>
              </a:extLst>
            </p:cNvPr>
            <p:cNvSpPr txBox="1"/>
            <p:nvPr/>
          </p:nvSpPr>
          <p:spPr>
            <a:xfrm>
              <a:off x="4932950" y="3006405"/>
              <a:ext cx="170955" cy="179192"/>
            </a:xfrm>
            <a:prstGeom prst="rect">
              <a:avLst/>
            </a:prstGeom>
            <a:noFill/>
          </p:spPr>
          <p:txBody>
            <a:bodyPr wrap="none" rtlCol="0">
              <a:spAutoFit/>
            </a:bodyPr>
            <a:lstStyle/>
            <a:p>
              <a:endParaRPr kumimoji="1" lang="ja-JP" altLang="en-US" sz="735" dirty="0">
                <a:latin typeface="BIZ UDゴシック" panose="020B0400000000000000" pitchFamily="49" charset="-128"/>
                <a:ea typeface="BIZ UDゴシック" panose="020B0400000000000000" pitchFamily="49" charset="-128"/>
              </a:endParaRPr>
            </a:p>
          </p:txBody>
        </p:sp>
      </p:grpSp>
      <p:pic>
        <p:nvPicPr>
          <p:cNvPr id="51" name="図 50">
            <a:extLst>
              <a:ext uri="{FF2B5EF4-FFF2-40B4-BE49-F238E27FC236}">
                <a16:creationId xmlns:a16="http://schemas.microsoft.com/office/drawing/2014/main" id="{95BC3DB6-B8AA-4EC6-8AC0-81D92B2270F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393"/>
          <a:stretch/>
        </p:blipFill>
        <p:spPr>
          <a:xfrm>
            <a:off x="4208513" y="2744092"/>
            <a:ext cx="1579812" cy="901015"/>
          </a:xfrm>
          <a:prstGeom prst="rect">
            <a:avLst/>
          </a:prstGeom>
        </p:spPr>
      </p:pic>
      <p:sp>
        <p:nvSpPr>
          <p:cNvPr id="55" name="テキスト ボックス 54">
            <a:extLst>
              <a:ext uri="{FF2B5EF4-FFF2-40B4-BE49-F238E27FC236}">
                <a16:creationId xmlns:a16="http://schemas.microsoft.com/office/drawing/2014/main" id="{F6DE0915-680C-46DB-AB55-69D540602820}"/>
              </a:ext>
            </a:extLst>
          </p:cNvPr>
          <p:cNvSpPr txBox="1"/>
          <p:nvPr/>
        </p:nvSpPr>
        <p:spPr>
          <a:xfrm>
            <a:off x="4092270" y="3635155"/>
            <a:ext cx="2616301" cy="792781"/>
          </a:xfrm>
          <a:prstGeom prst="rect">
            <a:avLst/>
          </a:prstGeom>
          <a:noFill/>
        </p:spPr>
        <p:txBody>
          <a:bodyPr wrap="square" rtlCol="0">
            <a:spAutoFit/>
          </a:bodyPr>
          <a:lstStyle/>
          <a:p>
            <a:pPr marL="180022" indent="-180022">
              <a:buFont typeface="Arial" panose="020B0604020202020204" pitchFamily="34" charset="0"/>
              <a:buChar char="•"/>
            </a:pPr>
            <a:r>
              <a:rPr kumimoji="1" lang="ja-JP" altLang="en-US" sz="1138" dirty="0">
                <a:latin typeface="+mn-ea"/>
              </a:rPr>
              <a:t>府民参加型の大規模イベントで、</a:t>
            </a:r>
            <a:endParaRPr kumimoji="1" lang="en-US" altLang="ja-JP" sz="1138" dirty="0">
              <a:latin typeface="+mn-ea"/>
            </a:endParaRPr>
          </a:p>
          <a:p>
            <a:r>
              <a:rPr kumimoji="1" lang="en-US" altLang="ja-JP" sz="1138" dirty="0">
                <a:latin typeface="+mn-ea"/>
              </a:rPr>
              <a:t> </a:t>
            </a:r>
            <a:r>
              <a:rPr kumimoji="1" lang="ja-JP" altLang="en-US" sz="1138" dirty="0">
                <a:latin typeface="+mn-ea"/>
              </a:rPr>
              <a:t>　 ダンス動画（</a:t>
            </a:r>
            <a:r>
              <a:rPr kumimoji="1" lang="en-US" altLang="ja-JP" sz="1138" dirty="0">
                <a:latin typeface="+mn-ea"/>
              </a:rPr>
              <a:t>PR</a:t>
            </a:r>
            <a:r>
              <a:rPr kumimoji="1" lang="ja-JP" altLang="en-US" sz="1138" dirty="0">
                <a:latin typeface="+mn-ea"/>
              </a:rPr>
              <a:t>動画）を撮影</a:t>
            </a:r>
            <a:endParaRPr kumimoji="1" lang="en-US" altLang="ja-JP" sz="1138" dirty="0">
              <a:latin typeface="+mn-ea"/>
            </a:endParaRPr>
          </a:p>
          <a:p>
            <a:pPr marL="180022" indent="-180022">
              <a:buFont typeface="Arial" panose="020B0604020202020204" pitchFamily="34" charset="0"/>
              <a:buChar char="•"/>
            </a:pPr>
            <a:r>
              <a:rPr kumimoji="1" lang="ja-JP" altLang="en-US" sz="1138" dirty="0">
                <a:latin typeface="+mn-ea"/>
              </a:rPr>
              <a:t>上記イベントに向けた機運醸成</a:t>
            </a:r>
            <a:endParaRPr kumimoji="1" lang="en-US" altLang="ja-JP" sz="1138" dirty="0">
              <a:latin typeface="+mn-ea"/>
            </a:endParaRPr>
          </a:p>
          <a:p>
            <a:r>
              <a:rPr kumimoji="1" lang="ja-JP" altLang="en-US" sz="1138" dirty="0">
                <a:latin typeface="+mn-ea"/>
              </a:rPr>
              <a:t>　　（</a:t>
            </a:r>
            <a:r>
              <a:rPr kumimoji="1" lang="en-US" altLang="ja-JP" sz="1138" dirty="0">
                <a:latin typeface="+mn-ea"/>
              </a:rPr>
              <a:t>SNS</a:t>
            </a:r>
            <a:r>
              <a:rPr kumimoji="1" lang="ja-JP" altLang="en-US" sz="1138" dirty="0">
                <a:latin typeface="+mn-ea"/>
              </a:rPr>
              <a:t>投稿企画等想定）</a:t>
            </a:r>
          </a:p>
        </p:txBody>
      </p:sp>
      <p:sp>
        <p:nvSpPr>
          <p:cNvPr id="59" name="テキスト ボックス 58">
            <a:extLst>
              <a:ext uri="{FF2B5EF4-FFF2-40B4-BE49-F238E27FC236}">
                <a16:creationId xmlns:a16="http://schemas.microsoft.com/office/drawing/2014/main" id="{4DF70605-6EFC-4EC9-92B8-FD824987E1B5}"/>
              </a:ext>
            </a:extLst>
          </p:cNvPr>
          <p:cNvSpPr txBox="1"/>
          <p:nvPr/>
        </p:nvSpPr>
        <p:spPr>
          <a:xfrm>
            <a:off x="6778843" y="3651621"/>
            <a:ext cx="3078837" cy="442557"/>
          </a:xfrm>
          <a:prstGeom prst="rect">
            <a:avLst/>
          </a:prstGeom>
          <a:noFill/>
        </p:spPr>
        <p:txBody>
          <a:bodyPr wrap="square" rtlCol="0">
            <a:spAutoFit/>
          </a:bodyPr>
          <a:lstStyle/>
          <a:p>
            <a:pPr marL="180022" indent="-180022">
              <a:buFont typeface="Arial" panose="020B0604020202020204" pitchFamily="34" charset="0"/>
              <a:buChar char="•"/>
            </a:pPr>
            <a:r>
              <a:rPr kumimoji="1" lang="ja-JP" altLang="en-US" sz="1138" dirty="0">
                <a:latin typeface="+mn-ea"/>
              </a:rPr>
              <a:t>料理教室等の対面イベントの開催</a:t>
            </a:r>
            <a:endParaRPr kumimoji="1" lang="en-US" altLang="ja-JP" sz="1138" dirty="0">
              <a:latin typeface="+mn-ea"/>
            </a:endParaRPr>
          </a:p>
          <a:p>
            <a:pPr marL="180022" indent="-180022">
              <a:buFont typeface="Arial" panose="020B0604020202020204" pitchFamily="34" charset="0"/>
              <a:buChar char="•"/>
            </a:pPr>
            <a:r>
              <a:rPr kumimoji="1" lang="ja-JP" altLang="en-US" sz="1138" dirty="0">
                <a:latin typeface="+mn-ea"/>
              </a:rPr>
              <a:t>インフルエンサー等と連携した情報発信　</a:t>
            </a:r>
            <a:endParaRPr kumimoji="1" lang="en-US" altLang="ja-JP" sz="1138" dirty="0">
              <a:latin typeface="+mn-ea"/>
            </a:endParaRPr>
          </a:p>
        </p:txBody>
      </p:sp>
      <p:sp>
        <p:nvSpPr>
          <p:cNvPr id="63" name="テキスト ボックス 62">
            <a:extLst>
              <a:ext uri="{FF2B5EF4-FFF2-40B4-BE49-F238E27FC236}">
                <a16:creationId xmlns:a16="http://schemas.microsoft.com/office/drawing/2014/main" id="{6BCB8C60-53FE-4318-8F8F-9B44C794B0C5}"/>
              </a:ext>
            </a:extLst>
          </p:cNvPr>
          <p:cNvSpPr txBox="1"/>
          <p:nvPr/>
        </p:nvSpPr>
        <p:spPr>
          <a:xfrm>
            <a:off x="6833841" y="2532668"/>
            <a:ext cx="2727804" cy="267446"/>
          </a:xfrm>
          <a:prstGeom prst="rect">
            <a:avLst/>
          </a:prstGeom>
          <a:noFill/>
        </p:spPr>
        <p:txBody>
          <a:bodyPr wrap="square" rtlCol="0">
            <a:spAutoFit/>
          </a:bodyPr>
          <a:lstStyle/>
          <a:p>
            <a:r>
              <a:rPr kumimoji="1" lang="ja-JP" altLang="en-US" sz="1138" b="1" dirty="0">
                <a:latin typeface="+mn-ea"/>
              </a:rPr>
              <a:t>おおさか</a:t>
            </a:r>
            <a:r>
              <a:rPr kumimoji="1" lang="en-US" altLang="ja-JP" sz="1138" b="1" dirty="0">
                <a:latin typeface="+mn-ea"/>
              </a:rPr>
              <a:t>EXPO</a:t>
            </a:r>
            <a:r>
              <a:rPr kumimoji="1" lang="ja-JP" altLang="en-US" sz="1138" b="1" dirty="0">
                <a:latin typeface="+mn-ea"/>
              </a:rPr>
              <a:t>ヘルシーメニュー</a:t>
            </a:r>
            <a:endParaRPr kumimoji="1" lang="en-US" altLang="ja-JP" sz="1138" b="1" dirty="0">
              <a:latin typeface="+mn-ea"/>
            </a:endParaRPr>
          </a:p>
        </p:txBody>
      </p:sp>
      <p:sp>
        <p:nvSpPr>
          <p:cNvPr id="65" name="テキスト ボックス 64">
            <a:extLst>
              <a:ext uri="{FF2B5EF4-FFF2-40B4-BE49-F238E27FC236}">
                <a16:creationId xmlns:a16="http://schemas.microsoft.com/office/drawing/2014/main" id="{223F71B6-DA93-4F75-90C2-FE580646144C}"/>
              </a:ext>
            </a:extLst>
          </p:cNvPr>
          <p:cNvSpPr txBox="1"/>
          <p:nvPr/>
        </p:nvSpPr>
        <p:spPr>
          <a:xfrm>
            <a:off x="222124" y="3786888"/>
            <a:ext cx="1828975" cy="315920"/>
          </a:xfrm>
          <a:prstGeom prst="rect">
            <a:avLst/>
          </a:prstGeom>
          <a:noFill/>
        </p:spPr>
        <p:txBody>
          <a:bodyPr wrap="square" rtlCol="0">
            <a:spAutoFit/>
          </a:bodyPr>
          <a:lstStyle/>
          <a:p>
            <a:r>
              <a:rPr kumimoji="1" lang="ja-JP" altLang="en-US" sz="1138" b="1" dirty="0">
                <a:latin typeface="+mn-ea"/>
              </a:rPr>
              <a:t>健活</a:t>
            </a:r>
            <a:r>
              <a:rPr kumimoji="1" lang="en-US" altLang="ja-JP" sz="1138" b="1" dirty="0">
                <a:latin typeface="+mn-ea"/>
              </a:rPr>
              <a:t>10 EXPO</a:t>
            </a:r>
            <a:r>
              <a:rPr kumimoji="1" lang="ja-JP" altLang="en-US" sz="1138" b="1" dirty="0">
                <a:latin typeface="+mn-ea"/>
              </a:rPr>
              <a:t> </a:t>
            </a:r>
            <a:r>
              <a:rPr kumimoji="1" lang="en-US" altLang="ja-JP" sz="1138" b="1" dirty="0">
                <a:latin typeface="+mn-ea"/>
              </a:rPr>
              <a:t>LIVE</a:t>
            </a:r>
            <a:r>
              <a:rPr kumimoji="1" lang="ja-JP" altLang="en-US" sz="1138" b="1" dirty="0">
                <a:latin typeface="+mn-ea"/>
              </a:rPr>
              <a:t>！</a:t>
            </a:r>
            <a:endParaRPr kumimoji="1" lang="en-US" altLang="ja-JP" sz="1138" b="1" dirty="0">
              <a:latin typeface="+mn-ea"/>
            </a:endParaRPr>
          </a:p>
          <a:p>
            <a:pPr algn="ctr"/>
            <a:endParaRPr kumimoji="1" lang="en-US" altLang="ja-JP" sz="315" b="1" dirty="0">
              <a:latin typeface="+mn-ea"/>
            </a:endParaRPr>
          </a:p>
        </p:txBody>
      </p:sp>
      <p:pic>
        <p:nvPicPr>
          <p:cNvPr id="2" name="図 1">
            <a:extLst>
              <a:ext uri="{FF2B5EF4-FFF2-40B4-BE49-F238E27FC236}">
                <a16:creationId xmlns:a16="http://schemas.microsoft.com/office/drawing/2014/main" id="{78322C01-7F7C-22FB-77D5-24D08D5A4AC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06833" y="2174865"/>
            <a:ext cx="1078389" cy="342832"/>
          </a:xfrm>
          <a:prstGeom prst="rect">
            <a:avLst/>
          </a:prstGeom>
        </p:spPr>
      </p:pic>
      <p:sp>
        <p:nvSpPr>
          <p:cNvPr id="12" name="テキスト ボックス 11">
            <a:extLst>
              <a:ext uri="{FF2B5EF4-FFF2-40B4-BE49-F238E27FC236}">
                <a16:creationId xmlns:a16="http://schemas.microsoft.com/office/drawing/2014/main" id="{F20446B6-8D03-3F91-6073-1CCEBC8327B8}"/>
              </a:ext>
            </a:extLst>
          </p:cNvPr>
          <p:cNvSpPr txBox="1"/>
          <p:nvPr/>
        </p:nvSpPr>
        <p:spPr>
          <a:xfrm>
            <a:off x="2023013" y="1590816"/>
            <a:ext cx="153928" cy="186577"/>
          </a:xfrm>
          <a:prstGeom prst="rect">
            <a:avLst/>
          </a:prstGeom>
          <a:noFill/>
        </p:spPr>
        <p:txBody>
          <a:bodyPr wrap="none" rtlCol="0">
            <a:noAutofit/>
          </a:bodyPr>
          <a:lstStyle/>
          <a:p>
            <a:endParaRPr kumimoji="1" lang="ja-JP" altLang="en-US" sz="735" dirty="0">
              <a:latin typeface="BIZ UDゴシック" panose="020B0400000000000000" pitchFamily="49" charset="-128"/>
              <a:ea typeface="BIZ UDゴシック" panose="020B0400000000000000" pitchFamily="49" charset="-128"/>
            </a:endParaRPr>
          </a:p>
        </p:txBody>
      </p:sp>
      <p:pic>
        <p:nvPicPr>
          <p:cNvPr id="14" name="図 13">
            <a:extLst>
              <a:ext uri="{FF2B5EF4-FFF2-40B4-BE49-F238E27FC236}">
                <a16:creationId xmlns:a16="http://schemas.microsoft.com/office/drawing/2014/main" id="{D0EDA055-EE26-2E6F-8090-4F2F7C06A6B1}"/>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79423" y="2617468"/>
            <a:ext cx="1643815" cy="1127515"/>
          </a:xfrm>
          <a:prstGeom prst="rect">
            <a:avLst/>
          </a:prstGeom>
          <a:noFill/>
          <a:ln>
            <a:noFill/>
          </a:ln>
        </p:spPr>
      </p:pic>
      <p:sp>
        <p:nvSpPr>
          <p:cNvPr id="15" name="テキスト ボックス 14">
            <a:extLst>
              <a:ext uri="{FF2B5EF4-FFF2-40B4-BE49-F238E27FC236}">
                <a16:creationId xmlns:a16="http://schemas.microsoft.com/office/drawing/2014/main" id="{5AD358CF-5967-449C-B068-CB718C61858E}"/>
              </a:ext>
            </a:extLst>
          </p:cNvPr>
          <p:cNvSpPr txBox="1"/>
          <p:nvPr/>
        </p:nvSpPr>
        <p:spPr>
          <a:xfrm>
            <a:off x="4104429" y="2519708"/>
            <a:ext cx="1931694" cy="267446"/>
          </a:xfrm>
          <a:prstGeom prst="rect">
            <a:avLst/>
          </a:prstGeom>
          <a:noFill/>
        </p:spPr>
        <p:txBody>
          <a:bodyPr wrap="square" rtlCol="0">
            <a:spAutoFit/>
          </a:bodyPr>
          <a:lstStyle/>
          <a:p>
            <a:r>
              <a:rPr kumimoji="1" lang="ja-JP" altLang="en-US" sz="1138" b="1" dirty="0">
                <a:latin typeface="+mn-ea"/>
              </a:rPr>
              <a:t>健活</a:t>
            </a:r>
            <a:r>
              <a:rPr kumimoji="1" lang="en-US" altLang="ja-JP" sz="1138" b="1" dirty="0">
                <a:latin typeface="+mn-ea"/>
              </a:rPr>
              <a:t>10</a:t>
            </a:r>
            <a:r>
              <a:rPr kumimoji="1" lang="ja-JP" altLang="en-US" sz="1138" b="1" dirty="0">
                <a:latin typeface="+mn-ea"/>
              </a:rPr>
              <a:t>ソング・ダンス</a:t>
            </a:r>
            <a:endParaRPr kumimoji="1" lang="en-US" altLang="ja-JP" sz="1138" b="1" dirty="0">
              <a:latin typeface="+mn-ea"/>
            </a:endParaRPr>
          </a:p>
        </p:txBody>
      </p:sp>
      <p:sp>
        <p:nvSpPr>
          <p:cNvPr id="17" name="テキスト ボックス 16">
            <a:extLst>
              <a:ext uri="{FF2B5EF4-FFF2-40B4-BE49-F238E27FC236}">
                <a16:creationId xmlns:a16="http://schemas.microsoft.com/office/drawing/2014/main" id="{DDE657AD-3857-FD12-134D-E0D1B106BDBF}"/>
              </a:ext>
            </a:extLst>
          </p:cNvPr>
          <p:cNvSpPr txBox="1"/>
          <p:nvPr/>
        </p:nvSpPr>
        <p:spPr>
          <a:xfrm>
            <a:off x="2141379" y="3798807"/>
            <a:ext cx="1573478" cy="491032"/>
          </a:xfrm>
          <a:prstGeom prst="rect">
            <a:avLst/>
          </a:prstGeom>
          <a:noFill/>
        </p:spPr>
        <p:txBody>
          <a:bodyPr wrap="square" rtlCol="0">
            <a:spAutoFit/>
          </a:bodyPr>
          <a:lstStyle/>
          <a:p>
            <a:r>
              <a:rPr kumimoji="1" lang="ja-JP" altLang="en-US" sz="1138" b="1" dirty="0">
                <a:latin typeface="+mn-ea"/>
              </a:rPr>
              <a:t>食の</a:t>
            </a:r>
            <a:r>
              <a:rPr kumimoji="1" lang="en-US" altLang="ja-JP" sz="1138" b="1" dirty="0">
                <a:latin typeface="+mn-ea"/>
              </a:rPr>
              <a:t>DEMO LIVE</a:t>
            </a:r>
          </a:p>
          <a:p>
            <a:r>
              <a:rPr kumimoji="1" lang="en-US" altLang="ja-JP" sz="1138" b="1">
                <a:latin typeface="+mn-ea"/>
              </a:rPr>
              <a:t>in </a:t>
            </a:r>
            <a:r>
              <a:rPr kumimoji="1" lang="ja-JP" altLang="en-US" sz="1138" b="1" dirty="0">
                <a:latin typeface="+mn-ea"/>
              </a:rPr>
              <a:t>大阪ヘルスケア</a:t>
            </a:r>
            <a:r>
              <a:rPr kumimoji="1" lang="en-US" altLang="ja-JP" sz="1138" b="1" dirty="0">
                <a:latin typeface="+mn-ea"/>
              </a:rPr>
              <a:t>PV </a:t>
            </a:r>
          </a:p>
          <a:p>
            <a:pPr algn="ctr"/>
            <a:endParaRPr kumimoji="1" lang="en-US" altLang="ja-JP" sz="315" b="1" dirty="0">
              <a:latin typeface="+mn-ea"/>
            </a:endParaRPr>
          </a:p>
        </p:txBody>
      </p:sp>
      <p:pic>
        <p:nvPicPr>
          <p:cNvPr id="42" name="図 41">
            <a:extLst>
              <a:ext uri="{FF2B5EF4-FFF2-40B4-BE49-F238E27FC236}">
                <a16:creationId xmlns:a16="http://schemas.microsoft.com/office/drawing/2014/main" id="{137E37CE-CA8F-4B2D-9441-DB60A42F3EC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59429" y="2783357"/>
            <a:ext cx="1373140" cy="848599"/>
          </a:xfrm>
          <a:prstGeom prst="rect">
            <a:avLst/>
          </a:prstGeom>
        </p:spPr>
      </p:pic>
      <p:pic>
        <p:nvPicPr>
          <p:cNvPr id="43" name="図 42">
            <a:extLst>
              <a:ext uri="{FF2B5EF4-FFF2-40B4-BE49-F238E27FC236}">
                <a16:creationId xmlns:a16="http://schemas.microsoft.com/office/drawing/2014/main" id="{DE36A4EA-246C-484D-AB9C-B77BA21908A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87008" y="2640571"/>
            <a:ext cx="1561024" cy="1104019"/>
          </a:xfrm>
          <a:prstGeom prst="rect">
            <a:avLst/>
          </a:prstGeom>
        </p:spPr>
      </p:pic>
      <p:sp>
        <p:nvSpPr>
          <p:cNvPr id="49" name="テキスト ボックス 48">
            <a:extLst>
              <a:ext uri="{FF2B5EF4-FFF2-40B4-BE49-F238E27FC236}">
                <a16:creationId xmlns:a16="http://schemas.microsoft.com/office/drawing/2014/main" id="{F6A41069-FAA7-4B1F-848F-CB74B84EB136}"/>
              </a:ext>
            </a:extLst>
          </p:cNvPr>
          <p:cNvSpPr txBox="1"/>
          <p:nvPr/>
        </p:nvSpPr>
        <p:spPr>
          <a:xfrm>
            <a:off x="48320" y="1134889"/>
            <a:ext cx="3746288" cy="338554"/>
          </a:xfrm>
          <a:prstGeom prst="rect">
            <a:avLst/>
          </a:prstGeom>
          <a:solidFill>
            <a:schemeClr val="accent1"/>
          </a:solidFill>
        </p:spPr>
        <p:txBody>
          <a:bodyPr wrap="square" rtlCol="0">
            <a:spAutoFit/>
          </a:bodyPr>
          <a:lstStyle/>
          <a:p>
            <a:r>
              <a:rPr kumimoji="1" lang="ja-JP" altLang="en-US" sz="1600" b="1" dirty="0">
                <a:solidFill>
                  <a:schemeClr val="bg1"/>
                </a:solidFill>
                <a:latin typeface="メイリオ" panose="020B0604030504040204" pitchFamily="50" charset="-128"/>
                <a:ea typeface="メイリオ" panose="020B0604030504040204" pitchFamily="50" charset="-128"/>
              </a:rPr>
              <a:t>健康寿命延伸に向けた新たな取組み②</a:t>
            </a:r>
            <a:endParaRPr kumimoji="1" lang="en-US" altLang="ja-JP" sz="1600" b="1" dirty="0">
              <a:solidFill>
                <a:schemeClr val="bg1"/>
              </a:solidFill>
              <a:latin typeface="メイリオ" panose="020B0604030504040204" pitchFamily="50" charset="-128"/>
              <a:ea typeface="メイリオ" panose="020B0604030504040204" pitchFamily="50" charset="-128"/>
            </a:endParaRPr>
          </a:p>
        </p:txBody>
      </p:sp>
      <p:sp>
        <p:nvSpPr>
          <p:cNvPr id="44" name="スライド番号プレースホルダー 1">
            <a:extLst>
              <a:ext uri="{FF2B5EF4-FFF2-40B4-BE49-F238E27FC236}">
                <a16:creationId xmlns:a16="http://schemas.microsoft.com/office/drawing/2014/main" id="{547B79DD-A0AC-4112-BB2B-DFF92754FD25}"/>
              </a:ext>
            </a:extLst>
          </p:cNvPr>
          <p:cNvSpPr txBox="1">
            <a:spLocks/>
          </p:cNvSpPr>
          <p:nvPr/>
        </p:nvSpPr>
        <p:spPr>
          <a:xfrm>
            <a:off x="955819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69</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
        <p:nvSpPr>
          <p:cNvPr id="45" name="正方形/長方形 44">
            <a:extLst>
              <a:ext uri="{FF2B5EF4-FFF2-40B4-BE49-F238E27FC236}">
                <a16:creationId xmlns:a16="http://schemas.microsoft.com/office/drawing/2014/main" id="{F5E1D323-FCD9-4981-B7CC-C952125520C7}"/>
              </a:ext>
            </a:extLst>
          </p:cNvPr>
          <p:cNvSpPr/>
          <p:nvPr/>
        </p:nvSpPr>
        <p:spPr>
          <a:xfrm>
            <a:off x="4074862" y="4699881"/>
            <a:ext cx="5738103" cy="114620"/>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kumimoji="1" lang="ja-JP" altLang="en-US" sz="1463" dirty="0">
              <a:solidFill>
                <a:prstClr val="white"/>
              </a:solidFill>
              <a:latin typeface="BIZ UDPゴシック" panose="020B0400000000000000" pitchFamily="50" charset="-128"/>
              <a:ea typeface="BIZ UDPゴシック" panose="020B0400000000000000" pitchFamily="50" charset="-128"/>
            </a:endParaRPr>
          </a:p>
        </p:txBody>
      </p:sp>
      <p:sp>
        <p:nvSpPr>
          <p:cNvPr id="46" name="テキスト ボックス 45">
            <a:extLst>
              <a:ext uri="{FF2B5EF4-FFF2-40B4-BE49-F238E27FC236}">
                <a16:creationId xmlns:a16="http://schemas.microsoft.com/office/drawing/2014/main" id="{84D047D3-3978-46FC-808F-9B79CD0DC63B}"/>
              </a:ext>
            </a:extLst>
          </p:cNvPr>
          <p:cNvSpPr txBox="1"/>
          <p:nvPr/>
        </p:nvSpPr>
        <p:spPr>
          <a:xfrm>
            <a:off x="3938901" y="4405760"/>
            <a:ext cx="6058717" cy="317459"/>
          </a:xfrm>
          <a:prstGeom prst="rect">
            <a:avLst/>
          </a:prstGeom>
          <a:noFill/>
        </p:spPr>
        <p:txBody>
          <a:bodyPr wrap="square" rtlCol="0">
            <a:spAutoFit/>
          </a:bodyPr>
          <a:lstStyle/>
          <a:p>
            <a:pPr lvl="0" algn="ctr">
              <a:defRPr/>
            </a:pPr>
            <a:r>
              <a:rPr kumimoji="1" lang="ja-JP" altLang="en-US" sz="1463" b="1" dirty="0">
                <a:latin typeface="+mn-ea"/>
              </a:rPr>
              <a:t>市町村と万博出展企業等のマッチング　健康づくり共創創出支援</a:t>
            </a:r>
            <a:endParaRPr kumimoji="1" lang="en-US" altLang="ja-JP" sz="1463" b="1" spc="81" dirty="0">
              <a:latin typeface="+mn-ea"/>
            </a:endParaRPr>
          </a:p>
        </p:txBody>
      </p:sp>
      <p:pic>
        <p:nvPicPr>
          <p:cNvPr id="53" name="図 52">
            <a:extLst>
              <a:ext uri="{FF2B5EF4-FFF2-40B4-BE49-F238E27FC236}">
                <a16:creationId xmlns:a16="http://schemas.microsoft.com/office/drawing/2014/main" id="{CD8DBA3A-2AF3-4E7B-9C98-79D7AF4D03F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012404" y="5034748"/>
            <a:ext cx="2794634" cy="1483440"/>
          </a:xfrm>
          <a:prstGeom prst="rect">
            <a:avLst/>
          </a:prstGeom>
          <a:ln>
            <a:noFill/>
          </a:ln>
        </p:spPr>
      </p:pic>
      <p:sp>
        <p:nvSpPr>
          <p:cNvPr id="54" name="テキスト ボックス 53">
            <a:extLst>
              <a:ext uri="{FF2B5EF4-FFF2-40B4-BE49-F238E27FC236}">
                <a16:creationId xmlns:a16="http://schemas.microsoft.com/office/drawing/2014/main" id="{35FD09FC-4552-46AC-93A4-6A5C150F3325}"/>
              </a:ext>
            </a:extLst>
          </p:cNvPr>
          <p:cNvSpPr txBox="1"/>
          <p:nvPr/>
        </p:nvSpPr>
        <p:spPr>
          <a:xfrm>
            <a:off x="5887544" y="5051596"/>
            <a:ext cx="3658692" cy="472309"/>
          </a:xfrm>
          <a:prstGeom prst="rect">
            <a:avLst/>
          </a:prstGeom>
          <a:noFill/>
        </p:spPr>
        <p:txBody>
          <a:bodyPr wrap="square" rtlCol="0">
            <a:spAutoFit/>
          </a:bodyPr>
          <a:lstStyle/>
          <a:p>
            <a:pPr>
              <a:lnSpc>
                <a:spcPts val="1544"/>
              </a:lnSpc>
            </a:pPr>
            <a:r>
              <a:rPr kumimoji="1" lang="ja-JP" altLang="en-US" sz="1200" b="1" dirty="0">
                <a:latin typeface="+mn-ea"/>
              </a:rPr>
              <a:t>市町村間の健康格差の縮小に向け、地域における</a:t>
            </a:r>
            <a:endParaRPr lang="en-US" altLang="ja-JP" sz="1200" b="1" dirty="0">
              <a:latin typeface="+mn-ea"/>
            </a:endParaRPr>
          </a:p>
          <a:p>
            <a:pPr>
              <a:lnSpc>
                <a:spcPts val="1544"/>
              </a:lnSpc>
            </a:pPr>
            <a:r>
              <a:rPr kumimoji="1" lang="ja-JP" altLang="en-US" sz="1200" b="1" dirty="0">
                <a:latin typeface="+mn-ea"/>
              </a:rPr>
              <a:t>健康づくり事業を推進</a:t>
            </a:r>
          </a:p>
        </p:txBody>
      </p:sp>
      <p:sp>
        <p:nvSpPr>
          <p:cNvPr id="68" name="テキスト ボックス 67">
            <a:extLst>
              <a:ext uri="{FF2B5EF4-FFF2-40B4-BE49-F238E27FC236}">
                <a16:creationId xmlns:a16="http://schemas.microsoft.com/office/drawing/2014/main" id="{673EAF5E-1124-4E69-9F6E-67EBCCB3F6FF}"/>
              </a:ext>
            </a:extLst>
          </p:cNvPr>
          <p:cNvSpPr txBox="1"/>
          <p:nvPr/>
        </p:nvSpPr>
        <p:spPr>
          <a:xfrm>
            <a:off x="5852890" y="5626669"/>
            <a:ext cx="3883286" cy="854786"/>
          </a:xfrm>
          <a:prstGeom prst="rect">
            <a:avLst/>
          </a:prstGeom>
          <a:noFill/>
        </p:spPr>
        <p:txBody>
          <a:bodyPr wrap="square" rtlCol="0">
            <a:spAutoFit/>
          </a:bodyPr>
          <a:lstStyle/>
          <a:p>
            <a:pPr>
              <a:lnSpc>
                <a:spcPts val="1544"/>
              </a:lnSpc>
            </a:pPr>
            <a:r>
              <a:rPr kumimoji="1" lang="ja-JP" altLang="en-US" sz="1138" dirty="0">
                <a:latin typeface="+mn-ea"/>
              </a:rPr>
              <a:t>■万博出展企業等のヘルスケア技術やノウハウ等を</a:t>
            </a:r>
            <a:endParaRPr kumimoji="1" lang="en-US" altLang="ja-JP" sz="1138" dirty="0">
              <a:latin typeface="+mn-ea"/>
            </a:endParaRPr>
          </a:p>
          <a:p>
            <a:pPr>
              <a:lnSpc>
                <a:spcPts val="1544"/>
              </a:lnSpc>
            </a:pPr>
            <a:r>
              <a:rPr lang="en-US" altLang="ja-JP" sz="1138" dirty="0">
                <a:latin typeface="+mn-ea"/>
              </a:rPr>
              <a:t>   </a:t>
            </a:r>
            <a:r>
              <a:rPr kumimoji="1" lang="ja-JP" altLang="en-US" sz="1138" dirty="0">
                <a:latin typeface="+mn-ea"/>
              </a:rPr>
              <a:t>最大限活用</a:t>
            </a:r>
            <a:endParaRPr lang="en-US" altLang="ja-JP" sz="1138" dirty="0">
              <a:latin typeface="+mn-ea"/>
            </a:endParaRPr>
          </a:p>
          <a:p>
            <a:pPr>
              <a:lnSpc>
                <a:spcPts val="1544"/>
              </a:lnSpc>
            </a:pPr>
            <a:r>
              <a:rPr kumimoji="1" lang="ja-JP" altLang="en-US" sz="1138" dirty="0">
                <a:latin typeface="+mn-ea"/>
              </a:rPr>
              <a:t>■市町村ごとの健康課題に応じて、企業とのマッチング、</a:t>
            </a:r>
            <a:endParaRPr kumimoji="1" lang="en-US" altLang="ja-JP" sz="1138" dirty="0">
              <a:latin typeface="+mn-ea"/>
            </a:endParaRPr>
          </a:p>
          <a:p>
            <a:pPr>
              <a:lnSpc>
                <a:spcPts val="1544"/>
              </a:lnSpc>
            </a:pPr>
            <a:r>
              <a:rPr lang="en-US" altLang="ja-JP" sz="1138" dirty="0">
                <a:latin typeface="+mn-ea"/>
              </a:rPr>
              <a:t>   </a:t>
            </a:r>
            <a:r>
              <a:rPr kumimoji="1" lang="ja-JP" altLang="en-US" sz="1138" dirty="0">
                <a:latin typeface="+mn-ea"/>
              </a:rPr>
              <a:t>実証事業の実施、市町村の事業化まで支援</a:t>
            </a:r>
          </a:p>
        </p:txBody>
      </p:sp>
      <p:pic>
        <p:nvPicPr>
          <p:cNvPr id="7" name="図 6">
            <a:extLst>
              <a:ext uri="{FF2B5EF4-FFF2-40B4-BE49-F238E27FC236}">
                <a16:creationId xmlns:a16="http://schemas.microsoft.com/office/drawing/2014/main" id="{CDF77BDC-1C0D-4737-8B69-C3C71D4E7CE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132304" y="4943275"/>
            <a:ext cx="632398" cy="632398"/>
          </a:xfrm>
          <a:prstGeom prst="rect">
            <a:avLst/>
          </a:prstGeom>
        </p:spPr>
      </p:pic>
      <p:pic>
        <p:nvPicPr>
          <p:cNvPr id="16" name="図 15">
            <a:extLst>
              <a:ext uri="{FF2B5EF4-FFF2-40B4-BE49-F238E27FC236}">
                <a16:creationId xmlns:a16="http://schemas.microsoft.com/office/drawing/2014/main" id="{F8A3D42C-0E82-44C3-831F-962C7F628B9C}"/>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413262" y="5263520"/>
            <a:ext cx="763679" cy="624307"/>
          </a:xfrm>
          <a:prstGeom prst="rect">
            <a:avLst/>
          </a:prstGeom>
        </p:spPr>
      </p:pic>
      <p:pic>
        <p:nvPicPr>
          <p:cNvPr id="18" name="図 17">
            <a:extLst>
              <a:ext uri="{FF2B5EF4-FFF2-40B4-BE49-F238E27FC236}">
                <a16:creationId xmlns:a16="http://schemas.microsoft.com/office/drawing/2014/main" id="{2D43FD19-8CDA-425E-B2EF-BE8A5495D5AF}"/>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rot="1012493">
            <a:off x="658251" y="5545417"/>
            <a:ext cx="718194" cy="718194"/>
          </a:xfrm>
          <a:prstGeom prst="rect">
            <a:avLst/>
          </a:prstGeom>
        </p:spPr>
      </p:pic>
      <p:sp>
        <p:nvSpPr>
          <p:cNvPr id="69" name="正方形/長方形 68">
            <a:extLst>
              <a:ext uri="{FF2B5EF4-FFF2-40B4-BE49-F238E27FC236}">
                <a16:creationId xmlns:a16="http://schemas.microsoft.com/office/drawing/2014/main" id="{C7662F7B-8BF7-4CF8-9C69-6CF906FC41AB}"/>
              </a:ext>
            </a:extLst>
          </p:cNvPr>
          <p:cNvSpPr/>
          <p:nvPr/>
        </p:nvSpPr>
        <p:spPr>
          <a:xfrm>
            <a:off x="134881" y="4519289"/>
            <a:ext cx="2715085" cy="117584"/>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42950">
              <a:defRPr/>
            </a:pPr>
            <a:endParaRPr kumimoji="1" lang="ja-JP" altLang="en-US" sz="1463" dirty="0">
              <a:solidFill>
                <a:prstClr val="white"/>
              </a:solidFill>
              <a:latin typeface="BIZ UDPゴシック" panose="020B0400000000000000" pitchFamily="50" charset="-128"/>
              <a:ea typeface="BIZ UDPゴシック" panose="020B0400000000000000" pitchFamily="50" charset="-128"/>
            </a:endParaRPr>
          </a:p>
        </p:txBody>
      </p:sp>
      <p:sp>
        <p:nvSpPr>
          <p:cNvPr id="70" name="テキスト ボックス 69">
            <a:extLst>
              <a:ext uri="{FF2B5EF4-FFF2-40B4-BE49-F238E27FC236}">
                <a16:creationId xmlns:a16="http://schemas.microsoft.com/office/drawing/2014/main" id="{0587985F-4F4B-461E-8AF3-7DE807F72FD0}"/>
              </a:ext>
            </a:extLst>
          </p:cNvPr>
          <p:cNvSpPr txBox="1"/>
          <p:nvPr/>
        </p:nvSpPr>
        <p:spPr>
          <a:xfrm>
            <a:off x="-21952" y="4200805"/>
            <a:ext cx="3108774" cy="317459"/>
          </a:xfrm>
          <a:prstGeom prst="rect">
            <a:avLst/>
          </a:prstGeom>
          <a:noFill/>
        </p:spPr>
        <p:txBody>
          <a:bodyPr wrap="square" rtlCol="0">
            <a:spAutoFit/>
          </a:bodyPr>
          <a:lstStyle/>
          <a:p>
            <a:pPr algn="ctr" defTabSz="742950">
              <a:defRPr/>
            </a:pPr>
            <a:r>
              <a:rPr lang="ja-JP" altLang="en-US" sz="1463" b="1" dirty="0">
                <a:latin typeface="+mn-ea"/>
              </a:rPr>
              <a:t>万博で披露されたヘルスケア技術</a:t>
            </a:r>
            <a:endParaRPr kumimoji="1" lang="ja-JP" altLang="en-US" sz="1463" b="1" dirty="0">
              <a:latin typeface="+mn-ea"/>
            </a:endParaRPr>
          </a:p>
        </p:txBody>
      </p:sp>
      <p:sp>
        <p:nvSpPr>
          <p:cNvPr id="41" name="タイトル 1">
            <a:extLst>
              <a:ext uri="{FF2B5EF4-FFF2-40B4-BE49-F238E27FC236}">
                <a16:creationId xmlns:a16="http://schemas.microsoft.com/office/drawing/2014/main" id="{886B5CBA-7EC1-4FA3-ACDC-1D2CF1B47003}"/>
              </a:ext>
            </a:extLst>
          </p:cNvPr>
          <p:cNvSpPr txBox="1">
            <a:spLocks/>
          </p:cNvSpPr>
          <p:nvPr/>
        </p:nvSpPr>
        <p:spPr>
          <a:xfrm>
            <a:off x="8256" y="537768"/>
            <a:ext cx="9906000" cy="549408"/>
          </a:xfrm>
          <a:prstGeom prst="rect">
            <a:avLst/>
          </a:prstGeom>
          <a:solidFill>
            <a:srgbClr val="002060"/>
          </a:solidFill>
        </p:spPr>
        <p:txBody>
          <a:bodyPr vert="horz" lIns="74295" tIns="37148" rIns="74295" bIns="37148"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ja-JP" altLang="en-US" sz="1625" dirty="0">
                <a:solidFill>
                  <a:schemeClr val="bg1"/>
                </a:solidFill>
                <a:latin typeface="HGP創英角ｺﾞｼｯｸUB" panose="020B0900000000000000" pitchFamily="50" charset="-128"/>
                <a:ea typeface="HGP創英角ｺﾞｼｯｸUB" panose="020B0900000000000000" pitchFamily="50" charset="-128"/>
              </a:rPr>
              <a:t>万博で高まった健康機運を途絶えさせることなく、府民の主体的な健康づくりにつなげるため、</a:t>
            </a:r>
          </a:p>
          <a:p>
            <a:pPr algn="l"/>
            <a:r>
              <a:rPr lang="ja-JP" altLang="en-US" sz="1625" dirty="0">
                <a:solidFill>
                  <a:schemeClr val="bg1"/>
                </a:solidFill>
                <a:latin typeface="HGP創英角ｺﾞｼｯｸUB" panose="020B0900000000000000" pitchFamily="50" charset="-128"/>
                <a:ea typeface="HGP創英角ｺﾞｼｯｸUB" panose="020B0900000000000000" pitchFamily="50" charset="-128"/>
              </a:rPr>
              <a:t>　　　　　　　　　　　　　　　　　　　　　　　　　 以下の取組みを実施し、健康寿命の延伸・健康格差の縮小をめざす</a:t>
            </a:r>
          </a:p>
        </p:txBody>
      </p:sp>
      <p:sp>
        <p:nvSpPr>
          <p:cNvPr id="56" name="正方形/長方形 55">
            <a:extLst>
              <a:ext uri="{FF2B5EF4-FFF2-40B4-BE49-F238E27FC236}">
                <a16:creationId xmlns:a16="http://schemas.microsoft.com/office/drawing/2014/main" id="{41247E32-DC93-44EE-AD0C-7EE4AB66AD83}"/>
              </a:ext>
            </a:extLst>
          </p:cNvPr>
          <p:cNvSpPr/>
          <p:nvPr/>
        </p:nvSpPr>
        <p:spPr>
          <a:xfrm>
            <a:off x="8256" y="-12989"/>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令和</a:t>
            </a:r>
            <a:r>
              <a:rPr kumimoji="1" lang="en-US" altLang="ja-JP" sz="2000" b="1" dirty="0">
                <a:solidFill>
                  <a:schemeClr val="tx1"/>
                </a:solidFill>
                <a:latin typeface="Meiryo UI" panose="020B0604030504040204" pitchFamily="50" charset="-128"/>
                <a:ea typeface="Meiryo UI" panose="020B0604030504040204" pitchFamily="50" charset="-128"/>
              </a:rPr>
              <a:t>8</a:t>
            </a:r>
            <a:r>
              <a:rPr kumimoji="1" lang="ja-JP" altLang="en-US" sz="2000" b="1" dirty="0">
                <a:solidFill>
                  <a:schemeClr val="tx1"/>
                </a:solidFill>
                <a:latin typeface="Meiryo UI" panose="020B0604030504040204" pitchFamily="50" charset="-128"/>
                <a:ea typeface="Meiryo UI" panose="020B0604030504040204" pitchFamily="50" charset="-128"/>
              </a:rPr>
              <a:t>年度の健康づくり課の取組み（案）</a:t>
            </a:r>
          </a:p>
        </p:txBody>
      </p:sp>
    </p:spTree>
    <p:extLst>
      <p:ext uri="{BB962C8B-B14F-4D97-AF65-F5344CB8AC3E}">
        <p14:creationId xmlns:p14="http://schemas.microsoft.com/office/powerpoint/2010/main" val="26894980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8"/>
            <a:ext cx="9834576" cy="6195963"/>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en-US" altLang="ja-JP" sz="2000" b="1" dirty="0">
                <a:solidFill>
                  <a:schemeClr val="tx1"/>
                </a:solidFill>
                <a:latin typeface="Meiryo UI" panose="020B0604030504040204" pitchFamily="50" charset="-128"/>
                <a:ea typeface="Meiryo UI" panose="020B0604030504040204" pitchFamily="50" charset="-128"/>
              </a:rPr>
              <a:t>4</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（ライフコースアプローチ）</a:t>
            </a:r>
          </a:p>
        </p:txBody>
      </p:sp>
      <p:pic>
        <p:nvPicPr>
          <p:cNvPr id="19" name="図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204962" y="683301"/>
            <a:ext cx="9585750" cy="6100665"/>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297020" y="785198"/>
            <a:ext cx="2324259" cy="312081"/>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ライフコースアプローチ</a:t>
            </a:r>
          </a:p>
        </p:txBody>
      </p:sp>
      <p:sp>
        <p:nvSpPr>
          <p:cNvPr id="30" name="角丸四角形 47">
            <a:extLst>
              <a:ext uri="{FF2B5EF4-FFF2-40B4-BE49-F238E27FC236}">
                <a16:creationId xmlns:a16="http://schemas.microsoft.com/office/drawing/2014/main" id="{C5106793-DF96-4DD2-8A76-6203D5812FF8}"/>
              </a:ext>
            </a:extLst>
          </p:cNvPr>
          <p:cNvSpPr/>
          <p:nvPr/>
        </p:nvSpPr>
        <p:spPr>
          <a:xfrm>
            <a:off x="306079" y="1095001"/>
            <a:ext cx="9394959" cy="1876758"/>
          </a:xfrm>
          <a:prstGeom prst="roundRect">
            <a:avLst>
              <a:gd name="adj" fmla="val 8499"/>
            </a:avLst>
          </a:prstGeom>
          <a:noFill/>
          <a:ln w="19050">
            <a:noFill/>
          </a:ln>
        </p:spPr>
        <p:txBody>
          <a:bodyPr wrap="square" lIns="72000" tIns="72000" rIns="72000" bIns="72000" anchor="t" anchorCtr="0">
            <a:noAutofit/>
          </a:bodyPr>
          <a:lstStyle/>
          <a:p>
            <a:pPr marL="171450" indent="-171450">
              <a:buFont typeface="Wingdings" panose="05000000000000000000" pitchFamily="2" charset="2"/>
              <a:buChar char="l"/>
            </a:pPr>
            <a:r>
              <a:rPr lang="ja-JP" altLang="en-US" sz="1200" dirty="0">
                <a:latin typeface="+mn-ea"/>
              </a:rPr>
              <a:t>「第</a:t>
            </a:r>
            <a:r>
              <a:rPr lang="en-US" altLang="ja-JP" sz="1200" dirty="0">
                <a:latin typeface="+mn-ea"/>
              </a:rPr>
              <a:t>4</a:t>
            </a:r>
            <a:r>
              <a:rPr lang="ja-JP" altLang="en-US" sz="1200" dirty="0">
                <a:latin typeface="+mn-ea"/>
              </a:rPr>
              <a:t>次大阪府健康増進計画」では、新たに、胎児期から高齢期に至るまでの人の生涯の時間的な経過による変化を一連のものと捉えた「ライフコースアプローチ」という考え方を取り入れた健康づくりを推進することとしている。</a:t>
            </a:r>
            <a:endParaRPr lang="en-US" altLang="ja-JP" sz="1200" dirty="0">
              <a:latin typeface="+mn-ea"/>
            </a:endParaRPr>
          </a:p>
          <a:p>
            <a:r>
              <a:rPr lang="ja-JP" altLang="en-US" sz="1200" b="1" dirty="0">
                <a:latin typeface="+mn-ea"/>
              </a:rPr>
              <a:t>＜取組み事例＞</a:t>
            </a:r>
            <a:endParaRPr lang="en-US" altLang="ja-JP" sz="1200" b="1" dirty="0">
              <a:latin typeface="+mn-ea"/>
            </a:endParaRPr>
          </a:p>
          <a:p>
            <a:pPr marL="171450" indent="-171450">
              <a:buFont typeface="Wingdings" panose="05000000000000000000" pitchFamily="2" charset="2"/>
              <a:buChar char="l"/>
            </a:pPr>
            <a:r>
              <a:rPr lang="ja-JP" altLang="en-US" sz="1200" dirty="0">
                <a:latin typeface="+mn-ea"/>
              </a:rPr>
              <a:t>生活習慣の改善が将来的な生活習慣病の罹患リスク低減につながることから、それを踏まえた取組みを推進</a:t>
            </a:r>
          </a:p>
          <a:p>
            <a:pPr marL="171450" indent="-171450">
              <a:buFont typeface="Wingdings" panose="05000000000000000000" pitchFamily="2" charset="2"/>
              <a:buChar char="l"/>
            </a:pPr>
            <a:r>
              <a:rPr lang="ja-JP" altLang="en-US" sz="1200" dirty="0">
                <a:latin typeface="+mn-ea"/>
              </a:rPr>
              <a:t>ワクチン接種により、将来感染症にかかったとしても重症化を防げる場合があることから、ワクチンに関する正しい知識の普及及び接種勧奨を推進（ＨＰＶワクチン等）</a:t>
            </a:r>
          </a:p>
          <a:p>
            <a:pPr marL="171450" indent="-171450">
              <a:buFont typeface="Wingdings" panose="05000000000000000000" pitchFamily="2" charset="2"/>
              <a:buChar char="l"/>
            </a:pPr>
            <a:r>
              <a:rPr lang="ja-JP" altLang="en-US" sz="1200" dirty="0">
                <a:latin typeface="+mn-ea"/>
              </a:rPr>
              <a:t>女性ホルモンの増減により特有の健康課題が生じる可能性があることから、女性に関する健康づくりの取組みを推進</a:t>
            </a:r>
          </a:p>
          <a:p>
            <a:pPr marL="171450" indent="-171450">
              <a:buFont typeface="Wingdings" panose="05000000000000000000" pitchFamily="2" charset="2"/>
              <a:buChar char="l"/>
            </a:pPr>
            <a:endParaRPr lang="en-US" altLang="ja-JP" sz="1200" dirty="0">
              <a:latin typeface="+mn-ea"/>
            </a:endParaRPr>
          </a:p>
          <a:p>
            <a:endParaRPr lang="ja-JP" altLang="en-US" sz="1200" dirty="0">
              <a:latin typeface="+mn-ea"/>
            </a:endParaRPr>
          </a:p>
        </p:txBody>
      </p:sp>
      <p:pic>
        <p:nvPicPr>
          <p:cNvPr id="6" name="図 5">
            <a:extLst>
              <a:ext uri="{FF2B5EF4-FFF2-40B4-BE49-F238E27FC236}">
                <a16:creationId xmlns:a16="http://schemas.microsoft.com/office/drawing/2014/main" id="{8175ECC5-3493-4D44-B2F2-27FBA8D60CB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58799" y="3424048"/>
            <a:ext cx="4439037" cy="3215114"/>
          </a:xfrm>
          <a:prstGeom prst="rect">
            <a:avLst/>
          </a:prstGeom>
        </p:spPr>
      </p:pic>
      <p:pic>
        <p:nvPicPr>
          <p:cNvPr id="7" name="図 6">
            <a:extLst>
              <a:ext uri="{FF2B5EF4-FFF2-40B4-BE49-F238E27FC236}">
                <a16:creationId xmlns:a16="http://schemas.microsoft.com/office/drawing/2014/main" id="{3B9D9A41-ACF5-4C5F-B6BA-CD189478A94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412499" y="3404977"/>
            <a:ext cx="3947827" cy="3220396"/>
          </a:xfrm>
          <a:prstGeom prst="rect">
            <a:avLst/>
          </a:prstGeom>
        </p:spPr>
      </p:pic>
      <p:sp>
        <p:nvSpPr>
          <p:cNvPr id="17" name="角丸四角形 47">
            <a:extLst>
              <a:ext uri="{FF2B5EF4-FFF2-40B4-BE49-F238E27FC236}">
                <a16:creationId xmlns:a16="http://schemas.microsoft.com/office/drawing/2014/main" id="{96C9593B-D068-4D4E-BDFC-AD3FECBC3E97}"/>
              </a:ext>
            </a:extLst>
          </p:cNvPr>
          <p:cNvSpPr/>
          <p:nvPr/>
        </p:nvSpPr>
        <p:spPr>
          <a:xfrm>
            <a:off x="247467" y="2726717"/>
            <a:ext cx="4889240" cy="679468"/>
          </a:xfrm>
          <a:prstGeom prst="roundRect">
            <a:avLst>
              <a:gd name="adj" fmla="val 8499"/>
            </a:avLst>
          </a:prstGeom>
          <a:noFill/>
          <a:ln w="19050">
            <a:noFill/>
          </a:ln>
        </p:spPr>
        <p:txBody>
          <a:bodyPr wrap="square" lIns="72000" tIns="72000" rIns="72000" bIns="72000" anchor="t" anchorCtr="0">
            <a:noAutofit/>
          </a:bodyPr>
          <a:lstStyle/>
          <a:p>
            <a:r>
              <a:rPr lang="en-US" altLang="ja-JP" sz="1200" b="1" dirty="0">
                <a:latin typeface="游ゴシック" panose="020B0400000000000000" pitchFamily="50" charset="-128"/>
                <a:ea typeface="游ゴシック" panose="020B0400000000000000" pitchFamily="50" charset="-128"/>
              </a:rPr>
              <a:t>&lt;</a:t>
            </a:r>
            <a:r>
              <a:rPr lang="ja-JP" altLang="en-US" sz="1200" b="1" dirty="0">
                <a:latin typeface="游ゴシック" panose="020B0400000000000000" pitchFamily="50" charset="-128"/>
                <a:ea typeface="游ゴシック" panose="020B0400000000000000" pitchFamily="50" charset="-128"/>
              </a:rPr>
              <a:t>参考：ライフコースアプローチ＞</a:t>
            </a:r>
            <a:endParaRPr lang="en-US" altLang="ja-JP" sz="1200" b="1" dirty="0">
              <a:latin typeface="游ゴシック" panose="020B0400000000000000" pitchFamily="50" charset="-128"/>
              <a:ea typeface="游ゴシック" panose="020B0400000000000000" pitchFamily="50" charset="-128"/>
            </a:endParaRPr>
          </a:p>
          <a:p>
            <a:r>
              <a:rPr lang="ja-JP" altLang="en-US" sz="1200" b="1" dirty="0">
                <a:latin typeface="游ゴシック" panose="020B0400000000000000" pitchFamily="50" charset="-128"/>
                <a:ea typeface="游ゴシック" panose="020B0400000000000000" pitchFamily="50" charset="-128"/>
              </a:rPr>
              <a:t>　■胎児期から中年期に至るまでの生活習慣が、生活習慣病の罹患</a:t>
            </a:r>
            <a:endParaRPr lang="en-US" altLang="ja-JP" sz="1200" b="1" dirty="0">
              <a:latin typeface="游ゴシック" panose="020B0400000000000000" pitchFamily="50" charset="-128"/>
              <a:ea typeface="游ゴシック" panose="020B0400000000000000" pitchFamily="50" charset="-128"/>
            </a:endParaRPr>
          </a:p>
          <a:p>
            <a:r>
              <a:rPr lang="ja-JP" altLang="en-US" sz="1200" b="1" dirty="0">
                <a:latin typeface="游ゴシック" panose="020B0400000000000000" pitchFamily="50" charset="-128"/>
                <a:ea typeface="游ゴシック" panose="020B0400000000000000" pitchFamily="50" charset="-128"/>
              </a:rPr>
              <a:t>　　リスクに影響</a:t>
            </a:r>
            <a:endParaRPr lang="en-US" altLang="ja-JP" sz="1200" b="1" dirty="0">
              <a:latin typeface="游ゴシック" panose="020B0400000000000000" pitchFamily="50" charset="-128"/>
              <a:ea typeface="游ゴシック" panose="020B0400000000000000" pitchFamily="50" charset="-128"/>
            </a:endParaRPr>
          </a:p>
        </p:txBody>
      </p:sp>
      <p:sp>
        <p:nvSpPr>
          <p:cNvPr id="20" name="角丸四角形 47">
            <a:extLst>
              <a:ext uri="{FF2B5EF4-FFF2-40B4-BE49-F238E27FC236}">
                <a16:creationId xmlns:a16="http://schemas.microsoft.com/office/drawing/2014/main" id="{9CB00955-6F0F-4BF5-9812-51D8D6848604}"/>
              </a:ext>
            </a:extLst>
          </p:cNvPr>
          <p:cNvSpPr/>
          <p:nvPr/>
        </p:nvSpPr>
        <p:spPr>
          <a:xfrm>
            <a:off x="5121826" y="2726717"/>
            <a:ext cx="4727892" cy="554846"/>
          </a:xfrm>
          <a:prstGeom prst="roundRect">
            <a:avLst>
              <a:gd name="adj" fmla="val 8499"/>
            </a:avLst>
          </a:prstGeom>
          <a:noFill/>
          <a:ln w="19050">
            <a:noFill/>
          </a:ln>
        </p:spPr>
        <p:txBody>
          <a:bodyPr wrap="square" lIns="72000" tIns="72000" rIns="72000" bIns="72000" anchor="t" anchorCtr="0">
            <a:noAutofit/>
          </a:bodyPr>
          <a:lstStyle/>
          <a:p>
            <a:r>
              <a:rPr lang="en-US" altLang="ja-JP" sz="1200" b="1" dirty="0">
                <a:latin typeface="游ゴシック" panose="020B0400000000000000" pitchFamily="50" charset="-128"/>
                <a:ea typeface="游ゴシック" panose="020B0400000000000000" pitchFamily="50" charset="-128"/>
              </a:rPr>
              <a:t>&lt;</a:t>
            </a:r>
            <a:r>
              <a:rPr lang="ja-JP" altLang="en-US" sz="1200" b="1" dirty="0">
                <a:latin typeface="游ゴシック" panose="020B0400000000000000" pitchFamily="50" charset="-128"/>
                <a:ea typeface="游ゴシック" panose="020B0400000000000000" pitchFamily="50" charset="-128"/>
              </a:rPr>
              <a:t>参考：女性のライフコースアプローチ＞</a:t>
            </a:r>
            <a:endParaRPr lang="en-US" altLang="ja-JP" sz="1200" b="1" dirty="0">
              <a:latin typeface="游ゴシック" panose="020B0400000000000000" pitchFamily="50" charset="-128"/>
              <a:ea typeface="游ゴシック" panose="020B0400000000000000" pitchFamily="50" charset="-128"/>
            </a:endParaRPr>
          </a:p>
          <a:p>
            <a:r>
              <a:rPr lang="ja-JP" altLang="en-US" sz="1200" b="1" dirty="0">
                <a:latin typeface="游ゴシック" panose="020B0400000000000000" pitchFamily="50" charset="-128"/>
                <a:ea typeface="游ゴシック" panose="020B0400000000000000" pitchFamily="50" charset="-128"/>
              </a:rPr>
              <a:t>　■女性ホルモンの増減が、生活習慣病などの罹患リスクに影響</a:t>
            </a:r>
            <a:endParaRPr lang="en-US" altLang="ja-JP" sz="1200" b="1" dirty="0">
              <a:latin typeface="游ゴシック" panose="020B0400000000000000" pitchFamily="50" charset="-128"/>
              <a:ea typeface="游ゴシック" panose="020B0400000000000000" pitchFamily="50" charset="-128"/>
            </a:endParaRPr>
          </a:p>
        </p:txBody>
      </p:sp>
      <p:sp>
        <p:nvSpPr>
          <p:cNvPr id="9" name="正方形/長方形 8">
            <a:extLst>
              <a:ext uri="{FF2B5EF4-FFF2-40B4-BE49-F238E27FC236}">
                <a16:creationId xmlns:a16="http://schemas.microsoft.com/office/drawing/2014/main" id="{D7325CBD-D603-4C19-BF59-E8B22B652779}"/>
              </a:ext>
            </a:extLst>
          </p:cNvPr>
          <p:cNvSpPr/>
          <p:nvPr/>
        </p:nvSpPr>
        <p:spPr>
          <a:xfrm>
            <a:off x="279829" y="2708595"/>
            <a:ext cx="4817036" cy="3974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a:extLst>
              <a:ext uri="{FF2B5EF4-FFF2-40B4-BE49-F238E27FC236}">
                <a16:creationId xmlns:a16="http://schemas.microsoft.com/office/drawing/2014/main" id="{7FC48517-3CA2-496D-B1F2-A7253CEB75EE}"/>
              </a:ext>
            </a:extLst>
          </p:cNvPr>
          <p:cNvSpPr/>
          <p:nvPr/>
        </p:nvSpPr>
        <p:spPr>
          <a:xfrm>
            <a:off x="5179811" y="2708595"/>
            <a:ext cx="4521227" cy="397498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7</a:t>
            </a:fld>
            <a:endParaRPr kumimoji="1" lang="ja-JP" altLang="en-US" dirty="0"/>
          </a:p>
        </p:txBody>
      </p:sp>
      <p:sp>
        <p:nvSpPr>
          <p:cNvPr id="3" name="テキスト ボックス 2">
            <a:extLst>
              <a:ext uri="{FF2B5EF4-FFF2-40B4-BE49-F238E27FC236}">
                <a16:creationId xmlns:a16="http://schemas.microsoft.com/office/drawing/2014/main" id="{8190DEE6-E900-450E-9DB8-A43BFFCDF790}"/>
              </a:ext>
            </a:extLst>
          </p:cNvPr>
          <p:cNvSpPr txBox="1"/>
          <p:nvPr/>
        </p:nvSpPr>
        <p:spPr>
          <a:xfrm>
            <a:off x="7118586" y="4696085"/>
            <a:ext cx="2228615" cy="184666"/>
          </a:xfrm>
          <a:prstGeom prst="rect">
            <a:avLst/>
          </a:prstGeom>
          <a:solidFill>
            <a:srgbClr val="BDD7EE"/>
          </a:solidFill>
          <a:ln w="6350">
            <a:solidFill>
              <a:srgbClr val="006CC4"/>
            </a:solidFill>
          </a:ln>
        </p:spPr>
        <p:txBody>
          <a:bodyPr wrap="square" rtlCol="0">
            <a:spAutoFit/>
          </a:bodyPr>
          <a:lstStyle/>
          <a:p>
            <a:pPr algn="ctr"/>
            <a:r>
              <a:rPr kumimoji="1" lang="ja-JP" altLang="en-US" sz="600" b="1" dirty="0">
                <a:latin typeface="BIZ UDPゴシック" panose="020B0400000000000000" pitchFamily="50" charset="-128"/>
                <a:ea typeface="BIZ UDPゴシック" panose="020B0400000000000000" pitchFamily="50" charset="-128"/>
              </a:rPr>
              <a:t>脂質異常症・動脈硬化・心筋梗塞・脳卒中</a:t>
            </a:r>
          </a:p>
        </p:txBody>
      </p:sp>
      <p:sp>
        <p:nvSpPr>
          <p:cNvPr id="18" name="テキスト ボックス 17">
            <a:extLst>
              <a:ext uri="{FF2B5EF4-FFF2-40B4-BE49-F238E27FC236}">
                <a16:creationId xmlns:a16="http://schemas.microsoft.com/office/drawing/2014/main" id="{311DA093-4AC8-4E91-93F7-F54C442CAB75}"/>
              </a:ext>
            </a:extLst>
          </p:cNvPr>
          <p:cNvSpPr txBox="1"/>
          <p:nvPr/>
        </p:nvSpPr>
        <p:spPr>
          <a:xfrm>
            <a:off x="7536269" y="4922842"/>
            <a:ext cx="1824057" cy="184666"/>
          </a:xfrm>
          <a:prstGeom prst="rect">
            <a:avLst/>
          </a:prstGeom>
          <a:solidFill>
            <a:srgbClr val="BDD7EE"/>
          </a:solidFill>
          <a:ln w="6350">
            <a:solidFill>
              <a:srgbClr val="006CC4"/>
            </a:solidFill>
          </a:ln>
        </p:spPr>
        <p:txBody>
          <a:bodyPr wrap="square" rtlCol="0">
            <a:spAutoFit/>
          </a:bodyPr>
          <a:lstStyle/>
          <a:p>
            <a:pPr algn="ctr"/>
            <a:r>
              <a:rPr kumimoji="1" lang="ja-JP" altLang="en-US" sz="600" b="1" dirty="0">
                <a:latin typeface="BIZ UDPゴシック" panose="020B0400000000000000" pitchFamily="50" charset="-128"/>
                <a:ea typeface="BIZ UDPゴシック" panose="020B0400000000000000" pitchFamily="50" charset="-128"/>
              </a:rPr>
              <a:t>骨粗鬆症</a:t>
            </a:r>
          </a:p>
        </p:txBody>
      </p:sp>
    </p:spTree>
    <p:extLst>
      <p:ext uri="{BB962C8B-B14F-4D97-AF65-F5344CB8AC3E}">
        <p14:creationId xmlns:p14="http://schemas.microsoft.com/office/powerpoint/2010/main" val="20812399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13648" y="2949129"/>
            <a:ext cx="9919648" cy="720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tIns="72000" bIns="3600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zh-TW" altLang="en-US" sz="2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a:t>
            </a:r>
            <a:r>
              <a:rPr kumimoji="1" lang="ja-JP" altLang="en-US" sz="2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３</a:t>
            </a:r>
            <a:r>
              <a:rPr kumimoji="1" lang="zh-TW" altLang="en-US" sz="2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次大阪府歯科口腔保健計画</a:t>
            </a:r>
            <a:r>
              <a:rPr kumimoji="1" lang="ja-JP" altLang="en-US" sz="2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令和７年度　</a:t>
            </a:r>
            <a:r>
              <a:rPr kumimoji="1" lang="en-US" altLang="zh-TW" sz="2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PDCA</a:t>
            </a:r>
            <a:r>
              <a:rPr kumimoji="1" lang="zh-TW" altLang="en-US" sz="2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進捗管理票</a:t>
            </a:r>
          </a:p>
        </p:txBody>
      </p:sp>
      <p:pic>
        <p:nvPicPr>
          <p:cNvPr id="5" name="図 4">
            <a:extLst>
              <a:ext uri="{FF2B5EF4-FFF2-40B4-BE49-F238E27FC236}">
                <a16:creationId xmlns:a16="http://schemas.microsoft.com/office/drawing/2014/main" id="{7531522E-A71E-465C-AE62-686E532D5ED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1515" y="4991195"/>
            <a:ext cx="2648292" cy="864000"/>
          </a:xfrm>
          <a:prstGeom prst="rect">
            <a:avLst/>
          </a:prstGeom>
        </p:spPr>
      </p:pic>
      <p:pic>
        <p:nvPicPr>
          <p:cNvPr id="7" name="図 6">
            <a:extLst>
              <a:ext uri="{FF2B5EF4-FFF2-40B4-BE49-F238E27FC236}">
                <a16:creationId xmlns:a16="http://schemas.microsoft.com/office/drawing/2014/main" id="{33FF226E-0044-41CC-B9F1-17F6359D55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78867" y="4571057"/>
            <a:ext cx="4334632" cy="1536325"/>
          </a:xfrm>
          <a:prstGeom prst="rect">
            <a:avLst/>
          </a:prstGeom>
        </p:spPr>
      </p:pic>
      <p:sp>
        <p:nvSpPr>
          <p:cNvPr id="6" name="テキスト ボックス 5">
            <a:extLst>
              <a:ext uri="{FF2B5EF4-FFF2-40B4-BE49-F238E27FC236}">
                <a16:creationId xmlns:a16="http://schemas.microsoft.com/office/drawing/2014/main" id="{6CEE9EE6-0963-48D1-BCC5-29F2A7BA7B9C}"/>
              </a:ext>
            </a:extLst>
          </p:cNvPr>
          <p:cNvSpPr txBox="1"/>
          <p:nvPr/>
        </p:nvSpPr>
        <p:spPr>
          <a:xfrm>
            <a:off x="5249494" y="96723"/>
            <a:ext cx="4608000" cy="216000"/>
          </a:xfrm>
          <a:prstGeom prst="roundRect">
            <a:avLst>
              <a:gd name="adj" fmla="val 50000"/>
            </a:avLst>
          </a:prstGeom>
          <a:solidFill>
            <a:srgbClr val="009999"/>
          </a:solidFill>
        </p:spPr>
        <p:txBody>
          <a:bodyPr wrap="none" lIns="72000" tIns="43200" rIns="36000" bIns="36000" rtlCol="0" anchor="ctr">
            <a:noAutofit/>
          </a:bodyPr>
          <a:lstStyle/>
          <a:p>
            <a:pPr algn="ctr"/>
            <a:r>
              <a:rPr lang="ja-JP" altLang="en-US" sz="1100" b="1" dirty="0">
                <a:solidFill>
                  <a:schemeClr val="bg1"/>
                </a:solidFill>
                <a:latin typeface="游ゴシック" panose="020B0400000000000000" pitchFamily="50" charset="-128"/>
                <a:ea typeface="游ゴシック" panose="020B0400000000000000" pitchFamily="50" charset="-128"/>
              </a:rPr>
              <a:t>大阪府健康づくり推進条例第</a:t>
            </a:r>
            <a:r>
              <a:rPr lang="en-US" altLang="ja-JP" sz="1100" b="1" dirty="0">
                <a:solidFill>
                  <a:schemeClr val="bg1"/>
                </a:solidFill>
                <a:latin typeface="游ゴシック" panose="020B0400000000000000" pitchFamily="50" charset="-128"/>
                <a:ea typeface="游ゴシック" panose="020B0400000000000000" pitchFamily="50" charset="-128"/>
              </a:rPr>
              <a:t>19</a:t>
            </a:r>
            <a:r>
              <a:rPr lang="ja-JP" altLang="en-US" sz="1100" b="1" dirty="0">
                <a:solidFill>
                  <a:schemeClr val="bg1"/>
                </a:solidFill>
                <a:latin typeface="游ゴシック" panose="020B0400000000000000" pitchFamily="50" charset="-128"/>
                <a:ea typeface="游ゴシック" panose="020B0400000000000000" pitchFamily="50" charset="-128"/>
              </a:rPr>
              <a:t>条に基づく年次報告書</a:t>
            </a:r>
            <a:r>
              <a:rPr lang="en-US" altLang="ja-JP" sz="1100" b="1" dirty="0">
                <a:solidFill>
                  <a:schemeClr val="bg1"/>
                </a:solidFill>
                <a:latin typeface="游ゴシック" panose="020B0400000000000000" pitchFamily="50" charset="-128"/>
                <a:ea typeface="游ゴシック" panose="020B0400000000000000" pitchFamily="50" charset="-128"/>
              </a:rPr>
              <a:t>〈</a:t>
            </a:r>
            <a:r>
              <a:rPr lang="ja-JP" altLang="en-US" sz="1100" b="1" dirty="0">
                <a:solidFill>
                  <a:schemeClr val="bg1"/>
                </a:solidFill>
                <a:latin typeface="游ゴシック" panose="020B0400000000000000" pitchFamily="50" charset="-128"/>
                <a:ea typeface="游ゴシック" panose="020B0400000000000000" pitchFamily="50" charset="-128"/>
              </a:rPr>
              <a:t>令和７年度</a:t>
            </a:r>
            <a:r>
              <a:rPr lang="en-US" altLang="ja-JP" sz="1100" b="1" dirty="0">
                <a:solidFill>
                  <a:schemeClr val="bg1"/>
                </a:solidFill>
                <a:latin typeface="游ゴシック" panose="020B0400000000000000" pitchFamily="50" charset="-128"/>
                <a:ea typeface="游ゴシック" panose="020B0400000000000000" pitchFamily="50" charset="-128"/>
              </a:rPr>
              <a:t>〉</a:t>
            </a:r>
            <a:endParaRPr lang="ja-JP" altLang="en-US" sz="1100" b="1" dirty="0">
              <a:solidFill>
                <a:schemeClr val="bg1"/>
              </a:solidFill>
              <a:latin typeface="游ゴシック" panose="020B0400000000000000" pitchFamily="50" charset="-128"/>
              <a:ea typeface="游ゴシック" panose="020B0400000000000000" pitchFamily="50" charset="-128"/>
            </a:endParaRPr>
          </a:p>
        </p:txBody>
      </p:sp>
      <p:pic>
        <p:nvPicPr>
          <p:cNvPr id="8" name="図 7">
            <a:extLst>
              <a:ext uri="{FF2B5EF4-FFF2-40B4-BE49-F238E27FC236}">
                <a16:creationId xmlns:a16="http://schemas.microsoft.com/office/drawing/2014/main" id="{73666E5E-391D-4549-9AC9-D580A11492FA}"/>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82603" y="358877"/>
            <a:ext cx="1100769" cy="360000"/>
          </a:xfrm>
          <a:prstGeom prst="rect">
            <a:avLst/>
          </a:prstGeom>
        </p:spPr>
      </p:pic>
      <p:sp>
        <p:nvSpPr>
          <p:cNvPr id="9" name="スライド番号プレースホルダー 1">
            <a:extLst>
              <a:ext uri="{FF2B5EF4-FFF2-40B4-BE49-F238E27FC236}">
                <a16:creationId xmlns:a16="http://schemas.microsoft.com/office/drawing/2014/main" id="{1F808BE1-6EBB-4B1F-8CD7-0CE526476F14}"/>
              </a:ext>
            </a:extLst>
          </p:cNvPr>
          <p:cNvSpPr txBox="1">
            <a:spLocks/>
          </p:cNvSpPr>
          <p:nvPr/>
        </p:nvSpPr>
        <p:spPr>
          <a:xfrm>
            <a:off x="955819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70</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854450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D38E5D9-181A-4A52-98DE-7F555B26B0A3}"/>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1D0668-0C6C-4C7F-AAAF-C0078F4BF5F6}" type="slidenum">
              <a:rPr kumimoji="1" lang="ja-JP" altLang="en-US" sz="1200" b="0" i="0" u="none" strike="noStrike" kern="1200" cap="none" spc="0" normalizeH="0" baseline="0" noProof="0" smtClean="0">
                <a:ln>
                  <a:noFill/>
                </a:ln>
                <a:solidFill>
                  <a:prstClr val="black">
                    <a:tint val="75000"/>
                  </a:prstClr>
                </a:solidFill>
                <a:effectLst/>
                <a:uLnTx/>
                <a:uFillTx/>
                <a:latin typeface="HG創英角ｺﾞｼｯｸUB" panose="020B0909000000000000" pitchFamily="49" charset="-128"/>
                <a:ea typeface="HG創英角ｺﾞｼｯｸUB" panose="020B0909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tint val="75000"/>
                </a:prstClr>
              </a:solidFill>
              <a:effectLst/>
              <a:uLnTx/>
              <a:uFillTx/>
              <a:latin typeface="HG創英角ｺﾞｼｯｸUB" panose="020B0909000000000000" pitchFamily="49" charset="-128"/>
              <a:ea typeface="HG創英角ｺﾞｼｯｸUB" panose="020B0909000000000000" pitchFamily="49" charset="-128"/>
              <a:cs typeface="+mn-cs"/>
            </a:endParaRPr>
          </a:p>
        </p:txBody>
      </p:sp>
      <p:pic>
        <p:nvPicPr>
          <p:cNvPr id="4" name="図 3">
            <a:extLst>
              <a:ext uri="{FF2B5EF4-FFF2-40B4-BE49-F238E27FC236}">
                <a16:creationId xmlns:a16="http://schemas.microsoft.com/office/drawing/2014/main" id="{89C16049-03CF-4B26-B9A3-A9D05FA18FD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901749" cy="6858000"/>
          </a:xfrm>
          <a:prstGeom prst="rect">
            <a:avLst/>
          </a:prstGeom>
        </p:spPr>
      </p:pic>
      <p:sp>
        <p:nvSpPr>
          <p:cNvPr id="5" name="スライド番号プレースホルダー 1">
            <a:extLst>
              <a:ext uri="{FF2B5EF4-FFF2-40B4-BE49-F238E27FC236}">
                <a16:creationId xmlns:a16="http://schemas.microsoft.com/office/drawing/2014/main" id="{0812567E-BCE4-4F70-B1C6-CC2DB7A15754}"/>
              </a:ext>
            </a:extLst>
          </p:cNvPr>
          <p:cNvSpPr txBox="1">
            <a:spLocks/>
          </p:cNvSpPr>
          <p:nvPr/>
        </p:nvSpPr>
        <p:spPr>
          <a:xfrm>
            <a:off x="9181749" y="6612838"/>
            <a:ext cx="720000" cy="216000"/>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HG創英角ｺﾞｼｯｸUB" panose="020B0909000000000000" pitchFamily="49" charset="-128"/>
                <a:ea typeface="HG創英角ｺﾞｼｯｸUB" panose="020B0909000000000000" pitchFamily="49" charset="-128"/>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D1D0668-0C6C-4C7F-AAAF-C0078F4BF5F6}" type="slidenum">
              <a:rPr kumimoji="1" lang="ja-JP" altLang="en-US" sz="1200" b="0" i="0" u="none" strike="noStrike" kern="1200" cap="none" spc="0" normalizeH="0" baseline="0" noProof="0" smtClean="0">
                <a:ln>
                  <a:noFill/>
                </a:ln>
                <a:solidFill>
                  <a:prstClr val="black">
                    <a:tint val="75000"/>
                  </a:prstClr>
                </a:solidFill>
                <a:effectLst/>
                <a:uLnTx/>
                <a:uFillTx/>
                <a:latin typeface="HG創英角ｺﾞｼｯｸUB" panose="020B0909000000000000" pitchFamily="49" charset="-128"/>
                <a:ea typeface="HG創英角ｺﾞｼｯｸUB" panose="020B0909000000000000" pitchFamily="49"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tint val="75000"/>
                </a:prstClr>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6" name="スライド番号プレースホルダー 1">
            <a:extLst>
              <a:ext uri="{FF2B5EF4-FFF2-40B4-BE49-F238E27FC236}">
                <a16:creationId xmlns:a16="http://schemas.microsoft.com/office/drawing/2014/main" id="{C0D9D9F1-B2A2-466B-995E-23CD42713E38}"/>
              </a:ext>
            </a:extLst>
          </p:cNvPr>
          <p:cNvSpPr txBox="1">
            <a:spLocks/>
          </p:cNvSpPr>
          <p:nvPr/>
        </p:nvSpPr>
        <p:spPr>
          <a:xfrm>
            <a:off x="953787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71</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10331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768986"/>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１　歯科疾患の予防・早期発見、口の機能の維持向上</a:t>
            </a:r>
          </a:p>
        </p:txBody>
      </p:sp>
      <p:sp>
        <p:nvSpPr>
          <p:cNvPr id="8" name="正方形/長方形 7"/>
          <p:cNvSpPr/>
          <p:nvPr/>
        </p:nvSpPr>
        <p:spPr>
          <a:xfrm>
            <a:off x="268310" y="810866"/>
            <a:ext cx="9369380" cy="57123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計画Ｐ</a:t>
            </a:r>
            <a:r>
              <a:rPr kumimoji="1" lang="en-US" altLang="ja-JP" sz="18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59</a:t>
            </a:r>
            <a:endParaRPr kumimoji="1"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19" name="表 18"/>
          <p:cNvGraphicFramePr>
            <a:graphicFrameLocks noGrp="1"/>
          </p:cNvGraphicFramePr>
          <p:nvPr/>
        </p:nvGraphicFramePr>
        <p:xfrm>
          <a:off x="530345" y="4756647"/>
          <a:ext cx="8856001" cy="1599695"/>
        </p:xfrm>
        <a:graphic>
          <a:graphicData uri="http://schemas.openxmlformats.org/drawingml/2006/table">
            <a:tbl>
              <a:tblPr firstRow="1" firstCol="1" bandRow="1">
                <a:tableStyleId>{5C22544A-7EE6-4342-B048-85BDC9FD1C3A}</a:tableStyleId>
              </a:tblPr>
              <a:tblGrid>
                <a:gridCol w="448478">
                  <a:extLst>
                    <a:ext uri="{9D8B030D-6E8A-4147-A177-3AD203B41FA5}">
                      <a16:colId xmlns:a16="http://schemas.microsoft.com/office/drawing/2014/main" val="20000"/>
                    </a:ext>
                  </a:extLst>
                </a:gridCol>
                <a:gridCol w="3341250">
                  <a:extLst>
                    <a:ext uri="{9D8B030D-6E8A-4147-A177-3AD203B41FA5}">
                      <a16:colId xmlns:a16="http://schemas.microsoft.com/office/drawing/2014/main" val="20001"/>
                    </a:ext>
                  </a:extLst>
                </a:gridCol>
                <a:gridCol w="1810139">
                  <a:extLst>
                    <a:ext uri="{9D8B030D-6E8A-4147-A177-3AD203B41FA5}">
                      <a16:colId xmlns:a16="http://schemas.microsoft.com/office/drawing/2014/main" val="20002"/>
                    </a:ext>
                  </a:extLst>
                </a:gridCol>
                <a:gridCol w="1763486">
                  <a:extLst>
                    <a:ext uri="{9D8B030D-6E8A-4147-A177-3AD203B41FA5}">
                      <a16:colId xmlns:a16="http://schemas.microsoft.com/office/drawing/2014/main" val="3614610297"/>
                    </a:ext>
                  </a:extLst>
                </a:gridCol>
                <a:gridCol w="1492648">
                  <a:extLst>
                    <a:ext uri="{9D8B030D-6E8A-4147-A177-3AD203B41FA5}">
                      <a16:colId xmlns:a16="http://schemas.microsoft.com/office/drawing/2014/main" val="20003"/>
                    </a:ext>
                  </a:extLst>
                </a:gridCol>
              </a:tblGrid>
              <a:tr h="397259">
                <a:tc>
                  <a:txBody>
                    <a:bodyPr/>
                    <a:lstStyle/>
                    <a:p>
                      <a:pPr algn="ctr" fontAlgn="auto">
                        <a:lnSpc>
                          <a:spcPts val="1600"/>
                        </a:lnSpc>
                        <a:spcAft>
                          <a:spcPts val="0"/>
                        </a:spcAft>
                      </a:pPr>
                      <a:r>
                        <a:rPr lang="ja-JP" sz="1400" baseline="0" dirty="0">
                          <a:effectLst/>
                          <a:latin typeface="游ゴシック" panose="020B0400000000000000" pitchFamily="50" charset="-128"/>
                          <a:ea typeface="游ゴシック" panose="020B0400000000000000" pitchFamily="50" charset="-128"/>
                        </a:rPr>
                        <a:t>　</a:t>
                      </a:r>
                      <a:endParaRPr lang="ja-JP" sz="1400"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fontAlgn="auto">
                        <a:lnSpc>
                          <a:spcPts val="1600"/>
                        </a:lnSpc>
                        <a:spcAft>
                          <a:spcPts val="0"/>
                        </a:spcAft>
                      </a:pPr>
                      <a:r>
                        <a:rPr lang="ja-JP" altLang="en-US" sz="1200" kern="100" baseline="0" dirty="0">
                          <a:solidFill>
                            <a:schemeClr val="lt1"/>
                          </a:solidFill>
                          <a:effectLst/>
                          <a:latin typeface="游ゴシック" panose="020B0400000000000000" pitchFamily="50" charset="-128"/>
                          <a:ea typeface="游ゴシック" panose="020B0400000000000000" pitchFamily="50" charset="-128"/>
                          <a:cs typeface="+mn-cs"/>
                        </a:rPr>
                        <a:t>個別目標</a:t>
                      </a:r>
                      <a:endParaRPr lang="ja-JP" sz="1200"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baseline="0" dirty="0">
                          <a:effectLst/>
                          <a:latin typeface="游ゴシック" panose="020B0400000000000000" pitchFamily="50" charset="-128"/>
                          <a:ea typeface="游ゴシック" panose="020B0400000000000000" pitchFamily="50" charset="-128"/>
                        </a:rPr>
                        <a:t>計画策定時</a:t>
                      </a:r>
                      <a:r>
                        <a:rPr lang="ja-JP" sz="1200" baseline="0" dirty="0">
                          <a:effectLst/>
                          <a:latin typeface="游ゴシック" panose="020B0400000000000000" pitchFamily="50" charset="-128"/>
                          <a:ea typeface="游ゴシック" panose="020B0400000000000000" pitchFamily="50" charset="-128"/>
                        </a:rPr>
                        <a:t>の</a:t>
                      </a:r>
                      <a:r>
                        <a:rPr lang="ja-JP" altLang="en-US" sz="1200" baseline="0" dirty="0">
                          <a:effectLst/>
                          <a:latin typeface="游ゴシック" panose="020B0400000000000000" pitchFamily="50" charset="-128"/>
                          <a:ea typeface="游ゴシック" panose="020B0400000000000000" pitchFamily="50" charset="-128"/>
                        </a:rPr>
                        <a:t>値</a:t>
                      </a:r>
                      <a:endParaRPr lang="ja-JP" sz="1200"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baseline="0" dirty="0">
                          <a:solidFill>
                            <a:schemeClr val="bg1"/>
                          </a:solidFill>
                          <a:effectLst/>
                          <a:latin typeface="游ゴシック" panose="020B0400000000000000" pitchFamily="50" charset="-128"/>
                          <a:ea typeface="游ゴシック" panose="020B0400000000000000" pitchFamily="50" charset="-128"/>
                          <a:cs typeface="HG丸ｺﾞｼｯｸM-PRO"/>
                        </a:rPr>
                        <a:t>現状値</a:t>
                      </a:r>
                      <a:endParaRPr lang="ja-JP" sz="1200" baseline="0"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baseline="0" dirty="0">
                          <a:effectLst/>
                          <a:latin typeface="游ゴシック" panose="020B0400000000000000" pitchFamily="50" charset="-128"/>
                          <a:ea typeface="游ゴシック" panose="020B0400000000000000" pitchFamily="50" charset="-128"/>
                        </a:rPr>
                        <a:t>2035</a:t>
                      </a:r>
                      <a:r>
                        <a:rPr lang="ja-JP" sz="1200" baseline="0" dirty="0">
                          <a:effectLst/>
                          <a:latin typeface="游ゴシック" panose="020B0400000000000000" pitchFamily="50" charset="-128"/>
                          <a:ea typeface="游ゴシック" panose="020B0400000000000000" pitchFamily="50" charset="-128"/>
                        </a:rPr>
                        <a:t>年度</a:t>
                      </a:r>
                      <a:r>
                        <a:rPr lang="ja-JP" altLang="en-US" sz="1200" baseline="0" dirty="0">
                          <a:effectLst/>
                          <a:latin typeface="游ゴシック" panose="020B0400000000000000" pitchFamily="50" charset="-128"/>
                          <a:ea typeface="游ゴシック" panose="020B0400000000000000" pitchFamily="50" charset="-128"/>
                        </a:rPr>
                        <a:t>の</a:t>
                      </a:r>
                      <a:r>
                        <a:rPr lang="ja-JP" sz="1200" baseline="0" dirty="0">
                          <a:effectLst/>
                          <a:latin typeface="游ゴシック" panose="020B0400000000000000" pitchFamily="50" charset="-128"/>
                          <a:ea typeface="游ゴシック" panose="020B0400000000000000" pitchFamily="50" charset="-128"/>
                        </a:rPr>
                        <a:t>目標</a:t>
                      </a:r>
                      <a:endParaRPr lang="ja-JP" sz="1200"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534075">
                <a:tc>
                  <a:txBody>
                    <a:bodyPr/>
                    <a:lstStyle/>
                    <a:p>
                      <a:pPr algn="ctr" fontAlgn="auto">
                        <a:lnSpc>
                          <a:spcPts val="1600"/>
                        </a:lnSpc>
                        <a:spcAft>
                          <a:spcPts val="0"/>
                        </a:spcAft>
                      </a:pPr>
                      <a:r>
                        <a:rPr lang="en-US" sz="1400" baseline="0" dirty="0">
                          <a:effectLst/>
                          <a:latin typeface="游ゴシック" panose="020B0400000000000000" pitchFamily="50" charset="-128"/>
                          <a:ea typeface="游ゴシック" panose="020B0400000000000000" pitchFamily="50" charset="-128"/>
                        </a:rPr>
                        <a:t>1</a:t>
                      </a:r>
                      <a:endParaRPr lang="ja-JP" sz="1400"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baseline="0" dirty="0">
                          <a:effectLst/>
                          <a:latin typeface="游ゴシック" panose="020B0400000000000000" pitchFamily="50" charset="-128"/>
                          <a:ea typeface="游ゴシック" panose="020B0400000000000000" pitchFamily="50" charset="-128"/>
                        </a:rPr>
                        <a:t>むし歯のない者の割合（３歳児）</a:t>
                      </a:r>
                      <a:endParaRPr lang="en-US" altLang="ja-JP" sz="1200" b="1" baseline="0" dirty="0">
                        <a:effectLst/>
                        <a:latin typeface="游ゴシック" panose="020B0400000000000000" pitchFamily="50" charset="-128"/>
                        <a:ea typeface="游ゴシック" panose="020B0400000000000000" pitchFamily="50" charset="-128"/>
                      </a:endParaRPr>
                    </a:p>
                    <a:p>
                      <a:pPr algn="l" fontAlgn="auto">
                        <a:lnSpc>
                          <a:spcPts val="1600"/>
                        </a:lnSpc>
                        <a:spcAft>
                          <a:spcPts val="0"/>
                        </a:spcAft>
                      </a:pPr>
                      <a:r>
                        <a:rPr lang="en-US" altLang="ja-JP" sz="1200" b="1" baseline="0" dirty="0">
                          <a:effectLst/>
                          <a:latin typeface="游ゴシック" panose="020B0400000000000000" pitchFamily="50" charset="-128"/>
                          <a:ea typeface="游ゴシック" panose="020B0400000000000000" pitchFamily="50" charset="-128"/>
                        </a:rPr>
                        <a:t>【</a:t>
                      </a:r>
                      <a:r>
                        <a:rPr lang="ja-JP" altLang="en-US" sz="1200" b="1" baseline="0" dirty="0">
                          <a:effectLst/>
                          <a:latin typeface="游ゴシック" panose="020B0400000000000000" pitchFamily="50" charset="-128"/>
                          <a:ea typeface="游ゴシック" panose="020B0400000000000000" pitchFamily="50" charset="-128"/>
                        </a:rPr>
                        <a:t>母子保健関係業務報告・大阪府市町村歯科口腔保健実態調査</a:t>
                      </a:r>
                      <a:r>
                        <a:rPr lang="en-US" altLang="ja-JP" sz="1200" b="1" baseline="0" dirty="0">
                          <a:effectLst/>
                          <a:latin typeface="游ゴシック" panose="020B0400000000000000" pitchFamily="50" charset="-128"/>
                          <a:ea typeface="游ゴシック" panose="020B0400000000000000" pitchFamily="50" charset="-128"/>
                        </a:rPr>
                        <a:t>】</a:t>
                      </a:r>
                      <a:endParaRPr lang="ja-JP" sz="1200" b="1" baseline="0" dirty="0">
                        <a:effectLst/>
                        <a:latin typeface="游ゴシック" panose="020B0400000000000000" pitchFamily="50" charset="-128"/>
                        <a:ea typeface="游ゴシック" panose="020B04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effectLst/>
                          <a:latin typeface="游ゴシック" panose="020B0400000000000000" pitchFamily="50" charset="-128"/>
                          <a:ea typeface="游ゴシック" panose="020B0400000000000000" pitchFamily="50" charset="-128"/>
                        </a:rPr>
                        <a:t>88.4</a:t>
                      </a:r>
                      <a:r>
                        <a:rPr lang="ja-JP" sz="1200" b="1" baseline="0" dirty="0">
                          <a:effectLst/>
                          <a:latin typeface="游ゴシック" panose="020B0400000000000000" pitchFamily="50" charset="-128"/>
                          <a:ea typeface="游ゴシック" panose="020B0400000000000000" pitchFamily="50" charset="-128"/>
                        </a:rPr>
                        <a:t>％</a:t>
                      </a:r>
                    </a:p>
                    <a:p>
                      <a:pPr algn="ctr" fontAlgn="auto">
                        <a:lnSpc>
                          <a:spcPts val="1600"/>
                        </a:lnSpc>
                        <a:spcAft>
                          <a:spcPts val="0"/>
                        </a:spcAft>
                      </a:pPr>
                      <a:r>
                        <a:rPr lang="ja-JP" sz="1200" b="1" baseline="0" dirty="0">
                          <a:effectLst/>
                          <a:latin typeface="游ゴシック" panose="020B0400000000000000" pitchFamily="50" charset="-128"/>
                          <a:ea typeface="游ゴシック" panose="020B0400000000000000" pitchFamily="50" charset="-128"/>
                        </a:rPr>
                        <a:t>【</a:t>
                      </a:r>
                      <a:r>
                        <a:rPr lang="ja-JP" altLang="en-US" sz="1200" b="1" baseline="0" dirty="0">
                          <a:effectLst/>
                          <a:latin typeface="游ゴシック" panose="020B0400000000000000" pitchFamily="50" charset="-128"/>
                          <a:ea typeface="游ゴシック" panose="020B0400000000000000" pitchFamily="50" charset="-128"/>
                        </a:rPr>
                        <a:t>令和３</a:t>
                      </a:r>
                      <a:r>
                        <a:rPr lang="ja-JP" sz="1200" b="1" baseline="0" dirty="0">
                          <a:effectLst/>
                          <a:latin typeface="游ゴシック" panose="020B0400000000000000" pitchFamily="50" charset="-128"/>
                          <a:ea typeface="游ゴシック" panose="020B0400000000000000" pitchFamily="50" charset="-128"/>
                        </a:rPr>
                        <a:t>（</a:t>
                      </a:r>
                      <a:r>
                        <a:rPr lang="en-US" sz="1200" b="1" baseline="0" dirty="0">
                          <a:effectLst/>
                          <a:latin typeface="游ゴシック" panose="020B0400000000000000" pitchFamily="50" charset="-128"/>
                          <a:ea typeface="游ゴシック" panose="020B0400000000000000" pitchFamily="50" charset="-128"/>
                        </a:rPr>
                        <a:t>20</a:t>
                      </a:r>
                      <a:r>
                        <a:rPr lang="en-US" altLang="ja-JP" sz="1200" b="1" baseline="0" dirty="0">
                          <a:effectLst/>
                          <a:latin typeface="游ゴシック" panose="020B0400000000000000" pitchFamily="50" charset="-128"/>
                          <a:ea typeface="游ゴシック" panose="020B0400000000000000" pitchFamily="50" charset="-128"/>
                        </a:rPr>
                        <a:t>21</a:t>
                      </a:r>
                      <a:r>
                        <a:rPr lang="ja-JP" sz="1200" b="1" baseline="0" dirty="0">
                          <a:effectLst/>
                          <a:latin typeface="游ゴシック" panose="020B0400000000000000" pitchFamily="50" charset="-128"/>
                          <a:ea typeface="游ゴシック" panose="020B0400000000000000" pitchFamily="50" charset="-128"/>
                        </a:rPr>
                        <a:t>）年】</a:t>
                      </a:r>
                      <a:endParaRPr 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chemeClr val="tx1"/>
                          </a:solidFill>
                          <a:effectLst/>
                          <a:latin typeface="游ゴシック" panose="020B0400000000000000" pitchFamily="50" charset="-128"/>
                          <a:ea typeface="+mn-ea"/>
                        </a:rPr>
                        <a:t>92.1</a:t>
                      </a:r>
                      <a:r>
                        <a:rPr lang="ja-JP" altLang="ja-JP" sz="1200" b="1" baseline="0" dirty="0">
                          <a:solidFill>
                            <a:schemeClr val="tx1"/>
                          </a:solidFill>
                          <a:effectLst/>
                          <a:latin typeface="游ゴシック" panose="020B0400000000000000" pitchFamily="50" charset="-128"/>
                          <a:ea typeface="+mn-ea"/>
                        </a:rPr>
                        <a:t>％</a:t>
                      </a:r>
                      <a:r>
                        <a:rPr lang="ja-JP" altLang="en-US" sz="1200" b="1" dirty="0">
                          <a:solidFill>
                            <a:schemeClr val="tx1"/>
                          </a:solidFill>
                          <a:effectLst/>
                          <a:latin typeface="+mn-ea"/>
                          <a:ea typeface="+mn-ea"/>
                        </a:rPr>
                        <a:t>［○］</a:t>
                      </a:r>
                      <a:endParaRPr lang="ja-JP" altLang="ja-JP" sz="1200" b="1" baseline="0" dirty="0">
                        <a:solidFill>
                          <a:schemeClr val="tx1"/>
                        </a:solidFill>
                        <a:effectLst/>
                        <a:latin typeface="游ゴシック" panose="020B0400000000000000" pitchFamily="50" charset="-128"/>
                        <a:ea typeface="+mn-ea"/>
                      </a:endParaRPr>
                    </a:p>
                    <a:p>
                      <a:pPr algn="ctr" fontAlgn="auto">
                        <a:lnSpc>
                          <a:spcPts val="1600"/>
                        </a:lnSpc>
                        <a:spcAft>
                          <a:spcPts val="0"/>
                        </a:spcAft>
                      </a:pPr>
                      <a:r>
                        <a:rPr lang="ja-JP" altLang="ja-JP" sz="1200" b="1" baseline="0" dirty="0">
                          <a:solidFill>
                            <a:schemeClr val="tx1"/>
                          </a:solidFill>
                          <a:effectLst/>
                          <a:latin typeface="游ゴシック" panose="020B0400000000000000" pitchFamily="50" charset="-128"/>
                          <a:ea typeface="+mn-ea"/>
                        </a:rPr>
                        <a:t>【</a:t>
                      </a:r>
                      <a:r>
                        <a:rPr lang="ja-JP" altLang="en-US" sz="1200" b="1" baseline="0" dirty="0">
                          <a:solidFill>
                            <a:schemeClr val="tx1"/>
                          </a:solidFill>
                          <a:effectLst/>
                          <a:latin typeface="游ゴシック" panose="020B0400000000000000" pitchFamily="50" charset="-128"/>
                          <a:ea typeface="+mn-ea"/>
                        </a:rPr>
                        <a:t>令和６</a:t>
                      </a:r>
                      <a:r>
                        <a:rPr lang="ja-JP" altLang="ja-JP" sz="1200" b="1" baseline="0" dirty="0">
                          <a:solidFill>
                            <a:schemeClr val="tx1"/>
                          </a:solidFill>
                          <a:effectLst/>
                          <a:latin typeface="游ゴシック" panose="020B0400000000000000" pitchFamily="50" charset="-128"/>
                          <a:ea typeface="+mn-ea"/>
                        </a:rPr>
                        <a:t>（</a:t>
                      </a:r>
                      <a:r>
                        <a:rPr lang="en-US" altLang="ja-JP" sz="1200" b="1" baseline="0" dirty="0">
                          <a:solidFill>
                            <a:schemeClr val="tx1"/>
                          </a:solidFill>
                          <a:effectLst/>
                          <a:latin typeface="游ゴシック" panose="020B0400000000000000" pitchFamily="50" charset="-128"/>
                          <a:ea typeface="+mn-ea"/>
                        </a:rPr>
                        <a:t>2024</a:t>
                      </a:r>
                      <a:r>
                        <a:rPr lang="ja-JP" altLang="ja-JP" sz="1200" b="1" baseline="0" dirty="0">
                          <a:solidFill>
                            <a:schemeClr val="tx1"/>
                          </a:solidFill>
                          <a:effectLst/>
                          <a:latin typeface="游ゴシック" panose="020B0400000000000000" pitchFamily="50" charset="-128"/>
                          <a:ea typeface="+mn-ea"/>
                        </a:rPr>
                        <a:t>）年】</a:t>
                      </a:r>
                      <a:endParaRPr lang="ja-JP" altLang="ja-JP" sz="1200" b="1" baseline="0" dirty="0">
                        <a:solidFill>
                          <a:schemeClr val="tx1"/>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chemeClr val="dk1"/>
                          </a:solidFill>
                          <a:effectLst/>
                          <a:latin typeface="游ゴシック" panose="020B0400000000000000" pitchFamily="50" charset="-128"/>
                          <a:ea typeface="游ゴシック" panose="020B0400000000000000" pitchFamily="50" charset="-128"/>
                          <a:cs typeface="+mn-cs"/>
                        </a:rPr>
                        <a:t>95</a:t>
                      </a:r>
                      <a:r>
                        <a:rPr lang="ja-JP" altLang="en-US" sz="1200" b="1" baseline="0" dirty="0">
                          <a:solidFill>
                            <a:schemeClr val="dk1"/>
                          </a:solidFill>
                          <a:effectLst/>
                          <a:latin typeface="游ゴシック" panose="020B0400000000000000" pitchFamily="50" charset="-128"/>
                          <a:ea typeface="游ゴシック" panose="020B0400000000000000" pitchFamily="50" charset="-128"/>
                          <a:cs typeface="+mn-cs"/>
                        </a:rPr>
                        <a:t>％以上</a:t>
                      </a:r>
                      <a:endParaRPr 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62211">
                <a:tc>
                  <a:txBody>
                    <a:bodyPr/>
                    <a:lstStyle/>
                    <a:p>
                      <a:pPr algn="ctr" fontAlgn="auto">
                        <a:lnSpc>
                          <a:spcPts val="1600"/>
                        </a:lnSpc>
                        <a:spcAft>
                          <a:spcPts val="0"/>
                        </a:spcAft>
                      </a:pPr>
                      <a:r>
                        <a:rPr lang="en-US" altLang="ja-JP" sz="1400" baseline="0" dirty="0">
                          <a:solidFill>
                            <a:schemeClr val="bg1"/>
                          </a:solidFill>
                          <a:effectLst/>
                          <a:latin typeface="游ゴシック" panose="020B0400000000000000" pitchFamily="50" charset="-128"/>
                          <a:ea typeface="游ゴシック" panose="020B0400000000000000" pitchFamily="50" charset="-128"/>
                          <a:cs typeface="HG丸ｺﾞｼｯｸM-PRO"/>
                        </a:rPr>
                        <a:t>2</a:t>
                      </a:r>
                      <a:endParaRPr lang="ja-JP" sz="1400" baseline="0"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baseline="0" dirty="0">
                          <a:solidFill>
                            <a:schemeClr val="tx1"/>
                          </a:solidFill>
                          <a:effectLst/>
                          <a:latin typeface="游ゴシック" panose="020B0400000000000000" pitchFamily="50" charset="-128"/>
                          <a:ea typeface="+mn-ea"/>
                        </a:rPr>
                        <a:t>４本以上むし歯を有する者の割合（３歳児）</a:t>
                      </a:r>
                      <a:endParaRPr lang="en-US" altLang="ja-JP" sz="1200" b="1" baseline="0" dirty="0">
                        <a:solidFill>
                          <a:schemeClr val="tx1"/>
                        </a:solidFill>
                        <a:effectLst/>
                        <a:latin typeface="游ゴシック" panose="020B0400000000000000" pitchFamily="50" charset="-128"/>
                        <a:ea typeface="+mn-ea"/>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200" b="1" baseline="0" dirty="0">
                          <a:effectLst/>
                          <a:latin typeface="游ゴシック" panose="020B0400000000000000" pitchFamily="50" charset="-128"/>
                          <a:ea typeface="+mn-ea"/>
                        </a:rPr>
                        <a:t>【</a:t>
                      </a:r>
                      <a:r>
                        <a:rPr lang="ja-JP" altLang="en-US" sz="1200" b="1" baseline="0" dirty="0">
                          <a:effectLst/>
                          <a:latin typeface="游ゴシック" panose="020B0400000000000000" pitchFamily="50" charset="-128"/>
                          <a:ea typeface="+mn-ea"/>
                        </a:rPr>
                        <a:t>母子保健関係業務報告・大阪府市町村歯科口腔保健実態調査</a:t>
                      </a:r>
                      <a:r>
                        <a:rPr lang="en-US" altLang="ja-JP" sz="1200" b="1" baseline="0" dirty="0">
                          <a:effectLst/>
                          <a:latin typeface="游ゴシック" panose="020B0400000000000000" pitchFamily="50" charset="-128"/>
                          <a:ea typeface="+mn-ea"/>
                        </a:rPr>
                        <a:t>】</a:t>
                      </a:r>
                      <a:endParaRPr lang="ja-JP" altLang="ja-JP" sz="1200" b="1" baseline="0" dirty="0">
                        <a:effectLst/>
                        <a:latin typeface="游ゴシック" panose="020B0400000000000000" pitchFamily="50" charset="-128"/>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ct val="100000"/>
                        </a:lnSpc>
                        <a:spcAft>
                          <a:spcPts val="0"/>
                        </a:spcAft>
                      </a:pPr>
                      <a:r>
                        <a:rPr lang="en-US" altLang="ja-JP" sz="1200" b="1" baseline="0" dirty="0">
                          <a:solidFill>
                            <a:srgbClr val="000000"/>
                          </a:solidFill>
                          <a:effectLst/>
                          <a:latin typeface="游ゴシック" panose="020B0400000000000000" pitchFamily="50" charset="-128"/>
                          <a:ea typeface="+mn-ea"/>
                          <a:cs typeface="HG丸ｺﾞｼｯｸM-PRO"/>
                        </a:rPr>
                        <a:t>3.4</a:t>
                      </a:r>
                      <a:r>
                        <a:rPr lang="ja-JP" altLang="en-US" sz="1200" b="1" baseline="0" dirty="0">
                          <a:solidFill>
                            <a:srgbClr val="000000"/>
                          </a:solidFill>
                          <a:effectLst/>
                          <a:latin typeface="游ゴシック" panose="020B0400000000000000" pitchFamily="50" charset="-128"/>
                          <a:ea typeface="+mn-ea"/>
                          <a:cs typeface="HG丸ｺﾞｼｯｸM-PRO"/>
                        </a:rPr>
                        <a:t>％</a:t>
                      </a:r>
                    </a:p>
                    <a:p>
                      <a:pPr algn="ctr" fontAlgn="auto">
                        <a:lnSpc>
                          <a:spcPts val="1600"/>
                        </a:lnSpc>
                        <a:spcAft>
                          <a:spcPts val="0"/>
                        </a:spcAft>
                      </a:pPr>
                      <a:r>
                        <a:rPr lang="en-US" altLang="ja-JP" sz="1200" b="1" baseline="0" dirty="0">
                          <a:solidFill>
                            <a:srgbClr val="000000"/>
                          </a:solidFill>
                          <a:effectLst/>
                          <a:latin typeface="游ゴシック" panose="020B0400000000000000" pitchFamily="50" charset="-128"/>
                          <a:ea typeface="+mn-ea"/>
                          <a:cs typeface="HG丸ｺﾞｼｯｸM-PRO"/>
                        </a:rPr>
                        <a:t>【</a:t>
                      </a:r>
                      <a:r>
                        <a:rPr lang="ja-JP" altLang="en-US" sz="1200" b="1" baseline="0" dirty="0">
                          <a:solidFill>
                            <a:srgbClr val="000000"/>
                          </a:solidFill>
                          <a:effectLst/>
                          <a:latin typeface="游ゴシック" panose="020B0400000000000000" pitchFamily="50" charset="-128"/>
                          <a:ea typeface="+mn-ea"/>
                          <a:cs typeface="HG丸ｺﾞｼｯｸM-PRO"/>
                        </a:rPr>
                        <a:t>令和３（</a:t>
                      </a:r>
                      <a:r>
                        <a:rPr lang="en-US" altLang="ja-JP" sz="1200" b="1" baseline="0" dirty="0">
                          <a:solidFill>
                            <a:srgbClr val="000000"/>
                          </a:solidFill>
                          <a:effectLst/>
                          <a:latin typeface="游ゴシック" panose="020B0400000000000000" pitchFamily="50" charset="-128"/>
                          <a:ea typeface="+mn-ea"/>
                          <a:cs typeface="HG丸ｺﾞｼｯｸM-PRO"/>
                        </a:rPr>
                        <a:t>2021</a:t>
                      </a:r>
                      <a:r>
                        <a:rPr lang="ja-JP" altLang="en-US" sz="1200" b="1" baseline="0" dirty="0">
                          <a:solidFill>
                            <a:srgbClr val="000000"/>
                          </a:solidFill>
                          <a:effectLst/>
                          <a:latin typeface="游ゴシック" panose="020B0400000000000000" pitchFamily="50" charset="-128"/>
                          <a:ea typeface="+mn-ea"/>
                          <a:cs typeface="HG丸ｺﾞｼｯｸM-PRO"/>
                        </a:rPr>
                        <a:t>）年</a:t>
                      </a:r>
                      <a:r>
                        <a:rPr lang="en-US" altLang="ja-JP" sz="1200" b="1" baseline="0" dirty="0">
                          <a:solidFill>
                            <a:srgbClr val="000000"/>
                          </a:solidFill>
                          <a:effectLst/>
                          <a:latin typeface="游ゴシック" panose="020B0400000000000000" pitchFamily="50" charset="-128"/>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ct val="100000"/>
                        </a:lnSpc>
                        <a:spcAft>
                          <a:spcPts val="0"/>
                        </a:spcAft>
                      </a:pPr>
                      <a:r>
                        <a:rPr lang="en-US" altLang="ja-JP" sz="1200" b="1" baseline="0" dirty="0">
                          <a:solidFill>
                            <a:schemeClr val="tx1"/>
                          </a:solidFill>
                          <a:effectLst/>
                          <a:latin typeface="游ゴシック" panose="020B0400000000000000" pitchFamily="50" charset="-128"/>
                          <a:ea typeface="+mn-ea"/>
                          <a:cs typeface="HG丸ｺﾞｼｯｸM-PRO"/>
                        </a:rPr>
                        <a:t> 2.3</a:t>
                      </a:r>
                      <a:r>
                        <a:rPr lang="ja-JP" altLang="en-US" sz="1200" b="1" baseline="0" dirty="0">
                          <a:solidFill>
                            <a:schemeClr val="tx1"/>
                          </a:solidFill>
                          <a:effectLst/>
                          <a:latin typeface="游ゴシック" panose="020B0400000000000000" pitchFamily="50" charset="-128"/>
                          <a:ea typeface="+mn-ea"/>
                          <a:cs typeface="HG丸ｺﾞｼｯｸM-PRO"/>
                        </a:rPr>
                        <a:t>％</a:t>
                      </a:r>
                      <a:r>
                        <a:rPr lang="ja-JP" altLang="en-US" sz="1200" b="1" dirty="0">
                          <a:solidFill>
                            <a:schemeClr val="tx1"/>
                          </a:solidFill>
                          <a:effectLst/>
                          <a:latin typeface="+mn-ea"/>
                          <a:ea typeface="+mn-ea"/>
                        </a:rPr>
                        <a:t>［○］</a:t>
                      </a:r>
                      <a:endParaRPr lang="ja-JP" altLang="en-US" sz="1200" b="1" baseline="0" dirty="0">
                        <a:solidFill>
                          <a:schemeClr val="tx1"/>
                        </a:solidFill>
                        <a:effectLst/>
                        <a:latin typeface="游ゴシック" panose="020B0400000000000000" pitchFamily="50" charset="-128"/>
                        <a:ea typeface="+mn-ea"/>
                        <a:cs typeface="HG丸ｺﾞｼｯｸM-PRO"/>
                      </a:endParaRPr>
                    </a:p>
                    <a:p>
                      <a:pPr algn="ctr" fontAlgn="auto">
                        <a:lnSpc>
                          <a:spcPts val="1600"/>
                        </a:lnSpc>
                        <a:spcAft>
                          <a:spcPts val="0"/>
                        </a:spcAft>
                      </a:pPr>
                      <a:r>
                        <a:rPr lang="en-US" altLang="ja-JP" sz="1200" b="1" baseline="0" dirty="0">
                          <a:solidFill>
                            <a:schemeClr val="tx1"/>
                          </a:solidFill>
                          <a:effectLst/>
                          <a:latin typeface="游ゴシック" panose="020B0400000000000000" pitchFamily="50" charset="-128"/>
                          <a:ea typeface="+mn-ea"/>
                          <a:cs typeface="HG丸ｺﾞｼｯｸM-PRO"/>
                        </a:rPr>
                        <a:t>【</a:t>
                      </a:r>
                      <a:r>
                        <a:rPr lang="ja-JP" altLang="en-US" sz="1200" b="1" baseline="0" dirty="0">
                          <a:solidFill>
                            <a:schemeClr val="tx1"/>
                          </a:solidFill>
                          <a:effectLst/>
                          <a:latin typeface="游ゴシック" panose="020B0400000000000000" pitchFamily="50" charset="-128"/>
                          <a:ea typeface="+mn-ea"/>
                          <a:cs typeface="HG丸ｺﾞｼｯｸM-PRO"/>
                        </a:rPr>
                        <a:t>令和６（</a:t>
                      </a:r>
                      <a:r>
                        <a:rPr lang="en-US" altLang="ja-JP" sz="1200" b="1" baseline="0" dirty="0">
                          <a:solidFill>
                            <a:schemeClr val="tx1"/>
                          </a:solidFill>
                          <a:effectLst/>
                          <a:latin typeface="游ゴシック" panose="020B0400000000000000" pitchFamily="50" charset="-128"/>
                          <a:ea typeface="+mn-ea"/>
                          <a:cs typeface="HG丸ｺﾞｼｯｸM-PRO"/>
                        </a:rPr>
                        <a:t>2024</a:t>
                      </a:r>
                      <a:r>
                        <a:rPr lang="ja-JP" altLang="en-US" sz="1200" b="1" baseline="0" dirty="0">
                          <a:solidFill>
                            <a:schemeClr val="tx1"/>
                          </a:solidFill>
                          <a:effectLst/>
                          <a:latin typeface="游ゴシック" panose="020B0400000000000000" pitchFamily="50" charset="-128"/>
                          <a:ea typeface="+mn-ea"/>
                          <a:cs typeface="HG丸ｺﾞｼｯｸM-PRO"/>
                        </a:rPr>
                        <a:t>）年</a:t>
                      </a:r>
                      <a:r>
                        <a:rPr lang="en-US" altLang="ja-JP" sz="1200" b="1" baseline="0" dirty="0">
                          <a:solidFill>
                            <a:schemeClr val="tx1"/>
                          </a:solidFill>
                          <a:effectLst/>
                          <a:latin typeface="游ゴシック" panose="020B0400000000000000" pitchFamily="50" charset="-128"/>
                          <a:ea typeface="+mn-ea"/>
                          <a:cs typeface="HG丸ｺﾞｼｯｸM-PRO"/>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ja-JP" altLang="en-US"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０％</a:t>
                      </a:r>
                      <a:endParaRPr 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5370169"/>
                  </a:ext>
                </a:extLst>
              </a:tr>
            </a:tbl>
          </a:graphicData>
        </a:graphic>
      </p:graphicFrame>
      <p:sp>
        <p:nvSpPr>
          <p:cNvPr id="15" name="正方形/長方形 14"/>
          <p:cNvSpPr/>
          <p:nvPr/>
        </p:nvSpPr>
        <p:spPr>
          <a:xfrm>
            <a:off x="268310" y="860968"/>
            <a:ext cx="4584344" cy="355290"/>
          </a:xfrm>
          <a:prstGeom prst="rect">
            <a:avLst/>
          </a:prstGeom>
          <a:solidFill>
            <a:srgbClr val="002060"/>
          </a:solidFill>
        </p:spPr>
        <p:txBody>
          <a:bodyPr wrap="square" anchor="ctr">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mn-cs"/>
              </a:rPr>
              <a:t>（１）</a:t>
            </a:r>
            <a:r>
              <a:rPr kumimoji="1" lang="ja-JP" altLang="en-US"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乳幼児期　　　　</a:t>
            </a: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計画</a:t>
            </a:r>
            <a:r>
              <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P.28 - 29</a:t>
            </a:r>
          </a:p>
        </p:txBody>
      </p:sp>
      <p:sp>
        <p:nvSpPr>
          <p:cNvPr id="11" name="正方形/長方形 10"/>
          <p:cNvSpPr/>
          <p:nvPr/>
        </p:nvSpPr>
        <p:spPr>
          <a:xfrm>
            <a:off x="382272" y="2168988"/>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府民の行動目標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正方形/長方形 11"/>
          <p:cNvSpPr/>
          <p:nvPr/>
        </p:nvSpPr>
        <p:spPr>
          <a:xfrm>
            <a:off x="530346" y="2461421"/>
            <a:ext cx="8856000" cy="822292"/>
          </a:xfrm>
          <a:prstGeom prst="rect">
            <a:avLst/>
          </a:prstGeom>
        </p:spPr>
        <p:txBody>
          <a:bodyPr wrap="square" lIns="36000" tIns="72000" rIns="36000" bIns="36000">
            <a:noAutofit/>
          </a:bodyPr>
          <a:lstStyle/>
          <a:p>
            <a:pPr marL="139700" marR="0" lvl="0" indent="-139700" algn="just" defTabSz="457200" rtl="0" eaLnBrk="1" fontAlgn="auto" latinLnBrk="0" hangingPunct="1">
              <a:lnSpc>
                <a:spcPts val="1700"/>
              </a:lnSpc>
              <a:spcBef>
                <a:spcPts val="0"/>
              </a:spcBef>
              <a:spcAft>
                <a:spcPts val="0"/>
              </a:spcAft>
              <a:buClrTx/>
              <a:buSzTx/>
              <a:buFontTx/>
              <a:buNone/>
              <a:tabLst/>
              <a:defRPr/>
            </a:pPr>
            <a:r>
              <a:rPr kumimoji="0" lang="ja-JP"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▽歯科健診等を通して、子どもの歯と口の現状や、むし歯のリスクを把握します。</a:t>
            </a:r>
            <a:endParaRPr kumimoji="0" lang="ja-JP"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HG丸ｺﾞｼｯｸM-PRO" panose="020F0600000000000000" pitchFamily="50" charset="-128"/>
            </a:endParaRPr>
          </a:p>
          <a:p>
            <a:pPr marL="139700" marR="0" lvl="0" indent="-139700" algn="just" defTabSz="457200" rtl="0" eaLnBrk="1" fontAlgn="auto" latinLnBrk="0" hangingPunct="1">
              <a:lnSpc>
                <a:spcPts val="1700"/>
              </a:lnSpc>
              <a:spcBef>
                <a:spcPts val="0"/>
              </a:spcBef>
              <a:spcAft>
                <a:spcPts val="0"/>
              </a:spcAft>
              <a:buClrTx/>
              <a:buSzTx/>
              <a:buFontTx/>
              <a:buNone/>
              <a:tabLst/>
              <a:defRPr/>
            </a:pPr>
            <a:r>
              <a:rPr kumimoji="0" lang="ja-JP"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▽むし歯にならないよう、歯みがきや保護者の仕上げみがきを習慣づけます。</a:t>
            </a:r>
            <a:endParaRPr kumimoji="0" lang="ja-JP"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HG丸ｺﾞｼｯｸM-PRO" panose="020F0600000000000000" pitchFamily="50" charset="-128"/>
            </a:endParaRPr>
          </a:p>
          <a:p>
            <a:pPr marL="139700" marR="0" lvl="0" indent="-139700" algn="just" defTabSz="457200" rtl="0" eaLnBrk="1" fontAlgn="auto" latinLnBrk="0" hangingPunct="1">
              <a:lnSpc>
                <a:spcPts val="1700"/>
              </a:lnSpc>
              <a:spcBef>
                <a:spcPts val="0"/>
              </a:spcBef>
              <a:spcAft>
                <a:spcPts val="0"/>
              </a:spcAft>
              <a:buClrTx/>
              <a:buSzTx/>
              <a:buFontTx/>
              <a:buNone/>
              <a:tabLst/>
              <a:defRPr/>
            </a:pPr>
            <a:r>
              <a:rPr kumimoji="0" lang="ja-JP"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Times New Roman" panose="02020603050405020304" pitchFamily="18" charset="0"/>
              </a:rPr>
              <a:t>▽成長に伴う口の変化に応じた食べ方や適切な食習慣を子どもが身につけることができるよう、保護者や子どもをとりまく関係者が子どもに働きかけます。</a:t>
            </a:r>
            <a:endParaRPr kumimoji="0" lang="ja-JP" altLang="ja-JP" sz="1200" b="0" i="0" u="none" strike="noStrike" kern="1200" cap="none" spc="0" normalizeH="0" baseline="0" noProof="0" dirty="0">
              <a:ln>
                <a:noFill/>
              </a:ln>
              <a:solidFill>
                <a:srgbClr val="000000"/>
              </a:solidFill>
              <a:effectLst/>
              <a:uLnTx/>
              <a:uFillTx/>
              <a:latin typeface="游ゴシック" panose="020B0400000000000000" pitchFamily="50" charset="-128"/>
              <a:ea typeface="游ゴシック" panose="020B0400000000000000" pitchFamily="50" charset="-128"/>
              <a:cs typeface="HG丸ｺﾞｼｯｸM-PRO" panose="020F0600000000000000"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正方形/長方形 12"/>
          <p:cNvSpPr/>
          <p:nvPr/>
        </p:nvSpPr>
        <p:spPr>
          <a:xfrm>
            <a:off x="382272" y="4396388"/>
            <a:ext cx="5599428" cy="348481"/>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次大阪府歯科口腔保健計画における数値目標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7" name="角丸四角形 16"/>
          <p:cNvSpPr/>
          <p:nvPr/>
        </p:nvSpPr>
        <p:spPr>
          <a:xfrm>
            <a:off x="376959" y="1993109"/>
            <a:ext cx="9144000" cy="4391362"/>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8" name="角丸四角形 17"/>
          <p:cNvSpPr/>
          <p:nvPr/>
        </p:nvSpPr>
        <p:spPr>
          <a:xfrm>
            <a:off x="376959" y="1561109"/>
            <a:ext cx="2088000" cy="432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みんなでめざす目標</a:t>
            </a:r>
          </a:p>
        </p:txBody>
      </p:sp>
      <p:sp>
        <p:nvSpPr>
          <p:cNvPr id="20" name="角丸四角形 19"/>
          <p:cNvSpPr/>
          <p:nvPr/>
        </p:nvSpPr>
        <p:spPr>
          <a:xfrm>
            <a:off x="2464959" y="1561109"/>
            <a:ext cx="7056000" cy="432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乳歯がむし歯にならないようにします</a:t>
            </a:r>
          </a:p>
        </p:txBody>
      </p:sp>
      <p:sp>
        <p:nvSpPr>
          <p:cNvPr id="14" name="正方形/長方形 13"/>
          <p:cNvSpPr/>
          <p:nvPr/>
        </p:nvSpPr>
        <p:spPr>
          <a:xfrm>
            <a:off x="382272" y="3461344"/>
            <a:ext cx="5599428" cy="348481"/>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具体的な取組</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6" name="正方形/長方形 15"/>
          <p:cNvSpPr/>
          <p:nvPr/>
        </p:nvSpPr>
        <p:spPr>
          <a:xfrm>
            <a:off x="530346" y="3781872"/>
            <a:ext cx="8856000" cy="714451"/>
          </a:xfrm>
          <a:prstGeom prst="rect">
            <a:avLst/>
          </a:prstGeom>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▽歯科疾患の予防（むし歯予防）</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▽口の機能の維持、向上</a:t>
            </a:r>
            <a:endParaRPr kumimoji="0" lang="en-US" altLang="ja-JP" sz="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1" name="図 20">
            <a:extLst>
              <a:ext uri="{FF2B5EF4-FFF2-40B4-BE49-F238E27FC236}">
                <a16:creationId xmlns:a16="http://schemas.microsoft.com/office/drawing/2014/main" id="{28307E8A-0752-44DD-A4BF-906CCF82B7E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22" name="角丸四角形 47">
            <a:extLst>
              <a:ext uri="{FF2B5EF4-FFF2-40B4-BE49-F238E27FC236}">
                <a16:creationId xmlns:a16="http://schemas.microsoft.com/office/drawing/2014/main" id="{CF09C80B-13D4-47D0-ABBE-0BECD56FAE6C}"/>
              </a:ext>
            </a:extLst>
          </p:cNvPr>
          <p:cNvSpPr/>
          <p:nvPr/>
        </p:nvSpPr>
        <p:spPr>
          <a:xfrm>
            <a:off x="6273851" y="4464977"/>
            <a:ext cx="1572028" cy="371219"/>
          </a:xfrm>
          <a:prstGeom prst="roundRect">
            <a:avLst>
              <a:gd name="adj" fmla="val 8499"/>
            </a:avLst>
          </a:prstGeom>
          <a:noFill/>
          <a:ln w="19050">
            <a:noFill/>
          </a:ln>
        </p:spPr>
        <p:txBody>
          <a:bodyPr wrap="square" lIns="72000" tIns="72000" rIns="72000" bIns="720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〇：改善　△：維持・悪化</a:t>
            </a:r>
            <a:endParaRPr kumimoji="0" lang="en-US" altLang="ja-JP" sz="9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23" name="スライド番号プレースホルダー 1">
            <a:extLst>
              <a:ext uri="{FF2B5EF4-FFF2-40B4-BE49-F238E27FC236}">
                <a16:creationId xmlns:a16="http://schemas.microsoft.com/office/drawing/2014/main" id="{40FBBC50-53C5-409E-BBFE-9319D6DE5C1B}"/>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72</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348822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表 13"/>
          <p:cNvGraphicFramePr>
            <a:graphicFrameLocks noGrp="1"/>
          </p:cNvGraphicFramePr>
          <p:nvPr/>
        </p:nvGraphicFramePr>
        <p:xfrm>
          <a:off x="387530" y="234212"/>
          <a:ext cx="9138178" cy="6133931"/>
        </p:xfrm>
        <a:graphic>
          <a:graphicData uri="http://schemas.openxmlformats.org/drawingml/2006/table">
            <a:tbl>
              <a:tblPr firstRow="1" bandRow="1">
                <a:tableStyleId>{5C22544A-7EE6-4342-B048-85BDC9FD1C3A}</a:tableStyleId>
              </a:tblPr>
              <a:tblGrid>
                <a:gridCol w="1110178">
                  <a:extLst>
                    <a:ext uri="{9D8B030D-6E8A-4147-A177-3AD203B41FA5}">
                      <a16:colId xmlns:a16="http://schemas.microsoft.com/office/drawing/2014/main" val="528851062"/>
                    </a:ext>
                  </a:extLst>
                </a:gridCol>
                <a:gridCol w="8028000">
                  <a:extLst>
                    <a:ext uri="{9D8B030D-6E8A-4147-A177-3AD203B41FA5}">
                      <a16:colId xmlns:a16="http://schemas.microsoft.com/office/drawing/2014/main" val="89849022"/>
                    </a:ext>
                  </a:extLst>
                </a:gridCol>
              </a:tblGrid>
              <a:tr h="6180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現状</a:t>
                      </a:r>
                      <a:endParaRPr kumimoji="1" lang="ja-JP"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100" b="0" dirty="0">
                          <a:solidFill>
                            <a:schemeClr val="tx1"/>
                          </a:solidFill>
                        </a:rPr>
                        <a:t>・保護者等子どもたちをとりまく関係者が、歯と口の健康づくりについて理解を深め、実際に取組むことが重要</a:t>
                      </a:r>
                      <a:endParaRPr kumimoji="1" lang="en-US" altLang="ja-JP" sz="1100" b="0" dirty="0">
                        <a:solidFill>
                          <a:schemeClr val="tx1"/>
                        </a:solidFill>
                      </a:endParaRPr>
                    </a:p>
                    <a:p>
                      <a:pPr>
                        <a:lnSpc>
                          <a:spcPts val="1500"/>
                        </a:lnSpc>
                      </a:pPr>
                      <a:r>
                        <a:rPr kumimoji="1" lang="ja-JP" altLang="en-US" sz="1100" b="0" dirty="0">
                          <a:solidFill>
                            <a:schemeClr val="tx1"/>
                          </a:solidFill>
                        </a:rPr>
                        <a:t>・乳歯列が完成する時期である３歳児のむし歯予防のため、保護者への働きかけが重要</a:t>
                      </a:r>
                      <a:endParaRPr kumimoji="1" lang="en-US" altLang="ja-JP" sz="1100" b="0" dirty="0">
                        <a:solidFill>
                          <a:schemeClr val="tx1"/>
                        </a:solidFill>
                      </a:endParaRPr>
                    </a:p>
                  </a:txBody>
                  <a:tcPr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67882677"/>
                  </a:ext>
                </a:extLst>
              </a:tr>
              <a:tr h="5515874">
                <a:tc>
                  <a:txBody>
                    <a:bodyPr/>
                    <a:lstStyle/>
                    <a:p>
                      <a:r>
                        <a:rPr kumimoji="1" lang="ja-JP" altLang="en-US" sz="1600" b="1" dirty="0"/>
                        <a:t> </a:t>
                      </a:r>
                      <a:endParaRPr kumimoji="1" lang="en-US" altLang="ja-JP" sz="1600" b="1" dirty="0"/>
                    </a:p>
                    <a:p>
                      <a:r>
                        <a:rPr kumimoji="1" lang="ja-JP" altLang="en-US" sz="1600" b="1" dirty="0">
                          <a:solidFill>
                            <a:schemeClr val="bg1"/>
                          </a:solidFill>
                          <a:latin typeface="游ゴシック" panose="020B0400000000000000" pitchFamily="50" charset="-128"/>
                          <a:ea typeface="游ゴシック" panose="020B0400000000000000" pitchFamily="50" charset="-128"/>
                        </a:rPr>
                        <a:t>本年度の     </a:t>
                      </a:r>
                      <a:endParaRPr kumimoji="1" lang="en-US" altLang="ja-JP" sz="1600" b="1" dirty="0">
                        <a:solidFill>
                          <a:schemeClr val="bg1"/>
                        </a:solidFill>
                        <a:latin typeface="游ゴシック" panose="020B0400000000000000" pitchFamily="50" charset="-128"/>
                        <a:ea typeface="游ゴシック" panose="020B0400000000000000" pitchFamily="50" charset="-128"/>
                      </a:endParaRPr>
                    </a:p>
                    <a:p>
                      <a:r>
                        <a:rPr kumimoji="1" lang="en-US" altLang="ja-JP" sz="1600" b="1" dirty="0">
                          <a:solidFill>
                            <a:schemeClr val="bg1"/>
                          </a:solidFill>
                          <a:latin typeface="游ゴシック" panose="020B0400000000000000" pitchFamily="50" charset="-128"/>
                          <a:ea typeface="游ゴシック" panose="020B0400000000000000" pitchFamily="50" charset="-128"/>
                        </a:rPr>
                        <a:t> </a:t>
                      </a:r>
                      <a:r>
                        <a:rPr kumimoji="1" lang="ja-JP" altLang="en-US" sz="1600" b="1" dirty="0">
                          <a:solidFill>
                            <a:schemeClr val="bg1"/>
                          </a:solidFill>
                          <a:latin typeface="游ゴシック" panose="020B0400000000000000" pitchFamily="50" charset="-128"/>
                          <a:ea typeface="游ゴシック" panose="020B0400000000000000" pitchFamily="50" charset="-128"/>
                        </a:rPr>
                        <a:t>取組み</a:t>
                      </a:r>
                      <a:endParaRPr kumimoji="1" lang="en-US" altLang="ja-JP" sz="1600" b="1" dirty="0">
                        <a:solidFill>
                          <a:schemeClr val="bg1"/>
                        </a:solidFill>
                        <a:latin typeface="游ゴシック" panose="020B0400000000000000" pitchFamily="50" charset="-128"/>
                        <a:ea typeface="游ゴシック" panose="020B0400000000000000" pitchFamily="50" charset="-128"/>
                      </a:endParaRPr>
                    </a:p>
                    <a:p>
                      <a:endParaRPr kumimoji="1" lang="en-US" altLang="ja-JP" sz="1600" b="1" dirty="0"/>
                    </a:p>
                    <a:p>
                      <a:endParaRPr kumimoji="1" lang="en-US" altLang="ja-JP" sz="1600" b="1" dirty="0"/>
                    </a:p>
                    <a:p>
                      <a:endParaRPr kumimoji="1" lang="en-US" altLang="ja-JP" sz="1600" b="1" dirty="0"/>
                    </a:p>
                    <a:p>
                      <a:endParaRPr kumimoji="1" lang="ja-JP"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en-US" altLang="ja-JP" sz="1200" b="0" dirty="0">
                          <a:solidFill>
                            <a:schemeClr val="tx1"/>
                          </a:solidFill>
                        </a:rPr>
                        <a:t>《</a:t>
                      </a:r>
                      <a:r>
                        <a:rPr kumimoji="1" lang="ja-JP" altLang="en-US" sz="1200" b="0" u="sng" dirty="0">
                          <a:solidFill>
                            <a:schemeClr val="tx1"/>
                          </a:solidFill>
                        </a:rPr>
                        <a:t>啓発</a:t>
                      </a:r>
                      <a:r>
                        <a:rPr kumimoji="1" lang="en-US" altLang="ja-JP" sz="1200" b="0" dirty="0">
                          <a:solidFill>
                            <a:schemeClr val="tx1"/>
                          </a:solidFill>
                        </a:rPr>
                        <a:t>》</a:t>
                      </a:r>
                    </a:p>
                    <a:p>
                      <a:pPr>
                        <a:lnSpc>
                          <a:spcPts val="1500"/>
                        </a:lnSpc>
                      </a:pPr>
                      <a:r>
                        <a:rPr kumimoji="1" lang="ja-JP" altLang="en-US" sz="1100" b="0" dirty="0">
                          <a:solidFill>
                            <a:schemeClr val="tx1"/>
                          </a:solidFill>
                          <a:highlight>
                            <a:srgbClr val="00FF00"/>
                          </a:highlight>
                        </a:rPr>
                        <a:t>■</a:t>
                      </a:r>
                      <a:r>
                        <a:rPr kumimoji="1" lang="ja-JP" altLang="en-US" sz="1100" b="1" dirty="0">
                          <a:solidFill>
                            <a:schemeClr val="tx1"/>
                          </a:solidFill>
                        </a:rPr>
                        <a:t>公民連携の枠組みを活用した普及啓発</a:t>
                      </a:r>
                      <a:endParaRPr kumimoji="1" lang="en-US" altLang="ja-JP" sz="1100" b="1" dirty="0">
                        <a:solidFill>
                          <a:schemeClr val="tx1"/>
                        </a:solidFill>
                      </a:endParaRPr>
                    </a:p>
                    <a:p>
                      <a:pPr>
                        <a:lnSpc>
                          <a:spcPts val="1500"/>
                        </a:lnSpc>
                      </a:pPr>
                      <a:r>
                        <a:rPr kumimoji="1" lang="ja-JP" altLang="en-US" sz="1100" b="1" dirty="0">
                          <a:solidFill>
                            <a:schemeClr val="tx1"/>
                          </a:solidFill>
                        </a:rPr>
                        <a:t>　（ポスター等の展開、企業の広報ツールを活用した普及、ファミマこども食堂で親子へ歯と口の健康づくりについての講話、　</a:t>
                      </a:r>
                      <a:endParaRPr kumimoji="1" lang="en-US" altLang="ja-JP" sz="1100" b="1" dirty="0">
                        <a:solidFill>
                          <a:schemeClr val="tx1"/>
                        </a:solidFill>
                      </a:endParaRPr>
                    </a:p>
                    <a:p>
                      <a:pPr>
                        <a:lnSpc>
                          <a:spcPts val="1500"/>
                        </a:lnSpc>
                      </a:pPr>
                      <a:r>
                        <a:rPr kumimoji="1" lang="ja-JP" altLang="en-US" sz="1100" b="1" dirty="0">
                          <a:solidFill>
                            <a:schemeClr val="tx1"/>
                          </a:solidFill>
                        </a:rPr>
                        <a:t>　　無印良品グランフロント大阪及び、京阪百貨店守口店で歯科相談会の実施）</a:t>
                      </a:r>
                      <a:r>
                        <a:rPr kumimoji="1" lang="en-US" altLang="ja-JP" sz="1100" b="1" dirty="0">
                          <a:solidFill>
                            <a:schemeClr val="tx1"/>
                          </a:solidFill>
                        </a:rPr>
                        <a:t>※</a:t>
                      </a:r>
                      <a:r>
                        <a:rPr kumimoji="1" lang="ja-JP" altLang="en-US" sz="1100" b="1" dirty="0">
                          <a:solidFill>
                            <a:schemeClr val="tx1"/>
                          </a:solidFill>
                        </a:rPr>
                        <a:t>大阪府歯科衛生士会・</a:t>
                      </a:r>
                      <a:r>
                        <a:rPr kumimoji="1" lang="en-US" altLang="ja-JP" sz="1100" b="1" dirty="0">
                          <a:solidFill>
                            <a:schemeClr val="tx1"/>
                          </a:solidFill>
                        </a:rPr>
                        <a:t>mil-kin</a:t>
                      </a:r>
                      <a:r>
                        <a:rPr kumimoji="1" lang="ja-JP" altLang="en-US" sz="1100" b="1" dirty="0">
                          <a:solidFill>
                            <a:schemeClr val="tx1"/>
                          </a:solidFill>
                        </a:rPr>
                        <a:t>社と連携</a:t>
                      </a:r>
                      <a:endParaRPr kumimoji="1" lang="en-US" altLang="ja-JP" sz="1100" b="1"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highlight>
                            <a:srgbClr val="00FF00"/>
                          </a:highlight>
                        </a:rPr>
                        <a:t>■</a:t>
                      </a:r>
                      <a:r>
                        <a:rPr kumimoji="1" lang="en-US" altLang="ja-JP" sz="1100" b="1" dirty="0">
                          <a:solidFill>
                            <a:schemeClr val="tx1"/>
                          </a:solidFill>
                        </a:rPr>
                        <a:t>SNS</a:t>
                      </a:r>
                      <a:r>
                        <a:rPr kumimoji="1" lang="ja-JP" altLang="en-US" sz="1100" b="1" dirty="0">
                          <a:solidFill>
                            <a:schemeClr val="tx1"/>
                          </a:solidFill>
                        </a:rPr>
                        <a:t>（</a:t>
                      </a:r>
                      <a:r>
                        <a:rPr kumimoji="1" lang="en-US" altLang="ja-JP" sz="1100" b="1" dirty="0">
                          <a:solidFill>
                            <a:schemeClr val="tx1"/>
                          </a:solidFill>
                        </a:rPr>
                        <a:t>X</a:t>
                      </a:r>
                      <a:r>
                        <a:rPr kumimoji="1" lang="ja-JP" altLang="en-US" sz="1100" b="1" dirty="0">
                          <a:solidFill>
                            <a:schemeClr val="tx1"/>
                          </a:solidFill>
                        </a:rPr>
                        <a:t>、</a:t>
                      </a:r>
                      <a:r>
                        <a:rPr kumimoji="1" lang="en-US" altLang="ja-JP" sz="1100" b="1" dirty="0">
                          <a:solidFill>
                            <a:schemeClr val="tx1"/>
                          </a:solidFill>
                        </a:rPr>
                        <a:t>Instagram</a:t>
                      </a:r>
                      <a:r>
                        <a:rPr kumimoji="1" lang="ja-JP" altLang="en-US" sz="1100" b="1" dirty="0">
                          <a:solidFill>
                            <a:schemeClr val="tx1"/>
                          </a:solidFill>
                        </a:rPr>
                        <a:t>）を活用した普及啓発（６月４日「歯と口の健康週間」、１１月８日「いい歯の日」）</a:t>
                      </a:r>
                      <a:endParaRPr kumimoji="1" lang="en-US" altLang="ja-JP" sz="1100" b="1" dirty="0">
                        <a:solidFill>
                          <a:schemeClr val="tx1"/>
                        </a:solidFill>
                      </a:endParaRPr>
                    </a:p>
                    <a:p>
                      <a:pPr algn="l">
                        <a:lnSpc>
                          <a:spcPts val="1500"/>
                        </a:lnSpc>
                      </a:pPr>
                      <a:r>
                        <a:rPr kumimoji="1" lang="ja-JP" altLang="en-US" sz="1100" b="0" dirty="0">
                          <a:solidFill>
                            <a:schemeClr val="tx1"/>
                          </a:solidFill>
                          <a:highlight>
                            <a:srgbClr val="00FF00"/>
                          </a:highlight>
                        </a:rPr>
                        <a:t>■</a:t>
                      </a:r>
                      <a:r>
                        <a:rPr kumimoji="1" lang="ja-JP" altLang="en-US" sz="1100" b="1" dirty="0">
                          <a:solidFill>
                            <a:schemeClr val="tx1"/>
                          </a:solidFill>
                        </a:rPr>
                        <a:t>府健康アプリ「アスマイル」を活用した普及啓発</a:t>
                      </a:r>
                      <a:endParaRPr kumimoji="1" lang="en-US" altLang="ja-JP" sz="1100" b="1" dirty="0">
                        <a:solidFill>
                          <a:schemeClr val="tx1"/>
                        </a:solidFill>
                      </a:endParaRPr>
                    </a:p>
                    <a:p>
                      <a:pPr algn="l">
                        <a:lnSpc>
                          <a:spcPts val="1500"/>
                        </a:lnSpc>
                      </a:pPr>
                      <a:r>
                        <a:rPr kumimoji="1" lang="ja-JP" altLang="en-US" sz="1100" b="0" dirty="0">
                          <a:solidFill>
                            <a:schemeClr val="tx1"/>
                          </a:solidFill>
                        </a:rPr>
                        <a:t>　（歯みがきや健診受診、健康づくりイベント参加等に対するインセンティブ付与、歯と口の健康に関するコラム掲載）</a:t>
                      </a:r>
                      <a:endParaRPr kumimoji="1" lang="en-US" altLang="ja-JP" sz="1100" b="0" dirty="0">
                        <a:solidFill>
                          <a:schemeClr val="tx1"/>
                        </a:solidFill>
                      </a:endParaRPr>
                    </a:p>
                    <a:p>
                      <a:pPr>
                        <a:lnSpc>
                          <a:spcPts val="1500"/>
                        </a:lnSpc>
                      </a:pPr>
                      <a:r>
                        <a:rPr kumimoji="1" lang="ja-JP" altLang="en-US" sz="1100" b="0" dirty="0">
                          <a:solidFill>
                            <a:schemeClr val="tx1"/>
                          </a:solidFill>
                        </a:rPr>
                        <a:t>■府ホームページ、啓発冊子等を活用し、むし歯予防（歯みがき、フッ化物塗布、正しい食習慣等）等について普及啓発</a:t>
                      </a:r>
                      <a:endParaRPr kumimoji="1" lang="en-US" altLang="ja-JP" sz="11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■８０２０推進アンバサダー養成事業の実施（地域で活動する保健医療関係者のための研修会を３医療圏</a:t>
                      </a:r>
                      <a:r>
                        <a:rPr kumimoji="1" lang="en-US" altLang="ja-JP" sz="1100" b="0" dirty="0">
                          <a:solidFill>
                            <a:schemeClr val="tx1"/>
                          </a:solidFill>
                        </a:rPr>
                        <a:t>×</a:t>
                      </a:r>
                      <a:r>
                        <a:rPr kumimoji="1" lang="ja-JP" altLang="en-US" sz="1100" b="0" dirty="0">
                          <a:solidFill>
                            <a:schemeClr val="tx1"/>
                          </a:solidFill>
                        </a:rPr>
                        <a:t>２回実施</a:t>
                      </a:r>
                      <a:endParaRPr kumimoji="1" lang="en-US" altLang="ja-JP" sz="1100" b="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rPr>
                        <a:t>　（乳幼児の歯と口の健康について</a:t>
                      </a:r>
                      <a:r>
                        <a:rPr kumimoji="1" lang="ja-JP" altLang="en-US" sz="1100" b="0" baseline="0" dirty="0">
                          <a:solidFill>
                            <a:schemeClr val="tx1"/>
                          </a:solidFill>
                        </a:rPr>
                        <a:t>　</a:t>
                      </a:r>
                      <a:r>
                        <a:rPr kumimoji="1" lang="ja-JP" altLang="en-US" sz="1100" b="0" dirty="0">
                          <a:solidFill>
                            <a:schemeClr val="tx1"/>
                          </a:solidFill>
                        </a:rPr>
                        <a:t>等））</a:t>
                      </a:r>
                      <a:endParaRPr kumimoji="1" lang="en-US" altLang="ja-JP" sz="1100" b="0" dirty="0">
                        <a:solidFill>
                          <a:schemeClr val="tx1"/>
                        </a:solidFill>
                      </a:endParaRPr>
                    </a:p>
                    <a:p>
                      <a:r>
                        <a:rPr kumimoji="1" lang="ja-JP" altLang="en-US" sz="1100" b="0" dirty="0">
                          <a:solidFill>
                            <a:schemeClr val="tx1"/>
                          </a:solidFill>
                        </a:rPr>
                        <a:t>■全大阪よい歯のコンクール実施</a:t>
                      </a:r>
                      <a:endParaRPr kumimoji="1" lang="en-US" altLang="ja-JP" sz="1100" b="0" dirty="0">
                        <a:solidFill>
                          <a:schemeClr val="tx1"/>
                        </a:solidFill>
                      </a:endParaRPr>
                    </a:p>
                    <a:p>
                      <a:endParaRPr kumimoji="1" lang="en-US" altLang="ja-JP" sz="1100" b="0" dirty="0">
                        <a:solidFill>
                          <a:schemeClr val="tx1"/>
                        </a:solidFill>
                      </a:endParaRPr>
                    </a:p>
                    <a:p>
                      <a:pPr>
                        <a:lnSpc>
                          <a:spcPts val="1500"/>
                        </a:lnSpc>
                      </a:pPr>
                      <a:r>
                        <a:rPr kumimoji="1" lang="en-US" altLang="ja-JP" sz="1200" b="0" dirty="0">
                          <a:solidFill>
                            <a:schemeClr val="tx1"/>
                          </a:solidFill>
                        </a:rPr>
                        <a:t>《</a:t>
                      </a:r>
                      <a:r>
                        <a:rPr kumimoji="1" lang="ja-JP" altLang="en-US" sz="1200" b="0" u="sng" dirty="0">
                          <a:solidFill>
                            <a:schemeClr val="tx1"/>
                          </a:solidFill>
                        </a:rPr>
                        <a:t>市町村支援</a:t>
                      </a:r>
                      <a:r>
                        <a:rPr kumimoji="1" lang="en-US" altLang="ja-JP" sz="1200" b="0" dirty="0">
                          <a:solidFill>
                            <a:schemeClr val="tx1"/>
                          </a:solidFill>
                        </a:rPr>
                        <a:t>》</a:t>
                      </a: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■大阪府歯科口腔保健推進連絡会での情報提供、意見交換（乳幼児歯科健診における歯科保健事業等について）</a:t>
                      </a: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strike="noStrike" baseline="0" dirty="0">
                          <a:solidFill>
                            <a:schemeClr val="tx1"/>
                          </a:solidFill>
                          <a:highlight>
                            <a:srgbClr val="00FF00"/>
                          </a:highlight>
                          <a:latin typeface="游ゴシック" panose="020B0400000000000000" pitchFamily="50" charset="-128"/>
                        </a:rPr>
                        <a:t>■</a:t>
                      </a:r>
                      <a:r>
                        <a:rPr kumimoji="1" lang="ja-JP" altLang="en-US" sz="1100" b="1" strike="noStrike" baseline="0" dirty="0">
                          <a:solidFill>
                            <a:schemeClr val="tx1"/>
                          </a:solidFill>
                          <a:latin typeface="游ゴシック" panose="020B0400000000000000" pitchFamily="50" charset="-128"/>
                        </a:rPr>
                        <a:t>市町村職員を対象とした研修会の実施（「歯周病検診マニュアル</a:t>
                      </a:r>
                      <a:r>
                        <a:rPr kumimoji="1" lang="en-US" altLang="ja-JP" sz="1100" b="1" strike="noStrike" baseline="0" dirty="0">
                          <a:solidFill>
                            <a:schemeClr val="tx1"/>
                          </a:solidFill>
                          <a:latin typeface="游ゴシック" panose="020B0400000000000000" pitchFamily="50" charset="-128"/>
                        </a:rPr>
                        <a:t>2023</a:t>
                      </a:r>
                      <a:r>
                        <a:rPr kumimoji="1" lang="ja-JP" altLang="en-US" sz="1100" b="1" strike="noStrike" baseline="0" dirty="0">
                          <a:solidFill>
                            <a:schemeClr val="tx1"/>
                          </a:solidFill>
                          <a:latin typeface="游ゴシック" panose="020B0400000000000000" pitchFamily="50" charset="-128"/>
                        </a:rPr>
                        <a:t>」に基づく歯周疾患検診）</a:t>
                      </a:r>
                      <a:endParaRPr kumimoji="1" lang="en-US" altLang="ja-JP" sz="1100" b="1"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■「口腔保健支援センター」による市町村の個別支援</a:t>
                      </a: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■大阪府市町村歯科口腔保健実態調査の実施</a:t>
                      </a: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a:t>
                      </a:r>
                      <a:r>
                        <a:rPr kumimoji="1" lang="ja-JP" altLang="en-US" sz="1100" b="0" strike="noStrike" dirty="0">
                          <a:solidFill>
                            <a:schemeClr val="tx1"/>
                          </a:solidFill>
                        </a:rPr>
                        <a:t>府保健所を通じて管内市町村の母子保健情報を集約し、乳幼児健康診査受診率等とりまとめ、情報提供。</a:t>
                      </a:r>
                      <a:endParaRPr kumimoji="1" lang="en-US" altLang="ja-JP" sz="1100" b="0" strike="noStrike"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txBody>
                  <a:tcPr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18" name="テキスト ボックス 17">
            <a:extLst>
              <a:ext uri="{FF2B5EF4-FFF2-40B4-BE49-F238E27FC236}">
                <a16:creationId xmlns:a16="http://schemas.microsoft.com/office/drawing/2014/main" id="{D973674E-F051-4345-B002-042E34B55A17}"/>
              </a:ext>
            </a:extLst>
          </p:cNvPr>
          <p:cNvSpPr txBox="1"/>
          <p:nvPr/>
        </p:nvSpPr>
        <p:spPr>
          <a:xfrm>
            <a:off x="2659727" y="6160438"/>
            <a:ext cx="1800493"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ファミマこども食堂の様子</a:t>
            </a:r>
          </a:p>
        </p:txBody>
      </p:sp>
      <p:sp>
        <p:nvSpPr>
          <p:cNvPr id="20" name="テキスト ボックス 19">
            <a:extLst>
              <a:ext uri="{FF2B5EF4-FFF2-40B4-BE49-F238E27FC236}">
                <a16:creationId xmlns:a16="http://schemas.microsoft.com/office/drawing/2014/main" id="{5028285A-03BE-420A-8779-89646FF70CAD}"/>
              </a:ext>
            </a:extLst>
          </p:cNvPr>
          <p:cNvSpPr txBox="1"/>
          <p:nvPr/>
        </p:nvSpPr>
        <p:spPr>
          <a:xfrm>
            <a:off x="5781060" y="6135270"/>
            <a:ext cx="2877711"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無印良品グランフロント大阪での歯科相談会</a:t>
            </a:r>
          </a:p>
        </p:txBody>
      </p:sp>
      <p:sp>
        <p:nvSpPr>
          <p:cNvPr id="3" name="テキスト ボックス 2">
            <a:extLst>
              <a:ext uri="{FF2B5EF4-FFF2-40B4-BE49-F238E27FC236}">
                <a16:creationId xmlns:a16="http://schemas.microsoft.com/office/drawing/2014/main" id="{DA6632ED-6378-4A38-9BE3-E0CBAE5FB1FF}"/>
              </a:ext>
            </a:extLst>
          </p:cNvPr>
          <p:cNvSpPr txBox="1"/>
          <p:nvPr/>
        </p:nvSpPr>
        <p:spPr>
          <a:xfrm>
            <a:off x="8058640" y="15424"/>
            <a:ext cx="14670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highlight>
                  <a:srgbClr val="00FF00"/>
                </a:highlight>
                <a:uLnTx/>
                <a:uFillTx/>
                <a:latin typeface="游ゴシック" panose="020B0400000000000000" pitchFamily="50" charset="-128"/>
                <a:ea typeface="游ゴシック" panose="020B0400000000000000"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特に説明したい項目</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6" name="図 5">
            <a:extLst>
              <a:ext uri="{FF2B5EF4-FFF2-40B4-BE49-F238E27FC236}">
                <a16:creationId xmlns:a16="http://schemas.microsoft.com/office/drawing/2014/main" id="{D8B48D0B-2110-47A8-A680-B05CD53AC4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72909" y="4299441"/>
            <a:ext cx="2397368" cy="1798026"/>
          </a:xfrm>
          <a:prstGeom prst="rect">
            <a:avLst/>
          </a:prstGeom>
        </p:spPr>
      </p:pic>
      <p:pic>
        <p:nvPicPr>
          <p:cNvPr id="8" name="図 7">
            <a:extLst>
              <a:ext uri="{FF2B5EF4-FFF2-40B4-BE49-F238E27FC236}">
                <a16:creationId xmlns:a16="http://schemas.microsoft.com/office/drawing/2014/main" id="{8E9E86FA-1425-4C3A-A35D-E62841D3D27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20865" y="4230075"/>
            <a:ext cx="1456593" cy="1942125"/>
          </a:xfrm>
          <a:prstGeom prst="rect">
            <a:avLst/>
          </a:prstGeom>
        </p:spPr>
      </p:pic>
      <p:sp>
        <p:nvSpPr>
          <p:cNvPr id="9" name="スライド番号プレースホルダー 1">
            <a:extLst>
              <a:ext uri="{FF2B5EF4-FFF2-40B4-BE49-F238E27FC236}">
                <a16:creationId xmlns:a16="http://schemas.microsoft.com/office/drawing/2014/main" id="{04EC5848-D2CA-44CB-A600-785DB52B42E9}"/>
              </a:ext>
            </a:extLst>
          </p:cNvPr>
          <p:cNvSpPr txBox="1">
            <a:spLocks/>
          </p:cNvSpPr>
          <p:nvPr/>
        </p:nvSpPr>
        <p:spPr>
          <a:xfrm>
            <a:off x="9558192" y="652397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73</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4811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F90022BC-8C86-41A4-8416-3DB33AC7A59C}"/>
              </a:ext>
            </a:extLst>
          </p:cNvPr>
          <p:cNvGraphicFramePr>
            <a:graphicFrameLocks noGrp="1"/>
          </p:cNvGraphicFramePr>
          <p:nvPr/>
        </p:nvGraphicFramePr>
        <p:xfrm>
          <a:off x="310433" y="592818"/>
          <a:ext cx="9138178" cy="3784659"/>
        </p:xfrm>
        <a:graphic>
          <a:graphicData uri="http://schemas.openxmlformats.org/drawingml/2006/table">
            <a:tbl>
              <a:tblPr firstRow="1" bandRow="1">
                <a:tableStyleId>{5C22544A-7EE6-4342-B048-85BDC9FD1C3A}</a:tableStyleId>
              </a:tblPr>
              <a:tblGrid>
                <a:gridCol w="1257110">
                  <a:extLst>
                    <a:ext uri="{9D8B030D-6E8A-4147-A177-3AD203B41FA5}">
                      <a16:colId xmlns:a16="http://schemas.microsoft.com/office/drawing/2014/main" val="1366842891"/>
                    </a:ext>
                  </a:extLst>
                </a:gridCol>
                <a:gridCol w="7881068">
                  <a:extLst>
                    <a:ext uri="{9D8B030D-6E8A-4147-A177-3AD203B41FA5}">
                      <a16:colId xmlns:a16="http://schemas.microsoft.com/office/drawing/2014/main" val="4006928891"/>
                    </a:ext>
                  </a:extLst>
                </a:gridCol>
              </a:tblGrid>
              <a:tr h="7292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 令和７年度最終予算</a:t>
                      </a:r>
                      <a:endParaRPr kumimoji="1" lang="en-US" altLang="ja-JP" sz="16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bg1"/>
                          </a:solidFill>
                          <a:latin typeface="+mn-ea"/>
                          <a:ea typeface="+mn-ea"/>
                        </a:rPr>
                        <a:t>（主要事業）</a:t>
                      </a:r>
                      <a:endParaRPr kumimoji="1" lang="en-US" altLang="ja-JP" sz="1200" b="1" baseline="0"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100" b="0" dirty="0">
                          <a:solidFill>
                            <a:schemeClr val="tx1"/>
                          </a:solidFill>
                          <a:latin typeface="+mn-ea"/>
                          <a:ea typeface="+mn-ea"/>
                        </a:rPr>
                        <a:t>生涯歯科保健推進事業（</a:t>
                      </a:r>
                      <a:r>
                        <a:rPr kumimoji="1" lang="en-US" altLang="ja-JP" sz="1100" b="0" dirty="0">
                          <a:solidFill>
                            <a:schemeClr val="tx1"/>
                          </a:solidFill>
                          <a:latin typeface="+mn-ea"/>
                          <a:ea typeface="+mn-ea"/>
                        </a:rPr>
                        <a:t>1,848</a:t>
                      </a:r>
                      <a:r>
                        <a:rPr kumimoji="1" lang="ja-JP" altLang="en-US" sz="1100" b="0" dirty="0">
                          <a:solidFill>
                            <a:schemeClr val="tx1"/>
                          </a:solidFill>
                          <a:latin typeface="+mn-ea"/>
                          <a:ea typeface="+mn-ea"/>
                        </a:rPr>
                        <a:t>千円）</a:t>
                      </a:r>
                      <a:endParaRPr kumimoji="1" lang="en-US" altLang="ja-JP" sz="1100" b="0" dirty="0">
                        <a:solidFill>
                          <a:schemeClr val="tx1"/>
                        </a:solidFill>
                        <a:latin typeface="+mn-ea"/>
                        <a:ea typeface="+mn-ea"/>
                      </a:endParaRPr>
                    </a:p>
                    <a:p>
                      <a:pPr>
                        <a:lnSpc>
                          <a:spcPts val="1500"/>
                        </a:lnSpc>
                      </a:pPr>
                      <a:r>
                        <a:rPr kumimoji="1" lang="ja-JP" altLang="en-US" sz="1100" b="0" dirty="0">
                          <a:solidFill>
                            <a:schemeClr val="tx1"/>
                          </a:solidFill>
                          <a:latin typeface="+mn-ea"/>
                          <a:ea typeface="+mn-ea"/>
                        </a:rPr>
                        <a:t>大阪府歯科口腔保健計画推進事業（</a:t>
                      </a:r>
                      <a:r>
                        <a:rPr kumimoji="1" lang="en-US" altLang="ja-JP" sz="1100" b="0" dirty="0">
                          <a:solidFill>
                            <a:schemeClr val="tx1"/>
                          </a:solidFill>
                          <a:latin typeface="+mn-ea"/>
                          <a:ea typeface="+mn-ea"/>
                        </a:rPr>
                        <a:t>6,382</a:t>
                      </a:r>
                      <a:r>
                        <a:rPr kumimoji="1" lang="ja-JP" altLang="en-US" sz="1100" b="0" dirty="0">
                          <a:solidFill>
                            <a:schemeClr val="tx1"/>
                          </a:solidFill>
                          <a:latin typeface="+mn-ea"/>
                          <a:ea typeface="+mn-ea"/>
                        </a:rPr>
                        <a:t>千円）</a:t>
                      </a:r>
                      <a:endParaRPr kumimoji="1" lang="en-US" altLang="ja-JP" sz="1100" b="0" dirty="0">
                        <a:solidFill>
                          <a:schemeClr val="tx1"/>
                        </a:solidFill>
                        <a:latin typeface="+mn-ea"/>
                        <a:ea typeface="+mn-ea"/>
                      </a:endParaRPr>
                    </a:p>
                  </a:txBody>
                  <a:tcPr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4687861"/>
                  </a:ext>
                </a:extLst>
              </a:tr>
              <a:tr h="11207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 課題・必要な取組み</a:t>
                      </a:r>
                      <a:endParaRPr kumimoji="1" lang="en-US" altLang="ja-JP" sz="16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■府民への効果的な周知啓発</a:t>
                      </a:r>
                      <a:r>
                        <a:rPr kumimoji="1" lang="ja-JP" altLang="en-US" sz="1100" b="0" dirty="0">
                          <a:solidFill>
                            <a:schemeClr val="tx1"/>
                          </a:solidFill>
                        </a:rPr>
                        <a:t>（</a:t>
                      </a:r>
                      <a:r>
                        <a:rPr kumimoji="1" lang="ja-JP" altLang="en-US" sz="1100" b="0" dirty="0">
                          <a:solidFill>
                            <a:schemeClr val="tx1"/>
                          </a:solidFill>
                          <a:latin typeface="+mn-ea"/>
                          <a:ea typeface="+mn-ea"/>
                        </a:rPr>
                        <a:t>内容：むし歯予防等）</a:t>
                      </a:r>
                      <a:endParaRPr kumimoji="1" lang="en-US" altLang="ja-JP" sz="1100" b="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■市町村等の取組状況把握、連携の推進</a:t>
                      </a:r>
                    </a:p>
                  </a:txBody>
                  <a:tcPr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89136350"/>
                  </a:ext>
                </a:extLst>
              </a:tr>
              <a:tr h="10459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 次年度の</a:t>
                      </a:r>
                      <a:endParaRPr kumimoji="1" lang="en-US" altLang="ja-JP" sz="16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主な取組み</a:t>
                      </a:r>
                      <a:endParaRPr kumimoji="1" lang="ja-JP" alt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100" b="0" dirty="0">
                          <a:solidFill>
                            <a:schemeClr val="tx1"/>
                          </a:solidFill>
                          <a:highlight>
                            <a:srgbClr val="00FF00"/>
                          </a:highlight>
                          <a:latin typeface="+mn-ea"/>
                          <a:ea typeface="+mn-ea"/>
                        </a:rPr>
                        <a:t>■</a:t>
                      </a:r>
                      <a:r>
                        <a:rPr kumimoji="1" lang="en-US" altLang="ja-JP" sz="1100" b="1" dirty="0">
                          <a:solidFill>
                            <a:schemeClr val="tx1"/>
                          </a:solidFill>
                          <a:latin typeface="+mn-ea"/>
                          <a:ea typeface="+mn-ea"/>
                        </a:rPr>
                        <a:t>SNS</a:t>
                      </a:r>
                      <a:r>
                        <a:rPr kumimoji="1" lang="ja-JP" altLang="en-US" sz="1100" b="1" dirty="0">
                          <a:solidFill>
                            <a:schemeClr val="tx1"/>
                          </a:solidFill>
                          <a:latin typeface="+mn-ea"/>
                          <a:ea typeface="+mn-ea"/>
                        </a:rPr>
                        <a:t>、「アスマイル」、府の広報媒体、公民連携の枠組み等を活用し、幅広い世代の府民への啓発</a:t>
                      </a:r>
                      <a:endParaRPr kumimoji="1" lang="en-US" altLang="ja-JP" sz="1100" b="1" dirty="0">
                        <a:solidFill>
                          <a:schemeClr val="tx1"/>
                        </a:solidFill>
                        <a:latin typeface="+mn-ea"/>
                        <a:ea typeface="+mn-ea"/>
                      </a:endParaRPr>
                    </a:p>
                    <a:p>
                      <a:pPr>
                        <a:lnSpc>
                          <a:spcPts val="1500"/>
                        </a:lnSpc>
                      </a:pPr>
                      <a:r>
                        <a:rPr kumimoji="1" lang="ja-JP" altLang="en-US" sz="1100" b="0" dirty="0">
                          <a:solidFill>
                            <a:schemeClr val="tx1"/>
                          </a:solidFill>
                          <a:latin typeface="+mn-ea"/>
                          <a:ea typeface="+mn-ea"/>
                        </a:rPr>
                        <a:t>■口腔保健支援センター</a:t>
                      </a:r>
                      <a:r>
                        <a:rPr kumimoji="1" lang="ja-JP" altLang="en-US" sz="1100" b="0" strike="noStrike" dirty="0">
                          <a:solidFill>
                            <a:schemeClr val="tx1"/>
                          </a:solidFill>
                          <a:latin typeface="+mn-ea"/>
                          <a:ea typeface="+mn-ea"/>
                        </a:rPr>
                        <a:t>による市町村支援を継続</a:t>
                      </a:r>
                      <a:endParaRPr kumimoji="1" lang="en-US" altLang="ja-JP" sz="1100" b="0" strike="noStrike"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a:t>
                      </a:r>
                      <a:r>
                        <a:rPr kumimoji="1" lang="ja-JP" altLang="en-US" sz="1100" b="0" strike="noStrike" dirty="0">
                          <a:solidFill>
                            <a:schemeClr val="tx1"/>
                          </a:solidFill>
                          <a:latin typeface="+mn-ea"/>
                          <a:ea typeface="+mn-ea"/>
                        </a:rPr>
                        <a:t>府保健所を通じて管内市町村の母子保健業務報告を集約し、乳幼児健康診査実施状況等のフィードバックを行う。</a:t>
                      </a:r>
                    </a:p>
                  </a:txBody>
                  <a:tcPr marR="3600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0401414"/>
                  </a:ext>
                </a:extLst>
              </a:tr>
              <a:tr h="85594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 令和８年度予算</a:t>
                      </a:r>
                      <a:endParaRPr kumimoji="1" lang="en-US" altLang="ja-JP" sz="16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bg1"/>
                          </a:solidFill>
                          <a:latin typeface="+mn-ea"/>
                          <a:ea typeface="+mn-ea"/>
                        </a:rPr>
                        <a:t>（主要事業）</a:t>
                      </a:r>
                      <a:endParaRPr kumimoji="1" lang="en-US" altLang="ja-JP" sz="1200" b="1" baseline="0" dirty="0">
                        <a:solidFill>
                          <a:schemeClr val="bg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100" dirty="0">
                          <a:solidFill>
                            <a:schemeClr val="tx1"/>
                          </a:solidFill>
                          <a:latin typeface="+mn-ea"/>
                          <a:ea typeface="+mn-ea"/>
                        </a:rPr>
                        <a:t>生涯歯科保健推進事業（</a:t>
                      </a:r>
                      <a:r>
                        <a:rPr kumimoji="1" lang="en-US" altLang="ja-JP" sz="1100" dirty="0">
                          <a:solidFill>
                            <a:schemeClr val="tx1"/>
                          </a:solidFill>
                          <a:latin typeface="+mn-ea"/>
                          <a:ea typeface="+mn-ea"/>
                        </a:rPr>
                        <a:t>1,944</a:t>
                      </a:r>
                      <a:r>
                        <a:rPr kumimoji="1" lang="ja-JP" altLang="en-US" sz="1100" dirty="0">
                          <a:solidFill>
                            <a:schemeClr val="tx1"/>
                          </a:solidFill>
                          <a:latin typeface="+mn-ea"/>
                          <a:ea typeface="+mn-ea"/>
                        </a:rPr>
                        <a:t>千円）</a:t>
                      </a:r>
                      <a:endParaRPr kumimoji="1" lang="en-US" altLang="ja-JP" sz="1100" dirty="0">
                        <a:solidFill>
                          <a:schemeClr val="tx1"/>
                        </a:solidFill>
                        <a:latin typeface="+mn-ea"/>
                        <a:ea typeface="+mn-ea"/>
                      </a:endParaRPr>
                    </a:p>
                    <a:p>
                      <a:pPr>
                        <a:lnSpc>
                          <a:spcPts val="1500"/>
                        </a:lnSpc>
                      </a:pPr>
                      <a:r>
                        <a:rPr kumimoji="1" lang="ja-JP" altLang="en-US" sz="1100" dirty="0">
                          <a:solidFill>
                            <a:schemeClr val="tx1"/>
                          </a:solidFill>
                          <a:latin typeface="+mn-ea"/>
                          <a:ea typeface="+mn-ea"/>
                        </a:rPr>
                        <a:t>大阪府歯科口腔保健計画推進事業（</a:t>
                      </a:r>
                      <a:r>
                        <a:rPr kumimoji="1" lang="en-US" altLang="ja-JP" sz="1100" dirty="0">
                          <a:solidFill>
                            <a:schemeClr val="tx1"/>
                          </a:solidFill>
                          <a:latin typeface="+mn-ea"/>
                          <a:ea typeface="+mn-ea"/>
                        </a:rPr>
                        <a:t>6,695</a:t>
                      </a:r>
                      <a:r>
                        <a:rPr kumimoji="1" lang="ja-JP" altLang="en-US" sz="1100" dirty="0">
                          <a:solidFill>
                            <a:schemeClr val="tx1"/>
                          </a:solidFill>
                          <a:latin typeface="+mn-ea"/>
                          <a:ea typeface="+mn-ea"/>
                        </a:rPr>
                        <a:t>千円）</a:t>
                      </a:r>
                      <a:endParaRPr kumimoji="1" lang="en-US" altLang="ja-JP" sz="1100" dirty="0">
                        <a:solidFill>
                          <a:schemeClr val="tx1"/>
                        </a:solidFill>
                        <a:latin typeface="+mn-ea"/>
                        <a:ea typeface="+mn-ea"/>
                      </a:endParaRPr>
                    </a:p>
                  </a:txBody>
                  <a:tcPr marR="3600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19403845"/>
                  </a:ext>
                </a:extLst>
              </a:tr>
            </a:tbl>
          </a:graphicData>
        </a:graphic>
      </p:graphicFrame>
      <p:sp>
        <p:nvSpPr>
          <p:cNvPr id="5" name="テキスト ボックス 4">
            <a:extLst>
              <a:ext uri="{FF2B5EF4-FFF2-40B4-BE49-F238E27FC236}">
                <a16:creationId xmlns:a16="http://schemas.microsoft.com/office/drawing/2014/main" id="{23562D70-D955-4DC7-B9CE-02FB7E115375}"/>
              </a:ext>
            </a:extLst>
          </p:cNvPr>
          <p:cNvSpPr txBox="1"/>
          <p:nvPr/>
        </p:nvSpPr>
        <p:spPr>
          <a:xfrm>
            <a:off x="8058640" y="15424"/>
            <a:ext cx="14670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highlight>
                  <a:srgbClr val="00FF00"/>
                </a:highlight>
                <a:uLnTx/>
                <a:uFillTx/>
                <a:latin typeface="游ゴシック" panose="020B0400000000000000" pitchFamily="50" charset="-128"/>
                <a:ea typeface="游ゴシック" panose="020B0400000000000000"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特に説明したい項目</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 name="スライド番号プレースホルダー 1">
            <a:extLst>
              <a:ext uri="{FF2B5EF4-FFF2-40B4-BE49-F238E27FC236}">
                <a16:creationId xmlns:a16="http://schemas.microsoft.com/office/drawing/2014/main" id="{7B33A179-6EFB-4C4F-88B1-B2E63F0AA12C}"/>
              </a:ext>
            </a:extLst>
          </p:cNvPr>
          <p:cNvSpPr txBox="1">
            <a:spLocks/>
          </p:cNvSpPr>
          <p:nvPr/>
        </p:nvSpPr>
        <p:spPr>
          <a:xfrm>
            <a:off x="9543661" y="6528866"/>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74</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1337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768986"/>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１　歯科疾患の予防・早期発見、口の機能の維持向上</a:t>
            </a:r>
          </a:p>
        </p:txBody>
      </p:sp>
      <p:sp>
        <p:nvSpPr>
          <p:cNvPr id="8" name="正方形/長方形 7"/>
          <p:cNvSpPr/>
          <p:nvPr/>
        </p:nvSpPr>
        <p:spPr>
          <a:xfrm>
            <a:off x="268310" y="873962"/>
            <a:ext cx="9369380" cy="55745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▽乳歯や永久歯がむし歯にならないよう、家庭や学校などを通じて、歯みがき習慣を身につけます。</a:t>
            </a:r>
          </a:p>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▽成長に伴う口の変化に応じて、食べ方や適切な食習慣を身につけます。</a:t>
            </a:r>
          </a:p>
        </p:txBody>
      </p:sp>
      <p:graphicFrame>
        <p:nvGraphicFramePr>
          <p:cNvPr id="19" name="表 18"/>
          <p:cNvGraphicFramePr>
            <a:graphicFrameLocks noGrp="1"/>
          </p:cNvGraphicFramePr>
          <p:nvPr/>
        </p:nvGraphicFramePr>
        <p:xfrm>
          <a:off x="530346" y="4326827"/>
          <a:ext cx="8856000" cy="1835838"/>
        </p:xfrm>
        <a:graphic>
          <a:graphicData uri="http://schemas.openxmlformats.org/drawingml/2006/table">
            <a:tbl>
              <a:tblPr firstRow="1" firstCol="1" bandRow="1">
                <a:tableStyleId>{5C22544A-7EE6-4342-B048-85BDC9FD1C3A}</a:tableStyleId>
              </a:tblPr>
              <a:tblGrid>
                <a:gridCol w="448478">
                  <a:extLst>
                    <a:ext uri="{9D8B030D-6E8A-4147-A177-3AD203B41FA5}">
                      <a16:colId xmlns:a16="http://schemas.microsoft.com/office/drawing/2014/main" val="20000"/>
                    </a:ext>
                  </a:extLst>
                </a:gridCol>
                <a:gridCol w="3404478">
                  <a:extLst>
                    <a:ext uri="{9D8B030D-6E8A-4147-A177-3AD203B41FA5}">
                      <a16:colId xmlns:a16="http://schemas.microsoft.com/office/drawing/2014/main" val="20001"/>
                    </a:ext>
                  </a:extLst>
                </a:gridCol>
                <a:gridCol w="1793563">
                  <a:extLst>
                    <a:ext uri="{9D8B030D-6E8A-4147-A177-3AD203B41FA5}">
                      <a16:colId xmlns:a16="http://schemas.microsoft.com/office/drawing/2014/main" val="20002"/>
                    </a:ext>
                  </a:extLst>
                </a:gridCol>
                <a:gridCol w="1754155">
                  <a:extLst>
                    <a:ext uri="{9D8B030D-6E8A-4147-A177-3AD203B41FA5}">
                      <a16:colId xmlns:a16="http://schemas.microsoft.com/office/drawing/2014/main" val="3675094120"/>
                    </a:ext>
                  </a:extLst>
                </a:gridCol>
                <a:gridCol w="1455326">
                  <a:extLst>
                    <a:ext uri="{9D8B030D-6E8A-4147-A177-3AD203B41FA5}">
                      <a16:colId xmlns:a16="http://schemas.microsoft.com/office/drawing/2014/main" val="20003"/>
                    </a:ext>
                  </a:extLst>
                </a:gridCol>
              </a:tblGrid>
              <a:tr h="504400">
                <a:tc>
                  <a:txBody>
                    <a:bodyPr/>
                    <a:lstStyle/>
                    <a:p>
                      <a:pPr algn="ctr" fontAlgn="auto">
                        <a:lnSpc>
                          <a:spcPts val="1600"/>
                        </a:lnSpc>
                        <a:spcAft>
                          <a:spcPts val="0"/>
                        </a:spcAft>
                      </a:pPr>
                      <a:r>
                        <a:rPr lang="ja-JP" sz="1400" baseline="0" dirty="0">
                          <a:effectLst/>
                          <a:latin typeface="游ゴシック" panose="020B0400000000000000" pitchFamily="50" charset="-128"/>
                          <a:ea typeface="游ゴシック" panose="020B0400000000000000" pitchFamily="50" charset="-128"/>
                        </a:rPr>
                        <a:t>　</a:t>
                      </a:r>
                      <a:endParaRPr lang="ja-JP" sz="1400"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fontAlgn="auto">
                        <a:lnSpc>
                          <a:spcPts val="1600"/>
                        </a:lnSpc>
                        <a:spcAft>
                          <a:spcPts val="0"/>
                        </a:spcAft>
                      </a:pPr>
                      <a:r>
                        <a:rPr lang="ja-JP" altLang="en-US" sz="1200" baseline="0" dirty="0">
                          <a:solidFill>
                            <a:schemeClr val="bg1"/>
                          </a:solidFill>
                          <a:effectLst/>
                          <a:latin typeface="游ゴシック" panose="020B0400000000000000" pitchFamily="50" charset="-128"/>
                          <a:ea typeface="游ゴシック" panose="020B0400000000000000" pitchFamily="50" charset="-128"/>
                          <a:cs typeface="HG丸ｺﾞｼｯｸM-PRO"/>
                        </a:rPr>
                        <a:t>個別目標</a:t>
                      </a:r>
                      <a:endParaRPr lang="ja-JP" sz="1200" baseline="0"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baseline="0" dirty="0">
                          <a:effectLst/>
                          <a:latin typeface="游ゴシック" panose="020B0400000000000000" pitchFamily="50" charset="-128"/>
                          <a:ea typeface="游ゴシック" panose="020B0400000000000000" pitchFamily="50" charset="-128"/>
                        </a:rPr>
                        <a:t>計画策定時</a:t>
                      </a:r>
                      <a:r>
                        <a:rPr lang="ja-JP" sz="1200" baseline="0" dirty="0">
                          <a:effectLst/>
                          <a:latin typeface="游ゴシック" panose="020B0400000000000000" pitchFamily="50" charset="-128"/>
                          <a:ea typeface="游ゴシック" panose="020B0400000000000000" pitchFamily="50" charset="-128"/>
                        </a:rPr>
                        <a:t>の</a:t>
                      </a:r>
                      <a:r>
                        <a:rPr lang="ja-JP" altLang="en-US" sz="1200" baseline="0" dirty="0">
                          <a:effectLst/>
                          <a:latin typeface="游ゴシック" panose="020B0400000000000000" pitchFamily="50" charset="-128"/>
                          <a:ea typeface="游ゴシック" panose="020B0400000000000000" pitchFamily="50" charset="-128"/>
                        </a:rPr>
                        <a:t>値</a:t>
                      </a:r>
                      <a:endParaRPr lang="ja-JP" sz="1200"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200" baseline="0" dirty="0">
                          <a:solidFill>
                            <a:schemeClr val="bg1"/>
                          </a:solidFill>
                          <a:effectLst/>
                          <a:latin typeface="游ゴシック" panose="020B0400000000000000" pitchFamily="50" charset="-128"/>
                          <a:ea typeface="+mn-ea"/>
                          <a:cs typeface="HG丸ｺﾞｼｯｸM-PRO"/>
                        </a:rPr>
                        <a:t>現状値</a:t>
                      </a:r>
                      <a:endParaRPr lang="ja-JP" altLang="ja-JP" sz="1200" baseline="0" dirty="0">
                        <a:solidFill>
                          <a:schemeClr val="bg1"/>
                        </a:solidFill>
                        <a:effectLst/>
                        <a:latin typeface="游ゴシック" panose="020B0400000000000000" pitchFamily="50" charset="-128"/>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baseline="0" dirty="0">
                          <a:effectLst/>
                          <a:latin typeface="游ゴシック" panose="020B0400000000000000" pitchFamily="50" charset="-128"/>
                          <a:ea typeface="游ゴシック" panose="020B0400000000000000" pitchFamily="50" charset="-128"/>
                        </a:rPr>
                        <a:t>20</a:t>
                      </a:r>
                      <a:r>
                        <a:rPr lang="en-US" altLang="ja-JP" sz="1200" baseline="0" dirty="0">
                          <a:effectLst/>
                          <a:latin typeface="游ゴシック" panose="020B0400000000000000" pitchFamily="50" charset="-128"/>
                          <a:ea typeface="游ゴシック" panose="020B0400000000000000" pitchFamily="50" charset="-128"/>
                        </a:rPr>
                        <a:t>35</a:t>
                      </a:r>
                      <a:r>
                        <a:rPr lang="ja-JP" sz="1200" baseline="0" dirty="0">
                          <a:effectLst/>
                          <a:latin typeface="游ゴシック" panose="020B0400000000000000" pitchFamily="50" charset="-128"/>
                          <a:ea typeface="游ゴシック" panose="020B0400000000000000" pitchFamily="50" charset="-128"/>
                        </a:rPr>
                        <a:t>年度の目標</a:t>
                      </a:r>
                      <a:endParaRPr lang="ja-JP" sz="1200"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665719">
                <a:tc>
                  <a:txBody>
                    <a:bodyPr/>
                    <a:lstStyle/>
                    <a:p>
                      <a:pPr algn="ctr" fontAlgn="auto">
                        <a:lnSpc>
                          <a:spcPts val="1600"/>
                        </a:lnSpc>
                        <a:spcAft>
                          <a:spcPts val="0"/>
                        </a:spcAft>
                      </a:pPr>
                      <a:r>
                        <a:rPr lang="ja-JP" altLang="en-US" sz="1400" baseline="0" dirty="0">
                          <a:solidFill>
                            <a:schemeClr val="lt1"/>
                          </a:solidFill>
                          <a:effectLst/>
                          <a:latin typeface="游ゴシック" panose="020B0400000000000000" pitchFamily="50" charset="-128"/>
                          <a:ea typeface="游ゴシック" panose="020B0400000000000000" pitchFamily="50" charset="-128"/>
                          <a:cs typeface="+mn-cs"/>
                        </a:rPr>
                        <a:t>３</a:t>
                      </a:r>
                      <a:endParaRPr lang="ja-JP" sz="1400"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baseline="0" dirty="0">
                          <a:effectLst/>
                          <a:latin typeface="游ゴシック" panose="020B0400000000000000" pitchFamily="50" charset="-128"/>
                          <a:ea typeface="游ゴシック" panose="020B0400000000000000" pitchFamily="50" charset="-128"/>
                        </a:rPr>
                        <a:t>むし歯のない者の割合（</a:t>
                      </a:r>
                      <a:r>
                        <a:rPr lang="en-US" altLang="ja-JP" sz="1200" b="1" baseline="0" dirty="0">
                          <a:effectLst/>
                          <a:latin typeface="游ゴシック" panose="020B0400000000000000" pitchFamily="50" charset="-128"/>
                          <a:ea typeface="游ゴシック" panose="020B0400000000000000" pitchFamily="50" charset="-128"/>
                        </a:rPr>
                        <a:t>12</a:t>
                      </a:r>
                      <a:r>
                        <a:rPr lang="ja-JP" altLang="en-US" sz="1200" b="1" baseline="0" dirty="0">
                          <a:effectLst/>
                          <a:latin typeface="游ゴシック" panose="020B0400000000000000" pitchFamily="50" charset="-128"/>
                          <a:ea typeface="游ゴシック" panose="020B0400000000000000" pitchFamily="50" charset="-128"/>
                        </a:rPr>
                        <a:t>歳）</a:t>
                      </a:r>
                      <a:endParaRPr lang="en-US" altLang="ja-JP" sz="1200" b="1" baseline="0" dirty="0">
                        <a:effectLst/>
                        <a:latin typeface="游ゴシック" panose="020B0400000000000000" pitchFamily="50" charset="-128"/>
                        <a:ea typeface="游ゴシック" panose="020B0400000000000000" pitchFamily="50" charset="-128"/>
                      </a:endParaRPr>
                    </a:p>
                    <a:p>
                      <a:pPr algn="l" fontAlgn="auto">
                        <a:lnSpc>
                          <a:spcPts val="1600"/>
                        </a:lnSpc>
                        <a:spcAft>
                          <a:spcPts val="0"/>
                        </a:spcAft>
                      </a:pPr>
                      <a:r>
                        <a:rPr lang="en-US" altLang="ja-JP" sz="1200" b="1" baseline="0" dirty="0">
                          <a:effectLst/>
                          <a:latin typeface="游ゴシック" panose="020B0400000000000000" pitchFamily="50" charset="-128"/>
                          <a:ea typeface="游ゴシック" panose="020B0400000000000000" pitchFamily="50" charset="-128"/>
                        </a:rPr>
                        <a:t>【</a:t>
                      </a:r>
                      <a:r>
                        <a:rPr lang="ja-JP" altLang="en-US" sz="1200" b="1" baseline="0" dirty="0">
                          <a:effectLst/>
                          <a:latin typeface="游ゴシック" panose="020B0400000000000000" pitchFamily="50" charset="-128"/>
                          <a:ea typeface="游ゴシック" panose="020B0400000000000000" pitchFamily="50" charset="-128"/>
                        </a:rPr>
                        <a:t>学校保健統計調査</a:t>
                      </a:r>
                      <a:r>
                        <a:rPr lang="en-US" altLang="ja-JP" sz="1200" b="1" baseline="0" dirty="0">
                          <a:effectLst/>
                          <a:latin typeface="游ゴシック" panose="020B0400000000000000" pitchFamily="50" charset="-128"/>
                          <a:ea typeface="游ゴシック" panose="020B0400000000000000" pitchFamily="50" charset="-128"/>
                        </a:rPr>
                        <a:t>】</a:t>
                      </a:r>
                      <a:endParaRPr lang="ja-JP" sz="1200" b="1" baseline="0" dirty="0">
                        <a:effectLst/>
                        <a:latin typeface="游ゴシック" panose="020B0400000000000000" pitchFamily="50" charset="-128"/>
                        <a:ea typeface="游ゴシック" panose="020B04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effectLst/>
                          <a:latin typeface="游ゴシック" panose="020B0400000000000000" pitchFamily="50" charset="-128"/>
                          <a:ea typeface="游ゴシック" panose="020B0400000000000000" pitchFamily="50" charset="-128"/>
                        </a:rPr>
                        <a:t>72.4</a:t>
                      </a:r>
                      <a:r>
                        <a:rPr lang="ja-JP" sz="1200" b="1" baseline="0" dirty="0">
                          <a:effectLst/>
                          <a:latin typeface="游ゴシック" panose="020B0400000000000000" pitchFamily="50" charset="-128"/>
                          <a:ea typeface="游ゴシック" panose="020B0400000000000000" pitchFamily="50" charset="-128"/>
                        </a:rPr>
                        <a:t>％</a:t>
                      </a:r>
                    </a:p>
                    <a:p>
                      <a:pPr algn="ctr" fontAlgn="auto">
                        <a:lnSpc>
                          <a:spcPts val="1600"/>
                        </a:lnSpc>
                        <a:spcAft>
                          <a:spcPts val="0"/>
                        </a:spcAft>
                      </a:pPr>
                      <a:r>
                        <a:rPr lang="ja-JP" sz="1200" b="1" baseline="0" dirty="0">
                          <a:effectLst/>
                          <a:latin typeface="游ゴシック" panose="020B0400000000000000" pitchFamily="50" charset="-128"/>
                          <a:ea typeface="游ゴシック" panose="020B0400000000000000" pitchFamily="50" charset="-128"/>
                        </a:rPr>
                        <a:t>【</a:t>
                      </a:r>
                      <a:r>
                        <a:rPr lang="ja-JP" altLang="en-US" sz="1200" b="1" baseline="0" dirty="0">
                          <a:effectLst/>
                          <a:latin typeface="游ゴシック" panose="020B0400000000000000" pitchFamily="50" charset="-128"/>
                          <a:ea typeface="游ゴシック" panose="020B0400000000000000" pitchFamily="50" charset="-128"/>
                        </a:rPr>
                        <a:t>令和３</a:t>
                      </a:r>
                      <a:r>
                        <a:rPr lang="ja-JP" sz="1200" b="1" baseline="0" dirty="0">
                          <a:effectLst/>
                          <a:latin typeface="游ゴシック" panose="020B0400000000000000" pitchFamily="50" charset="-128"/>
                          <a:ea typeface="游ゴシック" panose="020B0400000000000000" pitchFamily="50" charset="-128"/>
                        </a:rPr>
                        <a:t>（</a:t>
                      </a:r>
                      <a:r>
                        <a:rPr lang="en-US" sz="1200" b="1" baseline="0" dirty="0">
                          <a:effectLst/>
                          <a:latin typeface="游ゴシック" panose="020B0400000000000000" pitchFamily="50" charset="-128"/>
                          <a:ea typeface="游ゴシック" panose="020B0400000000000000" pitchFamily="50" charset="-128"/>
                        </a:rPr>
                        <a:t>20</a:t>
                      </a:r>
                      <a:r>
                        <a:rPr lang="en-US" altLang="ja-JP" sz="1200" b="1" baseline="0" dirty="0">
                          <a:effectLst/>
                          <a:latin typeface="游ゴシック" panose="020B0400000000000000" pitchFamily="50" charset="-128"/>
                          <a:ea typeface="游ゴシック" panose="020B0400000000000000" pitchFamily="50" charset="-128"/>
                        </a:rPr>
                        <a:t>21</a:t>
                      </a:r>
                      <a:r>
                        <a:rPr lang="ja-JP" sz="1200" b="1" baseline="0" dirty="0">
                          <a:effectLst/>
                          <a:latin typeface="游ゴシック" panose="020B0400000000000000" pitchFamily="50" charset="-128"/>
                          <a:ea typeface="游ゴシック" panose="020B0400000000000000" pitchFamily="50" charset="-128"/>
                        </a:rPr>
                        <a:t>）年】</a:t>
                      </a:r>
                      <a:endParaRPr 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baseline="0" dirty="0">
                          <a:solidFill>
                            <a:schemeClr val="tx1"/>
                          </a:solidFill>
                          <a:effectLst/>
                          <a:latin typeface="游ゴシック" panose="020B0400000000000000" pitchFamily="50" charset="-128"/>
                          <a:ea typeface="+mn-ea"/>
                        </a:rPr>
                        <a:t>72.5</a:t>
                      </a:r>
                      <a:r>
                        <a:rPr lang="ja-JP" altLang="ja-JP" sz="1200" b="1" baseline="0" dirty="0">
                          <a:solidFill>
                            <a:schemeClr val="tx1"/>
                          </a:solidFill>
                          <a:effectLst/>
                          <a:latin typeface="游ゴシック" panose="020B0400000000000000" pitchFamily="50" charset="-128"/>
                          <a:ea typeface="+mn-ea"/>
                        </a:rPr>
                        <a:t>％</a:t>
                      </a:r>
                      <a:r>
                        <a:rPr lang="ja-JP" altLang="en-US" sz="1200" b="1" dirty="0">
                          <a:solidFill>
                            <a:schemeClr val="tx1"/>
                          </a:solidFill>
                          <a:effectLst/>
                          <a:latin typeface="+mn-ea"/>
                          <a:ea typeface="+mn-ea"/>
                        </a:rPr>
                        <a:t>［○］</a:t>
                      </a:r>
                      <a:endParaRPr lang="ja-JP" altLang="ja-JP" sz="1200" b="1" baseline="0" dirty="0">
                        <a:solidFill>
                          <a:schemeClr val="tx1"/>
                        </a:solidFill>
                        <a:effectLst/>
                        <a:latin typeface="游ゴシック" panose="020B0400000000000000" pitchFamily="50" charset="-128"/>
                        <a:ea typeface="+mn-ea"/>
                      </a:endParaRPr>
                    </a:p>
                    <a:p>
                      <a:pPr algn="ctr" fontAlgn="auto">
                        <a:lnSpc>
                          <a:spcPts val="1600"/>
                        </a:lnSpc>
                        <a:spcAft>
                          <a:spcPts val="0"/>
                        </a:spcAft>
                      </a:pPr>
                      <a:r>
                        <a:rPr lang="ja-JP" altLang="ja-JP" sz="1200" b="1" baseline="0" dirty="0">
                          <a:solidFill>
                            <a:schemeClr val="tx1"/>
                          </a:solidFill>
                          <a:effectLst/>
                          <a:latin typeface="游ゴシック" panose="020B0400000000000000" pitchFamily="50" charset="-128"/>
                          <a:ea typeface="+mn-ea"/>
                        </a:rPr>
                        <a:t>【</a:t>
                      </a:r>
                      <a:r>
                        <a:rPr lang="ja-JP" altLang="en-US" sz="1200" b="1" baseline="0" dirty="0">
                          <a:solidFill>
                            <a:schemeClr val="tx1"/>
                          </a:solidFill>
                          <a:effectLst/>
                          <a:latin typeface="游ゴシック" panose="020B0400000000000000" pitchFamily="50" charset="-128"/>
                          <a:ea typeface="+mn-ea"/>
                        </a:rPr>
                        <a:t>令和６</a:t>
                      </a:r>
                      <a:r>
                        <a:rPr lang="ja-JP" altLang="ja-JP" sz="1200" b="1" baseline="0" dirty="0">
                          <a:solidFill>
                            <a:schemeClr val="tx1"/>
                          </a:solidFill>
                          <a:effectLst/>
                          <a:latin typeface="游ゴシック" panose="020B0400000000000000" pitchFamily="50" charset="-128"/>
                          <a:ea typeface="+mn-ea"/>
                        </a:rPr>
                        <a:t>（</a:t>
                      </a:r>
                      <a:r>
                        <a:rPr lang="en-US" altLang="ja-JP" sz="1200" b="1" baseline="0" dirty="0">
                          <a:solidFill>
                            <a:schemeClr val="tx1"/>
                          </a:solidFill>
                          <a:effectLst/>
                          <a:latin typeface="游ゴシック" panose="020B0400000000000000" pitchFamily="50" charset="-128"/>
                          <a:ea typeface="+mn-ea"/>
                        </a:rPr>
                        <a:t>2024</a:t>
                      </a:r>
                      <a:r>
                        <a:rPr lang="ja-JP" altLang="ja-JP" sz="1200" b="1" baseline="0" dirty="0">
                          <a:solidFill>
                            <a:schemeClr val="tx1"/>
                          </a:solidFill>
                          <a:effectLst/>
                          <a:latin typeface="游ゴシック" panose="020B0400000000000000" pitchFamily="50" charset="-128"/>
                          <a:ea typeface="+mn-ea"/>
                        </a:rPr>
                        <a:t>）年】</a:t>
                      </a:r>
                      <a:endParaRPr lang="ja-JP" altLang="ja-JP" sz="1200" b="1" baseline="0" dirty="0">
                        <a:solidFill>
                          <a:schemeClr val="tx1"/>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chemeClr val="dk1"/>
                          </a:solidFill>
                          <a:effectLst/>
                          <a:latin typeface="游ゴシック" panose="020B0400000000000000" pitchFamily="50" charset="-128"/>
                          <a:ea typeface="游ゴシック" panose="020B0400000000000000" pitchFamily="50" charset="-128"/>
                          <a:cs typeface="+mn-cs"/>
                        </a:rPr>
                        <a:t>95</a:t>
                      </a:r>
                      <a:r>
                        <a:rPr lang="ja-JP" altLang="en-US" sz="1200" b="1" baseline="0" dirty="0">
                          <a:solidFill>
                            <a:schemeClr val="dk1"/>
                          </a:solidFill>
                          <a:effectLst/>
                          <a:latin typeface="游ゴシック" panose="020B0400000000000000" pitchFamily="50" charset="-128"/>
                          <a:ea typeface="游ゴシック" panose="020B0400000000000000" pitchFamily="50" charset="-128"/>
                          <a:cs typeface="+mn-cs"/>
                        </a:rPr>
                        <a:t>％以上</a:t>
                      </a:r>
                      <a:endParaRPr 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65719">
                <a:tc>
                  <a:txBody>
                    <a:bodyPr/>
                    <a:lstStyle/>
                    <a:p>
                      <a:pPr algn="ctr" fontAlgn="auto">
                        <a:lnSpc>
                          <a:spcPts val="1600"/>
                        </a:lnSpc>
                        <a:spcAft>
                          <a:spcPts val="0"/>
                        </a:spcAft>
                      </a:pPr>
                      <a:r>
                        <a:rPr lang="ja-JP" altLang="en-US" sz="1400" baseline="0" dirty="0">
                          <a:solidFill>
                            <a:schemeClr val="bg1"/>
                          </a:solidFill>
                          <a:effectLst/>
                          <a:latin typeface="游ゴシック" panose="020B0400000000000000" pitchFamily="50" charset="-128"/>
                          <a:ea typeface="游ゴシック" panose="020B0400000000000000" pitchFamily="50" charset="-128"/>
                          <a:cs typeface="HG丸ｺﾞｼｯｸM-PRO"/>
                        </a:rPr>
                        <a:t>４</a:t>
                      </a:r>
                      <a:endParaRPr lang="ja-JP" sz="1400" baseline="0"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baseline="0" dirty="0">
                          <a:effectLst/>
                          <a:latin typeface="游ゴシック" panose="020B0400000000000000" pitchFamily="50" charset="-128"/>
                          <a:ea typeface="+mn-ea"/>
                        </a:rPr>
                        <a:t>歯肉に炎症所見を有する者の割合（</a:t>
                      </a:r>
                      <a:r>
                        <a:rPr lang="en-US" altLang="ja-JP" sz="1200" b="1" baseline="0" dirty="0">
                          <a:effectLst/>
                          <a:latin typeface="游ゴシック" panose="020B0400000000000000" pitchFamily="50" charset="-128"/>
                          <a:ea typeface="+mn-ea"/>
                        </a:rPr>
                        <a:t>12</a:t>
                      </a:r>
                      <a:r>
                        <a:rPr lang="ja-JP" altLang="en-US" sz="1200" b="1" baseline="0" dirty="0">
                          <a:effectLst/>
                          <a:latin typeface="游ゴシック" panose="020B0400000000000000" pitchFamily="50" charset="-128"/>
                          <a:ea typeface="+mn-ea"/>
                        </a:rPr>
                        <a:t>歳）</a:t>
                      </a:r>
                      <a:endParaRPr lang="en-US" altLang="ja-JP" sz="1200" b="1" baseline="0" dirty="0">
                        <a:effectLst/>
                        <a:latin typeface="游ゴシック" panose="020B0400000000000000" pitchFamily="50" charset="-128"/>
                        <a:ea typeface="+mn-ea"/>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200" b="1" baseline="0" dirty="0">
                          <a:effectLst/>
                          <a:latin typeface="游ゴシック" panose="020B0400000000000000" pitchFamily="50" charset="-128"/>
                          <a:ea typeface="+mn-ea"/>
                        </a:rPr>
                        <a:t>【</a:t>
                      </a:r>
                      <a:r>
                        <a:rPr lang="ja-JP" altLang="en-US" sz="1200" b="1" baseline="0" dirty="0">
                          <a:effectLst/>
                          <a:latin typeface="游ゴシック" panose="020B0400000000000000" pitchFamily="50" charset="-128"/>
                          <a:ea typeface="+mn-ea"/>
                        </a:rPr>
                        <a:t>学校保健統計調査</a:t>
                      </a:r>
                      <a:r>
                        <a:rPr lang="en-US" altLang="ja-JP" sz="1200" b="1" baseline="0" dirty="0">
                          <a:effectLst/>
                          <a:latin typeface="游ゴシック" panose="020B0400000000000000" pitchFamily="50" charset="-128"/>
                          <a:ea typeface="+mn-ea"/>
                        </a:rPr>
                        <a:t>】</a:t>
                      </a:r>
                      <a:endParaRPr lang="ja-JP" altLang="ja-JP" sz="1200" b="1" baseline="0" dirty="0">
                        <a:effectLst/>
                        <a:latin typeface="游ゴシック" panose="020B0400000000000000" pitchFamily="50" charset="-128"/>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2.1</a:t>
                      </a:r>
                      <a:r>
                        <a:rPr lang="ja-JP" altLang="en-US"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a:t>
                      </a:r>
                      <a:endPar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p>
                      <a:pPr algn="ctr" fontAlgn="auto">
                        <a:lnSpc>
                          <a:spcPts val="1600"/>
                        </a:lnSpc>
                        <a:spcAft>
                          <a:spcPts val="0"/>
                        </a:spcAft>
                      </a:pPr>
                      <a:r>
                        <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a:t>
                      </a:r>
                      <a:r>
                        <a:rPr lang="ja-JP" altLang="en-US"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令和３（</a:t>
                      </a:r>
                      <a:r>
                        <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2021</a:t>
                      </a:r>
                      <a:r>
                        <a:rPr lang="ja-JP" altLang="en-US"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）年</a:t>
                      </a:r>
                      <a:r>
                        <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a:t>
                      </a:r>
                      <a:endParaRPr 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baseline="0" dirty="0">
                          <a:solidFill>
                            <a:schemeClr val="tx1"/>
                          </a:solidFill>
                          <a:effectLst/>
                          <a:latin typeface="游ゴシック" panose="020B0400000000000000" pitchFamily="50" charset="-128"/>
                          <a:ea typeface="+mn-ea"/>
                        </a:rPr>
                        <a:t>   1.3</a:t>
                      </a:r>
                      <a:r>
                        <a:rPr lang="ja-JP" altLang="ja-JP" sz="1200" b="1" baseline="0" dirty="0">
                          <a:solidFill>
                            <a:schemeClr val="tx1"/>
                          </a:solidFill>
                          <a:effectLst/>
                          <a:latin typeface="游ゴシック" panose="020B0400000000000000" pitchFamily="50" charset="-128"/>
                          <a:ea typeface="+mn-ea"/>
                        </a:rPr>
                        <a:t>％</a:t>
                      </a:r>
                      <a:r>
                        <a:rPr lang="ja-JP" altLang="en-US" sz="1200" b="1" dirty="0">
                          <a:solidFill>
                            <a:schemeClr val="tx1"/>
                          </a:solidFill>
                          <a:effectLst/>
                          <a:latin typeface="+mn-ea"/>
                          <a:ea typeface="+mn-ea"/>
                        </a:rPr>
                        <a:t>［○］</a:t>
                      </a:r>
                      <a:endParaRPr lang="ja-JP" altLang="ja-JP" sz="1200" b="1" baseline="0" dirty="0">
                        <a:solidFill>
                          <a:schemeClr val="tx1"/>
                        </a:solidFill>
                        <a:effectLst/>
                        <a:latin typeface="游ゴシック" panose="020B0400000000000000" pitchFamily="50" charset="-128"/>
                        <a:ea typeface="+mn-ea"/>
                      </a:endParaRPr>
                    </a:p>
                    <a:p>
                      <a:pPr algn="ctr" fontAlgn="auto">
                        <a:lnSpc>
                          <a:spcPts val="1600"/>
                        </a:lnSpc>
                        <a:spcAft>
                          <a:spcPts val="0"/>
                        </a:spcAft>
                      </a:pPr>
                      <a:r>
                        <a:rPr lang="ja-JP" altLang="ja-JP" sz="1200" b="1" baseline="0" dirty="0">
                          <a:solidFill>
                            <a:schemeClr val="tx1"/>
                          </a:solidFill>
                          <a:effectLst/>
                          <a:latin typeface="游ゴシック" panose="020B0400000000000000" pitchFamily="50" charset="-128"/>
                          <a:ea typeface="+mn-ea"/>
                        </a:rPr>
                        <a:t>【</a:t>
                      </a:r>
                      <a:r>
                        <a:rPr lang="ja-JP" altLang="en-US" sz="1200" b="1" baseline="0" dirty="0">
                          <a:solidFill>
                            <a:schemeClr val="tx1"/>
                          </a:solidFill>
                          <a:effectLst/>
                          <a:latin typeface="游ゴシック" panose="020B0400000000000000" pitchFamily="50" charset="-128"/>
                          <a:ea typeface="+mn-ea"/>
                        </a:rPr>
                        <a:t>令和６</a:t>
                      </a:r>
                      <a:r>
                        <a:rPr lang="ja-JP" altLang="ja-JP" sz="1200" b="1" baseline="0" dirty="0">
                          <a:solidFill>
                            <a:schemeClr val="tx1"/>
                          </a:solidFill>
                          <a:effectLst/>
                          <a:latin typeface="游ゴシック" panose="020B0400000000000000" pitchFamily="50" charset="-128"/>
                          <a:ea typeface="+mn-ea"/>
                        </a:rPr>
                        <a:t>（</a:t>
                      </a:r>
                      <a:r>
                        <a:rPr lang="en-US" altLang="ja-JP" sz="1200" b="1" baseline="0" dirty="0">
                          <a:solidFill>
                            <a:schemeClr val="tx1"/>
                          </a:solidFill>
                          <a:effectLst/>
                          <a:latin typeface="游ゴシック" panose="020B0400000000000000" pitchFamily="50" charset="-128"/>
                          <a:ea typeface="+mn-ea"/>
                        </a:rPr>
                        <a:t>2024</a:t>
                      </a:r>
                      <a:r>
                        <a:rPr lang="ja-JP" altLang="ja-JP" sz="1200" b="1" baseline="0" dirty="0">
                          <a:solidFill>
                            <a:schemeClr val="tx1"/>
                          </a:solidFill>
                          <a:effectLst/>
                          <a:latin typeface="游ゴシック" panose="020B0400000000000000" pitchFamily="50" charset="-128"/>
                          <a:ea typeface="+mn-ea"/>
                        </a:rPr>
                        <a:t>）年】</a:t>
                      </a:r>
                      <a:endParaRPr lang="ja-JP" altLang="ja-JP" sz="1200" b="1" baseline="0" dirty="0">
                        <a:solidFill>
                          <a:schemeClr val="tx1"/>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1</a:t>
                      </a:r>
                      <a:r>
                        <a:rPr lang="ja-JP" altLang="en-US"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％以下</a:t>
                      </a:r>
                      <a:endParaRPr 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0826722"/>
                  </a:ext>
                </a:extLst>
              </a:tr>
            </a:tbl>
          </a:graphicData>
        </a:graphic>
      </p:graphicFrame>
      <p:sp>
        <p:nvSpPr>
          <p:cNvPr id="15" name="正方形/長方形 14"/>
          <p:cNvSpPr/>
          <p:nvPr/>
        </p:nvSpPr>
        <p:spPr>
          <a:xfrm>
            <a:off x="129324" y="873962"/>
            <a:ext cx="4584344" cy="355290"/>
          </a:xfrm>
          <a:prstGeom prst="rect">
            <a:avLst/>
          </a:prstGeom>
          <a:solidFill>
            <a:srgbClr val="002060"/>
          </a:solidFill>
        </p:spPr>
        <p:txBody>
          <a:bodyPr wrap="square" anchor="ctr">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mn-cs"/>
              </a:rPr>
              <a:t>（２）</a:t>
            </a:r>
            <a:r>
              <a:rPr kumimoji="1" lang="ja-JP" altLang="en-US"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少年期　　　　</a:t>
            </a: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計画</a:t>
            </a:r>
            <a:r>
              <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P.30</a:t>
            </a:r>
          </a:p>
        </p:txBody>
      </p:sp>
      <p:sp>
        <p:nvSpPr>
          <p:cNvPr id="10" name="正方形/長方形 9"/>
          <p:cNvSpPr/>
          <p:nvPr/>
        </p:nvSpPr>
        <p:spPr>
          <a:xfrm>
            <a:off x="382272" y="2058396"/>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府民の行動目標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正方形/長方形 10"/>
          <p:cNvSpPr/>
          <p:nvPr/>
        </p:nvSpPr>
        <p:spPr>
          <a:xfrm>
            <a:off x="530346" y="2369491"/>
            <a:ext cx="8856000" cy="720000"/>
          </a:xfrm>
          <a:prstGeom prst="rect">
            <a:avLst/>
          </a:prstGeom>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▽乳歯や永久歯がむし歯にならないよう、家庭や学校などを通じて、歯みがき習慣を身につけます。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▽成長に伴う口の変化に応じて、食べ方や適切な食習慣を身につけます。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角丸四角形 13"/>
          <p:cNvSpPr/>
          <p:nvPr/>
        </p:nvSpPr>
        <p:spPr>
          <a:xfrm>
            <a:off x="376959" y="1913597"/>
            <a:ext cx="9144000" cy="4420942"/>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 name="角丸四角形 15"/>
          <p:cNvSpPr/>
          <p:nvPr/>
        </p:nvSpPr>
        <p:spPr>
          <a:xfrm>
            <a:off x="376959" y="1481597"/>
            <a:ext cx="2088000" cy="432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みんなでめざす目標</a:t>
            </a:r>
          </a:p>
        </p:txBody>
      </p:sp>
      <p:sp>
        <p:nvSpPr>
          <p:cNvPr id="17" name="角丸四角形 16"/>
          <p:cNvSpPr/>
          <p:nvPr/>
        </p:nvSpPr>
        <p:spPr>
          <a:xfrm>
            <a:off x="2464959" y="1481597"/>
            <a:ext cx="7056000" cy="432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乳歯や永久歯がむし歯にならないようにします</a:t>
            </a:r>
          </a:p>
        </p:txBody>
      </p:sp>
      <p:sp>
        <p:nvSpPr>
          <p:cNvPr id="18" name="正方形/長方形 17"/>
          <p:cNvSpPr/>
          <p:nvPr/>
        </p:nvSpPr>
        <p:spPr>
          <a:xfrm>
            <a:off x="382272" y="3931897"/>
            <a:ext cx="5599428" cy="348481"/>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次大阪府歯科口腔保健計画における数値目標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正方形/長方形 12"/>
          <p:cNvSpPr/>
          <p:nvPr/>
        </p:nvSpPr>
        <p:spPr>
          <a:xfrm>
            <a:off x="382272" y="3017806"/>
            <a:ext cx="5599428" cy="348481"/>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具体的な取組</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0" name="正方形/長方形 19"/>
          <p:cNvSpPr/>
          <p:nvPr/>
        </p:nvSpPr>
        <p:spPr>
          <a:xfrm>
            <a:off x="530346" y="3351586"/>
            <a:ext cx="8856000" cy="620067"/>
          </a:xfrm>
          <a:prstGeom prst="rect">
            <a:avLst/>
          </a:prstGeom>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▽歯科疾患の予防（むし歯予防、歯肉炎予防）</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▽口の機能の維持、向上</a:t>
            </a:r>
            <a:endParaRPr kumimoji="0" lang="en-US" altLang="ja-JP" sz="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1" name="図 20">
            <a:extLst>
              <a:ext uri="{FF2B5EF4-FFF2-40B4-BE49-F238E27FC236}">
                <a16:creationId xmlns:a16="http://schemas.microsoft.com/office/drawing/2014/main" id="{30676379-78B6-4C35-883F-4D573216F91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22" name="角丸四角形 47">
            <a:extLst>
              <a:ext uri="{FF2B5EF4-FFF2-40B4-BE49-F238E27FC236}">
                <a16:creationId xmlns:a16="http://schemas.microsoft.com/office/drawing/2014/main" id="{DB355AF8-A3FA-44A5-B5BE-FEE7BE4C0404}"/>
              </a:ext>
            </a:extLst>
          </p:cNvPr>
          <p:cNvSpPr/>
          <p:nvPr/>
        </p:nvSpPr>
        <p:spPr>
          <a:xfrm>
            <a:off x="6273851" y="4032434"/>
            <a:ext cx="1572028" cy="371219"/>
          </a:xfrm>
          <a:prstGeom prst="roundRect">
            <a:avLst>
              <a:gd name="adj" fmla="val 8499"/>
            </a:avLst>
          </a:prstGeom>
          <a:noFill/>
          <a:ln w="19050">
            <a:noFill/>
          </a:ln>
        </p:spPr>
        <p:txBody>
          <a:bodyPr wrap="square" lIns="72000" tIns="72000" rIns="72000" bIns="720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〇：改善　△：維持・悪化</a:t>
            </a:r>
            <a:endParaRPr kumimoji="0" lang="en-US" altLang="ja-JP" sz="9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23" name="スライド番号プレースホルダー 1">
            <a:extLst>
              <a:ext uri="{FF2B5EF4-FFF2-40B4-BE49-F238E27FC236}">
                <a16:creationId xmlns:a16="http://schemas.microsoft.com/office/drawing/2014/main" id="{61A9405C-B244-43DB-9C9A-93ACB4CCBEE6}"/>
              </a:ext>
            </a:extLst>
          </p:cNvPr>
          <p:cNvSpPr txBox="1">
            <a:spLocks/>
          </p:cNvSpPr>
          <p:nvPr/>
        </p:nvSpPr>
        <p:spPr>
          <a:xfrm>
            <a:off x="955819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75</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97011522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nvGraphicFramePr>
        <p:xfrm>
          <a:off x="545831" y="399223"/>
          <a:ext cx="8814337" cy="5883784"/>
        </p:xfrm>
        <a:graphic>
          <a:graphicData uri="http://schemas.openxmlformats.org/drawingml/2006/table">
            <a:tbl>
              <a:tblPr firstRow="1" bandRow="1">
                <a:tableStyleId>{5C22544A-7EE6-4342-B048-85BDC9FD1C3A}</a:tableStyleId>
              </a:tblPr>
              <a:tblGrid>
                <a:gridCol w="1110177">
                  <a:extLst>
                    <a:ext uri="{9D8B030D-6E8A-4147-A177-3AD203B41FA5}">
                      <a16:colId xmlns:a16="http://schemas.microsoft.com/office/drawing/2014/main" val="3795206225"/>
                    </a:ext>
                  </a:extLst>
                </a:gridCol>
                <a:gridCol w="7704160">
                  <a:extLst>
                    <a:ext uri="{9D8B030D-6E8A-4147-A177-3AD203B41FA5}">
                      <a16:colId xmlns:a16="http://schemas.microsoft.com/office/drawing/2014/main" val="1328953327"/>
                    </a:ext>
                  </a:extLst>
                </a:gridCol>
              </a:tblGrid>
              <a:tr h="6629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現状</a:t>
                      </a:r>
                      <a:endParaRPr kumimoji="1" lang="ja-JP" alt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100" b="0" dirty="0">
                          <a:solidFill>
                            <a:schemeClr val="tx1"/>
                          </a:solidFill>
                        </a:rPr>
                        <a:t>・永久歯列の完成期である中学生でのむし歯の状況の改善が必要</a:t>
                      </a:r>
                      <a:endParaRPr kumimoji="1" lang="en-US" altLang="ja-JP" sz="1100" b="0" dirty="0">
                        <a:solidFill>
                          <a:schemeClr val="tx1"/>
                        </a:solidFill>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100" b="0" dirty="0">
                          <a:solidFill>
                            <a:schemeClr val="tx1"/>
                          </a:solidFill>
                        </a:rPr>
                        <a:t>・児童・生徒が基本的な生活習慣の定着を図りながら、歯と口の健康課題に対して自律的に取り組むことができるよう、</a:t>
                      </a:r>
                      <a:endParaRPr kumimoji="1" lang="en-US" altLang="ja-JP" sz="1100" b="0" dirty="0">
                        <a:solidFill>
                          <a:schemeClr val="tx1"/>
                        </a:solidFill>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100" b="0" dirty="0">
                          <a:solidFill>
                            <a:schemeClr val="tx1"/>
                          </a:solidFill>
                        </a:rPr>
                        <a:t>　発育・発展に応じて支援することが重要　</a:t>
                      </a:r>
                      <a:endParaRPr kumimoji="1" lang="en-US" altLang="ja-JP" sz="11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563474"/>
                  </a:ext>
                </a:extLst>
              </a:tr>
              <a:tr h="662941">
                <a:tc>
                  <a:txBody>
                    <a:bodyPr/>
                    <a:lstStyle/>
                    <a:p>
                      <a:r>
                        <a:rPr kumimoji="1" lang="ja-JP" altLang="en-US" sz="1600" b="1" dirty="0">
                          <a:solidFill>
                            <a:schemeClr val="bg1"/>
                          </a:solidFill>
                          <a:latin typeface="游ゴシック" panose="020B0400000000000000" pitchFamily="50" charset="-128"/>
                          <a:ea typeface="游ゴシック" panose="020B0400000000000000" pitchFamily="50" charset="-128"/>
                        </a:rPr>
                        <a:t>本年度の     </a:t>
                      </a:r>
                      <a:endParaRPr kumimoji="1" lang="en-US" altLang="ja-JP" sz="1600" b="1" dirty="0">
                        <a:solidFill>
                          <a:schemeClr val="bg1"/>
                        </a:solidFill>
                        <a:latin typeface="游ゴシック" panose="020B0400000000000000" pitchFamily="50" charset="-128"/>
                        <a:ea typeface="游ゴシック" panose="020B0400000000000000" pitchFamily="50" charset="-128"/>
                      </a:endParaRPr>
                    </a:p>
                    <a:p>
                      <a:r>
                        <a:rPr kumimoji="1" lang="en-US" altLang="ja-JP" sz="1600" b="1" dirty="0">
                          <a:solidFill>
                            <a:schemeClr val="bg1"/>
                          </a:solidFill>
                          <a:latin typeface="游ゴシック" panose="020B0400000000000000" pitchFamily="50" charset="-128"/>
                          <a:ea typeface="游ゴシック" panose="020B0400000000000000" pitchFamily="50" charset="-128"/>
                        </a:rPr>
                        <a:t> </a:t>
                      </a:r>
                      <a:r>
                        <a:rPr kumimoji="1" lang="ja-JP" altLang="en-US" sz="1600" b="1" dirty="0">
                          <a:solidFill>
                            <a:schemeClr val="bg1"/>
                          </a:solidFill>
                          <a:latin typeface="游ゴシック" panose="020B0400000000000000" pitchFamily="50" charset="-128"/>
                          <a:ea typeface="游ゴシック" panose="020B0400000000000000" pitchFamily="50" charset="-128"/>
                        </a:rPr>
                        <a:t>取組み</a:t>
                      </a:r>
                      <a:endParaRPr kumimoji="1" lang="en-US" altLang="ja-JP" sz="1600" b="1" dirty="0">
                        <a:solidFill>
                          <a:schemeClr val="bg1"/>
                        </a:solidFill>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200" b="0" dirty="0">
                          <a:solidFill>
                            <a:schemeClr val="tx1"/>
                          </a:solidFill>
                        </a:rPr>
                        <a:t>《</a:t>
                      </a:r>
                      <a:r>
                        <a:rPr kumimoji="1" lang="ja-JP" altLang="en-US" sz="1200" b="0" u="sng" dirty="0">
                          <a:solidFill>
                            <a:schemeClr val="tx1"/>
                          </a:solidFill>
                        </a:rPr>
                        <a:t>啓発</a:t>
                      </a:r>
                      <a:r>
                        <a:rPr kumimoji="1" lang="en-US" altLang="ja-JP" sz="1200" b="0" dirty="0">
                          <a:solidFill>
                            <a:schemeClr val="tx1"/>
                          </a:solidFill>
                        </a:rPr>
                        <a:t>》</a:t>
                      </a: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■（再掲）公民連携の枠組みを活用した普及啓発</a:t>
                      </a:r>
                      <a:endParaRPr kumimoji="1" lang="en-US" altLang="ja-JP" sz="1100" b="0" dirty="0">
                        <a:solidFill>
                          <a:schemeClr val="tx1"/>
                        </a:solidFill>
                      </a:endParaRPr>
                    </a:p>
                    <a:p>
                      <a:pPr>
                        <a:lnSpc>
                          <a:spcPts val="1500"/>
                        </a:lnSpc>
                      </a:pPr>
                      <a:r>
                        <a:rPr kumimoji="1" lang="ja-JP" altLang="en-US" sz="1100" b="0" dirty="0">
                          <a:solidFill>
                            <a:schemeClr val="tx1"/>
                          </a:solidFill>
                          <a:highlight>
                            <a:srgbClr val="00FF00"/>
                          </a:highlight>
                        </a:rPr>
                        <a:t>■</a:t>
                      </a:r>
                      <a:r>
                        <a:rPr kumimoji="1" lang="ja-JP" altLang="en-US" sz="1100" b="1" u="none" dirty="0">
                          <a:solidFill>
                            <a:schemeClr val="tx1"/>
                          </a:solidFill>
                        </a:rPr>
                        <a:t>「大阪府よい歯・口を守る学校・園表彰」、</a:t>
                      </a:r>
                      <a:r>
                        <a:rPr kumimoji="1" lang="ja-JP" altLang="en-US" sz="1100" b="1" dirty="0">
                          <a:solidFill>
                            <a:schemeClr val="tx1"/>
                          </a:solidFill>
                        </a:rPr>
                        <a:t>歯と口の健康標語コンクール、大阪府</a:t>
                      </a:r>
                      <a:r>
                        <a:rPr kumimoji="1" lang="en-US" altLang="ja-JP" sz="1100" b="1" dirty="0">
                          <a:solidFill>
                            <a:schemeClr val="tx1"/>
                          </a:solidFill>
                        </a:rPr>
                        <a:t>〈</a:t>
                      </a:r>
                      <a:r>
                        <a:rPr kumimoji="1" lang="ja-JP" altLang="en-US" sz="1100" b="1" dirty="0">
                          <a:solidFill>
                            <a:schemeClr val="tx1"/>
                          </a:solidFill>
                        </a:rPr>
                        <a:t>歯の保健</a:t>
                      </a:r>
                      <a:r>
                        <a:rPr kumimoji="1" lang="en-US" altLang="ja-JP" sz="1100" b="1" dirty="0">
                          <a:solidFill>
                            <a:schemeClr val="tx1"/>
                          </a:solidFill>
                        </a:rPr>
                        <a:t>〉</a:t>
                      </a:r>
                      <a:r>
                        <a:rPr kumimoji="1" lang="ja-JP" altLang="en-US" sz="1100" b="1" dirty="0">
                          <a:solidFill>
                            <a:schemeClr val="tx1"/>
                          </a:solidFill>
                        </a:rPr>
                        <a:t>図画・ポスターコン</a:t>
                      </a:r>
                      <a:endParaRPr kumimoji="1" lang="en-US" altLang="ja-JP" sz="1100" b="1"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1" dirty="0">
                          <a:solidFill>
                            <a:schemeClr val="tx1"/>
                          </a:solidFill>
                        </a:rPr>
                        <a:t>　クールへの事業協力及び知事賞・教育委員会賞の授与</a:t>
                      </a: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■生きる力をはぐくむ歯・口の健康づくり推進事業等を活用した歯科保健推進校への支援</a:t>
                      </a: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1" dirty="0">
                          <a:solidFill>
                            <a:schemeClr val="tx1"/>
                          </a:solidFill>
                        </a:rPr>
                        <a:t>■</a:t>
                      </a:r>
                      <a:r>
                        <a:rPr kumimoji="1" lang="ja-JP" altLang="en-US" sz="1100" b="0" dirty="0">
                          <a:solidFill>
                            <a:schemeClr val="tx1"/>
                          </a:solidFill>
                        </a:rPr>
                        <a:t>全国小学生はみがき大会への事業協力</a:t>
                      </a: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1" dirty="0">
                          <a:solidFill>
                            <a:schemeClr val="tx1"/>
                          </a:solidFill>
                        </a:rPr>
                        <a:t>■</a:t>
                      </a:r>
                      <a:r>
                        <a:rPr kumimoji="1" lang="ja-JP" altLang="en-US" sz="1000" b="0" dirty="0">
                          <a:solidFill>
                            <a:schemeClr val="tx1"/>
                          </a:solidFill>
                        </a:rPr>
                        <a:t>（再掲）</a:t>
                      </a:r>
                      <a:r>
                        <a:rPr kumimoji="1" lang="en-US" altLang="ja-JP" sz="1000" b="0" dirty="0">
                          <a:solidFill>
                            <a:schemeClr val="tx1"/>
                          </a:solidFill>
                          <a:latin typeface="+mn-ea"/>
                          <a:ea typeface="+mn-ea"/>
                        </a:rPr>
                        <a:t>SNS</a:t>
                      </a:r>
                      <a:r>
                        <a:rPr kumimoji="1" lang="ja-JP" altLang="en-US" sz="1000" b="0" dirty="0">
                          <a:solidFill>
                            <a:schemeClr val="tx1"/>
                          </a:solidFill>
                          <a:latin typeface="+mn-ea"/>
                          <a:ea typeface="+mn-ea"/>
                        </a:rPr>
                        <a:t>、</a:t>
                      </a:r>
                      <a:r>
                        <a:rPr kumimoji="1" lang="ja-JP" altLang="en-US" sz="1000" b="0" dirty="0">
                          <a:solidFill>
                            <a:schemeClr val="tx1"/>
                          </a:solidFill>
                        </a:rPr>
                        <a:t>府ホームページ、啓発冊子等を活用し、フッ化物塗布等について普及啓発、公民連携、アスマイル</a:t>
                      </a:r>
                      <a:endParaRPr kumimoji="1" lang="en-US" altLang="ja-JP" sz="1000" b="0" dirty="0">
                        <a:solidFill>
                          <a:schemeClr val="tx1"/>
                        </a:solidFill>
                      </a:endParaRPr>
                    </a:p>
                    <a:p>
                      <a:pPr>
                        <a:lnSpc>
                          <a:spcPts val="1500"/>
                        </a:lnSpc>
                      </a:pPr>
                      <a:endParaRPr kumimoji="1" lang="en-US" altLang="ja-JP" sz="1100" b="0" dirty="0">
                        <a:solidFill>
                          <a:schemeClr val="tx1"/>
                        </a:solidFill>
                      </a:endParaRPr>
                    </a:p>
                    <a:p>
                      <a:pPr>
                        <a:lnSpc>
                          <a:spcPts val="1500"/>
                        </a:lnSpc>
                      </a:pPr>
                      <a:r>
                        <a:rPr kumimoji="1" lang="en-US" altLang="ja-JP" sz="1200" b="0" dirty="0">
                          <a:solidFill>
                            <a:schemeClr val="tx1"/>
                          </a:solidFill>
                        </a:rPr>
                        <a:t>《</a:t>
                      </a:r>
                      <a:r>
                        <a:rPr kumimoji="1" lang="ja-JP" altLang="en-US" sz="1200" b="0" u="sng" dirty="0">
                          <a:solidFill>
                            <a:schemeClr val="tx1"/>
                          </a:solidFill>
                        </a:rPr>
                        <a:t>市町村支援</a:t>
                      </a:r>
                      <a:r>
                        <a:rPr kumimoji="1" lang="en-US" altLang="ja-JP" sz="1200" b="0" dirty="0">
                          <a:solidFill>
                            <a:schemeClr val="tx1"/>
                          </a:solidFill>
                        </a:rPr>
                        <a:t>》</a:t>
                      </a:r>
                    </a:p>
                    <a:p>
                      <a:pPr>
                        <a:lnSpc>
                          <a:spcPts val="1500"/>
                        </a:lnSpc>
                      </a:pPr>
                      <a:r>
                        <a:rPr kumimoji="1" lang="ja-JP" altLang="en-US" sz="1100" b="0" dirty="0">
                          <a:solidFill>
                            <a:schemeClr val="tx1"/>
                          </a:solidFill>
                        </a:rPr>
                        <a:t>■大阪府学校歯科保健研究大会での実践発表会への</a:t>
                      </a:r>
                      <a:r>
                        <a:rPr kumimoji="1" lang="ja-JP" altLang="en-US" sz="1100" b="0" dirty="0">
                          <a:solidFill>
                            <a:schemeClr val="tx1"/>
                          </a:solidFill>
                          <a:latin typeface="+mn-ea"/>
                          <a:ea typeface="+mn-ea"/>
                        </a:rPr>
                        <a:t>指導助言</a:t>
                      </a:r>
                      <a:endParaRPr kumimoji="1" lang="en-US" altLang="ja-JP" sz="1100" b="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■学校保健主管課長会等での情報提供</a:t>
                      </a: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000" b="0" dirty="0">
                          <a:solidFill>
                            <a:schemeClr val="tx1"/>
                          </a:solidFill>
                        </a:rPr>
                        <a:t>■（再掲）大阪府歯科口腔保健推進連絡会、口腔保健支援センター、大阪府市町村歯科口腔保健実態調査</a:t>
                      </a: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73774274"/>
                  </a:ext>
                </a:extLst>
              </a:tr>
            </a:tbl>
          </a:graphicData>
        </a:graphic>
      </p:graphicFrame>
      <p:sp>
        <p:nvSpPr>
          <p:cNvPr id="7" name="テキスト ボックス 6">
            <a:extLst>
              <a:ext uri="{FF2B5EF4-FFF2-40B4-BE49-F238E27FC236}">
                <a16:creationId xmlns:a16="http://schemas.microsoft.com/office/drawing/2014/main" id="{47243972-6BBD-412A-9801-0DBCFFEC0990}"/>
              </a:ext>
            </a:extLst>
          </p:cNvPr>
          <p:cNvSpPr txBox="1"/>
          <p:nvPr/>
        </p:nvSpPr>
        <p:spPr>
          <a:xfrm>
            <a:off x="8058640" y="15424"/>
            <a:ext cx="14670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highlight>
                  <a:srgbClr val="00FF00"/>
                </a:highlight>
                <a:uLnTx/>
                <a:uFillTx/>
                <a:latin typeface="游ゴシック" panose="020B0400000000000000" pitchFamily="50" charset="-128"/>
                <a:ea typeface="游ゴシック" panose="020B0400000000000000"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特に説明したい項目</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2" name="図 11">
            <a:extLst>
              <a:ext uri="{FF2B5EF4-FFF2-40B4-BE49-F238E27FC236}">
                <a16:creationId xmlns:a16="http://schemas.microsoft.com/office/drawing/2014/main" id="{9ECC29EE-4E99-4121-A386-9267AD300C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48661" y="3429000"/>
            <a:ext cx="1881328" cy="2683118"/>
          </a:xfrm>
          <a:prstGeom prst="rect">
            <a:avLst/>
          </a:prstGeom>
          <a:ln>
            <a:solidFill>
              <a:schemeClr val="tx1"/>
            </a:solidFill>
          </a:ln>
        </p:spPr>
      </p:pic>
      <p:pic>
        <p:nvPicPr>
          <p:cNvPr id="14" name="図 13">
            <a:extLst>
              <a:ext uri="{FF2B5EF4-FFF2-40B4-BE49-F238E27FC236}">
                <a16:creationId xmlns:a16="http://schemas.microsoft.com/office/drawing/2014/main" id="{45CB3390-AFCD-4798-A410-0E8F89993CA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64160" y="4193200"/>
            <a:ext cx="2821173" cy="1699938"/>
          </a:xfrm>
          <a:prstGeom prst="rect">
            <a:avLst/>
          </a:prstGeom>
          <a:ln>
            <a:solidFill>
              <a:schemeClr val="dk1"/>
            </a:solidFill>
          </a:ln>
        </p:spPr>
      </p:pic>
      <p:sp>
        <p:nvSpPr>
          <p:cNvPr id="8" name="スライド番号プレースホルダー 1">
            <a:extLst>
              <a:ext uri="{FF2B5EF4-FFF2-40B4-BE49-F238E27FC236}">
                <a16:creationId xmlns:a16="http://schemas.microsoft.com/office/drawing/2014/main" id="{B1BB13E1-64A0-4EF0-886D-FA51FB7FE42D}"/>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76</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4843601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B16BA9BD-5CD9-4277-B662-D5403E715D77}"/>
              </a:ext>
            </a:extLst>
          </p:cNvPr>
          <p:cNvGraphicFramePr>
            <a:graphicFrameLocks noGrp="1"/>
          </p:cNvGraphicFramePr>
          <p:nvPr/>
        </p:nvGraphicFramePr>
        <p:xfrm>
          <a:off x="367413" y="421368"/>
          <a:ext cx="8814337" cy="4036456"/>
        </p:xfrm>
        <a:graphic>
          <a:graphicData uri="http://schemas.openxmlformats.org/drawingml/2006/table">
            <a:tbl>
              <a:tblPr firstRow="1" bandRow="1">
                <a:tableStyleId>{5C22544A-7EE6-4342-B048-85BDC9FD1C3A}</a:tableStyleId>
              </a:tblPr>
              <a:tblGrid>
                <a:gridCol w="1216458">
                  <a:extLst>
                    <a:ext uri="{9D8B030D-6E8A-4147-A177-3AD203B41FA5}">
                      <a16:colId xmlns:a16="http://schemas.microsoft.com/office/drawing/2014/main" val="1733407637"/>
                    </a:ext>
                  </a:extLst>
                </a:gridCol>
                <a:gridCol w="7597879">
                  <a:extLst>
                    <a:ext uri="{9D8B030D-6E8A-4147-A177-3AD203B41FA5}">
                      <a16:colId xmlns:a16="http://schemas.microsoft.com/office/drawing/2014/main" val="3086030217"/>
                    </a:ext>
                  </a:extLst>
                </a:gridCol>
              </a:tblGrid>
              <a:tr h="92269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latin typeface="游ゴシック" panose="020B0400000000000000" pitchFamily="50" charset="-128"/>
                          <a:ea typeface="+mn-ea"/>
                        </a:rPr>
                        <a:t>令和７年度最終予算</a:t>
                      </a:r>
                      <a:endParaRPr kumimoji="1" lang="en-US" altLang="ja-JP" sz="1600" b="1" dirty="0">
                        <a:solidFill>
                          <a:schemeClr val="bg1"/>
                        </a:solidFill>
                        <a:latin typeface="游ゴシック" panose="020B0400000000000000" pitchFamily="50" charset="-128"/>
                        <a:ea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bg1"/>
                          </a:solidFill>
                          <a:latin typeface="+mn-ea"/>
                          <a:ea typeface="+mn-ea"/>
                        </a:rPr>
                        <a:t>（主要事業）</a:t>
                      </a:r>
                      <a:endParaRPr kumimoji="1" lang="ja-JP" alt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100" b="0" dirty="0">
                          <a:solidFill>
                            <a:schemeClr val="tx1"/>
                          </a:solidFill>
                          <a:latin typeface="+mn-ea"/>
                          <a:ea typeface="+mn-ea"/>
                        </a:rPr>
                        <a:t>生涯歯科保健推進事業（</a:t>
                      </a:r>
                      <a:r>
                        <a:rPr kumimoji="1" lang="en-US" altLang="ja-JP" sz="1100" b="0" dirty="0">
                          <a:solidFill>
                            <a:schemeClr val="tx1"/>
                          </a:solidFill>
                          <a:latin typeface="+mn-ea"/>
                          <a:ea typeface="+mn-ea"/>
                        </a:rPr>
                        <a:t>1,848</a:t>
                      </a:r>
                      <a:r>
                        <a:rPr kumimoji="1" lang="ja-JP" altLang="en-US" sz="1100" b="0" dirty="0">
                          <a:solidFill>
                            <a:schemeClr val="tx1"/>
                          </a:solidFill>
                          <a:latin typeface="+mn-ea"/>
                          <a:ea typeface="+mn-ea"/>
                        </a:rPr>
                        <a:t>千円）</a:t>
                      </a:r>
                      <a:endParaRPr kumimoji="1" lang="en-US" altLang="ja-JP" sz="1100" b="0" dirty="0">
                        <a:solidFill>
                          <a:schemeClr val="tx1"/>
                        </a:solidFill>
                        <a:latin typeface="+mn-ea"/>
                        <a:ea typeface="+mn-ea"/>
                      </a:endParaRPr>
                    </a:p>
                    <a:p>
                      <a:pPr>
                        <a:lnSpc>
                          <a:spcPts val="1500"/>
                        </a:lnSpc>
                      </a:pPr>
                      <a:r>
                        <a:rPr kumimoji="1" lang="ja-JP" altLang="en-US" sz="1100" b="0" dirty="0">
                          <a:solidFill>
                            <a:schemeClr val="tx1"/>
                          </a:solidFill>
                          <a:latin typeface="+mn-ea"/>
                          <a:ea typeface="+mn-ea"/>
                        </a:rPr>
                        <a:t>大阪府歯科口腔保健計画推進事業（</a:t>
                      </a:r>
                      <a:r>
                        <a:rPr kumimoji="1" lang="en-US" altLang="ja-JP" sz="1100" b="0" dirty="0">
                          <a:solidFill>
                            <a:schemeClr val="tx1"/>
                          </a:solidFill>
                          <a:latin typeface="+mn-ea"/>
                          <a:ea typeface="+mn-ea"/>
                        </a:rPr>
                        <a:t>6,382</a:t>
                      </a:r>
                      <a:r>
                        <a:rPr kumimoji="1" lang="ja-JP" altLang="en-US" sz="1100" b="0" dirty="0">
                          <a:solidFill>
                            <a:schemeClr val="tx1"/>
                          </a:solidFill>
                          <a:latin typeface="+mn-ea"/>
                          <a:ea typeface="+mn-ea"/>
                        </a:rPr>
                        <a:t>千円）</a:t>
                      </a:r>
                      <a:endParaRPr kumimoji="1" lang="en-US" altLang="ja-JP" sz="1100" b="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5438048"/>
                  </a:ext>
                </a:extLst>
              </a:tr>
              <a:tr h="1153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課題・必要な取組み</a:t>
                      </a:r>
                      <a:endParaRPr kumimoji="1" lang="ja-JP"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■コンクール等に参加する学校・園が限定</a:t>
                      </a:r>
                      <a:endParaRPr kumimoji="1" lang="en-US" altLang="ja-JP" sz="1100" b="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■府民への効果的な周知啓発</a:t>
                      </a:r>
                      <a:endParaRPr kumimoji="1" lang="en-US" altLang="ja-JP" sz="1100" b="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　（内容：むし歯予防、適切な食習慣、適切な生活習慣等）</a:t>
                      </a:r>
                      <a:endParaRPr kumimoji="1" lang="en-US" altLang="ja-JP" sz="1100" b="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■市町村等の取組状況把握、連携の推進</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07560952"/>
                  </a:ext>
                </a:extLst>
              </a:tr>
              <a:tr h="115338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 次年度の主な取組み</a:t>
                      </a:r>
                      <a:endParaRPr kumimoji="1" lang="ja-JP"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■各種研修等の機会を通じて、学校保健関係教職員へコンクール等の周知</a:t>
                      </a:r>
                      <a:endParaRPr kumimoji="1" lang="en-US" altLang="ja-JP" sz="1100" b="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■様々な機会を通じて情報提供や支援等を実施</a:t>
                      </a:r>
                      <a:endParaRPr kumimoji="1" lang="en-US" altLang="ja-JP" sz="1100" b="0" dirty="0">
                        <a:solidFill>
                          <a:schemeClr val="tx1"/>
                        </a:solidFill>
                        <a:latin typeface="+mn-ea"/>
                        <a:ea typeface="+mn-ea"/>
                      </a:endParaRPr>
                    </a:p>
                    <a:p>
                      <a:pPr>
                        <a:lnSpc>
                          <a:spcPts val="1500"/>
                        </a:lnSpc>
                      </a:pPr>
                      <a:r>
                        <a:rPr kumimoji="1" lang="ja-JP" altLang="en-US" sz="1100" b="0" dirty="0">
                          <a:solidFill>
                            <a:schemeClr val="tx1"/>
                          </a:solidFill>
                          <a:highlight>
                            <a:srgbClr val="00FF00"/>
                          </a:highlight>
                          <a:latin typeface="+mn-ea"/>
                          <a:ea typeface="+mn-ea"/>
                        </a:rPr>
                        <a:t>■</a:t>
                      </a:r>
                      <a:r>
                        <a:rPr kumimoji="1" lang="en-US" altLang="ja-JP" sz="1100" b="1" dirty="0">
                          <a:solidFill>
                            <a:schemeClr val="tx1"/>
                          </a:solidFill>
                          <a:latin typeface="+mn-ea"/>
                          <a:ea typeface="+mn-ea"/>
                        </a:rPr>
                        <a:t>SNS</a:t>
                      </a:r>
                      <a:r>
                        <a:rPr kumimoji="1" lang="ja-JP" altLang="en-US" sz="1100" b="1" dirty="0">
                          <a:solidFill>
                            <a:schemeClr val="tx1"/>
                          </a:solidFill>
                          <a:latin typeface="+mn-ea"/>
                          <a:ea typeface="+mn-ea"/>
                        </a:rPr>
                        <a:t>、「アスマイル」、府の広報媒体、公民連携の枠組みを活用し、幅広い世代の府民への啓発</a:t>
                      </a:r>
                      <a:endParaRPr kumimoji="1" lang="en-US" altLang="ja-JP" sz="1100" b="1" dirty="0">
                        <a:solidFill>
                          <a:schemeClr val="tx1"/>
                        </a:solidFill>
                        <a:latin typeface="+mn-ea"/>
                        <a:ea typeface="+mn-ea"/>
                      </a:endParaRPr>
                    </a:p>
                    <a:p>
                      <a:pPr>
                        <a:lnSpc>
                          <a:spcPts val="1500"/>
                        </a:lnSpc>
                      </a:pPr>
                      <a:r>
                        <a:rPr kumimoji="1" lang="ja-JP" altLang="en-US" sz="1100" b="0" dirty="0">
                          <a:solidFill>
                            <a:schemeClr val="tx1"/>
                          </a:solidFill>
                          <a:latin typeface="+mn-ea"/>
                          <a:ea typeface="+mn-ea"/>
                        </a:rPr>
                        <a:t>■口腔保健支援センター</a:t>
                      </a:r>
                      <a:r>
                        <a:rPr kumimoji="1" lang="ja-JP" altLang="en-US" sz="1100" b="0" strike="noStrike" dirty="0">
                          <a:solidFill>
                            <a:schemeClr val="tx1"/>
                          </a:solidFill>
                          <a:latin typeface="+mn-ea"/>
                          <a:ea typeface="+mn-ea"/>
                        </a:rPr>
                        <a:t>による市町村支援を継続</a:t>
                      </a:r>
                      <a:endParaRPr kumimoji="1" lang="en-US" altLang="ja-JP" sz="11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98495389"/>
                  </a:ext>
                </a:extLst>
              </a:tr>
              <a:tr h="807006">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latin typeface="游ゴシック" panose="020B0400000000000000" pitchFamily="50" charset="-128"/>
                          <a:ea typeface="游ゴシック" panose="020B0400000000000000" pitchFamily="50" charset="-128"/>
                        </a:rPr>
                        <a:t>令和８年度予算</a:t>
                      </a:r>
                      <a:endParaRPr kumimoji="1" lang="en-US" altLang="ja-JP" sz="1600" b="1" dirty="0">
                        <a:solidFill>
                          <a:schemeClr val="bg1"/>
                        </a:solidFill>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bg1"/>
                          </a:solidFill>
                          <a:latin typeface="+mn-ea"/>
                          <a:ea typeface="+mn-ea"/>
                        </a:rPr>
                        <a:t>（主要事業）</a:t>
                      </a:r>
                      <a:endParaRPr kumimoji="1" lang="ja-JP" alt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dirty="0">
                          <a:solidFill>
                            <a:schemeClr val="tx1"/>
                          </a:solidFill>
                          <a:latin typeface="+mn-ea"/>
                          <a:ea typeface="+mn-ea"/>
                        </a:rPr>
                        <a:t>生涯歯科保健推進事業（</a:t>
                      </a:r>
                      <a:r>
                        <a:rPr kumimoji="1" lang="en-US" altLang="ja-JP" sz="1100" dirty="0">
                          <a:solidFill>
                            <a:schemeClr val="tx1"/>
                          </a:solidFill>
                          <a:latin typeface="+mn-ea"/>
                          <a:ea typeface="+mn-ea"/>
                        </a:rPr>
                        <a:t>1,944</a:t>
                      </a:r>
                      <a:r>
                        <a:rPr kumimoji="1" lang="ja-JP" altLang="en-US" sz="1100" dirty="0">
                          <a:solidFill>
                            <a:schemeClr val="tx1"/>
                          </a:solidFill>
                          <a:latin typeface="+mn-ea"/>
                          <a:ea typeface="+mn-ea"/>
                        </a:rPr>
                        <a:t>千円）</a:t>
                      </a:r>
                      <a:endParaRPr kumimoji="1" lang="en-US" altLang="ja-JP" sz="110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dirty="0">
                          <a:solidFill>
                            <a:schemeClr val="tx1"/>
                          </a:solidFill>
                          <a:latin typeface="+mn-ea"/>
                          <a:ea typeface="+mn-ea"/>
                        </a:rPr>
                        <a:t>大阪府歯科口腔保健計画推進事業（</a:t>
                      </a:r>
                      <a:r>
                        <a:rPr kumimoji="1" lang="en-US" altLang="ja-JP" sz="1100" dirty="0">
                          <a:solidFill>
                            <a:schemeClr val="tx1"/>
                          </a:solidFill>
                          <a:latin typeface="+mn-ea"/>
                          <a:ea typeface="+mn-ea"/>
                        </a:rPr>
                        <a:t>6,695</a:t>
                      </a:r>
                      <a:r>
                        <a:rPr kumimoji="1" lang="ja-JP" altLang="en-US" sz="1100" dirty="0">
                          <a:solidFill>
                            <a:schemeClr val="tx1"/>
                          </a:solidFill>
                          <a:latin typeface="+mn-ea"/>
                          <a:ea typeface="+mn-ea"/>
                        </a:rPr>
                        <a:t>千円）</a:t>
                      </a:r>
                      <a:endParaRPr kumimoji="1" lang="en-US" altLang="ja-JP" sz="110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4942237"/>
                  </a:ext>
                </a:extLst>
              </a:tr>
            </a:tbl>
          </a:graphicData>
        </a:graphic>
      </p:graphicFrame>
      <p:sp>
        <p:nvSpPr>
          <p:cNvPr id="4" name="テキスト ボックス 3">
            <a:extLst>
              <a:ext uri="{FF2B5EF4-FFF2-40B4-BE49-F238E27FC236}">
                <a16:creationId xmlns:a16="http://schemas.microsoft.com/office/drawing/2014/main" id="{63C92F01-D936-4005-AD6D-24063012C522}"/>
              </a:ext>
            </a:extLst>
          </p:cNvPr>
          <p:cNvSpPr txBox="1"/>
          <p:nvPr/>
        </p:nvSpPr>
        <p:spPr>
          <a:xfrm>
            <a:off x="8058640" y="15424"/>
            <a:ext cx="14670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highlight>
                  <a:srgbClr val="00FF00"/>
                </a:highlight>
                <a:uLnTx/>
                <a:uFillTx/>
                <a:latin typeface="游ゴシック" panose="020B0400000000000000" pitchFamily="50" charset="-128"/>
                <a:ea typeface="游ゴシック" panose="020B0400000000000000"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特に説明したい項目</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スライド番号プレースホルダー 1">
            <a:extLst>
              <a:ext uri="{FF2B5EF4-FFF2-40B4-BE49-F238E27FC236}">
                <a16:creationId xmlns:a16="http://schemas.microsoft.com/office/drawing/2014/main" id="{8BA8FC8C-11AF-4591-A4F9-BFFC9661BBBE}"/>
              </a:ext>
            </a:extLst>
          </p:cNvPr>
          <p:cNvSpPr txBox="1">
            <a:spLocks/>
          </p:cNvSpPr>
          <p:nvPr/>
        </p:nvSpPr>
        <p:spPr>
          <a:xfrm>
            <a:off x="955819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77</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1331629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0" y="0"/>
            <a:ext cx="9906000" cy="768986"/>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１　歯科疾患の予防・早期発見、口の機能の維持向上</a:t>
            </a:r>
          </a:p>
        </p:txBody>
      </p:sp>
      <p:sp>
        <p:nvSpPr>
          <p:cNvPr id="8" name="正方形/長方形 7"/>
          <p:cNvSpPr/>
          <p:nvPr/>
        </p:nvSpPr>
        <p:spPr>
          <a:xfrm>
            <a:off x="268310" y="873962"/>
            <a:ext cx="9369380" cy="443282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計画Ｐ</a:t>
            </a:r>
            <a:r>
              <a:rPr kumimoji="1" lang="en-US" altLang="ja-JP" sz="18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59</a:t>
            </a:r>
            <a:endParaRPr kumimoji="1"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5" name="正方形/長方形 14"/>
          <p:cNvSpPr/>
          <p:nvPr/>
        </p:nvSpPr>
        <p:spPr>
          <a:xfrm>
            <a:off x="129324" y="873546"/>
            <a:ext cx="4584344" cy="356123"/>
          </a:xfrm>
          <a:prstGeom prst="rect">
            <a:avLst/>
          </a:prstGeom>
          <a:solidFill>
            <a:srgbClr val="002060"/>
          </a:solidFill>
        </p:spPr>
        <p:txBody>
          <a:bodyPr wrap="square" anchor="ctr">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mn-cs"/>
              </a:rPr>
              <a:t>（３）青年</a:t>
            </a:r>
            <a:r>
              <a:rPr kumimoji="1" lang="ja-JP" altLang="en-US"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期・壮年期　</a:t>
            </a: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計画</a:t>
            </a:r>
            <a:r>
              <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P.31- 32</a:t>
            </a:r>
            <a:endParaRPr kumimoji="1" lang="en-US" altLang="ja-JP"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1" name="正方形/長方形 10"/>
          <p:cNvSpPr/>
          <p:nvPr/>
        </p:nvSpPr>
        <p:spPr>
          <a:xfrm>
            <a:off x="382272" y="1828362"/>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府民の行動目標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正方形/長方形 11"/>
          <p:cNvSpPr/>
          <p:nvPr/>
        </p:nvSpPr>
        <p:spPr>
          <a:xfrm>
            <a:off x="530346" y="2123060"/>
            <a:ext cx="8990613" cy="1124703"/>
          </a:xfrm>
          <a:prstGeom prst="rect">
            <a:avLst/>
          </a:prstGeom>
        </p:spPr>
        <p:txBody>
          <a:bodyPr wrap="square" lIns="36000" tIns="72000" rIns="36000" bIns="3600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15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家庭や職場などにおいて、歯間部清掃用器具（デンタルフロス、歯間ブラシ等）を使ったセルフケア（歯と口の清掃）を行います。</a:t>
            </a:r>
          </a:p>
          <a:p>
            <a:pPr marL="0" marR="0" lvl="0" indent="0" algn="l" defTabSz="457200" rtl="0" eaLnBrk="1" fontAlgn="auto" latinLnBrk="0" hangingPunct="1">
              <a:lnSpc>
                <a:spcPts val="17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▽市町村で実施している成人歯科健診（歯周病検診）などを活用し、定期的に歯科健診を受診します。</a:t>
            </a:r>
          </a:p>
          <a:p>
            <a:pPr marL="0" marR="0" lvl="0" indent="0" algn="l" defTabSz="457200" rtl="0" eaLnBrk="1" fontAlgn="auto" latinLnBrk="0" hangingPunct="1">
              <a:lnSpc>
                <a:spcPts val="17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▽かかりつけ歯科医を持ち、むし歯や歯周病の予防及び、早期発見による重症化予防に取組みます。</a:t>
            </a:r>
          </a:p>
          <a:p>
            <a:pPr marL="0" marR="0" lvl="0" indent="0" algn="l" defTabSz="457200" rtl="0" eaLnBrk="1" fontAlgn="auto" latinLnBrk="0" hangingPunct="1">
              <a:lnSpc>
                <a:spcPts val="17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▽ゆっくりよく噛んでメタボリックシンドロームを予防します。</a:t>
            </a:r>
          </a:p>
          <a:p>
            <a:pPr marL="0" marR="0" lvl="0" indent="0" algn="l" defTabSz="457200" rtl="0" eaLnBrk="1" fontAlgn="auto" latinLnBrk="0" hangingPunct="1">
              <a:lnSpc>
                <a:spcPts val="17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▽喫煙や糖尿病等の生活習慣病と歯周病との関係について正しい知識を持ちます。</a:t>
            </a:r>
          </a:p>
          <a:p>
            <a:pPr marL="0" marR="0" lvl="0" indent="0" algn="l" defTabSz="457200" rtl="0" eaLnBrk="1" fontAlgn="auto" latinLnBrk="0" hangingPunct="1">
              <a:lnSpc>
                <a:spcPts val="17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角丸四角形 13"/>
          <p:cNvSpPr/>
          <p:nvPr/>
        </p:nvSpPr>
        <p:spPr>
          <a:xfrm>
            <a:off x="376959" y="1777105"/>
            <a:ext cx="9144000" cy="3335912"/>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 name="角丸四角形 15"/>
          <p:cNvSpPr/>
          <p:nvPr/>
        </p:nvSpPr>
        <p:spPr>
          <a:xfrm>
            <a:off x="376959" y="1345105"/>
            <a:ext cx="2088000" cy="432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みんなでめざす目標</a:t>
            </a:r>
          </a:p>
        </p:txBody>
      </p:sp>
      <p:sp>
        <p:nvSpPr>
          <p:cNvPr id="17" name="角丸四角形 16"/>
          <p:cNvSpPr/>
          <p:nvPr/>
        </p:nvSpPr>
        <p:spPr>
          <a:xfrm>
            <a:off x="2464959" y="1345105"/>
            <a:ext cx="7056000" cy="432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むし歯、歯周治療が必要な府民を減らします</a:t>
            </a:r>
          </a:p>
        </p:txBody>
      </p:sp>
      <p:sp>
        <p:nvSpPr>
          <p:cNvPr id="13" name="正方形/長方形 12"/>
          <p:cNvSpPr/>
          <p:nvPr/>
        </p:nvSpPr>
        <p:spPr>
          <a:xfrm>
            <a:off x="393531" y="3544745"/>
            <a:ext cx="5599428" cy="348481"/>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具体的な取組</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0" name="正方形/長方形 19"/>
          <p:cNvSpPr/>
          <p:nvPr/>
        </p:nvSpPr>
        <p:spPr>
          <a:xfrm>
            <a:off x="530346" y="3833823"/>
            <a:ext cx="8856000" cy="714451"/>
          </a:xfrm>
          <a:prstGeom prst="rect">
            <a:avLst/>
          </a:prstGeom>
        </p:spPr>
        <p:txBody>
          <a:bodyPr wrap="square" lIns="36000" tIns="72000" rIns="36000" bIns="36000">
            <a:no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▽歯科疾患の予防（むし歯予防、歯周病予防）</a:t>
            </a:r>
            <a:endParaRPr kumimoji="0" lang="en-US" altLang="ja-JP" sz="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7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▽早期発見の推進（定期的な歯科健診、かかりつけ歯科医）</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7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▽口の機能の維持、向上</a:t>
            </a:r>
            <a:endParaRPr kumimoji="0" lang="en-US" altLang="ja-JP" sz="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18" name="図 17">
            <a:extLst>
              <a:ext uri="{FF2B5EF4-FFF2-40B4-BE49-F238E27FC236}">
                <a16:creationId xmlns:a16="http://schemas.microsoft.com/office/drawing/2014/main" id="{E1940CFE-309F-4B3C-B936-3F7014A1887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9" name="スライド番号プレースホルダー 1">
            <a:extLst>
              <a:ext uri="{FF2B5EF4-FFF2-40B4-BE49-F238E27FC236}">
                <a16:creationId xmlns:a16="http://schemas.microsoft.com/office/drawing/2014/main" id="{A87CBCB4-623A-4D84-8B78-D31388C79F5A}"/>
              </a:ext>
            </a:extLst>
          </p:cNvPr>
          <p:cNvSpPr txBox="1">
            <a:spLocks/>
          </p:cNvSpPr>
          <p:nvPr/>
        </p:nvSpPr>
        <p:spPr>
          <a:xfrm>
            <a:off x="955819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78</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187371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 18"/>
          <p:cNvGraphicFramePr>
            <a:graphicFrameLocks noGrp="1"/>
          </p:cNvGraphicFramePr>
          <p:nvPr/>
        </p:nvGraphicFramePr>
        <p:xfrm>
          <a:off x="541176" y="1303888"/>
          <a:ext cx="8836090" cy="4755085"/>
        </p:xfrm>
        <a:graphic>
          <a:graphicData uri="http://schemas.openxmlformats.org/drawingml/2006/table">
            <a:tbl>
              <a:tblPr firstRow="1" firstCol="1" bandRow="1">
                <a:tableStyleId>{5C22544A-7EE6-4342-B048-85BDC9FD1C3A}</a:tableStyleId>
              </a:tblPr>
              <a:tblGrid>
                <a:gridCol w="447470">
                  <a:extLst>
                    <a:ext uri="{9D8B030D-6E8A-4147-A177-3AD203B41FA5}">
                      <a16:colId xmlns:a16="http://schemas.microsoft.com/office/drawing/2014/main" val="20000"/>
                    </a:ext>
                  </a:extLst>
                </a:gridCol>
                <a:gridCol w="3284774">
                  <a:extLst>
                    <a:ext uri="{9D8B030D-6E8A-4147-A177-3AD203B41FA5}">
                      <a16:colId xmlns:a16="http://schemas.microsoft.com/office/drawing/2014/main" val="20001"/>
                    </a:ext>
                  </a:extLst>
                </a:gridCol>
                <a:gridCol w="1866123">
                  <a:extLst>
                    <a:ext uri="{9D8B030D-6E8A-4147-A177-3AD203B41FA5}">
                      <a16:colId xmlns:a16="http://schemas.microsoft.com/office/drawing/2014/main" val="20002"/>
                    </a:ext>
                  </a:extLst>
                </a:gridCol>
                <a:gridCol w="1726163">
                  <a:extLst>
                    <a:ext uri="{9D8B030D-6E8A-4147-A177-3AD203B41FA5}">
                      <a16:colId xmlns:a16="http://schemas.microsoft.com/office/drawing/2014/main" val="3882417284"/>
                    </a:ext>
                  </a:extLst>
                </a:gridCol>
                <a:gridCol w="1511560">
                  <a:extLst>
                    <a:ext uri="{9D8B030D-6E8A-4147-A177-3AD203B41FA5}">
                      <a16:colId xmlns:a16="http://schemas.microsoft.com/office/drawing/2014/main" val="20003"/>
                    </a:ext>
                  </a:extLst>
                </a:gridCol>
              </a:tblGrid>
              <a:tr h="767267">
                <a:tc>
                  <a:txBody>
                    <a:bodyPr/>
                    <a:lstStyle/>
                    <a:p>
                      <a:pPr algn="ctr" fontAlgn="auto">
                        <a:lnSpc>
                          <a:spcPts val="1600"/>
                        </a:lnSpc>
                        <a:spcAft>
                          <a:spcPts val="0"/>
                        </a:spcAft>
                      </a:pPr>
                      <a:r>
                        <a:rPr lang="ja-JP" sz="1400" baseline="0" dirty="0">
                          <a:effectLst/>
                          <a:latin typeface="游ゴシック" panose="020B0400000000000000" pitchFamily="50" charset="-128"/>
                          <a:ea typeface="游ゴシック" panose="020B0400000000000000" pitchFamily="50" charset="-128"/>
                        </a:rPr>
                        <a:t>　</a:t>
                      </a:r>
                      <a:endParaRPr lang="ja-JP" sz="1400"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fontAlgn="auto">
                        <a:lnSpc>
                          <a:spcPts val="1600"/>
                        </a:lnSpc>
                        <a:spcAft>
                          <a:spcPts val="0"/>
                        </a:spcAft>
                      </a:pPr>
                      <a:r>
                        <a:rPr lang="ja-JP" altLang="en-US" sz="1200" kern="100" baseline="0" dirty="0">
                          <a:effectLst/>
                          <a:latin typeface="游ゴシック" panose="020B0400000000000000" pitchFamily="50" charset="-128"/>
                          <a:ea typeface="游ゴシック" panose="020B0400000000000000" pitchFamily="50" charset="-128"/>
                        </a:rPr>
                        <a:t>個別目標</a:t>
                      </a:r>
                      <a:endParaRPr lang="ja-JP" sz="1200"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baseline="0" dirty="0">
                          <a:effectLst/>
                          <a:latin typeface="游ゴシック" panose="020B0400000000000000" pitchFamily="50" charset="-128"/>
                          <a:ea typeface="游ゴシック" panose="020B0400000000000000" pitchFamily="50" charset="-128"/>
                        </a:rPr>
                        <a:t>計画策定時</a:t>
                      </a:r>
                      <a:r>
                        <a:rPr lang="ja-JP" sz="1200" baseline="0" dirty="0">
                          <a:effectLst/>
                          <a:latin typeface="游ゴシック" panose="020B0400000000000000" pitchFamily="50" charset="-128"/>
                          <a:ea typeface="游ゴシック" panose="020B0400000000000000" pitchFamily="50" charset="-128"/>
                        </a:rPr>
                        <a:t>の</a:t>
                      </a:r>
                      <a:r>
                        <a:rPr lang="ja-JP" altLang="en-US" sz="1200" baseline="0" dirty="0">
                          <a:effectLst/>
                          <a:latin typeface="游ゴシック" panose="020B0400000000000000" pitchFamily="50" charset="-128"/>
                          <a:ea typeface="游ゴシック" panose="020B0400000000000000" pitchFamily="50" charset="-128"/>
                        </a:rPr>
                        <a:t>値</a:t>
                      </a:r>
                      <a:endParaRPr lang="ja-JP" sz="1200"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200" baseline="0" dirty="0">
                          <a:solidFill>
                            <a:schemeClr val="bg1"/>
                          </a:solidFill>
                          <a:effectLst/>
                          <a:latin typeface="游ゴシック" panose="020B0400000000000000" pitchFamily="50" charset="-128"/>
                          <a:ea typeface="+mn-ea"/>
                          <a:cs typeface="HG丸ｺﾞｼｯｸM-PRO"/>
                        </a:rPr>
                        <a:t>現状値</a:t>
                      </a:r>
                      <a:endParaRPr lang="ja-JP" altLang="ja-JP" sz="1200" baseline="0" dirty="0">
                        <a:solidFill>
                          <a:schemeClr val="bg1"/>
                        </a:solidFill>
                        <a:effectLst/>
                        <a:latin typeface="游ゴシック" panose="020B0400000000000000" pitchFamily="50" charset="-128"/>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baseline="0" dirty="0">
                          <a:effectLst/>
                          <a:latin typeface="游ゴシック" panose="020B0400000000000000" pitchFamily="50" charset="-128"/>
                          <a:ea typeface="游ゴシック" panose="020B0400000000000000" pitchFamily="50" charset="-128"/>
                        </a:rPr>
                        <a:t>20</a:t>
                      </a:r>
                      <a:r>
                        <a:rPr lang="en-US" altLang="ja-JP" sz="1200" baseline="0" dirty="0">
                          <a:effectLst/>
                          <a:latin typeface="游ゴシック" panose="020B0400000000000000" pitchFamily="50" charset="-128"/>
                          <a:ea typeface="游ゴシック" panose="020B0400000000000000" pitchFamily="50" charset="-128"/>
                        </a:rPr>
                        <a:t>35</a:t>
                      </a:r>
                      <a:r>
                        <a:rPr lang="ja-JP" sz="1200" baseline="0" dirty="0">
                          <a:effectLst/>
                          <a:latin typeface="游ゴシック" panose="020B0400000000000000" pitchFamily="50" charset="-128"/>
                          <a:ea typeface="游ゴシック" panose="020B0400000000000000" pitchFamily="50" charset="-128"/>
                        </a:rPr>
                        <a:t>年度の目標</a:t>
                      </a:r>
                      <a:endParaRPr lang="ja-JP" sz="1200"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746815">
                <a:tc>
                  <a:txBody>
                    <a:bodyPr/>
                    <a:lstStyle/>
                    <a:p>
                      <a:pPr algn="ctr" fontAlgn="auto">
                        <a:lnSpc>
                          <a:spcPts val="1600"/>
                        </a:lnSpc>
                        <a:spcAft>
                          <a:spcPts val="0"/>
                        </a:spcAft>
                      </a:pPr>
                      <a:r>
                        <a:rPr lang="en-US" altLang="ja-JP" sz="1400" baseline="0" dirty="0">
                          <a:solidFill>
                            <a:schemeClr val="lt1"/>
                          </a:solidFill>
                          <a:effectLst/>
                          <a:latin typeface="游ゴシック" panose="020B0400000000000000" pitchFamily="50" charset="-128"/>
                          <a:ea typeface="游ゴシック" panose="020B0400000000000000" pitchFamily="50" charset="-128"/>
                          <a:cs typeface="+mn-cs"/>
                        </a:rPr>
                        <a:t>5</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baseline="0" dirty="0">
                          <a:effectLst/>
                          <a:latin typeface="游ゴシック" panose="020B0400000000000000" pitchFamily="50" charset="-128"/>
                          <a:ea typeface="+mn-ea"/>
                        </a:rPr>
                        <a:t>むし歯のない者の割合（</a:t>
                      </a:r>
                      <a:r>
                        <a:rPr lang="en-US" altLang="ja-JP" sz="1200" b="1" baseline="0" dirty="0">
                          <a:effectLst/>
                          <a:latin typeface="游ゴシック" panose="020B0400000000000000" pitchFamily="50" charset="-128"/>
                          <a:ea typeface="+mn-ea"/>
                        </a:rPr>
                        <a:t>16</a:t>
                      </a:r>
                      <a:r>
                        <a:rPr lang="ja-JP" altLang="en-US" sz="1200" b="1" baseline="0" dirty="0">
                          <a:effectLst/>
                          <a:latin typeface="游ゴシック" panose="020B0400000000000000" pitchFamily="50" charset="-128"/>
                          <a:ea typeface="+mn-ea"/>
                        </a:rPr>
                        <a:t>歳）</a:t>
                      </a:r>
                      <a:endParaRPr lang="en-US" altLang="ja-JP" sz="1200" b="1" baseline="0" dirty="0">
                        <a:effectLst/>
                        <a:latin typeface="游ゴシック" panose="020B0400000000000000" pitchFamily="50" charset="-128"/>
                        <a:ea typeface="+mn-ea"/>
                      </a:endParaRPr>
                    </a:p>
                    <a:p>
                      <a:pPr algn="l" fontAlgn="auto">
                        <a:lnSpc>
                          <a:spcPts val="1600"/>
                        </a:lnSpc>
                        <a:spcAft>
                          <a:spcPts val="0"/>
                        </a:spcAft>
                      </a:pPr>
                      <a:r>
                        <a:rPr lang="en-US" altLang="ja-JP" sz="1200" b="1" baseline="0" dirty="0">
                          <a:effectLst/>
                          <a:latin typeface="游ゴシック" panose="020B0400000000000000" pitchFamily="50" charset="-128"/>
                          <a:ea typeface="+mn-ea"/>
                        </a:rPr>
                        <a:t>【</a:t>
                      </a:r>
                      <a:r>
                        <a:rPr lang="ja-JP" altLang="en-US" sz="1200" b="1" baseline="0" dirty="0">
                          <a:effectLst/>
                          <a:latin typeface="游ゴシック" panose="020B0400000000000000" pitchFamily="50" charset="-128"/>
                          <a:ea typeface="+mn-ea"/>
                        </a:rPr>
                        <a:t>学校保健統計調査</a:t>
                      </a:r>
                      <a:r>
                        <a:rPr lang="en-US" altLang="ja-JP" sz="1200" b="1" baseline="0" dirty="0">
                          <a:effectLst/>
                          <a:latin typeface="游ゴシック" panose="020B0400000000000000" pitchFamily="50" charset="-128"/>
                          <a:ea typeface="+mn-ea"/>
                        </a:rPr>
                        <a:t>】</a:t>
                      </a:r>
                      <a:endParaRPr lang="ja-JP" sz="1200" b="1" baseline="0" dirty="0">
                        <a:effectLst/>
                        <a:latin typeface="游ゴシック" panose="020B0400000000000000" pitchFamily="50" charset="-128"/>
                        <a:ea typeface="游ゴシック" panose="020B04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effectLst/>
                          <a:latin typeface="游ゴシック" panose="020B0400000000000000" pitchFamily="50" charset="-128"/>
                          <a:ea typeface="游ゴシック" panose="020B0400000000000000" pitchFamily="50" charset="-128"/>
                        </a:rPr>
                        <a:t>59.2</a:t>
                      </a:r>
                      <a:r>
                        <a:rPr lang="ja-JP" sz="1200" b="1" baseline="0" dirty="0">
                          <a:effectLst/>
                          <a:latin typeface="游ゴシック" panose="020B0400000000000000" pitchFamily="50" charset="-128"/>
                          <a:ea typeface="游ゴシック" panose="020B0400000000000000" pitchFamily="50" charset="-128"/>
                        </a:rPr>
                        <a:t>％</a:t>
                      </a:r>
                    </a:p>
                    <a:p>
                      <a:pPr algn="ctr" fontAlgn="auto">
                        <a:lnSpc>
                          <a:spcPts val="1600"/>
                        </a:lnSpc>
                        <a:spcAft>
                          <a:spcPts val="0"/>
                        </a:spcAft>
                      </a:pPr>
                      <a:r>
                        <a:rPr lang="ja-JP" sz="1200" b="1" baseline="0" dirty="0">
                          <a:effectLst/>
                          <a:latin typeface="游ゴシック" panose="020B0400000000000000" pitchFamily="50" charset="-128"/>
                          <a:ea typeface="游ゴシック" panose="020B0400000000000000" pitchFamily="50" charset="-128"/>
                        </a:rPr>
                        <a:t>【</a:t>
                      </a:r>
                      <a:r>
                        <a:rPr lang="ja-JP" altLang="en-US" sz="1200" b="1" baseline="0" dirty="0">
                          <a:effectLst/>
                          <a:latin typeface="游ゴシック" panose="020B0400000000000000" pitchFamily="50" charset="-128"/>
                          <a:ea typeface="游ゴシック" panose="020B0400000000000000" pitchFamily="50" charset="-128"/>
                        </a:rPr>
                        <a:t>令和３</a:t>
                      </a:r>
                      <a:r>
                        <a:rPr lang="ja-JP" sz="1200" b="1" baseline="0" dirty="0">
                          <a:effectLst/>
                          <a:latin typeface="游ゴシック" panose="020B0400000000000000" pitchFamily="50" charset="-128"/>
                          <a:ea typeface="游ゴシック" panose="020B0400000000000000" pitchFamily="50" charset="-128"/>
                        </a:rPr>
                        <a:t>（</a:t>
                      </a:r>
                      <a:r>
                        <a:rPr lang="en-US" sz="1200" b="1" baseline="0" dirty="0">
                          <a:effectLst/>
                          <a:latin typeface="游ゴシック" panose="020B0400000000000000" pitchFamily="50" charset="-128"/>
                          <a:ea typeface="游ゴシック" panose="020B0400000000000000" pitchFamily="50" charset="-128"/>
                        </a:rPr>
                        <a:t>20</a:t>
                      </a:r>
                      <a:r>
                        <a:rPr lang="en-US" altLang="ja-JP" sz="1200" b="1" baseline="0" dirty="0">
                          <a:effectLst/>
                          <a:latin typeface="游ゴシック" panose="020B0400000000000000" pitchFamily="50" charset="-128"/>
                          <a:ea typeface="游ゴシック" panose="020B0400000000000000" pitchFamily="50" charset="-128"/>
                        </a:rPr>
                        <a:t>21</a:t>
                      </a:r>
                      <a:r>
                        <a:rPr lang="ja-JP" sz="1200" b="1" baseline="0" dirty="0">
                          <a:effectLst/>
                          <a:latin typeface="游ゴシック" panose="020B0400000000000000" pitchFamily="50" charset="-128"/>
                          <a:ea typeface="游ゴシック" panose="020B0400000000000000" pitchFamily="50" charset="-128"/>
                        </a:rPr>
                        <a:t>）年】</a:t>
                      </a:r>
                      <a:endParaRPr 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chemeClr val="tx1"/>
                          </a:solidFill>
                          <a:effectLst/>
                          <a:latin typeface="游ゴシック" panose="020B0400000000000000" pitchFamily="50" charset="-128"/>
                          <a:ea typeface="+mn-ea"/>
                        </a:rPr>
                        <a:t>63.8</a:t>
                      </a:r>
                      <a:r>
                        <a:rPr lang="ja-JP" altLang="ja-JP" sz="1200" b="1" baseline="0" dirty="0">
                          <a:solidFill>
                            <a:schemeClr val="tx1"/>
                          </a:solidFill>
                          <a:effectLst/>
                          <a:latin typeface="游ゴシック" panose="020B0400000000000000" pitchFamily="50" charset="-128"/>
                          <a:ea typeface="+mn-ea"/>
                        </a:rPr>
                        <a:t>％</a:t>
                      </a:r>
                      <a:r>
                        <a:rPr lang="ja-JP" altLang="en-US" sz="1200" b="1" dirty="0">
                          <a:solidFill>
                            <a:schemeClr val="tx1"/>
                          </a:solidFill>
                          <a:effectLst/>
                          <a:latin typeface="+mn-ea"/>
                          <a:ea typeface="+mn-ea"/>
                        </a:rPr>
                        <a:t>［○］</a:t>
                      </a:r>
                      <a:endParaRPr lang="ja-JP" altLang="ja-JP" sz="1200" b="1" baseline="0" dirty="0">
                        <a:solidFill>
                          <a:schemeClr val="tx1"/>
                        </a:solidFill>
                        <a:effectLst/>
                        <a:latin typeface="游ゴシック" panose="020B0400000000000000" pitchFamily="50" charset="-128"/>
                        <a:ea typeface="+mn-ea"/>
                      </a:endParaRPr>
                    </a:p>
                    <a:p>
                      <a:pPr algn="ctr" fontAlgn="auto">
                        <a:lnSpc>
                          <a:spcPts val="1600"/>
                        </a:lnSpc>
                        <a:spcAft>
                          <a:spcPts val="0"/>
                        </a:spcAft>
                      </a:pPr>
                      <a:r>
                        <a:rPr lang="ja-JP" altLang="ja-JP" sz="1200" b="1" baseline="0" dirty="0">
                          <a:solidFill>
                            <a:schemeClr val="tx1"/>
                          </a:solidFill>
                          <a:effectLst/>
                          <a:latin typeface="游ゴシック" panose="020B0400000000000000" pitchFamily="50" charset="-128"/>
                          <a:ea typeface="+mn-ea"/>
                        </a:rPr>
                        <a:t>【</a:t>
                      </a:r>
                      <a:r>
                        <a:rPr lang="ja-JP" altLang="en-US" sz="1200" b="1" baseline="0" dirty="0">
                          <a:solidFill>
                            <a:schemeClr val="tx1"/>
                          </a:solidFill>
                          <a:effectLst/>
                          <a:latin typeface="游ゴシック" panose="020B0400000000000000" pitchFamily="50" charset="-128"/>
                          <a:ea typeface="+mn-ea"/>
                        </a:rPr>
                        <a:t>令和６</a:t>
                      </a:r>
                      <a:r>
                        <a:rPr lang="ja-JP" altLang="ja-JP" sz="1200" b="1" baseline="0" dirty="0">
                          <a:solidFill>
                            <a:schemeClr val="tx1"/>
                          </a:solidFill>
                          <a:effectLst/>
                          <a:latin typeface="游ゴシック" panose="020B0400000000000000" pitchFamily="50" charset="-128"/>
                          <a:ea typeface="+mn-ea"/>
                        </a:rPr>
                        <a:t>（</a:t>
                      </a:r>
                      <a:r>
                        <a:rPr lang="en-US" altLang="ja-JP" sz="1200" b="1" baseline="0" dirty="0">
                          <a:solidFill>
                            <a:schemeClr val="tx1"/>
                          </a:solidFill>
                          <a:effectLst/>
                          <a:latin typeface="游ゴシック" panose="020B0400000000000000" pitchFamily="50" charset="-128"/>
                          <a:ea typeface="+mn-ea"/>
                        </a:rPr>
                        <a:t>2024</a:t>
                      </a:r>
                      <a:r>
                        <a:rPr lang="ja-JP" altLang="ja-JP" sz="1200" b="1" baseline="0" dirty="0">
                          <a:solidFill>
                            <a:schemeClr val="tx1"/>
                          </a:solidFill>
                          <a:effectLst/>
                          <a:latin typeface="游ゴシック" panose="020B0400000000000000" pitchFamily="50" charset="-128"/>
                          <a:ea typeface="+mn-ea"/>
                        </a:rPr>
                        <a:t>）年】</a:t>
                      </a:r>
                      <a:endParaRPr lang="ja-JP" altLang="ja-JP" sz="1200" b="1" baseline="0" dirty="0">
                        <a:solidFill>
                          <a:schemeClr val="tx1"/>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chemeClr val="dk1"/>
                          </a:solidFill>
                          <a:effectLst/>
                          <a:latin typeface="游ゴシック" panose="020B0400000000000000" pitchFamily="50" charset="-128"/>
                          <a:ea typeface="游ゴシック" panose="020B0400000000000000" pitchFamily="50" charset="-128"/>
                          <a:cs typeface="+mn-cs"/>
                        </a:rPr>
                        <a:t>80</a:t>
                      </a:r>
                      <a:r>
                        <a:rPr lang="ja-JP" altLang="en-US" sz="1200" b="1" baseline="0" dirty="0">
                          <a:solidFill>
                            <a:schemeClr val="dk1"/>
                          </a:solidFill>
                          <a:effectLst/>
                          <a:latin typeface="游ゴシック" panose="020B0400000000000000" pitchFamily="50" charset="-128"/>
                          <a:ea typeface="游ゴシック" panose="020B0400000000000000" pitchFamily="50" charset="-128"/>
                          <a:cs typeface="+mn-cs"/>
                        </a:rPr>
                        <a:t>％以上</a:t>
                      </a:r>
                      <a:endParaRPr 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96722">
                <a:tc>
                  <a:txBody>
                    <a:bodyPr/>
                    <a:lstStyle/>
                    <a:p>
                      <a:pPr algn="ctr" fontAlgn="auto">
                        <a:lnSpc>
                          <a:spcPts val="1600"/>
                        </a:lnSpc>
                        <a:spcAft>
                          <a:spcPts val="0"/>
                        </a:spcAft>
                      </a:pPr>
                      <a:r>
                        <a:rPr lang="en-US" altLang="ja-JP" sz="1400" baseline="0" dirty="0">
                          <a:solidFill>
                            <a:schemeClr val="bg1"/>
                          </a:solidFill>
                          <a:effectLst/>
                          <a:latin typeface="游ゴシック" panose="020B0400000000000000" pitchFamily="50" charset="-128"/>
                          <a:ea typeface="游ゴシック" panose="020B0400000000000000" pitchFamily="50" charset="-128"/>
                          <a:cs typeface="HG丸ｺﾞｼｯｸM-PRO"/>
                        </a:rPr>
                        <a:t>6</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baseline="0" dirty="0">
                          <a:effectLst/>
                          <a:latin typeface="游ゴシック" panose="020B0400000000000000" pitchFamily="50" charset="-128"/>
                          <a:ea typeface="+mn-ea"/>
                        </a:rPr>
                        <a:t>歯肉に炎症所見を有する者の割合（</a:t>
                      </a:r>
                      <a:r>
                        <a:rPr lang="en-US" altLang="ja-JP" sz="1200" b="1" baseline="0" dirty="0">
                          <a:effectLst/>
                          <a:latin typeface="游ゴシック" panose="020B0400000000000000" pitchFamily="50" charset="-128"/>
                          <a:ea typeface="+mn-ea"/>
                        </a:rPr>
                        <a:t>16</a:t>
                      </a:r>
                      <a:r>
                        <a:rPr lang="ja-JP" altLang="en-US" sz="1200" b="1" baseline="0" dirty="0">
                          <a:effectLst/>
                          <a:latin typeface="游ゴシック" panose="020B0400000000000000" pitchFamily="50" charset="-128"/>
                          <a:ea typeface="+mn-ea"/>
                        </a:rPr>
                        <a:t>歳）</a:t>
                      </a:r>
                      <a:endParaRPr lang="en-US" altLang="ja-JP" sz="1200" b="1" baseline="0" dirty="0">
                        <a:effectLst/>
                        <a:latin typeface="游ゴシック" panose="020B0400000000000000" pitchFamily="50" charset="-128"/>
                        <a:ea typeface="+mn-ea"/>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200" b="1" baseline="0" dirty="0">
                          <a:effectLst/>
                          <a:latin typeface="游ゴシック" panose="020B0400000000000000" pitchFamily="50" charset="-128"/>
                          <a:ea typeface="+mn-ea"/>
                        </a:rPr>
                        <a:t>【</a:t>
                      </a:r>
                      <a:r>
                        <a:rPr lang="ja-JP" altLang="en-US" sz="1200" b="1" baseline="0" dirty="0">
                          <a:effectLst/>
                          <a:latin typeface="游ゴシック" panose="020B0400000000000000" pitchFamily="50" charset="-128"/>
                          <a:ea typeface="+mn-ea"/>
                        </a:rPr>
                        <a:t>学校保健統計調査</a:t>
                      </a:r>
                      <a:r>
                        <a:rPr lang="en-US" altLang="ja-JP" sz="1200" b="1" baseline="0" dirty="0">
                          <a:effectLst/>
                          <a:latin typeface="游ゴシック" panose="020B0400000000000000" pitchFamily="50" charset="-128"/>
                          <a:ea typeface="+mn-ea"/>
                        </a:rPr>
                        <a:t>】</a:t>
                      </a:r>
                      <a:endParaRPr lang="ja-JP" altLang="ja-JP" sz="1200" b="1" baseline="0" dirty="0">
                        <a:effectLst/>
                        <a:latin typeface="游ゴシック" panose="020B0400000000000000" pitchFamily="50" charset="-128"/>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2.7</a:t>
                      </a:r>
                      <a:r>
                        <a:rPr lang="ja-JP" altLang="en-US"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a:t>
                      </a:r>
                      <a:endPar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p>
                      <a:pPr algn="ctr" fontAlgn="auto">
                        <a:lnSpc>
                          <a:spcPts val="1600"/>
                        </a:lnSpc>
                        <a:spcAft>
                          <a:spcPts val="0"/>
                        </a:spcAft>
                      </a:pPr>
                      <a:r>
                        <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a:t>
                      </a:r>
                      <a:r>
                        <a:rPr lang="ja-JP" altLang="en-US"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令和３（</a:t>
                      </a:r>
                      <a:r>
                        <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2021</a:t>
                      </a:r>
                      <a:r>
                        <a:rPr lang="ja-JP" altLang="en-US"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）年</a:t>
                      </a:r>
                      <a:r>
                        <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a:t>
                      </a:r>
                      <a:endParaRPr 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chemeClr val="tx1"/>
                          </a:solidFill>
                          <a:effectLst/>
                          <a:latin typeface="游ゴシック" panose="020B0400000000000000" pitchFamily="50" charset="-128"/>
                          <a:ea typeface="+mn-ea"/>
                        </a:rPr>
                        <a:t>  1.4</a:t>
                      </a:r>
                      <a:r>
                        <a:rPr lang="ja-JP" altLang="ja-JP" sz="1200" b="1" baseline="0" dirty="0">
                          <a:solidFill>
                            <a:schemeClr val="tx1"/>
                          </a:solidFill>
                          <a:effectLst/>
                          <a:latin typeface="游ゴシック" panose="020B0400000000000000" pitchFamily="50" charset="-128"/>
                          <a:ea typeface="+mn-ea"/>
                        </a:rPr>
                        <a:t>％</a:t>
                      </a:r>
                      <a:r>
                        <a:rPr lang="ja-JP" altLang="en-US" sz="1200" b="1" dirty="0">
                          <a:solidFill>
                            <a:schemeClr val="tx1"/>
                          </a:solidFill>
                          <a:effectLst/>
                          <a:latin typeface="+mn-ea"/>
                          <a:ea typeface="+mn-ea"/>
                        </a:rPr>
                        <a:t>［○］</a:t>
                      </a:r>
                      <a:endParaRPr lang="ja-JP" altLang="ja-JP" sz="1200" b="1" baseline="0" dirty="0">
                        <a:solidFill>
                          <a:schemeClr val="tx1"/>
                        </a:solidFill>
                        <a:effectLst/>
                        <a:latin typeface="游ゴシック" panose="020B0400000000000000" pitchFamily="50" charset="-128"/>
                        <a:ea typeface="+mn-ea"/>
                      </a:endParaRPr>
                    </a:p>
                    <a:p>
                      <a:pPr algn="ctr" fontAlgn="auto">
                        <a:lnSpc>
                          <a:spcPts val="1600"/>
                        </a:lnSpc>
                        <a:spcAft>
                          <a:spcPts val="0"/>
                        </a:spcAft>
                      </a:pPr>
                      <a:r>
                        <a:rPr lang="ja-JP" altLang="ja-JP" sz="1200" b="1" baseline="0" dirty="0">
                          <a:solidFill>
                            <a:schemeClr val="tx1"/>
                          </a:solidFill>
                          <a:effectLst/>
                          <a:latin typeface="游ゴシック" panose="020B0400000000000000" pitchFamily="50" charset="-128"/>
                          <a:ea typeface="+mn-ea"/>
                        </a:rPr>
                        <a:t>【</a:t>
                      </a:r>
                      <a:r>
                        <a:rPr lang="ja-JP" altLang="en-US" sz="1200" b="1" baseline="0" dirty="0">
                          <a:solidFill>
                            <a:schemeClr val="tx1"/>
                          </a:solidFill>
                          <a:effectLst/>
                          <a:latin typeface="游ゴシック" panose="020B0400000000000000" pitchFamily="50" charset="-128"/>
                          <a:ea typeface="+mn-ea"/>
                        </a:rPr>
                        <a:t>令和６</a:t>
                      </a:r>
                      <a:r>
                        <a:rPr lang="ja-JP" altLang="ja-JP" sz="1200" b="1" baseline="0" dirty="0">
                          <a:solidFill>
                            <a:schemeClr val="tx1"/>
                          </a:solidFill>
                          <a:effectLst/>
                          <a:latin typeface="游ゴシック" panose="020B0400000000000000" pitchFamily="50" charset="-128"/>
                          <a:ea typeface="+mn-ea"/>
                        </a:rPr>
                        <a:t>（</a:t>
                      </a:r>
                      <a:r>
                        <a:rPr lang="en-US" altLang="ja-JP" sz="1200" b="1" baseline="0" dirty="0">
                          <a:solidFill>
                            <a:schemeClr val="tx1"/>
                          </a:solidFill>
                          <a:effectLst/>
                          <a:latin typeface="游ゴシック" panose="020B0400000000000000" pitchFamily="50" charset="-128"/>
                          <a:ea typeface="+mn-ea"/>
                        </a:rPr>
                        <a:t>2024</a:t>
                      </a:r>
                      <a:r>
                        <a:rPr lang="ja-JP" altLang="ja-JP" sz="1200" b="1" baseline="0" dirty="0">
                          <a:solidFill>
                            <a:schemeClr val="tx1"/>
                          </a:solidFill>
                          <a:effectLst/>
                          <a:latin typeface="游ゴシック" panose="020B0400000000000000" pitchFamily="50" charset="-128"/>
                          <a:ea typeface="+mn-ea"/>
                        </a:rPr>
                        <a:t>）年】</a:t>
                      </a:r>
                      <a:endParaRPr lang="ja-JP" altLang="ja-JP" sz="1200" b="1" baseline="0" dirty="0">
                        <a:solidFill>
                          <a:schemeClr val="tx1"/>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1</a:t>
                      </a:r>
                      <a:r>
                        <a:rPr lang="ja-JP" altLang="en-US"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％以下</a:t>
                      </a:r>
                      <a:endParaRPr 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80826722"/>
                  </a:ext>
                </a:extLst>
              </a:tr>
              <a:tr h="628032">
                <a:tc>
                  <a:txBody>
                    <a:bodyPr/>
                    <a:lstStyle/>
                    <a:p>
                      <a:pPr algn="ctr" fontAlgn="auto">
                        <a:lnSpc>
                          <a:spcPts val="1600"/>
                        </a:lnSpc>
                        <a:spcAft>
                          <a:spcPts val="0"/>
                        </a:spcAft>
                      </a:pPr>
                      <a:r>
                        <a:rPr lang="en-US" altLang="ja-JP" sz="1400" baseline="0" dirty="0">
                          <a:solidFill>
                            <a:schemeClr val="bg1"/>
                          </a:solidFill>
                          <a:effectLst/>
                          <a:latin typeface="游ゴシック" panose="020B0400000000000000" pitchFamily="50" charset="-128"/>
                          <a:ea typeface="游ゴシック" panose="020B0400000000000000" pitchFamily="50" charset="-128"/>
                          <a:cs typeface="HG丸ｺﾞｼｯｸM-PRO"/>
                        </a:rPr>
                        <a:t>7</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en-US" altLang="ja-JP" sz="1200" b="1" baseline="0" dirty="0">
                          <a:effectLst/>
                          <a:latin typeface="游ゴシック" panose="020B0400000000000000" pitchFamily="50" charset="-128"/>
                          <a:ea typeface="+mn-ea"/>
                        </a:rPr>
                        <a:t>20</a:t>
                      </a:r>
                      <a:r>
                        <a:rPr lang="ja-JP" altLang="en-US" sz="1200" b="1" baseline="0" dirty="0">
                          <a:effectLst/>
                          <a:latin typeface="游ゴシック" panose="020B0400000000000000" pitchFamily="50" charset="-128"/>
                          <a:ea typeface="+mn-ea"/>
                        </a:rPr>
                        <a:t>歳代</a:t>
                      </a:r>
                      <a:r>
                        <a:rPr lang="en-US" altLang="ja-JP" sz="1200" b="1" baseline="0" dirty="0">
                          <a:effectLst/>
                          <a:latin typeface="游ゴシック" panose="020B0400000000000000" pitchFamily="50" charset="-128"/>
                          <a:ea typeface="+mn-ea"/>
                        </a:rPr>
                        <a:t>〜30</a:t>
                      </a:r>
                      <a:r>
                        <a:rPr lang="ja-JP" altLang="en-US" sz="1200" b="1" baseline="0" dirty="0">
                          <a:effectLst/>
                          <a:latin typeface="游ゴシック" panose="020B0400000000000000" pitchFamily="50" charset="-128"/>
                          <a:ea typeface="+mn-ea"/>
                        </a:rPr>
                        <a:t>歳代における歯肉に炎症所見を有する者の割合</a:t>
                      </a:r>
                      <a:r>
                        <a:rPr lang="en-US" altLang="ja-JP" sz="1200" b="1" baseline="0" dirty="0">
                          <a:effectLst/>
                          <a:latin typeface="游ゴシック" panose="020B0400000000000000" pitchFamily="50" charset="-128"/>
                          <a:ea typeface="+mn-ea"/>
                        </a:rPr>
                        <a:t>【</a:t>
                      </a:r>
                      <a:r>
                        <a:rPr lang="ja-JP" altLang="en-US" sz="1200" b="1" baseline="0" dirty="0">
                          <a:effectLst/>
                          <a:latin typeface="游ゴシック" panose="020B0400000000000000" pitchFamily="50" charset="-128"/>
                          <a:ea typeface="+mn-ea"/>
                        </a:rPr>
                        <a:t>大阪府健康づくり実態調査</a:t>
                      </a:r>
                      <a:r>
                        <a:rPr lang="en-US" altLang="ja-JP" sz="1200" b="1" baseline="0" dirty="0">
                          <a:effectLst/>
                          <a:latin typeface="游ゴシック" panose="020B0400000000000000" pitchFamily="50" charset="-128"/>
                          <a:ea typeface="+mn-ea"/>
                        </a:rPr>
                        <a:t>】</a:t>
                      </a:r>
                      <a:endParaRPr lang="ja-JP" altLang="en-US" sz="1200" b="1" baseline="0" dirty="0">
                        <a:effectLst/>
                        <a:latin typeface="游ゴシック" panose="020B0400000000000000" pitchFamily="50" charset="-128"/>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28.3</a:t>
                      </a:r>
                      <a:r>
                        <a:rPr lang="ja-JP" altLang="en-US"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a:t>
                      </a:r>
                      <a:endPar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a:t>
                      </a:r>
                      <a:r>
                        <a:rPr lang="ja-JP" altLang="en-US"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令和</a:t>
                      </a:r>
                      <a:r>
                        <a:rPr lang="ja-JP" altLang="en-US" sz="1200" b="1" baseline="0" dirty="0">
                          <a:solidFill>
                            <a:schemeClr val="tx1"/>
                          </a:solidFill>
                          <a:effectLst/>
                          <a:latin typeface="游ゴシック" panose="020B0400000000000000" pitchFamily="50" charset="-128"/>
                          <a:ea typeface="游ゴシック" panose="020B0400000000000000" pitchFamily="50" charset="-128"/>
                          <a:cs typeface="HG丸ｺﾞｼｯｸM-PRO"/>
                        </a:rPr>
                        <a:t>４（</a:t>
                      </a:r>
                      <a:r>
                        <a:rPr lang="en-US" altLang="ja-JP" sz="1200" b="1" baseline="0" dirty="0">
                          <a:solidFill>
                            <a:schemeClr val="tx1"/>
                          </a:solidFill>
                          <a:effectLst/>
                          <a:latin typeface="游ゴシック" panose="020B0400000000000000" pitchFamily="50" charset="-128"/>
                          <a:ea typeface="游ゴシック" panose="020B0400000000000000" pitchFamily="50" charset="-128"/>
                          <a:cs typeface="HG丸ｺﾞｼｯｸM-PRO"/>
                        </a:rPr>
                        <a:t>2022</a:t>
                      </a:r>
                      <a:r>
                        <a:rPr lang="ja-JP" altLang="en-US" sz="1200" b="1" baseline="0" dirty="0">
                          <a:solidFill>
                            <a:schemeClr val="tx1"/>
                          </a:solidFill>
                          <a:effectLst/>
                          <a:latin typeface="游ゴシック" panose="020B0400000000000000" pitchFamily="50" charset="-128"/>
                          <a:ea typeface="游ゴシック" panose="020B0400000000000000" pitchFamily="50" charset="-128"/>
                          <a:cs typeface="HG丸ｺﾞｼｯｸM-PRO"/>
                        </a:rPr>
                        <a:t>）年</a:t>
                      </a:r>
                      <a:r>
                        <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a:t>
                      </a:r>
                      <a:endParaRPr lang="ja-JP"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i="0" dirty="0">
                          <a:solidFill>
                            <a:schemeClr val="tx1"/>
                          </a:solidFill>
                          <a:effectLst/>
                          <a:latin typeface="+mn-ea"/>
                          <a:ea typeface="+mn-ea"/>
                          <a:cs typeface="HG丸ｺﾞｼｯｸM-PRO"/>
                        </a:rPr>
                        <a:t>26.4%</a:t>
                      </a:r>
                      <a:r>
                        <a:rPr lang="ja-JP" altLang="en-US" sz="1200" b="1" dirty="0">
                          <a:solidFill>
                            <a:schemeClr val="tx1"/>
                          </a:solidFill>
                          <a:effectLst/>
                          <a:latin typeface="+mn-ea"/>
                          <a:ea typeface="+mn-ea"/>
                        </a:rPr>
                        <a:t>［○］</a:t>
                      </a:r>
                      <a:endParaRPr lang="en-US" altLang="ja-JP" sz="1200" b="1" i="0" dirty="0">
                        <a:solidFill>
                          <a:schemeClr val="tx1"/>
                        </a:solidFill>
                        <a:effectLst/>
                        <a:latin typeface="+mn-ea"/>
                        <a:ea typeface="+mn-ea"/>
                        <a:cs typeface="HG丸ｺﾞｼｯｸM-PRO"/>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200" b="1" baseline="0" dirty="0">
                          <a:solidFill>
                            <a:schemeClr val="tx1"/>
                          </a:solidFill>
                          <a:effectLst/>
                          <a:latin typeface="游ゴシック" panose="020B0400000000000000" pitchFamily="50" charset="-128"/>
                          <a:ea typeface="+mn-ea"/>
                        </a:rPr>
                        <a:t>【</a:t>
                      </a:r>
                      <a:r>
                        <a:rPr lang="ja-JP" altLang="en-US" sz="1200" b="1" baseline="0" dirty="0">
                          <a:solidFill>
                            <a:schemeClr val="tx1"/>
                          </a:solidFill>
                          <a:effectLst/>
                          <a:latin typeface="游ゴシック" panose="020B0400000000000000" pitchFamily="50" charset="-128"/>
                          <a:ea typeface="+mn-ea"/>
                        </a:rPr>
                        <a:t>令和７</a:t>
                      </a:r>
                      <a:r>
                        <a:rPr lang="ja-JP" altLang="ja-JP" sz="1200" b="1" baseline="0" dirty="0">
                          <a:solidFill>
                            <a:schemeClr val="tx1"/>
                          </a:solidFill>
                          <a:effectLst/>
                          <a:latin typeface="游ゴシック" panose="020B0400000000000000" pitchFamily="50" charset="-128"/>
                          <a:ea typeface="+mn-ea"/>
                        </a:rPr>
                        <a:t>（</a:t>
                      </a:r>
                      <a:r>
                        <a:rPr lang="en-US" altLang="ja-JP" sz="1200" b="1" baseline="0" dirty="0">
                          <a:solidFill>
                            <a:schemeClr val="tx1"/>
                          </a:solidFill>
                          <a:effectLst/>
                          <a:latin typeface="游ゴシック" panose="020B0400000000000000" pitchFamily="50" charset="-128"/>
                          <a:ea typeface="+mn-ea"/>
                        </a:rPr>
                        <a:t>2025</a:t>
                      </a:r>
                      <a:r>
                        <a:rPr lang="ja-JP" altLang="ja-JP" sz="1200" b="1" baseline="0" dirty="0">
                          <a:solidFill>
                            <a:schemeClr val="tx1"/>
                          </a:solidFill>
                          <a:effectLst/>
                          <a:latin typeface="游ゴシック" panose="020B0400000000000000" pitchFamily="50" charset="-128"/>
                          <a:ea typeface="+mn-ea"/>
                        </a:rPr>
                        <a:t>）年】</a:t>
                      </a:r>
                      <a:endParaRPr lang="ja-JP" altLang="ja-JP" sz="1200" b="1" baseline="0" dirty="0">
                        <a:solidFill>
                          <a:schemeClr val="tx1"/>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15</a:t>
                      </a:r>
                      <a:r>
                        <a:rPr lang="ja-JP" altLang="en-US"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rPr>
                        <a:t>％以下</a:t>
                      </a:r>
                      <a:endParaRPr lang="ja-JP" sz="1200" b="1" baseline="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578807256"/>
                  </a:ext>
                </a:extLst>
              </a:tr>
              <a:tr h="699440">
                <a:tc>
                  <a:txBody>
                    <a:bodyPr/>
                    <a:lstStyle/>
                    <a:p>
                      <a:pPr algn="ctr" fontAlgn="auto">
                        <a:lnSpc>
                          <a:spcPts val="1600"/>
                        </a:lnSpc>
                        <a:spcAft>
                          <a:spcPts val="0"/>
                        </a:spcAft>
                      </a:pPr>
                      <a:r>
                        <a:rPr lang="en-US" altLang="ja-JP" sz="1400" baseline="0" dirty="0">
                          <a:solidFill>
                            <a:schemeClr val="bg1"/>
                          </a:solidFill>
                          <a:effectLst/>
                          <a:latin typeface="游ゴシック" panose="020B0400000000000000" pitchFamily="50" charset="-128"/>
                          <a:ea typeface="游ゴシック" panose="020B0400000000000000" pitchFamily="50" charset="-128"/>
                          <a:cs typeface="HG丸ｺﾞｼｯｸM-PRO"/>
                        </a:rPr>
                        <a:t>8</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baseline="0" dirty="0">
                          <a:effectLst/>
                          <a:latin typeface="游ゴシック" panose="020B0400000000000000" pitchFamily="50" charset="-128"/>
                          <a:ea typeface="+mn-ea"/>
                        </a:rPr>
                        <a:t>むし歯治療が必要な者の割合（</a:t>
                      </a:r>
                      <a:r>
                        <a:rPr lang="en-US" altLang="ja-JP" sz="1200" b="1" baseline="0" dirty="0">
                          <a:effectLst/>
                          <a:latin typeface="游ゴシック" panose="020B0400000000000000" pitchFamily="50" charset="-128"/>
                          <a:ea typeface="+mn-ea"/>
                        </a:rPr>
                        <a:t>40</a:t>
                      </a:r>
                      <a:r>
                        <a:rPr lang="ja-JP" altLang="en-US" sz="1200" b="1" baseline="0" dirty="0">
                          <a:effectLst/>
                          <a:latin typeface="游ゴシック" panose="020B0400000000000000" pitchFamily="50" charset="-128"/>
                          <a:ea typeface="+mn-ea"/>
                        </a:rPr>
                        <a:t>歳）</a:t>
                      </a:r>
                      <a:endParaRPr lang="en-US" altLang="ja-JP" sz="1200" b="1" baseline="0" dirty="0">
                        <a:effectLst/>
                        <a:latin typeface="+mn-ea"/>
                        <a:ea typeface="+mn-ea"/>
                      </a:endParaRPr>
                    </a:p>
                    <a:p>
                      <a:pPr algn="l" fontAlgn="auto">
                        <a:lnSpc>
                          <a:spcPts val="1600"/>
                        </a:lnSpc>
                        <a:spcAft>
                          <a:spcPts val="0"/>
                        </a:spcAft>
                      </a:pPr>
                      <a:r>
                        <a:rPr lang="en-US" altLang="ja-JP" sz="1200" b="1" baseline="0" dirty="0">
                          <a:effectLst/>
                          <a:latin typeface="+mn-ea"/>
                          <a:ea typeface="+mn-ea"/>
                        </a:rPr>
                        <a:t>【</a:t>
                      </a:r>
                      <a:r>
                        <a:rPr lang="ja-JP" altLang="en-US" sz="1200" b="1" baseline="0" dirty="0">
                          <a:effectLst/>
                          <a:latin typeface="+mn-ea"/>
                          <a:ea typeface="+mn-ea"/>
                        </a:rPr>
                        <a:t>大阪府市町村歯科口腔保健実態調査</a:t>
                      </a:r>
                      <a:r>
                        <a:rPr lang="en-US" altLang="ja-JP" sz="1200" b="1" baseline="0" dirty="0">
                          <a:effectLst/>
                          <a:latin typeface="+mn-ea"/>
                          <a:ea typeface="+mn-ea"/>
                        </a:rPr>
                        <a:t>】</a:t>
                      </a:r>
                      <a:endParaRPr lang="en-US" altLang="ja-JP" sz="1200" b="1" baseline="0" dirty="0">
                        <a:effectLst/>
                        <a:latin typeface="游ゴシック" panose="020B0400000000000000" pitchFamily="50" charset="-128"/>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rgbClr val="000000"/>
                          </a:solidFill>
                          <a:effectLst/>
                          <a:latin typeface="游ゴシック" panose="020B0400000000000000" pitchFamily="50" charset="-128"/>
                          <a:ea typeface="+mn-ea"/>
                          <a:cs typeface="HG丸ｺﾞｼｯｸM-PRO"/>
                        </a:rPr>
                        <a:t>27.9</a:t>
                      </a:r>
                      <a:r>
                        <a:rPr lang="ja-JP" altLang="en-US" sz="1200" b="1" baseline="0" dirty="0">
                          <a:solidFill>
                            <a:srgbClr val="000000"/>
                          </a:solidFill>
                          <a:effectLst/>
                          <a:latin typeface="游ゴシック" panose="020B0400000000000000" pitchFamily="50" charset="-128"/>
                          <a:ea typeface="+mn-ea"/>
                          <a:cs typeface="HG丸ｺﾞｼｯｸM-PRO"/>
                        </a:rPr>
                        <a:t>％</a:t>
                      </a:r>
                      <a:endParaRPr lang="en-US" altLang="ja-JP" sz="1200" b="1" baseline="0" dirty="0">
                        <a:solidFill>
                          <a:srgbClr val="000000"/>
                        </a:solidFill>
                        <a:effectLst/>
                        <a:latin typeface="游ゴシック" panose="020B0400000000000000" pitchFamily="50" charset="-128"/>
                        <a:ea typeface="+mn-ea"/>
                        <a:cs typeface="HG丸ｺﾞｼｯｸM-PRO"/>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baseline="0" dirty="0">
                          <a:solidFill>
                            <a:srgbClr val="000000"/>
                          </a:solidFill>
                          <a:effectLst/>
                          <a:latin typeface="游ゴシック" panose="020B0400000000000000" pitchFamily="50" charset="-128"/>
                          <a:ea typeface="+mn-ea"/>
                          <a:cs typeface="HG丸ｺﾞｼｯｸM-PRO"/>
                        </a:rPr>
                        <a:t>【</a:t>
                      </a:r>
                      <a:r>
                        <a:rPr lang="ja-JP" altLang="en-US" sz="1200" b="1" baseline="0" dirty="0">
                          <a:solidFill>
                            <a:srgbClr val="000000"/>
                          </a:solidFill>
                          <a:effectLst/>
                          <a:latin typeface="游ゴシック" panose="020B0400000000000000" pitchFamily="50" charset="-128"/>
                          <a:ea typeface="+mn-ea"/>
                          <a:cs typeface="HG丸ｺﾞｼｯｸM-PRO"/>
                        </a:rPr>
                        <a:t>令和</a:t>
                      </a:r>
                      <a:r>
                        <a:rPr lang="ja-JP" altLang="en-US" sz="1200" b="1" baseline="0" dirty="0">
                          <a:solidFill>
                            <a:schemeClr val="tx1"/>
                          </a:solidFill>
                          <a:effectLst/>
                          <a:latin typeface="游ゴシック" panose="020B0400000000000000" pitchFamily="50" charset="-128"/>
                          <a:ea typeface="+mn-ea"/>
                          <a:cs typeface="HG丸ｺﾞｼｯｸM-PRO"/>
                        </a:rPr>
                        <a:t>３（</a:t>
                      </a:r>
                      <a:r>
                        <a:rPr lang="en-US" altLang="ja-JP" sz="1200" b="1" baseline="0" dirty="0">
                          <a:solidFill>
                            <a:schemeClr val="tx1"/>
                          </a:solidFill>
                          <a:effectLst/>
                          <a:latin typeface="游ゴシック" panose="020B0400000000000000" pitchFamily="50" charset="-128"/>
                          <a:ea typeface="+mn-ea"/>
                          <a:cs typeface="HG丸ｺﾞｼｯｸM-PRO"/>
                        </a:rPr>
                        <a:t>2022</a:t>
                      </a:r>
                      <a:r>
                        <a:rPr lang="ja-JP" altLang="en-US" sz="1200" b="1" baseline="0" dirty="0">
                          <a:solidFill>
                            <a:schemeClr val="tx1"/>
                          </a:solidFill>
                          <a:effectLst/>
                          <a:latin typeface="游ゴシック" panose="020B0400000000000000" pitchFamily="50" charset="-128"/>
                          <a:ea typeface="+mn-ea"/>
                          <a:cs typeface="HG丸ｺﾞｼｯｸM-PRO"/>
                        </a:rPr>
                        <a:t>）年</a:t>
                      </a:r>
                      <a:r>
                        <a:rPr lang="en-US" altLang="ja-JP" sz="1200" b="1" baseline="0" dirty="0">
                          <a:solidFill>
                            <a:srgbClr val="000000"/>
                          </a:solidFill>
                          <a:effectLst/>
                          <a:latin typeface="游ゴシック" panose="020B0400000000000000" pitchFamily="50" charset="-128"/>
                          <a:ea typeface="+mn-ea"/>
                          <a:cs typeface="HG丸ｺﾞｼｯｸM-PRO"/>
                        </a:rPr>
                        <a:t>】</a:t>
                      </a:r>
                      <a:endParaRPr lang="ja-JP" altLang="ja-JP" sz="1200" b="1" baseline="0" dirty="0">
                        <a:solidFill>
                          <a:srgbClr val="000000"/>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chemeClr val="tx1"/>
                          </a:solidFill>
                          <a:effectLst/>
                          <a:latin typeface="游ゴシック" panose="020B0400000000000000" pitchFamily="50" charset="-128"/>
                          <a:ea typeface="+mn-ea"/>
                        </a:rPr>
                        <a:t>27.7</a:t>
                      </a:r>
                      <a:r>
                        <a:rPr lang="ja-JP" altLang="ja-JP" sz="1200" b="1" baseline="0">
                          <a:solidFill>
                            <a:schemeClr val="tx1"/>
                          </a:solidFill>
                          <a:effectLst/>
                          <a:latin typeface="游ゴシック" panose="020B0400000000000000" pitchFamily="50" charset="-128"/>
                          <a:ea typeface="+mn-ea"/>
                        </a:rPr>
                        <a:t>％</a:t>
                      </a:r>
                      <a:r>
                        <a:rPr lang="ja-JP" altLang="en-US" sz="1200" b="1">
                          <a:solidFill>
                            <a:schemeClr val="tx1"/>
                          </a:solidFill>
                          <a:effectLst/>
                          <a:latin typeface="+mn-ea"/>
                          <a:ea typeface="+mn-ea"/>
                        </a:rPr>
                        <a:t>［○］</a:t>
                      </a:r>
                      <a:endParaRPr lang="ja-JP" altLang="ja-JP" sz="1200" b="1" baseline="0" dirty="0">
                        <a:solidFill>
                          <a:schemeClr val="tx1"/>
                        </a:solidFill>
                        <a:effectLst/>
                        <a:latin typeface="游ゴシック" panose="020B0400000000000000" pitchFamily="50" charset="-128"/>
                        <a:ea typeface="+mn-ea"/>
                      </a:endParaRPr>
                    </a:p>
                    <a:p>
                      <a:pPr algn="ctr" fontAlgn="auto">
                        <a:lnSpc>
                          <a:spcPts val="1600"/>
                        </a:lnSpc>
                        <a:spcAft>
                          <a:spcPts val="0"/>
                        </a:spcAft>
                      </a:pPr>
                      <a:r>
                        <a:rPr lang="ja-JP" altLang="ja-JP" sz="1200" b="1" baseline="0" dirty="0">
                          <a:solidFill>
                            <a:schemeClr val="tx1"/>
                          </a:solidFill>
                          <a:effectLst/>
                          <a:latin typeface="游ゴシック" panose="020B0400000000000000" pitchFamily="50" charset="-128"/>
                          <a:ea typeface="+mn-ea"/>
                        </a:rPr>
                        <a:t>【</a:t>
                      </a:r>
                      <a:r>
                        <a:rPr lang="ja-JP" altLang="en-US" sz="1200" b="1" baseline="0" dirty="0">
                          <a:solidFill>
                            <a:schemeClr val="tx1"/>
                          </a:solidFill>
                          <a:effectLst/>
                          <a:latin typeface="游ゴシック" panose="020B0400000000000000" pitchFamily="50" charset="-128"/>
                          <a:ea typeface="+mn-ea"/>
                        </a:rPr>
                        <a:t>令和６</a:t>
                      </a:r>
                      <a:r>
                        <a:rPr lang="ja-JP" altLang="ja-JP" sz="1200" b="1" baseline="0" dirty="0">
                          <a:solidFill>
                            <a:schemeClr val="tx1"/>
                          </a:solidFill>
                          <a:effectLst/>
                          <a:latin typeface="游ゴシック" panose="020B0400000000000000" pitchFamily="50" charset="-128"/>
                          <a:ea typeface="+mn-ea"/>
                        </a:rPr>
                        <a:t>（</a:t>
                      </a:r>
                      <a:r>
                        <a:rPr lang="en-US" altLang="ja-JP" sz="1200" b="1" baseline="0" dirty="0">
                          <a:solidFill>
                            <a:schemeClr val="tx1"/>
                          </a:solidFill>
                          <a:effectLst/>
                          <a:latin typeface="游ゴシック" panose="020B0400000000000000" pitchFamily="50" charset="-128"/>
                          <a:ea typeface="+mn-ea"/>
                        </a:rPr>
                        <a:t>2024</a:t>
                      </a:r>
                      <a:r>
                        <a:rPr lang="ja-JP" altLang="ja-JP" sz="1200" b="1" baseline="0" dirty="0">
                          <a:solidFill>
                            <a:schemeClr val="tx1"/>
                          </a:solidFill>
                          <a:effectLst/>
                          <a:latin typeface="游ゴシック" panose="020B0400000000000000" pitchFamily="50" charset="-128"/>
                          <a:ea typeface="+mn-ea"/>
                        </a:rPr>
                        <a:t>）年】</a:t>
                      </a:r>
                      <a:endParaRPr lang="ja-JP" altLang="ja-JP" sz="1200" b="1" baseline="0" dirty="0">
                        <a:solidFill>
                          <a:schemeClr val="tx1"/>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baseline="0" dirty="0">
                          <a:solidFill>
                            <a:srgbClr val="000000"/>
                          </a:solidFill>
                          <a:effectLst/>
                          <a:latin typeface="游ゴシック" panose="020B0400000000000000" pitchFamily="50" charset="-128"/>
                          <a:ea typeface="+mn-ea"/>
                          <a:cs typeface="HG丸ｺﾞｼｯｸM-PRO"/>
                        </a:rPr>
                        <a:t>15</a:t>
                      </a:r>
                      <a:r>
                        <a:rPr lang="ja-JP" altLang="en-US" sz="1200" b="1" baseline="0" dirty="0">
                          <a:solidFill>
                            <a:srgbClr val="000000"/>
                          </a:solidFill>
                          <a:effectLst/>
                          <a:latin typeface="游ゴシック" panose="020B0400000000000000" pitchFamily="50" charset="-128"/>
                          <a:ea typeface="+mn-ea"/>
                          <a:cs typeface="HG丸ｺﾞｼｯｸM-PRO"/>
                        </a:rPr>
                        <a:t>％以下</a:t>
                      </a:r>
                      <a:endParaRPr lang="ja-JP" altLang="ja-JP" sz="1200" b="1" baseline="0" dirty="0">
                        <a:solidFill>
                          <a:srgbClr val="000000"/>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3761660"/>
                  </a:ext>
                </a:extLst>
              </a:tr>
              <a:tr h="608405">
                <a:tc>
                  <a:txBody>
                    <a:bodyPr/>
                    <a:lstStyle/>
                    <a:p>
                      <a:pPr algn="ctr" fontAlgn="auto">
                        <a:lnSpc>
                          <a:spcPts val="1600"/>
                        </a:lnSpc>
                        <a:spcAft>
                          <a:spcPts val="0"/>
                        </a:spcAft>
                      </a:pPr>
                      <a:r>
                        <a:rPr lang="en-US" altLang="ja-JP" sz="1400" baseline="0" dirty="0">
                          <a:solidFill>
                            <a:schemeClr val="bg1"/>
                          </a:solidFill>
                          <a:effectLst/>
                          <a:latin typeface="游ゴシック" panose="020B0400000000000000" pitchFamily="50" charset="-128"/>
                          <a:ea typeface="游ゴシック" panose="020B0400000000000000" pitchFamily="50" charset="-128"/>
                          <a:cs typeface="HG丸ｺﾞｼｯｸM-PRO"/>
                        </a:rPr>
                        <a:t>9</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baseline="0" dirty="0">
                          <a:effectLst/>
                          <a:latin typeface="游ゴシック" panose="020B0400000000000000" pitchFamily="50" charset="-128"/>
                          <a:ea typeface="+mn-ea"/>
                        </a:rPr>
                        <a:t>歯周治療が必要な者の割合（</a:t>
                      </a:r>
                      <a:r>
                        <a:rPr lang="en-US" altLang="ja-JP" sz="1200" b="1" baseline="0" dirty="0">
                          <a:effectLst/>
                          <a:latin typeface="游ゴシック" panose="020B0400000000000000" pitchFamily="50" charset="-128"/>
                          <a:ea typeface="+mn-ea"/>
                        </a:rPr>
                        <a:t>40</a:t>
                      </a:r>
                      <a:r>
                        <a:rPr lang="ja-JP" altLang="en-US" sz="1200" b="1" baseline="0" dirty="0">
                          <a:effectLst/>
                          <a:latin typeface="游ゴシック" panose="020B0400000000000000" pitchFamily="50" charset="-128"/>
                          <a:ea typeface="+mn-ea"/>
                        </a:rPr>
                        <a:t>歳）</a:t>
                      </a:r>
                      <a:endParaRPr lang="en-US" altLang="ja-JP" sz="1200" b="1" baseline="0" dirty="0">
                        <a:effectLst/>
                        <a:latin typeface="游ゴシック" panose="020B0400000000000000" pitchFamily="50" charset="-128"/>
                        <a:ea typeface="+mn-ea"/>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200" b="1" baseline="0" dirty="0">
                          <a:effectLst/>
                          <a:latin typeface="+mn-ea"/>
                          <a:ea typeface="+mn-ea"/>
                        </a:rPr>
                        <a:t>【</a:t>
                      </a:r>
                      <a:r>
                        <a:rPr lang="ja-JP" altLang="en-US" sz="1200" b="1" baseline="0" dirty="0">
                          <a:effectLst/>
                          <a:latin typeface="+mn-ea"/>
                          <a:ea typeface="+mn-ea"/>
                        </a:rPr>
                        <a:t>大阪府市町村歯科口腔保健実態調査</a:t>
                      </a:r>
                      <a:r>
                        <a:rPr lang="en-US" altLang="ja-JP" sz="1200" b="1" baseline="0" dirty="0">
                          <a:effectLst/>
                          <a:latin typeface="+mn-ea"/>
                          <a:ea typeface="+mn-ea"/>
                        </a:rPr>
                        <a:t>】</a:t>
                      </a:r>
                      <a:endParaRPr lang="en-US" altLang="ja-JP" sz="1200" b="1" baseline="0" dirty="0">
                        <a:effectLst/>
                        <a:latin typeface="游ゴシック" panose="020B0400000000000000" pitchFamily="50" charset="-128"/>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rgbClr val="000000"/>
                          </a:solidFill>
                          <a:effectLst/>
                          <a:latin typeface="游ゴシック" panose="020B0400000000000000" pitchFamily="50" charset="-128"/>
                          <a:ea typeface="+mn-ea"/>
                          <a:cs typeface="HG丸ｺﾞｼｯｸM-PRO"/>
                        </a:rPr>
                        <a:t>50.9</a:t>
                      </a:r>
                      <a:r>
                        <a:rPr lang="ja-JP" altLang="en-US" sz="1200" b="1" baseline="0" dirty="0">
                          <a:solidFill>
                            <a:srgbClr val="000000"/>
                          </a:solidFill>
                          <a:effectLst/>
                          <a:latin typeface="游ゴシック" panose="020B0400000000000000" pitchFamily="50" charset="-128"/>
                          <a:ea typeface="+mn-ea"/>
                          <a:cs typeface="HG丸ｺﾞｼｯｸM-PRO"/>
                        </a:rPr>
                        <a:t>％</a:t>
                      </a:r>
                      <a:endParaRPr lang="en-US" altLang="ja-JP" sz="1200" b="1" baseline="0" dirty="0">
                        <a:solidFill>
                          <a:srgbClr val="000000"/>
                        </a:solidFill>
                        <a:effectLst/>
                        <a:latin typeface="游ゴシック" panose="020B0400000000000000" pitchFamily="50" charset="-128"/>
                        <a:ea typeface="+mn-ea"/>
                        <a:cs typeface="HG丸ｺﾞｼｯｸM-PRO"/>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baseline="0" dirty="0">
                          <a:solidFill>
                            <a:srgbClr val="000000"/>
                          </a:solidFill>
                          <a:effectLst/>
                          <a:latin typeface="游ゴシック" panose="020B0400000000000000" pitchFamily="50" charset="-128"/>
                          <a:ea typeface="+mn-ea"/>
                          <a:cs typeface="HG丸ｺﾞｼｯｸM-PRO"/>
                        </a:rPr>
                        <a:t>【</a:t>
                      </a:r>
                      <a:r>
                        <a:rPr lang="ja-JP" altLang="en-US" sz="1200" b="1" baseline="0" dirty="0">
                          <a:solidFill>
                            <a:srgbClr val="000000"/>
                          </a:solidFill>
                          <a:effectLst/>
                          <a:latin typeface="游ゴシック" panose="020B0400000000000000" pitchFamily="50" charset="-128"/>
                          <a:ea typeface="+mn-ea"/>
                          <a:cs typeface="HG丸ｺﾞｼｯｸM-PRO"/>
                        </a:rPr>
                        <a:t>令和</a:t>
                      </a:r>
                      <a:r>
                        <a:rPr lang="ja-JP" altLang="en-US" sz="1200" b="1" baseline="0" dirty="0">
                          <a:solidFill>
                            <a:schemeClr val="tx1"/>
                          </a:solidFill>
                          <a:effectLst/>
                          <a:latin typeface="游ゴシック" panose="020B0400000000000000" pitchFamily="50" charset="-128"/>
                          <a:ea typeface="+mn-ea"/>
                          <a:cs typeface="HG丸ｺﾞｼｯｸM-PRO"/>
                        </a:rPr>
                        <a:t>３（</a:t>
                      </a:r>
                      <a:r>
                        <a:rPr lang="en-US" altLang="ja-JP" sz="1200" b="1" baseline="0" dirty="0">
                          <a:solidFill>
                            <a:schemeClr val="tx1"/>
                          </a:solidFill>
                          <a:effectLst/>
                          <a:latin typeface="游ゴシック" panose="020B0400000000000000" pitchFamily="50" charset="-128"/>
                          <a:ea typeface="+mn-ea"/>
                          <a:cs typeface="HG丸ｺﾞｼｯｸM-PRO"/>
                        </a:rPr>
                        <a:t>2022</a:t>
                      </a:r>
                      <a:r>
                        <a:rPr lang="ja-JP" altLang="en-US" sz="1200" b="1" baseline="0" dirty="0">
                          <a:solidFill>
                            <a:schemeClr val="tx1"/>
                          </a:solidFill>
                          <a:effectLst/>
                          <a:latin typeface="游ゴシック" panose="020B0400000000000000" pitchFamily="50" charset="-128"/>
                          <a:ea typeface="+mn-ea"/>
                          <a:cs typeface="HG丸ｺﾞｼｯｸM-PRO"/>
                        </a:rPr>
                        <a:t>）年</a:t>
                      </a:r>
                      <a:r>
                        <a:rPr lang="en-US" altLang="ja-JP" sz="1200" b="1" baseline="0" dirty="0">
                          <a:solidFill>
                            <a:srgbClr val="000000"/>
                          </a:solidFill>
                          <a:effectLst/>
                          <a:latin typeface="游ゴシック" panose="020B0400000000000000" pitchFamily="50" charset="-128"/>
                          <a:ea typeface="+mn-ea"/>
                          <a:cs typeface="HG丸ｺﾞｼｯｸM-PRO"/>
                        </a:rPr>
                        <a:t>】</a:t>
                      </a:r>
                      <a:endParaRPr lang="ja-JP" altLang="ja-JP" sz="1200" b="1" baseline="0" dirty="0">
                        <a:solidFill>
                          <a:srgbClr val="000000"/>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baseline="0" dirty="0">
                          <a:solidFill>
                            <a:schemeClr val="tx1"/>
                          </a:solidFill>
                          <a:effectLst/>
                          <a:latin typeface="游ゴシック" panose="020B0400000000000000" pitchFamily="50" charset="-128"/>
                          <a:ea typeface="+mn-ea"/>
                        </a:rPr>
                        <a:t>53.3</a:t>
                      </a:r>
                      <a:r>
                        <a:rPr lang="ja-JP" altLang="ja-JP" sz="1200" b="1" baseline="0" dirty="0">
                          <a:solidFill>
                            <a:schemeClr val="tx1"/>
                          </a:solidFill>
                          <a:effectLst/>
                          <a:latin typeface="游ゴシック" panose="020B0400000000000000" pitchFamily="50" charset="-128"/>
                          <a:ea typeface="+mn-ea"/>
                        </a:rPr>
                        <a:t>％</a:t>
                      </a:r>
                      <a:r>
                        <a:rPr lang="ja-JP" altLang="en-US" sz="1200" b="1" dirty="0">
                          <a:solidFill>
                            <a:schemeClr val="tx1"/>
                          </a:solidFill>
                          <a:effectLst/>
                          <a:latin typeface="+mn-ea"/>
                          <a:ea typeface="+mn-ea"/>
                        </a:rPr>
                        <a:t>［△］</a:t>
                      </a:r>
                      <a:endParaRPr lang="ja-JP" altLang="ja-JP" sz="1200" b="1" baseline="0" dirty="0">
                        <a:solidFill>
                          <a:schemeClr val="tx1"/>
                        </a:solidFill>
                        <a:effectLst/>
                        <a:latin typeface="游ゴシック" panose="020B0400000000000000" pitchFamily="50" charset="-128"/>
                        <a:ea typeface="+mn-ea"/>
                      </a:endParaRPr>
                    </a:p>
                    <a:p>
                      <a:pPr algn="ctr" fontAlgn="auto">
                        <a:lnSpc>
                          <a:spcPts val="1600"/>
                        </a:lnSpc>
                        <a:spcAft>
                          <a:spcPts val="0"/>
                        </a:spcAft>
                      </a:pPr>
                      <a:r>
                        <a:rPr lang="ja-JP" altLang="ja-JP" sz="1200" b="1" baseline="0" dirty="0">
                          <a:solidFill>
                            <a:schemeClr val="tx1"/>
                          </a:solidFill>
                          <a:effectLst/>
                          <a:latin typeface="游ゴシック" panose="020B0400000000000000" pitchFamily="50" charset="-128"/>
                          <a:ea typeface="+mn-ea"/>
                        </a:rPr>
                        <a:t>【</a:t>
                      </a:r>
                      <a:r>
                        <a:rPr lang="ja-JP" altLang="en-US" sz="1200" b="1" baseline="0" dirty="0">
                          <a:solidFill>
                            <a:schemeClr val="tx1"/>
                          </a:solidFill>
                          <a:effectLst/>
                          <a:latin typeface="游ゴシック" panose="020B0400000000000000" pitchFamily="50" charset="-128"/>
                          <a:ea typeface="+mn-ea"/>
                        </a:rPr>
                        <a:t>令和６</a:t>
                      </a:r>
                      <a:r>
                        <a:rPr lang="ja-JP" altLang="ja-JP" sz="1200" b="1" baseline="0" dirty="0">
                          <a:solidFill>
                            <a:schemeClr val="tx1"/>
                          </a:solidFill>
                          <a:effectLst/>
                          <a:latin typeface="游ゴシック" panose="020B0400000000000000" pitchFamily="50" charset="-128"/>
                          <a:ea typeface="+mn-ea"/>
                        </a:rPr>
                        <a:t>（</a:t>
                      </a:r>
                      <a:r>
                        <a:rPr lang="en-US" altLang="ja-JP" sz="1200" b="1" baseline="0" dirty="0">
                          <a:solidFill>
                            <a:schemeClr val="tx1"/>
                          </a:solidFill>
                          <a:effectLst/>
                          <a:latin typeface="游ゴシック" panose="020B0400000000000000" pitchFamily="50" charset="-128"/>
                          <a:ea typeface="+mn-ea"/>
                        </a:rPr>
                        <a:t>2024</a:t>
                      </a:r>
                      <a:r>
                        <a:rPr lang="ja-JP" altLang="ja-JP" sz="1200" b="1" baseline="0" dirty="0">
                          <a:solidFill>
                            <a:schemeClr val="tx1"/>
                          </a:solidFill>
                          <a:effectLst/>
                          <a:latin typeface="游ゴシック" panose="020B0400000000000000" pitchFamily="50" charset="-128"/>
                          <a:ea typeface="+mn-ea"/>
                        </a:rPr>
                        <a:t>）年】</a:t>
                      </a:r>
                      <a:endParaRPr lang="ja-JP" altLang="ja-JP" sz="1200" b="1" baseline="0" dirty="0">
                        <a:solidFill>
                          <a:schemeClr val="tx1"/>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baseline="0" dirty="0">
                          <a:solidFill>
                            <a:srgbClr val="000000"/>
                          </a:solidFill>
                          <a:effectLst/>
                          <a:latin typeface="游ゴシック" panose="020B0400000000000000" pitchFamily="50" charset="-128"/>
                          <a:ea typeface="+mn-ea"/>
                          <a:cs typeface="HG丸ｺﾞｼｯｸM-PRO"/>
                        </a:rPr>
                        <a:t>33</a:t>
                      </a:r>
                      <a:r>
                        <a:rPr lang="ja-JP" altLang="en-US" sz="1200" b="1" baseline="0" dirty="0">
                          <a:solidFill>
                            <a:srgbClr val="000000"/>
                          </a:solidFill>
                          <a:effectLst/>
                          <a:latin typeface="游ゴシック" panose="020B0400000000000000" pitchFamily="50" charset="-128"/>
                          <a:ea typeface="+mn-ea"/>
                          <a:cs typeface="HG丸ｺﾞｼｯｸM-PRO"/>
                        </a:rPr>
                        <a:t>％以下</a:t>
                      </a:r>
                      <a:endParaRPr lang="ja-JP" altLang="ja-JP" sz="1200" b="1" baseline="0" dirty="0">
                        <a:solidFill>
                          <a:srgbClr val="000000"/>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99376526"/>
                  </a:ext>
                </a:extLst>
              </a:tr>
              <a:tr h="608404">
                <a:tc>
                  <a:txBody>
                    <a:bodyPr/>
                    <a:lstStyle/>
                    <a:p>
                      <a:pPr algn="ctr" fontAlgn="auto">
                        <a:lnSpc>
                          <a:spcPts val="1600"/>
                        </a:lnSpc>
                        <a:spcAft>
                          <a:spcPts val="0"/>
                        </a:spcAft>
                      </a:pPr>
                      <a:r>
                        <a:rPr lang="en-US" altLang="ja-JP" sz="1400" baseline="0" dirty="0">
                          <a:solidFill>
                            <a:schemeClr val="bg1"/>
                          </a:solidFill>
                          <a:effectLst/>
                          <a:latin typeface="游ゴシック" panose="020B0400000000000000" pitchFamily="50" charset="-128"/>
                          <a:ea typeface="游ゴシック" panose="020B0400000000000000" pitchFamily="50" charset="-128"/>
                          <a:cs typeface="HG丸ｺﾞｼｯｸM-PRO"/>
                        </a:rPr>
                        <a:t>10</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baseline="0" dirty="0">
                          <a:effectLst/>
                          <a:latin typeface="游ゴシック" panose="020B0400000000000000" pitchFamily="50" charset="-128"/>
                          <a:ea typeface="+mn-ea"/>
                        </a:rPr>
                        <a:t>過去</a:t>
                      </a:r>
                      <a:r>
                        <a:rPr lang="en-US" altLang="ja-JP" sz="1200" b="1" baseline="0" dirty="0">
                          <a:effectLst/>
                          <a:latin typeface="游ゴシック" panose="020B0400000000000000" pitchFamily="50" charset="-128"/>
                          <a:ea typeface="+mn-ea"/>
                        </a:rPr>
                        <a:t>1</a:t>
                      </a:r>
                      <a:r>
                        <a:rPr lang="ja-JP" altLang="en-US" sz="1200" b="1" baseline="0" dirty="0">
                          <a:effectLst/>
                          <a:latin typeface="游ゴシック" panose="020B0400000000000000" pitchFamily="50" charset="-128"/>
                          <a:ea typeface="+mn-ea"/>
                        </a:rPr>
                        <a:t>年に歯科健診を受診した者の割合（</a:t>
                      </a:r>
                      <a:r>
                        <a:rPr lang="en-US" altLang="ja-JP" sz="1200" b="1" baseline="0" dirty="0">
                          <a:effectLst/>
                          <a:latin typeface="游ゴシック" panose="020B0400000000000000" pitchFamily="50" charset="-128"/>
                          <a:ea typeface="+mn-ea"/>
                        </a:rPr>
                        <a:t>20</a:t>
                      </a:r>
                      <a:r>
                        <a:rPr lang="ja-JP" altLang="en-US" sz="1200" b="1" baseline="0" dirty="0">
                          <a:effectLst/>
                          <a:latin typeface="游ゴシック" panose="020B0400000000000000" pitchFamily="50" charset="-128"/>
                          <a:ea typeface="+mn-ea"/>
                        </a:rPr>
                        <a:t>歳以上）</a:t>
                      </a:r>
                      <a:r>
                        <a:rPr lang="en-US" altLang="ja-JP" sz="1200" b="1" baseline="0" dirty="0">
                          <a:effectLst/>
                          <a:latin typeface="游ゴシック" panose="020B0400000000000000" pitchFamily="50" charset="-128"/>
                          <a:ea typeface="+mn-ea"/>
                        </a:rPr>
                        <a:t>【</a:t>
                      </a:r>
                      <a:r>
                        <a:rPr lang="ja-JP" altLang="en-US" sz="1200" b="1" baseline="0" dirty="0">
                          <a:effectLst/>
                          <a:latin typeface="游ゴシック" panose="020B0400000000000000" pitchFamily="50" charset="-128"/>
                          <a:ea typeface="+mn-ea"/>
                        </a:rPr>
                        <a:t>大阪府健康づくり実態調査</a:t>
                      </a:r>
                      <a:r>
                        <a:rPr lang="en-US" altLang="ja-JP" sz="1200" b="1" baseline="0" dirty="0">
                          <a:effectLst/>
                          <a:latin typeface="游ゴシック" panose="020B0400000000000000" pitchFamily="50" charset="-128"/>
                          <a:ea typeface="+mn-ea"/>
                        </a:rPr>
                        <a:t>】</a:t>
                      </a:r>
                      <a:endParaRPr lang="ja-JP" altLang="ja-JP" sz="1200" b="1" baseline="0" dirty="0">
                        <a:effectLst/>
                        <a:latin typeface="游ゴシック" panose="020B0400000000000000" pitchFamily="50" charset="-128"/>
                        <a:ea typeface="游ゴシック" panose="020B04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rgbClr val="000000"/>
                          </a:solidFill>
                          <a:effectLst/>
                          <a:latin typeface="游ゴシック" panose="020B0400000000000000" pitchFamily="50" charset="-128"/>
                          <a:ea typeface="+mn-ea"/>
                          <a:cs typeface="HG丸ｺﾞｼｯｸM-PRO"/>
                        </a:rPr>
                        <a:t>65.3</a:t>
                      </a:r>
                      <a:r>
                        <a:rPr lang="ja-JP" altLang="en-US" sz="1200" b="1" baseline="0" dirty="0">
                          <a:solidFill>
                            <a:srgbClr val="000000"/>
                          </a:solidFill>
                          <a:effectLst/>
                          <a:latin typeface="游ゴシック" panose="020B0400000000000000" pitchFamily="50" charset="-128"/>
                          <a:ea typeface="+mn-ea"/>
                          <a:cs typeface="HG丸ｺﾞｼｯｸM-PRO"/>
                        </a:rPr>
                        <a:t>％</a:t>
                      </a:r>
                      <a:endParaRPr lang="en-US" altLang="ja-JP" sz="1200" b="1" baseline="0" dirty="0">
                        <a:solidFill>
                          <a:srgbClr val="000000"/>
                        </a:solidFill>
                        <a:effectLst/>
                        <a:latin typeface="游ゴシック" panose="020B0400000000000000" pitchFamily="50" charset="-128"/>
                        <a:ea typeface="+mn-ea"/>
                        <a:cs typeface="HG丸ｺﾞｼｯｸM-PRO"/>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baseline="0" dirty="0">
                          <a:solidFill>
                            <a:srgbClr val="000000"/>
                          </a:solidFill>
                          <a:effectLst/>
                          <a:latin typeface="游ゴシック" panose="020B0400000000000000" pitchFamily="50" charset="-128"/>
                          <a:ea typeface="+mn-ea"/>
                          <a:cs typeface="HG丸ｺﾞｼｯｸM-PRO"/>
                        </a:rPr>
                        <a:t>【</a:t>
                      </a:r>
                      <a:r>
                        <a:rPr lang="ja-JP" altLang="en-US" sz="1200" b="1" baseline="0" dirty="0">
                          <a:solidFill>
                            <a:srgbClr val="000000"/>
                          </a:solidFill>
                          <a:effectLst/>
                          <a:latin typeface="游ゴシック" panose="020B0400000000000000" pitchFamily="50" charset="-128"/>
                          <a:ea typeface="+mn-ea"/>
                          <a:cs typeface="HG丸ｺﾞｼｯｸM-PRO"/>
                        </a:rPr>
                        <a:t>令和</a:t>
                      </a:r>
                      <a:r>
                        <a:rPr lang="ja-JP" altLang="en-US" sz="1200" b="1" baseline="0" dirty="0">
                          <a:solidFill>
                            <a:schemeClr val="tx1"/>
                          </a:solidFill>
                          <a:effectLst/>
                          <a:latin typeface="游ゴシック" panose="020B0400000000000000" pitchFamily="50" charset="-128"/>
                          <a:ea typeface="+mn-ea"/>
                          <a:cs typeface="HG丸ｺﾞｼｯｸM-PRO"/>
                        </a:rPr>
                        <a:t>４（</a:t>
                      </a:r>
                      <a:r>
                        <a:rPr lang="en-US" altLang="ja-JP" sz="1200" b="1" baseline="0" dirty="0">
                          <a:solidFill>
                            <a:schemeClr val="tx1"/>
                          </a:solidFill>
                          <a:effectLst/>
                          <a:latin typeface="游ゴシック" panose="020B0400000000000000" pitchFamily="50" charset="-128"/>
                          <a:ea typeface="+mn-ea"/>
                          <a:cs typeface="HG丸ｺﾞｼｯｸM-PRO"/>
                        </a:rPr>
                        <a:t>2022</a:t>
                      </a:r>
                      <a:r>
                        <a:rPr lang="ja-JP" altLang="en-US" sz="1200" b="1" baseline="0" dirty="0">
                          <a:solidFill>
                            <a:schemeClr val="tx1"/>
                          </a:solidFill>
                          <a:effectLst/>
                          <a:latin typeface="游ゴシック" panose="020B0400000000000000" pitchFamily="50" charset="-128"/>
                          <a:ea typeface="+mn-ea"/>
                          <a:cs typeface="HG丸ｺﾞｼｯｸM-PRO"/>
                        </a:rPr>
                        <a:t>）年</a:t>
                      </a:r>
                      <a:r>
                        <a:rPr lang="en-US" altLang="ja-JP" sz="1200" b="1" baseline="0" dirty="0">
                          <a:solidFill>
                            <a:srgbClr val="000000"/>
                          </a:solidFill>
                          <a:effectLst/>
                          <a:latin typeface="游ゴシック" panose="020B0400000000000000" pitchFamily="50" charset="-128"/>
                          <a:ea typeface="+mn-ea"/>
                          <a:cs typeface="HG丸ｺﾞｼｯｸM-PRO"/>
                        </a:rPr>
                        <a:t>】</a:t>
                      </a:r>
                      <a:endParaRPr lang="ja-JP" altLang="ja-JP" sz="1200" b="1" baseline="0" dirty="0">
                        <a:solidFill>
                          <a:srgbClr val="000000"/>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i="0" dirty="0">
                          <a:solidFill>
                            <a:schemeClr val="tx1"/>
                          </a:solidFill>
                          <a:effectLst/>
                          <a:latin typeface="+mn-ea"/>
                          <a:ea typeface="+mn-ea"/>
                          <a:cs typeface="HG丸ｺﾞｼｯｸM-PRO"/>
                        </a:rPr>
                        <a:t>64.6%</a:t>
                      </a:r>
                      <a:r>
                        <a:rPr lang="ja-JP" altLang="en-US" sz="1200" b="1" dirty="0">
                          <a:solidFill>
                            <a:schemeClr val="tx1"/>
                          </a:solidFill>
                          <a:effectLst/>
                          <a:latin typeface="+mn-ea"/>
                          <a:ea typeface="+mn-ea"/>
                        </a:rPr>
                        <a:t>［△］</a:t>
                      </a:r>
                      <a:endParaRPr lang="en-US" altLang="ja-JP" sz="1200" b="1" i="0" dirty="0">
                        <a:solidFill>
                          <a:schemeClr val="tx1"/>
                        </a:solidFill>
                        <a:effectLst/>
                        <a:latin typeface="+mn-ea"/>
                        <a:ea typeface="+mn-ea"/>
                        <a:cs typeface="HG丸ｺﾞｼｯｸM-PRO"/>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200" b="1" baseline="0" dirty="0">
                          <a:solidFill>
                            <a:schemeClr val="tx1"/>
                          </a:solidFill>
                          <a:effectLst/>
                          <a:latin typeface="游ゴシック" panose="020B0400000000000000" pitchFamily="50" charset="-128"/>
                          <a:ea typeface="+mn-ea"/>
                        </a:rPr>
                        <a:t>【</a:t>
                      </a:r>
                      <a:r>
                        <a:rPr lang="ja-JP" altLang="en-US" sz="1200" b="1" baseline="0" dirty="0">
                          <a:solidFill>
                            <a:schemeClr val="tx1"/>
                          </a:solidFill>
                          <a:effectLst/>
                          <a:latin typeface="游ゴシック" panose="020B0400000000000000" pitchFamily="50" charset="-128"/>
                          <a:ea typeface="+mn-ea"/>
                        </a:rPr>
                        <a:t>令和７</a:t>
                      </a:r>
                      <a:r>
                        <a:rPr lang="ja-JP" altLang="ja-JP" sz="1200" b="1" baseline="0" dirty="0">
                          <a:solidFill>
                            <a:schemeClr val="tx1"/>
                          </a:solidFill>
                          <a:effectLst/>
                          <a:latin typeface="游ゴシック" panose="020B0400000000000000" pitchFamily="50" charset="-128"/>
                          <a:ea typeface="+mn-ea"/>
                        </a:rPr>
                        <a:t>（</a:t>
                      </a:r>
                      <a:r>
                        <a:rPr lang="en-US" altLang="ja-JP" sz="1200" b="1" baseline="0" dirty="0">
                          <a:solidFill>
                            <a:schemeClr val="tx1"/>
                          </a:solidFill>
                          <a:effectLst/>
                          <a:latin typeface="游ゴシック" panose="020B0400000000000000" pitchFamily="50" charset="-128"/>
                          <a:ea typeface="+mn-ea"/>
                        </a:rPr>
                        <a:t>2025</a:t>
                      </a:r>
                      <a:r>
                        <a:rPr lang="ja-JP" altLang="ja-JP" sz="1200" b="1" baseline="0" dirty="0">
                          <a:solidFill>
                            <a:schemeClr val="tx1"/>
                          </a:solidFill>
                          <a:effectLst/>
                          <a:latin typeface="游ゴシック" panose="020B0400000000000000" pitchFamily="50" charset="-128"/>
                          <a:ea typeface="+mn-ea"/>
                        </a:rPr>
                        <a:t>）年】</a:t>
                      </a:r>
                      <a:endParaRPr lang="ja-JP" altLang="ja-JP" sz="1200" b="1" baseline="0" dirty="0">
                        <a:solidFill>
                          <a:schemeClr val="tx1"/>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baseline="0" dirty="0">
                          <a:solidFill>
                            <a:schemeClr val="dk1"/>
                          </a:solidFill>
                          <a:effectLst/>
                          <a:latin typeface="游ゴシック" panose="020B0400000000000000" pitchFamily="50" charset="-128"/>
                          <a:ea typeface="+mn-ea"/>
                          <a:cs typeface="+mn-cs"/>
                        </a:rPr>
                        <a:t>95</a:t>
                      </a:r>
                      <a:r>
                        <a:rPr lang="ja-JP" altLang="en-US" sz="1200" b="1" baseline="0" dirty="0">
                          <a:solidFill>
                            <a:schemeClr val="dk1"/>
                          </a:solidFill>
                          <a:effectLst/>
                          <a:latin typeface="游ゴシック" panose="020B0400000000000000" pitchFamily="50" charset="-128"/>
                          <a:ea typeface="+mn-ea"/>
                          <a:cs typeface="+mn-cs"/>
                        </a:rPr>
                        <a:t>％以上</a:t>
                      </a:r>
                      <a:endParaRPr lang="ja-JP" altLang="ja-JP" sz="1200" b="1" baseline="0" dirty="0">
                        <a:solidFill>
                          <a:srgbClr val="000000"/>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35499555"/>
                  </a:ext>
                </a:extLst>
              </a:tr>
            </a:tbl>
          </a:graphicData>
        </a:graphic>
      </p:graphicFrame>
      <p:sp>
        <p:nvSpPr>
          <p:cNvPr id="14" name="角丸四角形 13"/>
          <p:cNvSpPr/>
          <p:nvPr/>
        </p:nvSpPr>
        <p:spPr>
          <a:xfrm>
            <a:off x="376959" y="571500"/>
            <a:ext cx="9144000" cy="5674179"/>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8" name="正方形/長方形 17"/>
          <p:cNvSpPr/>
          <p:nvPr/>
        </p:nvSpPr>
        <p:spPr>
          <a:xfrm>
            <a:off x="385041" y="736544"/>
            <a:ext cx="5599428" cy="348481"/>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次大阪府歯科口腔保健計画における数値目標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 name="角丸四角形 47">
            <a:extLst>
              <a:ext uri="{FF2B5EF4-FFF2-40B4-BE49-F238E27FC236}">
                <a16:creationId xmlns:a16="http://schemas.microsoft.com/office/drawing/2014/main" id="{76938FDB-CB0F-41C6-8820-AF11932F530E}"/>
              </a:ext>
            </a:extLst>
          </p:cNvPr>
          <p:cNvSpPr/>
          <p:nvPr/>
        </p:nvSpPr>
        <p:spPr>
          <a:xfrm>
            <a:off x="6257522" y="1008847"/>
            <a:ext cx="1572028" cy="371219"/>
          </a:xfrm>
          <a:prstGeom prst="roundRect">
            <a:avLst>
              <a:gd name="adj" fmla="val 8499"/>
            </a:avLst>
          </a:prstGeom>
          <a:noFill/>
          <a:ln w="19050">
            <a:noFill/>
          </a:ln>
        </p:spPr>
        <p:txBody>
          <a:bodyPr wrap="square" lIns="72000" tIns="72000" rIns="72000" bIns="720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〇：改善　△：維持・悪化</a:t>
            </a:r>
            <a:endParaRPr kumimoji="0" lang="en-US" altLang="ja-JP" sz="9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7" name="スライド番号プレースホルダー 1">
            <a:extLst>
              <a:ext uri="{FF2B5EF4-FFF2-40B4-BE49-F238E27FC236}">
                <a16:creationId xmlns:a16="http://schemas.microsoft.com/office/drawing/2014/main" id="{3B9295A9-BFBD-4E55-BD67-07B89F0DA85B}"/>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79</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38137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9"/>
            <a:ext cx="9834576" cy="61450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en-US" altLang="ja-JP" sz="2000" b="1" dirty="0">
                <a:solidFill>
                  <a:schemeClr val="tx1"/>
                </a:solidFill>
                <a:latin typeface="Meiryo UI" panose="020B0604030504040204" pitchFamily="50" charset="-128"/>
                <a:ea typeface="Meiryo UI" panose="020B0604030504040204" pitchFamily="50" charset="-128"/>
              </a:rPr>
              <a:t>4</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19" name="図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195031" y="740885"/>
            <a:ext cx="9585750" cy="5955860"/>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297021" y="785199"/>
            <a:ext cx="1495222"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健康寿命の延伸</a:t>
            </a:r>
          </a:p>
        </p:txBody>
      </p:sp>
      <p:sp>
        <p:nvSpPr>
          <p:cNvPr id="20" name="角丸四角形 47">
            <a:extLst>
              <a:ext uri="{FF2B5EF4-FFF2-40B4-BE49-F238E27FC236}">
                <a16:creationId xmlns:a16="http://schemas.microsoft.com/office/drawing/2014/main" id="{BB21B63C-57C9-46EA-AD06-9D9BB0DFEFF3}"/>
              </a:ext>
            </a:extLst>
          </p:cNvPr>
          <p:cNvSpPr/>
          <p:nvPr/>
        </p:nvSpPr>
        <p:spPr>
          <a:xfrm>
            <a:off x="5443653" y="6382546"/>
            <a:ext cx="4424142" cy="561148"/>
          </a:xfrm>
          <a:prstGeom prst="roundRect">
            <a:avLst>
              <a:gd name="adj" fmla="val 8499"/>
            </a:avLst>
          </a:prstGeom>
          <a:noFill/>
          <a:ln w="19050">
            <a:noFill/>
          </a:ln>
        </p:spPr>
        <p:txBody>
          <a:bodyPr wrap="square" lIns="72000" tIns="72000" rIns="72000" bIns="72000" anchor="t" anchorCtr="0">
            <a:noAutofit/>
          </a:bodyPr>
          <a:lstStyle/>
          <a:p>
            <a:r>
              <a:rPr lang="ja-JP" altLang="en-US" sz="900" b="1" dirty="0">
                <a:latin typeface="游ゴシック" panose="020B0400000000000000" pitchFamily="50" charset="-128"/>
                <a:ea typeface="游ゴシック" panose="020B0400000000000000" pitchFamily="50" charset="-128"/>
              </a:rPr>
              <a:t>出典：</a:t>
            </a:r>
            <a:r>
              <a:rPr lang="zh-TW" altLang="en-US" sz="900" b="1" dirty="0">
                <a:latin typeface="游ゴシック" panose="020B0400000000000000" pitchFamily="50" charset="-128"/>
                <a:ea typeface="游ゴシック" panose="020B0400000000000000" pitchFamily="50" charset="-128"/>
              </a:rPr>
              <a:t>出典：健康日本</a:t>
            </a:r>
            <a:r>
              <a:rPr lang="en-US" altLang="zh-TW" sz="900" b="1" dirty="0">
                <a:latin typeface="游ゴシック" panose="020B0400000000000000" pitchFamily="50" charset="-128"/>
                <a:ea typeface="游ゴシック" panose="020B0400000000000000" pitchFamily="50" charset="-128"/>
              </a:rPr>
              <a:t>21</a:t>
            </a:r>
            <a:r>
              <a:rPr lang="zh-TW" altLang="en-US" sz="900" b="1" dirty="0">
                <a:latin typeface="游ゴシック" panose="020B0400000000000000" pitchFamily="50" charset="-128"/>
                <a:ea typeface="游ゴシック" panose="020B0400000000000000" pitchFamily="50" charset="-128"/>
              </a:rPr>
              <a:t>（第三次）推進専門委員会資料（令和</a:t>
            </a:r>
            <a:r>
              <a:rPr lang="en-US" altLang="zh-TW" sz="900" b="1" dirty="0">
                <a:latin typeface="游ゴシック" panose="020B0400000000000000" pitchFamily="50" charset="-128"/>
                <a:ea typeface="游ゴシック" panose="020B0400000000000000" pitchFamily="50" charset="-128"/>
              </a:rPr>
              <a:t>6</a:t>
            </a:r>
            <a:r>
              <a:rPr lang="zh-TW" altLang="en-US" sz="900" b="1" dirty="0">
                <a:latin typeface="游ゴシック" panose="020B0400000000000000" pitchFamily="50" charset="-128"/>
                <a:ea typeface="游ゴシック" panose="020B0400000000000000" pitchFamily="50" charset="-128"/>
              </a:rPr>
              <a:t>年</a:t>
            </a:r>
            <a:r>
              <a:rPr lang="en-US" altLang="zh-TW" sz="900" b="1" dirty="0">
                <a:latin typeface="游ゴシック" panose="020B0400000000000000" pitchFamily="50" charset="-128"/>
                <a:ea typeface="游ゴシック" panose="020B0400000000000000" pitchFamily="50" charset="-128"/>
              </a:rPr>
              <a:t>12</a:t>
            </a:r>
            <a:r>
              <a:rPr lang="zh-TW" altLang="en-US" sz="900" b="1" dirty="0">
                <a:latin typeface="游ゴシック" panose="020B0400000000000000" pitchFamily="50" charset="-128"/>
                <a:ea typeface="游ゴシック" panose="020B0400000000000000" pitchFamily="50" charset="-128"/>
              </a:rPr>
              <a:t>月</a:t>
            </a:r>
            <a:r>
              <a:rPr lang="en-US" altLang="zh-TW" sz="900" b="1" dirty="0">
                <a:latin typeface="游ゴシック" panose="020B0400000000000000" pitchFamily="50" charset="-128"/>
                <a:ea typeface="游ゴシック" panose="020B0400000000000000" pitchFamily="50" charset="-128"/>
              </a:rPr>
              <a:t>24</a:t>
            </a:r>
            <a:r>
              <a:rPr lang="zh-TW" altLang="en-US" sz="900" b="1" dirty="0">
                <a:latin typeface="游ゴシック" panose="020B0400000000000000" pitchFamily="50" charset="-128"/>
                <a:ea typeface="游ゴシック" panose="020B0400000000000000" pitchFamily="50" charset="-128"/>
              </a:rPr>
              <a:t>日）</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8</a:t>
            </a:fld>
            <a:endParaRPr kumimoji="1" lang="ja-JP" altLang="en-US"/>
          </a:p>
        </p:txBody>
      </p:sp>
      <p:graphicFrame>
        <p:nvGraphicFramePr>
          <p:cNvPr id="29" name="表 28">
            <a:extLst>
              <a:ext uri="{FF2B5EF4-FFF2-40B4-BE49-F238E27FC236}">
                <a16:creationId xmlns:a16="http://schemas.microsoft.com/office/drawing/2014/main" id="{DC958494-D2A1-4CB9-A801-23657ACDB4F9}"/>
              </a:ext>
            </a:extLst>
          </p:cNvPr>
          <p:cNvGraphicFramePr>
            <a:graphicFrameLocks noGrp="1"/>
          </p:cNvGraphicFramePr>
          <p:nvPr>
            <p:extLst>
              <p:ext uri="{D42A27DB-BD31-4B8C-83A1-F6EECF244321}">
                <p14:modId xmlns:p14="http://schemas.microsoft.com/office/powerpoint/2010/main" val="1333330328"/>
              </p:ext>
            </p:extLst>
          </p:nvPr>
        </p:nvGraphicFramePr>
        <p:xfrm>
          <a:off x="393334" y="1125251"/>
          <a:ext cx="9116428" cy="800454"/>
        </p:xfrm>
        <a:graphic>
          <a:graphicData uri="http://schemas.openxmlformats.org/drawingml/2006/table">
            <a:tbl>
              <a:tblPr firstRow="1" firstCol="1" bandRow="1">
                <a:tableStyleId>{5C22544A-7EE6-4342-B048-85BDC9FD1C3A}</a:tableStyleId>
              </a:tblPr>
              <a:tblGrid>
                <a:gridCol w="323496">
                  <a:extLst>
                    <a:ext uri="{9D8B030D-6E8A-4147-A177-3AD203B41FA5}">
                      <a16:colId xmlns:a16="http://schemas.microsoft.com/office/drawing/2014/main" val="20000"/>
                    </a:ext>
                  </a:extLst>
                </a:gridCol>
                <a:gridCol w="2198233">
                  <a:extLst>
                    <a:ext uri="{9D8B030D-6E8A-4147-A177-3AD203B41FA5}">
                      <a16:colId xmlns:a16="http://schemas.microsoft.com/office/drawing/2014/main" val="20001"/>
                    </a:ext>
                  </a:extLst>
                </a:gridCol>
                <a:gridCol w="2198233">
                  <a:extLst>
                    <a:ext uri="{9D8B030D-6E8A-4147-A177-3AD203B41FA5}">
                      <a16:colId xmlns:a16="http://schemas.microsoft.com/office/drawing/2014/main" val="20002"/>
                    </a:ext>
                  </a:extLst>
                </a:gridCol>
                <a:gridCol w="2198233">
                  <a:extLst>
                    <a:ext uri="{9D8B030D-6E8A-4147-A177-3AD203B41FA5}">
                      <a16:colId xmlns:a16="http://schemas.microsoft.com/office/drawing/2014/main" val="4043429374"/>
                    </a:ext>
                  </a:extLst>
                </a:gridCol>
                <a:gridCol w="2198233">
                  <a:extLst>
                    <a:ext uri="{9D8B030D-6E8A-4147-A177-3AD203B41FA5}">
                      <a16:colId xmlns:a16="http://schemas.microsoft.com/office/drawing/2014/main" val="20003"/>
                    </a:ext>
                  </a:extLst>
                </a:gridCol>
              </a:tblGrid>
              <a:tr h="172156">
                <a:tc>
                  <a:txBody>
                    <a:bodyPr/>
                    <a:lstStyle/>
                    <a:p>
                      <a:pPr algn="ctr" fontAlgn="auto">
                        <a:lnSpc>
                          <a:spcPts val="1600"/>
                        </a:lnSpc>
                        <a:spcAft>
                          <a:spcPts val="0"/>
                        </a:spcAft>
                      </a:pP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bg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mn-ea"/>
                          <a:ea typeface="+mn-ea"/>
                        </a:rPr>
                        <a:t>項目</a:t>
                      </a:r>
                      <a:endParaRPr lang="ja-JP" altLang="en-US" sz="1200" dirty="0">
                        <a:solidFill>
                          <a:srgbClr val="000000"/>
                        </a:solidFill>
                        <a:effectLst/>
                        <a:latin typeface="+mn-ea"/>
                        <a:ea typeface="+mn-ea"/>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計画策定時の値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bg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年度目標</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72000" marR="72000" marT="36000" marB="36000" anchor="ctr">
                    <a:lnL w="6350" cap="flat" cmpd="sng" algn="ctr">
                      <a:solidFill>
                        <a:schemeClr val="bg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172156">
                <a:tc rowSpan="2">
                  <a:txBody>
                    <a:bodyPr/>
                    <a:lstStyle/>
                    <a:p>
                      <a:pPr algn="ctr" fontAlgn="auto">
                        <a:lnSpc>
                          <a:spcPts val="1600"/>
                        </a:lnSpc>
                        <a:spcAft>
                          <a:spcPts val="0"/>
                        </a:spcAft>
                      </a:pPr>
                      <a:r>
                        <a:rPr lang="en-US" altLang="ja-JP" sz="1200" dirty="0">
                          <a:solidFill>
                            <a:schemeClr val="bg1"/>
                          </a:solidFill>
                          <a:effectLst/>
                          <a:latin typeface="+mn-ea"/>
                          <a:ea typeface="+mn-ea"/>
                          <a:cs typeface="HG丸ｺﾞｼｯｸM-PRO"/>
                        </a:rPr>
                        <a:t>1</a:t>
                      </a:r>
                      <a:endParaRPr lang="ja-JP" sz="1200" dirty="0">
                        <a:solidFill>
                          <a:schemeClr val="bg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200" b="1" dirty="0">
                          <a:solidFill>
                            <a:schemeClr val="tx1"/>
                          </a:solidFill>
                          <a:effectLst/>
                          <a:latin typeface="+mn-ea"/>
                          <a:ea typeface="+mn-ea"/>
                        </a:rPr>
                        <a:t>健康寿命の延伸（男性）</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tx1"/>
                          </a:solidFill>
                          <a:effectLst/>
                          <a:latin typeface="+mn-ea"/>
                          <a:ea typeface="+mn-ea"/>
                        </a:rPr>
                        <a:t>71.88 </a:t>
                      </a:r>
                      <a:r>
                        <a:rPr lang="ja-JP" altLang="en-US" sz="1200" b="1" dirty="0">
                          <a:solidFill>
                            <a:schemeClr val="tx1"/>
                          </a:solidFill>
                          <a:effectLst/>
                          <a:latin typeface="+mn-ea"/>
                          <a:ea typeface="+mn-ea"/>
                        </a:rPr>
                        <a:t>歳（</a:t>
                      </a:r>
                      <a:r>
                        <a:rPr lang="en-US" altLang="ja-JP" sz="1200" b="1" dirty="0">
                          <a:solidFill>
                            <a:schemeClr val="tx1"/>
                          </a:solidFill>
                          <a:effectLst/>
                          <a:latin typeface="+mn-ea"/>
                          <a:ea typeface="+mn-ea"/>
                        </a:rPr>
                        <a:t>R1</a:t>
                      </a:r>
                      <a:r>
                        <a:rPr lang="ja-JP" altLang="en-US" sz="1200" b="1" dirty="0">
                          <a:solidFill>
                            <a:schemeClr val="tx1"/>
                          </a:solidFill>
                          <a:effectLst/>
                          <a:latin typeface="+mn-ea"/>
                          <a:ea typeface="+mn-ea"/>
                        </a:rPr>
                        <a:t>） </a:t>
                      </a:r>
                      <a:endParaRPr lang="ja-JP" sz="12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tx1"/>
                          </a:solidFill>
                          <a:effectLst/>
                          <a:latin typeface="+mn-ea"/>
                          <a:ea typeface="+mn-ea"/>
                        </a:rPr>
                        <a:t>71.77 </a:t>
                      </a:r>
                      <a:r>
                        <a:rPr lang="ja-JP" altLang="en-US" sz="1200" b="1" dirty="0">
                          <a:solidFill>
                            <a:schemeClr val="tx1"/>
                          </a:solidFill>
                          <a:effectLst/>
                          <a:latin typeface="+mn-ea"/>
                          <a:ea typeface="+mn-ea"/>
                        </a:rPr>
                        <a:t>歳（</a:t>
                      </a:r>
                      <a:r>
                        <a:rPr lang="en-US" altLang="ja-JP" sz="1200" b="1" dirty="0">
                          <a:solidFill>
                            <a:schemeClr val="tx1"/>
                          </a:solidFill>
                          <a:effectLst/>
                          <a:latin typeface="+mn-ea"/>
                          <a:ea typeface="+mn-ea"/>
                        </a:rPr>
                        <a:t>R4</a:t>
                      </a:r>
                      <a:r>
                        <a:rPr lang="ja-JP" altLang="en-US" sz="1200" b="1" dirty="0">
                          <a:solidFill>
                            <a:schemeClr val="tx1"/>
                          </a:solidFill>
                          <a:effectLst/>
                          <a:latin typeface="+mn-ea"/>
                          <a:ea typeface="+mn-ea"/>
                        </a:rPr>
                        <a:t>） </a:t>
                      </a:r>
                      <a:endParaRPr lang="ja-JP" altLang="ja-JP" sz="12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tx1"/>
                          </a:solidFill>
                          <a:effectLst/>
                          <a:latin typeface="+mn-ea"/>
                          <a:ea typeface="+mn-ea"/>
                        </a:rPr>
                        <a:t>3</a:t>
                      </a:r>
                      <a:r>
                        <a:rPr lang="ja-JP" altLang="en-US" sz="1200" b="1" dirty="0">
                          <a:solidFill>
                            <a:schemeClr val="tx1"/>
                          </a:solidFill>
                          <a:effectLst/>
                          <a:latin typeface="+mn-ea"/>
                          <a:ea typeface="+mn-ea"/>
                        </a:rPr>
                        <a:t>歳以上延伸</a:t>
                      </a:r>
                      <a:endParaRPr lang="ja-JP" sz="1200" b="1" dirty="0">
                        <a:solidFill>
                          <a:schemeClr val="tx1"/>
                        </a:solidFill>
                        <a:effectLst/>
                        <a:latin typeface="+mn-ea"/>
                        <a:ea typeface="+mn-ea"/>
                        <a:cs typeface="HG丸ｺﾞｼｯｸM-PRO"/>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72156">
                <a:tc vMerge="1">
                  <a:txBody>
                    <a:bodyPr/>
                    <a:lstStyle/>
                    <a:p>
                      <a:pPr algn="ctr" fontAlgn="auto">
                        <a:lnSpc>
                          <a:spcPts val="1600"/>
                        </a:lnSpc>
                        <a:spcAft>
                          <a:spcPts val="0"/>
                        </a:spcAft>
                      </a:pPr>
                      <a:endParaRPr lang="ja-JP" altLang="en-US" sz="1200" dirty="0">
                        <a:solidFill>
                          <a:schemeClr val="bg1"/>
                        </a:solidFill>
                        <a:effectLst/>
                        <a:latin typeface="+mn-ea"/>
                        <a:ea typeface="+mn-ea"/>
                      </a:endParaRP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bg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l" fontAlgn="auto">
                        <a:lnSpc>
                          <a:spcPts val="1600"/>
                        </a:lnSpc>
                        <a:spcAft>
                          <a:spcPts val="0"/>
                        </a:spcAft>
                      </a:pPr>
                      <a:r>
                        <a:rPr lang="ja-JP" altLang="en-US" sz="1200" b="1" dirty="0">
                          <a:solidFill>
                            <a:schemeClr val="tx1"/>
                          </a:solidFill>
                          <a:effectLst/>
                          <a:latin typeface="+mn-ea"/>
                          <a:ea typeface="+mn-ea"/>
                        </a:rPr>
                        <a:t>健康寿命の延伸（女性）</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tx1"/>
                          </a:solidFill>
                          <a:effectLst/>
                          <a:latin typeface="+mn-ea"/>
                          <a:ea typeface="+mn-ea"/>
                        </a:rPr>
                        <a:t>74.78 </a:t>
                      </a:r>
                      <a:r>
                        <a:rPr lang="ja-JP" altLang="en-US" sz="1200" b="1" dirty="0">
                          <a:solidFill>
                            <a:schemeClr val="tx1"/>
                          </a:solidFill>
                          <a:effectLst/>
                          <a:latin typeface="+mn-ea"/>
                          <a:ea typeface="+mn-ea"/>
                        </a:rPr>
                        <a:t>歳（</a:t>
                      </a:r>
                      <a:r>
                        <a:rPr lang="en-US" altLang="ja-JP" sz="1200" b="1" dirty="0">
                          <a:solidFill>
                            <a:schemeClr val="tx1"/>
                          </a:solidFill>
                          <a:effectLst/>
                          <a:latin typeface="+mn-ea"/>
                          <a:ea typeface="+mn-ea"/>
                        </a:rPr>
                        <a:t>R1</a:t>
                      </a:r>
                      <a:r>
                        <a:rPr lang="ja-JP" altLang="en-US" sz="1200" b="1" dirty="0">
                          <a:solidFill>
                            <a:schemeClr val="tx1"/>
                          </a:solidFill>
                          <a:effectLst/>
                          <a:latin typeface="+mn-ea"/>
                          <a:ea typeface="+mn-ea"/>
                        </a:rPr>
                        <a:t>）</a:t>
                      </a: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tx1"/>
                          </a:solidFill>
                          <a:effectLst/>
                          <a:latin typeface="+mn-ea"/>
                          <a:ea typeface="+mn-ea"/>
                        </a:rPr>
                        <a:t>74.95 </a:t>
                      </a:r>
                      <a:r>
                        <a:rPr lang="ja-JP" altLang="en-US" sz="1200" b="1" dirty="0">
                          <a:solidFill>
                            <a:schemeClr val="tx1"/>
                          </a:solidFill>
                          <a:effectLst/>
                          <a:latin typeface="+mn-ea"/>
                          <a:ea typeface="+mn-ea"/>
                        </a:rPr>
                        <a:t>歳（</a:t>
                      </a:r>
                      <a:r>
                        <a:rPr lang="en-US" altLang="ja-JP" sz="1200" b="1" dirty="0">
                          <a:solidFill>
                            <a:schemeClr val="tx1"/>
                          </a:solidFill>
                          <a:effectLst/>
                          <a:latin typeface="+mn-ea"/>
                          <a:ea typeface="+mn-ea"/>
                        </a:rPr>
                        <a:t>R4</a:t>
                      </a:r>
                      <a:r>
                        <a:rPr lang="ja-JP" altLang="en-US" sz="1200" b="1" dirty="0">
                          <a:solidFill>
                            <a:schemeClr val="tx1"/>
                          </a:solidFill>
                          <a:effectLst/>
                          <a:latin typeface="+mn-ea"/>
                          <a:ea typeface="+mn-ea"/>
                        </a:rPr>
                        <a:t>） </a:t>
                      </a:r>
                      <a:endParaRPr lang="ja-JP" altLang="ja-JP" sz="1200" b="1" dirty="0">
                        <a:solidFill>
                          <a:schemeClr val="tx1"/>
                        </a:solidFill>
                        <a:effectLst/>
                        <a:latin typeface="+mn-ea"/>
                        <a:ea typeface="+mn-ea"/>
                        <a:cs typeface="HG丸ｺﾞｼｯｸM-PRO"/>
                      </a:endParaRPr>
                    </a:p>
                  </a:txBody>
                  <a:tcPr marL="36000" marR="36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tx1"/>
                          </a:solidFill>
                          <a:effectLst/>
                          <a:latin typeface="+mn-ea"/>
                          <a:ea typeface="+mn-ea"/>
                        </a:rPr>
                        <a:t>3</a:t>
                      </a:r>
                      <a:r>
                        <a:rPr lang="ja-JP" altLang="en-US" sz="1200" b="1" dirty="0">
                          <a:solidFill>
                            <a:schemeClr val="tx1"/>
                          </a:solidFill>
                          <a:effectLst/>
                          <a:latin typeface="+mn-ea"/>
                          <a:ea typeface="+mn-ea"/>
                        </a:rPr>
                        <a:t>歳以上延伸</a:t>
                      </a:r>
                    </a:p>
                  </a:txBody>
                  <a:tcPr marL="72000" marR="72000"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47795793"/>
                  </a:ext>
                </a:extLst>
              </a:tr>
            </a:tbl>
          </a:graphicData>
        </a:graphic>
      </p:graphicFrame>
      <p:pic>
        <p:nvPicPr>
          <p:cNvPr id="3" name="図 2">
            <a:extLst>
              <a:ext uri="{FF2B5EF4-FFF2-40B4-BE49-F238E27FC236}">
                <a16:creationId xmlns:a16="http://schemas.microsoft.com/office/drawing/2014/main" id="{E8E31F38-C654-43F2-9B6D-38B4BC58983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08264" y="3377458"/>
            <a:ext cx="5759284" cy="3169394"/>
          </a:xfrm>
          <a:prstGeom prst="rect">
            <a:avLst/>
          </a:prstGeom>
        </p:spPr>
      </p:pic>
      <p:sp>
        <p:nvSpPr>
          <p:cNvPr id="30" name="角丸四角形 47">
            <a:extLst>
              <a:ext uri="{FF2B5EF4-FFF2-40B4-BE49-F238E27FC236}">
                <a16:creationId xmlns:a16="http://schemas.microsoft.com/office/drawing/2014/main" id="{C5106793-DF96-4DD2-8A76-6203D5812FF8}"/>
              </a:ext>
            </a:extLst>
          </p:cNvPr>
          <p:cNvSpPr/>
          <p:nvPr/>
        </p:nvSpPr>
        <p:spPr>
          <a:xfrm>
            <a:off x="290427" y="1979405"/>
            <a:ext cx="9394959" cy="1052287"/>
          </a:xfrm>
          <a:prstGeom prst="roundRect">
            <a:avLst>
              <a:gd name="adj" fmla="val 8499"/>
            </a:avLst>
          </a:prstGeom>
          <a:noFill/>
          <a:ln w="19050">
            <a:noFill/>
          </a:ln>
        </p:spPr>
        <p:txBody>
          <a:bodyPr wrap="square" lIns="72000" tIns="72000" rIns="72000" bIns="72000" anchor="t" anchorCtr="0">
            <a:noAutofit/>
          </a:bodyPr>
          <a:lstStyle/>
          <a:p>
            <a:pPr marL="171450" indent="-171450">
              <a:buFont typeface="Wingdings" panose="05000000000000000000" pitchFamily="2" charset="2"/>
              <a:buChar char="l"/>
            </a:pPr>
            <a:r>
              <a:rPr lang="ja-JP" altLang="en-US" sz="1200" dirty="0">
                <a:latin typeface="+mn-ea"/>
              </a:rPr>
              <a:t>全国の健康寿命は、男性</a:t>
            </a:r>
            <a:r>
              <a:rPr lang="en-US" altLang="ja-JP" sz="1200" dirty="0">
                <a:latin typeface="+mn-ea"/>
              </a:rPr>
              <a:t>72.57</a:t>
            </a:r>
            <a:r>
              <a:rPr lang="ja-JP" altLang="en-US" sz="1200" dirty="0">
                <a:latin typeface="+mn-ea"/>
              </a:rPr>
              <a:t>年（前回</a:t>
            </a:r>
            <a:r>
              <a:rPr lang="en-US" altLang="ja-JP" sz="1200" dirty="0">
                <a:latin typeface="+mn-ea"/>
              </a:rPr>
              <a:t>-0.11</a:t>
            </a:r>
            <a:r>
              <a:rPr lang="ja-JP" altLang="en-US" sz="1200" dirty="0">
                <a:latin typeface="+mn-ea"/>
              </a:rPr>
              <a:t>年）、女性</a:t>
            </a:r>
            <a:r>
              <a:rPr lang="en-US" altLang="ja-JP" sz="1200" dirty="0">
                <a:latin typeface="+mn-ea"/>
              </a:rPr>
              <a:t>75.45</a:t>
            </a:r>
            <a:r>
              <a:rPr lang="ja-JP" altLang="en-US" sz="1200" dirty="0">
                <a:latin typeface="+mn-ea"/>
              </a:rPr>
              <a:t>年（前回＋</a:t>
            </a:r>
            <a:r>
              <a:rPr lang="en-US" altLang="ja-JP" sz="1200" dirty="0">
                <a:latin typeface="+mn-ea"/>
              </a:rPr>
              <a:t>0.07</a:t>
            </a:r>
            <a:r>
              <a:rPr lang="ja-JP" altLang="en-US" sz="1200" dirty="0">
                <a:latin typeface="+mn-ea"/>
              </a:rPr>
              <a:t>年）であり、前回より男性は短縮、女性は延伸。</a:t>
            </a:r>
            <a:endParaRPr lang="en-US" altLang="ja-JP" sz="1200" dirty="0">
              <a:latin typeface="+mn-ea"/>
            </a:endParaRPr>
          </a:p>
          <a:p>
            <a:r>
              <a:rPr lang="ja-JP" altLang="en-US" sz="1200" dirty="0">
                <a:latin typeface="+mn-ea"/>
              </a:rPr>
              <a:t>　（国の見解：「健康寿命と不健康期間に新型コロナが影響したと考えられる」、「前回と統計的に有意な差はない」）</a:t>
            </a:r>
          </a:p>
          <a:p>
            <a:pPr marL="171450" indent="-171450">
              <a:buFont typeface="Wingdings" panose="05000000000000000000" pitchFamily="2" charset="2"/>
              <a:buChar char="l"/>
            </a:pPr>
            <a:r>
              <a:rPr lang="ja-JP" altLang="en-US" sz="1200" dirty="0">
                <a:latin typeface="+mn-ea"/>
              </a:rPr>
              <a:t>大阪府の健康寿命は、男性</a:t>
            </a:r>
            <a:r>
              <a:rPr lang="en-US" altLang="ja-JP" sz="1200" dirty="0">
                <a:latin typeface="+mn-ea"/>
              </a:rPr>
              <a:t>71.77</a:t>
            </a:r>
            <a:r>
              <a:rPr lang="ja-JP" altLang="en-US" sz="1200" dirty="0">
                <a:latin typeface="+mn-ea"/>
              </a:rPr>
              <a:t>年（前回</a:t>
            </a:r>
            <a:r>
              <a:rPr lang="en-US" altLang="ja-JP" sz="1200" dirty="0">
                <a:latin typeface="+mn-ea"/>
              </a:rPr>
              <a:t>-0.11</a:t>
            </a:r>
            <a:r>
              <a:rPr lang="ja-JP" altLang="en-US" sz="1200" dirty="0">
                <a:latin typeface="+mn-ea"/>
              </a:rPr>
              <a:t>年）、女性</a:t>
            </a:r>
            <a:r>
              <a:rPr lang="en-US" altLang="ja-JP" sz="1200" dirty="0">
                <a:latin typeface="+mn-ea"/>
              </a:rPr>
              <a:t>74.95</a:t>
            </a:r>
            <a:r>
              <a:rPr lang="ja-JP" altLang="en-US" sz="1200" dirty="0">
                <a:latin typeface="+mn-ea"/>
              </a:rPr>
              <a:t>年（前回＋</a:t>
            </a:r>
            <a:r>
              <a:rPr lang="en-US" altLang="ja-JP" sz="1200" dirty="0">
                <a:latin typeface="+mn-ea"/>
              </a:rPr>
              <a:t>0.17</a:t>
            </a:r>
            <a:r>
              <a:rPr lang="ja-JP" altLang="en-US" sz="1200" dirty="0">
                <a:latin typeface="+mn-ea"/>
              </a:rPr>
              <a:t>年）であり、全国同様、前回より男性は短縮、女性は延伸。女性の健康寿命は全国平均の延びを上回った。</a:t>
            </a:r>
          </a:p>
          <a:p>
            <a:pPr marL="171450" indent="-171450">
              <a:buFont typeface="Wingdings" panose="05000000000000000000" pitchFamily="2" charset="2"/>
              <a:buChar char="l"/>
            </a:pPr>
            <a:r>
              <a:rPr lang="ja-JP" altLang="en-US" sz="1200" dirty="0">
                <a:latin typeface="+mn-ea"/>
              </a:rPr>
              <a:t>都道府県別の健康寿命の順位は、男性</a:t>
            </a:r>
            <a:r>
              <a:rPr lang="en-US" altLang="ja-JP" sz="1200" dirty="0">
                <a:latin typeface="+mn-ea"/>
              </a:rPr>
              <a:t>44</a:t>
            </a:r>
            <a:r>
              <a:rPr lang="ja-JP" altLang="en-US" sz="1200" dirty="0">
                <a:latin typeface="+mn-ea"/>
              </a:rPr>
              <a:t>位（前回</a:t>
            </a:r>
            <a:r>
              <a:rPr lang="en-US" altLang="ja-JP" sz="1200" dirty="0">
                <a:latin typeface="+mn-ea"/>
              </a:rPr>
              <a:t>41</a:t>
            </a:r>
            <a:r>
              <a:rPr lang="ja-JP" altLang="en-US" sz="1200" dirty="0">
                <a:latin typeface="+mn-ea"/>
              </a:rPr>
              <a:t>位）、女性</a:t>
            </a:r>
            <a:r>
              <a:rPr lang="en-US" altLang="ja-JP" sz="1200" dirty="0">
                <a:latin typeface="+mn-ea"/>
              </a:rPr>
              <a:t>40</a:t>
            </a:r>
            <a:r>
              <a:rPr lang="ja-JP" altLang="en-US" sz="1200" dirty="0">
                <a:latin typeface="+mn-ea"/>
              </a:rPr>
              <a:t>位（前回</a:t>
            </a:r>
            <a:r>
              <a:rPr lang="en-US" altLang="ja-JP" sz="1200" dirty="0">
                <a:latin typeface="+mn-ea"/>
              </a:rPr>
              <a:t>40</a:t>
            </a:r>
            <a:r>
              <a:rPr lang="ja-JP" altLang="en-US" sz="1200" dirty="0">
                <a:latin typeface="+mn-ea"/>
              </a:rPr>
              <a:t>位）と男性は、前回より下降、女性は同順位であった。</a:t>
            </a:r>
            <a:endParaRPr lang="en-US" altLang="ja-JP" sz="1200" dirty="0">
              <a:latin typeface="+mn-ea"/>
            </a:endParaRPr>
          </a:p>
        </p:txBody>
      </p:sp>
      <p:sp>
        <p:nvSpPr>
          <p:cNvPr id="12" name="角丸四角形 47">
            <a:extLst>
              <a:ext uri="{FF2B5EF4-FFF2-40B4-BE49-F238E27FC236}">
                <a16:creationId xmlns:a16="http://schemas.microsoft.com/office/drawing/2014/main" id="{4CB5D7D4-2F88-426A-8490-8D682AF8A25D}"/>
              </a:ext>
            </a:extLst>
          </p:cNvPr>
          <p:cNvSpPr/>
          <p:nvPr/>
        </p:nvSpPr>
        <p:spPr>
          <a:xfrm>
            <a:off x="3598400" y="3119287"/>
            <a:ext cx="3387894" cy="315806"/>
          </a:xfrm>
          <a:prstGeom prst="roundRect">
            <a:avLst>
              <a:gd name="adj" fmla="val 8499"/>
            </a:avLst>
          </a:prstGeom>
          <a:noFill/>
          <a:ln w="19050">
            <a:noFill/>
          </a:ln>
        </p:spPr>
        <p:txBody>
          <a:bodyPr wrap="square" lIns="72000" tIns="72000" rIns="72000" bIns="72000" anchor="t" anchorCtr="0">
            <a:noAutofit/>
          </a:bodyPr>
          <a:lstStyle/>
          <a:p>
            <a:r>
              <a:rPr lang="en-US" altLang="ja-JP" sz="1200" b="1" dirty="0">
                <a:latin typeface="游ゴシック" panose="020B0400000000000000" pitchFamily="50" charset="-128"/>
                <a:ea typeface="游ゴシック" panose="020B0400000000000000" pitchFamily="50" charset="-128"/>
              </a:rPr>
              <a:t>&lt;</a:t>
            </a:r>
            <a:r>
              <a:rPr lang="ja-JP" altLang="en-US" sz="1200" b="1" dirty="0">
                <a:latin typeface="游ゴシック" panose="020B0400000000000000" pitchFamily="50" charset="-128"/>
                <a:ea typeface="游ゴシック" panose="020B0400000000000000" pitchFamily="50" charset="-128"/>
              </a:rPr>
              <a:t>健康寿命の推移（大阪府・全国）＞</a:t>
            </a:r>
            <a:endParaRPr lang="en-US" altLang="ja-JP" sz="1200" b="1" dirty="0">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46137374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nvGraphicFramePr>
        <p:xfrm>
          <a:off x="367412" y="299342"/>
          <a:ext cx="8814338" cy="5999978"/>
        </p:xfrm>
        <a:graphic>
          <a:graphicData uri="http://schemas.openxmlformats.org/drawingml/2006/table">
            <a:tbl>
              <a:tblPr firstRow="1" bandRow="1">
                <a:tableStyleId>{5C22544A-7EE6-4342-B048-85BDC9FD1C3A}</a:tableStyleId>
              </a:tblPr>
              <a:tblGrid>
                <a:gridCol w="1110178">
                  <a:extLst>
                    <a:ext uri="{9D8B030D-6E8A-4147-A177-3AD203B41FA5}">
                      <a16:colId xmlns:a16="http://schemas.microsoft.com/office/drawing/2014/main" val="2573365865"/>
                    </a:ext>
                  </a:extLst>
                </a:gridCol>
                <a:gridCol w="7704160">
                  <a:extLst>
                    <a:ext uri="{9D8B030D-6E8A-4147-A177-3AD203B41FA5}">
                      <a16:colId xmlns:a16="http://schemas.microsoft.com/office/drawing/2014/main" val="2882604329"/>
                    </a:ext>
                  </a:extLst>
                </a:gridCol>
              </a:tblGrid>
              <a:tr h="122839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現状</a:t>
                      </a:r>
                      <a:endParaRPr kumimoji="1" lang="ja-JP" alt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1" dirty="0">
                        <a:latin typeface="游ゴシック" panose="020B0400000000000000" pitchFamily="50" charset="-128"/>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・永久歯列の完成期である高校生でのむし歯の状況の改善が必要</a:t>
                      </a:r>
                      <a:endParaRPr kumimoji="1" lang="en-US" altLang="ja-JP" sz="1100" b="0" dirty="0">
                        <a:solidFill>
                          <a:schemeClr val="tx1"/>
                        </a:solidFill>
                        <a:latin typeface="游ゴシック" panose="020B0400000000000000" pitchFamily="50" charset="-128"/>
                        <a:ea typeface="+mn-ea"/>
                      </a:endParaRPr>
                    </a:p>
                    <a:p>
                      <a:pPr>
                        <a:lnSpc>
                          <a:spcPts val="1500"/>
                        </a:lnSpc>
                      </a:pPr>
                      <a:r>
                        <a:rPr kumimoji="1" lang="ja-JP" altLang="en-US" sz="1100" b="0" dirty="0">
                          <a:solidFill>
                            <a:schemeClr val="tx1"/>
                          </a:solidFill>
                          <a:latin typeface="游ゴシック" panose="020B0400000000000000" pitchFamily="50" charset="-128"/>
                          <a:ea typeface="+mn-ea"/>
                        </a:rPr>
                        <a:t>・むし歯治療が必要な者の割合、歯周治療が必要な者の割合は、</a:t>
                      </a:r>
                      <a:r>
                        <a:rPr kumimoji="1" lang="en-US" altLang="ja-JP" sz="1100" b="0" dirty="0">
                          <a:solidFill>
                            <a:schemeClr val="tx1"/>
                          </a:solidFill>
                          <a:latin typeface="游ゴシック" panose="020B0400000000000000" pitchFamily="50" charset="-128"/>
                          <a:ea typeface="+mn-ea"/>
                        </a:rPr>
                        <a:t>40</a:t>
                      </a:r>
                      <a:r>
                        <a:rPr kumimoji="1" lang="ja-JP" altLang="en-US" sz="1100" b="0" dirty="0">
                          <a:solidFill>
                            <a:schemeClr val="tx1"/>
                          </a:solidFill>
                          <a:latin typeface="游ゴシック" panose="020B0400000000000000" pitchFamily="50" charset="-128"/>
                          <a:ea typeface="+mn-ea"/>
                        </a:rPr>
                        <a:t>歳で高く、セルフケアと専門家による定期的</a:t>
                      </a:r>
                      <a:endParaRPr kumimoji="1" lang="en-US" altLang="ja-JP" sz="1100" b="0" dirty="0">
                        <a:solidFill>
                          <a:schemeClr val="tx1"/>
                        </a:solidFill>
                        <a:latin typeface="游ゴシック" panose="020B0400000000000000" pitchFamily="50" charset="-128"/>
                        <a:ea typeface="+mn-ea"/>
                      </a:endParaRPr>
                    </a:p>
                    <a:p>
                      <a:pPr>
                        <a:lnSpc>
                          <a:spcPts val="1500"/>
                        </a:lnSpc>
                      </a:pPr>
                      <a:r>
                        <a:rPr kumimoji="1" lang="ja-JP" altLang="en-US" sz="1100" b="0" dirty="0">
                          <a:solidFill>
                            <a:schemeClr val="tx1"/>
                          </a:solidFill>
                          <a:latin typeface="游ゴシック" panose="020B0400000000000000" pitchFamily="50" charset="-128"/>
                          <a:ea typeface="+mn-ea"/>
                        </a:rPr>
                        <a:t>　なチェックが必要</a:t>
                      </a:r>
                      <a:endParaRPr kumimoji="1" lang="en-US" altLang="ja-JP" sz="1100" b="0" dirty="0">
                        <a:solidFill>
                          <a:schemeClr val="tx1"/>
                        </a:solidFill>
                        <a:latin typeface="游ゴシック" panose="020B0400000000000000" pitchFamily="50" charset="-128"/>
                        <a:ea typeface="+mn-ea"/>
                      </a:endParaRPr>
                    </a:p>
                    <a:p>
                      <a:pPr>
                        <a:lnSpc>
                          <a:spcPts val="1600"/>
                        </a:lnSpc>
                      </a:pPr>
                      <a:r>
                        <a:rPr kumimoji="1" lang="ja-JP" altLang="en-US" sz="1100" b="0" dirty="0">
                          <a:solidFill>
                            <a:schemeClr val="tx1"/>
                          </a:solidFill>
                          <a:latin typeface="游ゴシック" panose="020B0400000000000000" pitchFamily="50" charset="-128"/>
                          <a:ea typeface="+mn-ea"/>
                        </a:rPr>
                        <a:t>・喫煙と歯周病の関連性、糖尿病と歯周病の関連性が十分に認識されていない</a:t>
                      </a:r>
                      <a:endParaRPr kumimoji="1" lang="en-US" altLang="ja-JP" sz="1100" b="0" dirty="0">
                        <a:solidFill>
                          <a:schemeClr val="tx1"/>
                        </a:solidFill>
                        <a:latin typeface="游ゴシック" panose="020B0400000000000000" pitchFamily="50" charset="-128"/>
                        <a:ea typeface="+mn-ea"/>
                      </a:endParaRPr>
                    </a:p>
                    <a:p>
                      <a:pPr>
                        <a:lnSpc>
                          <a:spcPts val="1500"/>
                        </a:lnSpc>
                      </a:pPr>
                      <a:r>
                        <a:rPr kumimoji="1" lang="ja-JP" altLang="en-US" sz="1100" b="0" dirty="0">
                          <a:solidFill>
                            <a:schemeClr val="tx1"/>
                          </a:solidFill>
                          <a:latin typeface="游ゴシック" panose="020B0400000000000000" pitchFamily="50" charset="-128"/>
                          <a:ea typeface="+mn-ea"/>
                        </a:rPr>
                        <a:t>・過去</a:t>
                      </a:r>
                      <a:r>
                        <a:rPr kumimoji="1" lang="en-US" altLang="ja-JP" sz="1100" b="0" dirty="0">
                          <a:solidFill>
                            <a:schemeClr val="tx1"/>
                          </a:solidFill>
                          <a:latin typeface="游ゴシック" panose="020B0400000000000000" pitchFamily="50" charset="-128"/>
                          <a:ea typeface="+mn-ea"/>
                        </a:rPr>
                        <a:t>1</a:t>
                      </a:r>
                      <a:r>
                        <a:rPr kumimoji="1" lang="ja-JP" altLang="en-US" sz="1100" b="0" dirty="0">
                          <a:solidFill>
                            <a:schemeClr val="tx1"/>
                          </a:solidFill>
                          <a:latin typeface="游ゴシック" panose="020B0400000000000000" pitchFamily="50" charset="-128"/>
                          <a:ea typeface="+mn-ea"/>
                        </a:rPr>
                        <a:t>年間に歯科健診を受診した者の割合は若い世代ほど低く、早期発見・早期治療のため、かかりつけ歯科医を持ち、</a:t>
                      </a:r>
                      <a:endParaRPr kumimoji="1" lang="en-US" altLang="ja-JP" sz="1100" b="0" dirty="0">
                        <a:solidFill>
                          <a:schemeClr val="tx1"/>
                        </a:solidFill>
                        <a:latin typeface="游ゴシック" panose="020B0400000000000000" pitchFamily="50" charset="-128"/>
                        <a:ea typeface="+mn-ea"/>
                      </a:endParaRPr>
                    </a:p>
                    <a:p>
                      <a:pPr>
                        <a:lnSpc>
                          <a:spcPts val="1500"/>
                        </a:lnSpc>
                      </a:pPr>
                      <a:r>
                        <a:rPr kumimoji="1" lang="ja-JP" altLang="en-US" sz="1100" b="0" dirty="0">
                          <a:solidFill>
                            <a:schemeClr val="tx1"/>
                          </a:solidFill>
                          <a:latin typeface="游ゴシック" panose="020B0400000000000000" pitchFamily="50" charset="-128"/>
                          <a:ea typeface="+mn-ea"/>
                        </a:rPr>
                        <a:t>　定期的な歯科健診の受診者増加のための取組みが必要</a:t>
                      </a:r>
                      <a:endParaRPr kumimoji="1" lang="en-US" altLang="ja-JP" sz="1100" b="0" dirty="0">
                        <a:solidFill>
                          <a:schemeClr val="tx1"/>
                        </a:solidFill>
                        <a:latin typeface="游ゴシック" panose="020B0400000000000000" pitchFamily="50" charset="-128"/>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90155594"/>
                  </a:ext>
                </a:extLst>
              </a:tr>
              <a:tr h="47610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b="1" dirty="0">
                          <a:latin typeface="游ゴシック" panose="020B0400000000000000" pitchFamily="50" charset="-128"/>
                          <a:ea typeface="+mn-ea"/>
                        </a:rPr>
                        <a:t> </a:t>
                      </a:r>
                      <a:r>
                        <a:rPr kumimoji="1" lang="ja-JP" altLang="en-US" sz="1600" b="1" dirty="0">
                          <a:solidFill>
                            <a:schemeClr val="bg1"/>
                          </a:solidFill>
                          <a:latin typeface="游ゴシック" panose="020B0400000000000000" pitchFamily="50" charset="-128"/>
                          <a:ea typeface="+mn-ea"/>
                        </a:rPr>
                        <a:t>本年度の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latin typeface="游ゴシック" panose="020B0400000000000000" pitchFamily="50" charset="-128"/>
                          <a:ea typeface="+mn-ea"/>
                        </a:rPr>
                        <a:t> 取組み</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en-US" altLang="ja-JP" sz="1200" b="0" dirty="0">
                          <a:solidFill>
                            <a:schemeClr val="tx1"/>
                          </a:solidFill>
                        </a:rPr>
                        <a:t>《</a:t>
                      </a:r>
                      <a:r>
                        <a:rPr kumimoji="1" lang="ja-JP" altLang="en-US" sz="1200" b="0" u="sng" baseline="0" dirty="0">
                          <a:solidFill>
                            <a:schemeClr val="tx1"/>
                          </a:solidFill>
                          <a:latin typeface="游ゴシック" panose="020B0400000000000000" pitchFamily="50" charset="-128"/>
                        </a:rPr>
                        <a:t>啓発</a:t>
                      </a:r>
                      <a:r>
                        <a:rPr kumimoji="1" lang="en-US" altLang="ja-JP" sz="1200" b="0" baseline="0" dirty="0">
                          <a:solidFill>
                            <a:schemeClr val="tx1"/>
                          </a:solidFill>
                          <a:latin typeface="游ゴシック" panose="020B0400000000000000" pitchFamily="50" charset="-128"/>
                        </a:rPr>
                        <a:t>》</a:t>
                      </a:r>
                      <a:endParaRPr kumimoji="1" lang="en-US" altLang="ja-JP" sz="1100" b="1" baseline="0" dirty="0">
                        <a:solidFill>
                          <a:schemeClr val="tx1"/>
                        </a:solidFill>
                        <a:latin typeface="游ゴシック" panose="020B0400000000000000" pitchFamily="50" charset="-128"/>
                      </a:endParaRPr>
                    </a:p>
                    <a:p>
                      <a:pPr>
                        <a:lnSpc>
                          <a:spcPts val="1500"/>
                        </a:lnSpc>
                      </a:pPr>
                      <a:r>
                        <a:rPr kumimoji="1" lang="ja-JP" altLang="en-US" sz="1100" b="1" baseline="0" dirty="0">
                          <a:solidFill>
                            <a:schemeClr val="tx1"/>
                          </a:solidFill>
                          <a:highlight>
                            <a:srgbClr val="00FF00"/>
                          </a:highlight>
                          <a:latin typeface="游ゴシック" panose="020B0400000000000000" pitchFamily="50" charset="-128"/>
                        </a:rPr>
                        <a:t>■</a:t>
                      </a:r>
                      <a:r>
                        <a:rPr kumimoji="1" lang="ja-JP" altLang="en-US" sz="1100" b="0" baseline="0" dirty="0">
                          <a:solidFill>
                            <a:schemeClr val="tx1"/>
                          </a:solidFill>
                          <a:latin typeface="游ゴシック" panose="020B0400000000000000" pitchFamily="50" charset="-128"/>
                        </a:rPr>
                        <a:t>働く世代のための</a:t>
                      </a:r>
                      <a:r>
                        <a:rPr kumimoji="1" lang="en-US" altLang="ja-JP" sz="1100" b="0" baseline="0" dirty="0">
                          <a:solidFill>
                            <a:schemeClr val="tx1"/>
                          </a:solidFill>
                          <a:latin typeface="游ゴシック" panose="020B0400000000000000" pitchFamily="50" charset="-128"/>
                        </a:rPr>
                        <a:t>8020</a:t>
                      </a:r>
                      <a:r>
                        <a:rPr kumimoji="1" lang="ja-JP" altLang="en-US" sz="1100" b="0" baseline="0" dirty="0">
                          <a:solidFill>
                            <a:schemeClr val="tx1"/>
                          </a:solidFill>
                          <a:latin typeface="游ゴシック" panose="020B0400000000000000" pitchFamily="50" charset="-128"/>
                        </a:rPr>
                        <a:t>リテラシー向上事業を実施（働く世代向けの啓発媒体を作成し企業等に配布）</a:t>
                      </a:r>
                      <a:endParaRPr kumimoji="1" lang="en-US" altLang="ja-JP" sz="1100" b="0" baseline="0" dirty="0">
                        <a:solidFill>
                          <a:schemeClr val="tx1"/>
                        </a:solidFill>
                        <a:highlight>
                          <a:srgbClr val="FFFF00"/>
                        </a:highlight>
                        <a:latin typeface="游ゴシック" panose="020B0400000000000000" pitchFamily="50" charset="-128"/>
                      </a:endParaRPr>
                    </a:p>
                    <a:p>
                      <a:pPr>
                        <a:lnSpc>
                          <a:spcPts val="1500"/>
                        </a:lnSpc>
                      </a:pPr>
                      <a:r>
                        <a:rPr kumimoji="1" lang="ja-JP" altLang="en-US" sz="1100" b="1" baseline="0" dirty="0">
                          <a:solidFill>
                            <a:schemeClr val="tx1"/>
                          </a:solidFill>
                          <a:highlight>
                            <a:srgbClr val="00FF00"/>
                          </a:highlight>
                          <a:latin typeface="游ゴシック" panose="020B0400000000000000" pitchFamily="50" charset="-128"/>
                        </a:rPr>
                        <a:t>■</a:t>
                      </a:r>
                      <a:r>
                        <a:rPr kumimoji="1" lang="ja-JP" altLang="en-US" sz="1100" b="0" baseline="0" dirty="0">
                          <a:solidFill>
                            <a:schemeClr val="tx1"/>
                          </a:solidFill>
                          <a:latin typeface="游ゴシック" panose="020B0400000000000000" pitchFamily="50" charset="-128"/>
                        </a:rPr>
                        <a:t>イオンモール鶴見緑地でフレイル啓発イベントを実施</a:t>
                      </a:r>
                      <a:endParaRPr kumimoji="1" lang="en-US" altLang="ja-JP" sz="1100" b="0" baseline="0" dirty="0">
                        <a:solidFill>
                          <a:schemeClr val="tx1"/>
                        </a:solidFill>
                        <a:latin typeface="游ゴシック" panose="020B0400000000000000" pitchFamily="50" charset="-128"/>
                      </a:endParaRPr>
                    </a:p>
                    <a:p>
                      <a:pPr>
                        <a:lnSpc>
                          <a:spcPts val="1500"/>
                        </a:lnSpc>
                      </a:pPr>
                      <a:r>
                        <a:rPr kumimoji="1" lang="ja-JP" altLang="en-US" sz="1100" b="1" baseline="0" dirty="0">
                          <a:solidFill>
                            <a:schemeClr val="tx1"/>
                          </a:solidFill>
                          <a:latin typeface="游ゴシック" panose="020B0400000000000000" pitchFamily="50" charset="-128"/>
                        </a:rPr>
                        <a:t>　</a:t>
                      </a:r>
                      <a:r>
                        <a:rPr kumimoji="1" lang="ja-JP" altLang="en-US" sz="1000" b="0" baseline="0" dirty="0">
                          <a:solidFill>
                            <a:schemeClr val="tx1"/>
                          </a:solidFill>
                          <a:latin typeface="游ゴシック" panose="020B0400000000000000" pitchFamily="50" charset="-128"/>
                        </a:rPr>
                        <a:t>（再掲）府ホームページ等を活用し、健診受診等について普及啓発（大阪けんしんポータルサイト等の活用）</a:t>
                      </a:r>
                    </a:p>
                    <a:p>
                      <a:pPr>
                        <a:lnSpc>
                          <a:spcPts val="1500"/>
                        </a:lnSpc>
                      </a:pPr>
                      <a:r>
                        <a:rPr kumimoji="1" lang="ja-JP" altLang="en-US" sz="1000" b="0" baseline="0" dirty="0">
                          <a:solidFill>
                            <a:schemeClr val="tx1"/>
                          </a:solidFill>
                          <a:latin typeface="游ゴシック" panose="020B0400000000000000" pitchFamily="50" charset="-128"/>
                        </a:rPr>
                        <a:t>　（再掲）</a:t>
                      </a:r>
                      <a:r>
                        <a:rPr kumimoji="1" lang="en-US" altLang="ja-JP" sz="1000" b="0" baseline="0" dirty="0">
                          <a:solidFill>
                            <a:schemeClr val="tx1"/>
                          </a:solidFill>
                          <a:latin typeface="游ゴシック" panose="020B0400000000000000" pitchFamily="50" charset="-128"/>
                        </a:rPr>
                        <a:t>SNS</a:t>
                      </a:r>
                      <a:r>
                        <a:rPr kumimoji="1" lang="ja-JP" altLang="en-US" sz="1000" b="0" baseline="0" dirty="0">
                          <a:solidFill>
                            <a:schemeClr val="tx1"/>
                          </a:solidFill>
                          <a:latin typeface="游ゴシック" panose="020B0400000000000000" pitchFamily="50" charset="-128"/>
                        </a:rPr>
                        <a:t>、公民連携、アスマイル、啓発冊子</a:t>
                      </a:r>
                      <a:endParaRPr kumimoji="1" lang="en-US" altLang="ja-JP" sz="1000" b="0" baseline="0" dirty="0">
                        <a:solidFill>
                          <a:schemeClr val="tx1"/>
                        </a:solidFill>
                        <a:latin typeface="游ゴシック" panose="020B04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baseline="0" dirty="0">
                        <a:solidFill>
                          <a:schemeClr val="tx1"/>
                        </a:solidFill>
                        <a:latin typeface="游ゴシック" panose="020B0400000000000000" pitchFamily="50" charset="-128"/>
                      </a:endParaRPr>
                    </a:p>
                    <a:p>
                      <a:pPr>
                        <a:lnSpc>
                          <a:spcPts val="1500"/>
                        </a:lnSpc>
                      </a:pPr>
                      <a:r>
                        <a:rPr kumimoji="1" lang="en-US" altLang="ja-JP" sz="1200" b="0" dirty="0">
                          <a:solidFill>
                            <a:schemeClr val="tx1"/>
                          </a:solidFill>
                        </a:rPr>
                        <a:t>《</a:t>
                      </a:r>
                      <a:r>
                        <a:rPr kumimoji="1" lang="ja-JP" altLang="en-US" sz="1200" b="0" u="sng" dirty="0">
                          <a:solidFill>
                            <a:schemeClr val="tx1"/>
                          </a:solidFill>
                        </a:rPr>
                        <a:t>市町村支援</a:t>
                      </a:r>
                      <a:r>
                        <a:rPr kumimoji="1" lang="en-US" altLang="ja-JP" sz="1200" b="0" dirty="0">
                          <a:solidFill>
                            <a:schemeClr val="tx1"/>
                          </a:solidFill>
                        </a:rPr>
                        <a:t>》</a:t>
                      </a: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■市町村既存事業での口腔ケアを含むフレイルチェックの導入支援</a:t>
                      </a: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a:t>
                      </a:r>
                      <a:r>
                        <a:rPr kumimoji="1" lang="ja-JP" altLang="en-US" sz="1000" b="0" dirty="0">
                          <a:solidFill>
                            <a:schemeClr val="tx1"/>
                          </a:solidFill>
                          <a:latin typeface="游ゴシック" panose="020B0400000000000000" pitchFamily="50" charset="-128"/>
                        </a:rPr>
                        <a:t>（再掲）大阪府歯科口腔保健推進連絡会にて情報共有等実施（</a:t>
                      </a:r>
                      <a:r>
                        <a:rPr kumimoji="1" lang="ja-JP" altLang="en-US" sz="1000" b="0" dirty="0">
                          <a:solidFill>
                            <a:schemeClr val="tx1"/>
                          </a:solidFill>
                        </a:rPr>
                        <a:t>成人歯科健康診査の受診率向上に向けた取り組み等について</a:t>
                      </a:r>
                      <a:r>
                        <a:rPr kumimoji="1" lang="ja-JP" altLang="en-US" sz="1000" b="0" dirty="0">
                          <a:solidFill>
                            <a:schemeClr val="tx1"/>
                          </a:solidFill>
                          <a:latin typeface="游ゴシック" panose="020B0400000000000000" pitchFamily="50" charset="-128"/>
                        </a:rPr>
                        <a:t>）</a:t>
                      </a:r>
                      <a:endParaRPr kumimoji="1" lang="en-US" altLang="ja-JP" sz="1000" b="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a:t>
                      </a:r>
                      <a:r>
                        <a:rPr kumimoji="1" lang="ja-JP" altLang="en-US" sz="1000" b="0" dirty="0">
                          <a:solidFill>
                            <a:schemeClr val="tx1"/>
                          </a:solidFill>
                        </a:rPr>
                        <a:t>（再掲）大阪府歯科口腔保健推進研修会、口腔保健支援センター、大阪府市町村歯科口腔保健実態調査</a:t>
                      </a: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32288599"/>
                  </a:ext>
                </a:extLst>
              </a:tr>
            </a:tbl>
          </a:graphicData>
        </a:graphic>
      </p:graphicFrame>
      <p:sp>
        <p:nvSpPr>
          <p:cNvPr id="10" name="正方形/長方形 9">
            <a:extLst>
              <a:ext uri="{FF2B5EF4-FFF2-40B4-BE49-F238E27FC236}">
                <a16:creationId xmlns:a16="http://schemas.microsoft.com/office/drawing/2014/main" id="{229A6D95-DF04-4AFC-96DA-B8200A0532BC}"/>
              </a:ext>
            </a:extLst>
          </p:cNvPr>
          <p:cNvSpPr/>
          <p:nvPr/>
        </p:nvSpPr>
        <p:spPr>
          <a:xfrm>
            <a:off x="5785085" y="5989040"/>
            <a:ext cx="2901792" cy="207646"/>
          </a:xfrm>
          <a:prstGeom prst="rect">
            <a:avLst/>
          </a:prstGeom>
        </p:spPr>
        <p:txBody>
          <a:bodyPr wrap="square" lIns="36000" tIns="72000" rIns="36000" bIns="3600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フレイル啓発イベント</a:t>
            </a:r>
            <a:endPar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5E8B7201-2307-4807-9FC0-C380F3607B36}"/>
              </a:ext>
            </a:extLst>
          </p:cNvPr>
          <p:cNvSpPr txBox="1"/>
          <p:nvPr/>
        </p:nvSpPr>
        <p:spPr>
          <a:xfrm>
            <a:off x="8058640" y="15424"/>
            <a:ext cx="14670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highlight>
                  <a:srgbClr val="00FF00"/>
                </a:highlight>
                <a:uLnTx/>
                <a:uFillTx/>
                <a:latin typeface="游ゴシック" panose="020B0400000000000000" pitchFamily="50" charset="-128"/>
                <a:ea typeface="游ゴシック" panose="020B0400000000000000"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特に説明したい項目</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5" name="正方形/長方形 14">
            <a:extLst>
              <a:ext uri="{FF2B5EF4-FFF2-40B4-BE49-F238E27FC236}">
                <a16:creationId xmlns:a16="http://schemas.microsoft.com/office/drawing/2014/main" id="{43F365E9-60F0-4D4F-B566-4F5465AFAB53}"/>
              </a:ext>
            </a:extLst>
          </p:cNvPr>
          <p:cNvSpPr/>
          <p:nvPr/>
        </p:nvSpPr>
        <p:spPr>
          <a:xfrm>
            <a:off x="1932744" y="5989040"/>
            <a:ext cx="2901792" cy="207646"/>
          </a:xfrm>
          <a:prstGeom prst="rect">
            <a:avLst/>
          </a:prstGeom>
        </p:spPr>
        <p:txBody>
          <a:bodyPr wrap="square" lIns="36000" tIns="72000" rIns="36000" bIns="3600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働く世代向け啓発媒体を作成</a:t>
            </a:r>
          </a:p>
        </p:txBody>
      </p:sp>
      <p:pic>
        <p:nvPicPr>
          <p:cNvPr id="16" name="図 15">
            <a:extLst>
              <a:ext uri="{FF2B5EF4-FFF2-40B4-BE49-F238E27FC236}">
                <a16:creationId xmlns:a16="http://schemas.microsoft.com/office/drawing/2014/main" id="{84FCFA7A-0E6B-4234-BE87-87865294F0D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25481" y="3651371"/>
            <a:ext cx="1636708" cy="2324936"/>
          </a:xfrm>
          <a:prstGeom prst="rect">
            <a:avLst/>
          </a:prstGeom>
        </p:spPr>
      </p:pic>
      <p:pic>
        <p:nvPicPr>
          <p:cNvPr id="17" name="図 16">
            <a:extLst>
              <a:ext uri="{FF2B5EF4-FFF2-40B4-BE49-F238E27FC236}">
                <a16:creationId xmlns:a16="http://schemas.microsoft.com/office/drawing/2014/main" id="{35B9D22D-3C06-4F4D-AC13-FFF78493DA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39153" y="3651371"/>
            <a:ext cx="1636707" cy="2311667"/>
          </a:xfrm>
          <a:prstGeom prst="rect">
            <a:avLst/>
          </a:prstGeom>
        </p:spPr>
      </p:pic>
      <p:pic>
        <p:nvPicPr>
          <p:cNvPr id="4" name="図 3">
            <a:extLst>
              <a:ext uri="{FF2B5EF4-FFF2-40B4-BE49-F238E27FC236}">
                <a16:creationId xmlns:a16="http://schemas.microsoft.com/office/drawing/2014/main" id="{72F5A806-9B5D-46AA-A8F3-E99EB6CA2140}"/>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82281" y="3650188"/>
            <a:ext cx="1961174" cy="2332335"/>
          </a:xfrm>
          <a:prstGeom prst="rect">
            <a:avLst/>
          </a:prstGeom>
        </p:spPr>
      </p:pic>
      <p:sp>
        <p:nvSpPr>
          <p:cNvPr id="11" name="スライド番号プレースホルダー 1">
            <a:extLst>
              <a:ext uri="{FF2B5EF4-FFF2-40B4-BE49-F238E27FC236}">
                <a16:creationId xmlns:a16="http://schemas.microsoft.com/office/drawing/2014/main" id="{A0D3FAA9-8384-4424-8EB1-8507D16DC609}"/>
              </a:ext>
            </a:extLst>
          </p:cNvPr>
          <p:cNvSpPr txBox="1">
            <a:spLocks/>
          </p:cNvSpPr>
          <p:nvPr/>
        </p:nvSpPr>
        <p:spPr>
          <a:xfrm>
            <a:off x="955819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80</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8823572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3BAC3AB7-50FD-4EDB-95AD-49A6E5489CB6}"/>
              </a:ext>
            </a:extLst>
          </p:cNvPr>
          <p:cNvGraphicFramePr>
            <a:graphicFrameLocks noGrp="1"/>
          </p:cNvGraphicFramePr>
          <p:nvPr/>
        </p:nvGraphicFramePr>
        <p:xfrm>
          <a:off x="367412" y="659298"/>
          <a:ext cx="8814338" cy="3639050"/>
        </p:xfrm>
        <a:graphic>
          <a:graphicData uri="http://schemas.openxmlformats.org/drawingml/2006/table">
            <a:tbl>
              <a:tblPr firstRow="1" bandRow="1">
                <a:tableStyleId>{5C22544A-7EE6-4342-B048-85BDC9FD1C3A}</a:tableStyleId>
              </a:tblPr>
              <a:tblGrid>
                <a:gridCol w="1281774">
                  <a:extLst>
                    <a:ext uri="{9D8B030D-6E8A-4147-A177-3AD203B41FA5}">
                      <a16:colId xmlns:a16="http://schemas.microsoft.com/office/drawing/2014/main" val="267983974"/>
                    </a:ext>
                  </a:extLst>
                </a:gridCol>
                <a:gridCol w="7532564">
                  <a:extLst>
                    <a:ext uri="{9D8B030D-6E8A-4147-A177-3AD203B41FA5}">
                      <a16:colId xmlns:a16="http://schemas.microsoft.com/office/drawing/2014/main" val="1333040929"/>
                    </a:ext>
                  </a:extLst>
                </a:gridCol>
              </a:tblGrid>
              <a:tr h="85226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latin typeface="游ゴシック" panose="020B0400000000000000" pitchFamily="50" charset="-128"/>
                          <a:ea typeface="+mn-ea"/>
                        </a:rPr>
                        <a:t> 令和７年度最終予算</a:t>
                      </a:r>
                      <a:endParaRPr kumimoji="1" lang="en-US" altLang="ja-JP" sz="1600" b="1" dirty="0">
                        <a:solidFill>
                          <a:schemeClr val="bg1"/>
                        </a:solidFill>
                        <a:latin typeface="游ゴシック" panose="020B0400000000000000" pitchFamily="50" charset="-128"/>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bg1"/>
                          </a:solidFill>
                          <a:latin typeface="+mn-ea"/>
                          <a:ea typeface="+mn-ea"/>
                        </a:rPr>
                        <a:t>（主要事業）</a:t>
                      </a:r>
                      <a:endParaRPr kumimoji="1" lang="ja-JP" altLang="en-US" sz="1600" b="1" dirty="0">
                        <a:solidFill>
                          <a:schemeClr val="bg1"/>
                        </a:solidFill>
                        <a:latin typeface="游ゴシック" panose="020B0400000000000000" pitchFamily="50" charset="-128"/>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100" b="0" dirty="0">
                          <a:solidFill>
                            <a:schemeClr val="tx1"/>
                          </a:solidFill>
                          <a:latin typeface="+mn-ea"/>
                          <a:ea typeface="+mn-ea"/>
                        </a:rPr>
                        <a:t>生涯歯科保健推進事業（</a:t>
                      </a:r>
                      <a:r>
                        <a:rPr kumimoji="1" lang="en-US" altLang="ja-JP" sz="1100" b="0" dirty="0">
                          <a:solidFill>
                            <a:schemeClr val="tx1"/>
                          </a:solidFill>
                          <a:latin typeface="+mn-ea"/>
                          <a:ea typeface="+mn-ea"/>
                        </a:rPr>
                        <a:t>1,848</a:t>
                      </a:r>
                      <a:r>
                        <a:rPr kumimoji="1" lang="ja-JP" altLang="en-US" sz="1100" b="0" dirty="0">
                          <a:solidFill>
                            <a:schemeClr val="tx1"/>
                          </a:solidFill>
                          <a:latin typeface="+mn-ea"/>
                          <a:ea typeface="+mn-ea"/>
                        </a:rPr>
                        <a:t>千円）、大阪府歯科口腔保健計画推進事業（</a:t>
                      </a:r>
                      <a:r>
                        <a:rPr kumimoji="1" lang="en-US" altLang="ja-JP" sz="1100" b="0" dirty="0">
                          <a:solidFill>
                            <a:schemeClr val="tx1"/>
                          </a:solidFill>
                          <a:latin typeface="+mn-ea"/>
                          <a:ea typeface="+mn-ea"/>
                        </a:rPr>
                        <a:t>6,382</a:t>
                      </a:r>
                      <a:r>
                        <a:rPr kumimoji="1" lang="ja-JP" altLang="en-US" sz="1100" b="0" dirty="0">
                          <a:solidFill>
                            <a:schemeClr val="tx1"/>
                          </a:solidFill>
                          <a:latin typeface="+mn-ea"/>
                          <a:ea typeface="+mn-ea"/>
                        </a:rPr>
                        <a:t>千円）</a:t>
                      </a:r>
                      <a:endParaRPr kumimoji="1" lang="en-US" altLang="ja-JP" sz="1100" b="0" dirty="0">
                        <a:solidFill>
                          <a:schemeClr val="tx1"/>
                        </a:solidFill>
                        <a:latin typeface="+mn-ea"/>
                        <a:ea typeface="+mn-ea"/>
                      </a:endParaRPr>
                    </a:p>
                    <a:p>
                      <a:pPr>
                        <a:lnSpc>
                          <a:spcPts val="1500"/>
                        </a:lnSpc>
                      </a:pPr>
                      <a:r>
                        <a:rPr kumimoji="1" lang="ja-JP" altLang="en-US" sz="1100" b="0" dirty="0">
                          <a:solidFill>
                            <a:schemeClr val="tx1"/>
                          </a:solidFill>
                          <a:latin typeface="+mn-ea"/>
                          <a:ea typeface="+mn-ea"/>
                        </a:rPr>
                        <a:t>８０２０運動推進特別事業（</a:t>
                      </a:r>
                      <a:r>
                        <a:rPr kumimoji="1" lang="en-US" altLang="ja-JP" sz="1100" b="0" dirty="0">
                          <a:solidFill>
                            <a:schemeClr val="tx1"/>
                          </a:solidFill>
                          <a:latin typeface="+mn-ea"/>
                          <a:ea typeface="+mn-ea"/>
                        </a:rPr>
                        <a:t>3,743</a:t>
                      </a:r>
                      <a:r>
                        <a:rPr kumimoji="1" lang="ja-JP" altLang="en-US" sz="1100" b="0" dirty="0">
                          <a:solidFill>
                            <a:schemeClr val="tx1"/>
                          </a:solidFill>
                          <a:latin typeface="+mn-ea"/>
                          <a:ea typeface="+mn-ea"/>
                        </a:rPr>
                        <a:t>千円）、</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健康格差の解決プログラム促進事業（フレイル予防）（</a:t>
                      </a:r>
                      <a:r>
                        <a:rPr kumimoji="1" lang="en-US" altLang="ja-JP" sz="1100" b="0"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6,114</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a:t>
                      </a:r>
                      <a:endParaRPr kumimoji="1" lang="en-US" altLang="ja-JP" sz="1100" b="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93401559"/>
                  </a:ext>
                </a:extLst>
              </a:tr>
              <a:tr h="8522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課題・必要な取組み</a:t>
                      </a:r>
                      <a:endParaRPr kumimoji="1" lang="ja-JP"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100" b="0" dirty="0">
                          <a:solidFill>
                            <a:schemeClr val="tx1"/>
                          </a:solidFill>
                          <a:latin typeface="游ゴシック" panose="020B0400000000000000" pitchFamily="50" charset="-128"/>
                          <a:ea typeface="游ゴシック" panose="020B0400000000000000" pitchFamily="50" charset="-128"/>
                        </a:rPr>
                        <a:t>■若い世代に向けた働きかけ（内容：セルフケア、定期的な歯科健診、かかりつけ歯科医、</a:t>
                      </a:r>
                      <a:endParaRPr kumimoji="1" lang="en-US" altLang="ja-JP" sz="1100" b="0" dirty="0">
                        <a:solidFill>
                          <a:schemeClr val="tx1"/>
                        </a:solidFill>
                        <a:latin typeface="游ゴシック" panose="020B0400000000000000" pitchFamily="50" charset="-128"/>
                        <a:ea typeface="游ゴシック" panose="020B0400000000000000" pitchFamily="50" charset="-128"/>
                      </a:endParaRPr>
                    </a:p>
                    <a:p>
                      <a:pPr>
                        <a:lnSpc>
                          <a:spcPts val="1500"/>
                        </a:lnSpc>
                      </a:pPr>
                      <a:r>
                        <a:rPr kumimoji="1" lang="ja-JP" altLang="en-US" sz="1100" b="0" dirty="0">
                          <a:solidFill>
                            <a:schemeClr val="tx1"/>
                          </a:solidFill>
                          <a:latin typeface="游ゴシック" panose="020B0400000000000000" pitchFamily="50" charset="-128"/>
                          <a:ea typeface="游ゴシック" panose="020B0400000000000000" pitchFamily="50" charset="-128"/>
                        </a:rPr>
                        <a:t>　　　　　　　　　　　　　　　　　喫煙・糖尿病と歯と口の健康、口の機能の向上のための必要な知識　等）</a:t>
                      </a:r>
                      <a:endParaRPr kumimoji="1" lang="en-US" altLang="ja-JP" sz="1100" b="0" strike="sngStrike" dirty="0">
                        <a:solidFill>
                          <a:schemeClr val="tx1"/>
                        </a:solidFill>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■歯科保健の推進にかかる地域・職域の連携</a:t>
                      </a:r>
                      <a:endParaRPr kumimoji="1" lang="en-US" altLang="ja-JP" sz="11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43235125"/>
                  </a:ext>
                </a:extLst>
              </a:tr>
              <a:tr h="1089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次年度の</a:t>
                      </a:r>
                      <a:endParaRPr kumimoji="1" lang="en-US" altLang="ja-JP" sz="16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主な取組み</a:t>
                      </a:r>
                      <a:endParaRPr kumimoji="1" lang="ja-JP" altLang="en-US" b="1" dirty="0">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highlight>
                            <a:srgbClr val="00FF00"/>
                          </a:highlight>
                          <a:latin typeface="游ゴシック" panose="020B0400000000000000" pitchFamily="50" charset="-128"/>
                          <a:ea typeface="游ゴシック" panose="020B0400000000000000" pitchFamily="50" charset="-128"/>
                        </a:rPr>
                        <a:t>■</a:t>
                      </a:r>
                      <a:r>
                        <a:rPr kumimoji="1" lang="en-US" altLang="ja-JP" sz="1100" b="1" dirty="0">
                          <a:solidFill>
                            <a:schemeClr val="tx1"/>
                          </a:solidFill>
                          <a:latin typeface="游ゴシック" panose="020B0400000000000000" pitchFamily="50" charset="-128"/>
                          <a:ea typeface="+mn-ea"/>
                        </a:rPr>
                        <a:t>SNS</a:t>
                      </a:r>
                      <a:r>
                        <a:rPr kumimoji="1" lang="ja-JP" altLang="en-US" sz="1100" b="1" dirty="0">
                          <a:solidFill>
                            <a:schemeClr val="tx1"/>
                          </a:solidFill>
                          <a:latin typeface="游ゴシック" panose="020B0400000000000000" pitchFamily="50" charset="-128"/>
                          <a:ea typeface="+mn-ea"/>
                        </a:rPr>
                        <a:t>、</a:t>
                      </a:r>
                      <a:r>
                        <a:rPr kumimoji="1" lang="ja-JP" altLang="en-US" sz="1100" b="1" dirty="0">
                          <a:solidFill>
                            <a:schemeClr val="tx1"/>
                          </a:solidFill>
                          <a:latin typeface="游ゴシック" panose="020B0400000000000000" pitchFamily="50" charset="-128"/>
                          <a:ea typeface="游ゴシック" panose="020B0400000000000000" pitchFamily="50" charset="-128"/>
                        </a:rPr>
                        <a:t>「アスマイル」、府の広報媒体、公民連携の枠組みを活用し、幅広い世代の府民への啓発</a:t>
                      </a:r>
                      <a:endParaRPr kumimoji="1" lang="en-US" altLang="ja-JP" sz="1100" b="1" dirty="0">
                        <a:solidFill>
                          <a:schemeClr val="tx1"/>
                        </a:solidFill>
                        <a:latin typeface="游ゴシック" panose="020B0400000000000000" pitchFamily="50" charset="-128"/>
                        <a:ea typeface="游ゴシック" panose="020B0400000000000000" pitchFamily="50" charset="-128"/>
                      </a:endParaRPr>
                    </a:p>
                    <a:p>
                      <a:pPr>
                        <a:lnSpc>
                          <a:spcPts val="1500"/>
                        </a:lnSpc>
                      </a:pPr>
                      <a:r>
                        <a:rPr kumimoji="1" lang="ja-JP" altLang="en-US" sz="1100" b="0" dirty="0">
                          <a:solidFill>
                            <a:schemeClr val="tx1"/>
                          </a:solidFill>
                          <a:latin typeface="+mn-ea"/>
                          <a:ea typeface="+mn-ea"/>
                        </a:rPr>
                        <a:t>■口腔保健支援センター</a:t>
                      </a:r>
                      <a:r>
                        <a:rPr kumimoji="1" lang="ja-JP" altLang="en-US" sz="1100" b="0" strike="noStrike" dirty="0">
                          <a:solidFill>
                            <a:schemeClr val="tx1"/>
                          </a:solidFill>
                          <a:latin typeface="+mn-ea"/>
                          <a:ea typeface="+mn-ea"/>
                        </a:rPr>
                        <a:t>による市町村支援を継続</a:t>
                      </a:r>
                      <a:endParaRPr kumimoji="1" lang="en-US" altLang="ja-JP" sz="1100" b="0" strike="noStrike" dirty="0">
                        <a:solidFill>
                          <a:schemeClr val="tx1"/>
                        </a:solidFill>
                        <a:latin typeface="+mn-ea"/>
                        <a:ea typeface="+mn-ea"/>
                      </a:endParaRPr>
                    </a:p>
                    <a:p>
                      <a:pPr>
                        <a:lnSpc>
                          <a:spcPts val="1500"/>
                        </a:lnSpc>
                      </a:pPr>
                      <a:r>
                        <a:rPr kumimoji="1" lang="ja-JP" altLang="en-US" sz="1100" b="0" dirty="0">
                          <a:solidFill>
                            <a:schemeClr val="tx1"/>
                          </a:solidFill>
                          <a:highlight>
                            <a:srgbClr val="00FF00"/>
                          </a:highlight>
                          <a:latin typeface="+mn-ea"/>
                          <a:ea typeface="+mn-ea"/>
                        </a:rPr>
                        <a:t>■</a:t>
                      </a:r>
                      <a:r>
                        <a:rPr kumimoji="1" lang="ja-JP" altLang="en-US" sz="1100" b="1" dirty="0">
                          <a:solidFill>
                            <a:schemeClr val="tx1"/>
                          </a:solidFill>
                          <a:latin typeface="+mn-ea"/>
                          <a:ea typeface="+mn-ea"/>
                        </a:rPr>
                        <a:t>働く世代のための</a:t>
                      </a:r>
                      <a:r>
                        <a:rPr kumimoji="1" lang="en-US" altLang="ja-JP" sz="1100" b="1" dirty="0">
                          <a:solidFill>
                            <a:schemeClr val="tx1"/>
                          </a:solidFill>
                          <a:latin typeface="+mn-ea"/>
                          <a:ea typeface="+mn-ea"/>
                        </a:rPr>
                        <a:t>8020</a:t>
                      </a:r>
                      <a:r>
                        <a:rPr kumimoji="1" lang="ja-JP" altLang="en-US" sz="1100" b="1" dirty="0">
                          <a:solidFill>
                            <a:schemeClr val="tx1"/>
                          </a:solidFill>
                          <a:latin typeface="+mn-ea"/>
                          <a:ea typeface="+mn-ea"/>
                        </a:rPr>
                        <a:t>リテラシー向上事業による企業の取組み支援</a:t>
                      </a:r>
                      <a:endParaRPr kumimoji="1" lang="en-US" altLang="ja-JP" sz="1100" b="1" dirty="0">
                        <a:solidFill>
                          <a:schemeClr val="tx1"/>
                        </a:solidFill>
                        <a:latin typeface="+mn-ea"/>
                        <a:ea typeface="+mn-ea"/>
                      </a:endParaRPr>
                    </a:p>
                    <a:p>
                      <a:pPr>
                        <a:lnSpc>
                          <a:spcPts val="1500"/>
                        </a:lnSpc>
                      </a:pPr>
                      <a:r>
                        <a:rPr kumimoji="1" lang="ja-JP" altLang="en-US" sz="1100" b="0" strike="noStrike" baseline="0" dirty="0">
                          <a:solidFill>
                            <a:schemeClr val="tx1"/>
                          </a:solidFill>
                          <a:latin typeface="+mn-ea"/>
                          <a:ea typeface="+mn-ea"/>
                        </a:rPr>
                        <a:t>■大学に学生の歯と口の健康に関する情報等を発信</a:t>
                      </a:r>
                      <a:endParaRPr kumimoji="1" lang="en-US" altLang="ja-JP" sz="1100" b="0" strike="noStrike" baseline="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■フレイルチェックの市町村及び職域での導入支援、フレイル認知度向上のための啓発</a:t>
                      </a:r>
                      <a:endParaRPr kumimoji="1" lang="en-US" altLang="ja-JP" sz="11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27116532"/>
                  </a:ext>
                </a:extLst>
              </a:tr>
              <a:tr h="76872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latin typeface="游ゴシック" panose="020B0400000000000000" pitchFamily="50" charset="-128"/>
                          <a:ea typeface="游ゴシック" panose="020B0400000000000000" pitchFamily="50" charset="-128"/>
                        </a:rPr>
                        <a:t> 令和８年度予算</a:t>
                      </a:r>
                      <a:endParaRPr kumimoji="1" lang="en-US" altLang="ja-JP" sz="1600" b="1" dirty="0">
                        <a:solidFill>
                          <a:schemeClr val="bg1"/>
                        </a:solidFill>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bg1"/>
                          </a:solidFill>
                          <a:latin typeface="+mn-ea"/>
                          <a:ea typeface="+mn-ea"/>
                        </a:rPr>
                        <a:t>（主要事業）</a:t>
                      </a:r>
                      <a:endParaRPr kumimoji="1" lang="ja-JP" altLang="en-US" sz="1600" b="1" dirty="0">
                        <a:solidFill>
                          <a:schemeClr val="bg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dirty="0">
                          <a:solidFill>
                            <a:schemeClr val="tx1"/>
                          </a:solidFill>
                          <a:latin typeface="+mn-ea"/>
                          <a:ea typeface="+mn-ea"/>
                        </a:rPr>
                        <a:t>生涯歯科保健推進事業（</a:t>
                      </a:r>
                      <a:r>
                        <a:rPr kumimoji="1" lang="en-US" altLang="ja-JP" sz="1100" dirty="0">
                          <a:solidFill>
                            <a:schemeClr val="tx1"/>
                          </a:solidFill>
                          <a:latin typeface="+mn-ea"/>
                          <a:ea typeface="+mn-ea"/>
                        </a:rPr>
                        <a:t>1,944</a:t>
                      </a:r>
                      <a:r>
                        <a:rPr kumimoji="1" lang="ja-JP" altLang="en-US" sz="1100" dirty="0">
                          <a:solidFill>
                            <a:schemeClr val="tx1"/>
                          </a:solidFill>
                          <a:latin typeface="+mn-ea"/>
                          <a:ea typeface="+mn-ea"/>
                        </a:rPr>
                        <a:t>千円）</a:t>
                      </a:r>
                      <a:endParaRPr kumimoji="1" lang="en-US" altLang="ja-JP" sz="110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dirty="0">
                          <a:solidFill>
                            <a:schemeClr val="tx1"/>
                          </a:solidFill>
                          <a:latin typeface="+mn-ea"/>
                          <a:ea typeface="+mn-ea"/>
                        </a:rPr>
                        <a:t>大阪府歯科口腔保健計画推進事業（</a:t>
                      </a:r>
                      <a:r>
                        <a:rPr kumimoji="1" lang="en-US" altLang="ja-JP" sz="1100" dirty="0">
                          <a:solidFill>
                            <a:schemeClr val="tx1"/>
                          </a:solidFill>
                          <a:latin typeface="+mn-ea"/>
                          <a:ea typeface="+mn-ea"/>
                        </a:rPr>
                        <a:t>6,695</a:t>
                      </a:r>
                      <a:r>
                        <a:rPr kumimoji="1" lang="ja-JP" altLang="en-US" sz="1100" dirty="0">
                          <a:solidFill>
                            <a:schemeClr val="tx1"/>
                          </a:solidFill>
                          <a:latin typeface="+mn-ea"/>
                          <a:ea typeface="+mn-ea"/>
                        </a:rPr>
                        <a:t>千円）</a:t>
                      </a:r>
                      <a:endParaRPr kumimoji="1" lang="en-US" altLang="ja-JP" sz="110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dirty="0">
                          <a:solidFill>
                            <a:schemeClr val="tx1"/>
                          </a:solidFill>
                          <a:latin typeface="+mn-ea"/>
                          <a:ea typeface="+mn-ea"/>
                        </a:rPr>
                        <a:t>８０２０運動推進特別事業（</a:t>
                      </a:r>
                      <a:r>
                        <a:rPr kumimoji="1" lang="en-US" altLang="ja-JP" sz="1100" dirty="0">
                          <a:solidFill>
                            <a:schemeClr val="tx1"/>
                          </a:solidFill>
                          <a:latin typeface="+mn-ea"/>
                          <a:ea typeface="+mn-ea"/>
                        </a:rPr>
                        <a:t>3,745</a:t>
                      </a:r>
                      <a:r>
                        <a:rPr kumimoji="1" lang="ja-JP" altLang="en-US" sz="1100" dirty="0">
                          <a:solidFill>
                            <a:schemeClr val="tx1"/>
                          </a:solidFill>
                          <a:latin typeface="+mn-ea"/>
                          <a:ea typeface="+mn-ea"/>
                        </a:rPr>
                        <a:t>千円）</a:t>
                      </a:r>
                      <a:endParaRPr kumimoji="1" lang="en-US" altLang="ja-JP" sz="1100" b="0" dirty="0">
                        <a:solidFill>
                          <a:schemeClr val="tx1"/>
                        </a:solidFill>
                        <a:latin typeface="+mn-ea"/>
                        <a:ea typeface="+mn-ea"/>
                      </a:endParaRPr>
                    </a:p>
                    <a:p>
                      <a:pPr>
                        <a:lnSpc>
                          <a:spcPts val="1500"/>
                        </a:lnSpc>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健康格差の解決プログラム促進事業（フレイル予防）（</a:t>
                      </a:r>
                      <a:r>
                        <a:rPr kumimoji="1" lang="en-US" altLang="ja-JP" sz="1100" b="0"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6,114</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a:t>
                      </a:r>
                      <a:endParaRPr kumimoji="1" lang="en-US" altLang="ja-JP" sz="1400" b="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357928"/>
                  </a:ext>
                </a:extLst>
              </a:tr>
            </a:tbl>
          </a:graphicData>
        </a:graphic>
      </p:graphicFrame>
      <p:sp>
        <p:nvSpPr>
          <p:cNvPr id="4" name="テキスト ボックス 3">
            <a:extLst>
              <a:ext uri="{FF2B5EF4-FFF2-40B4-BE49-F238E27FC236}">
                <a16:creationId xmlns:a16="http://schemas.microsoft.com/office/drawing/2014/main" id="{F2EE5BBE-0F42-4D78-916B-0CC5B12B1E07}"/>
              </a:ext>
            </a:extLst>
          </p:cNvPr>
          <p:cNvSpPr txBox="1"/>
          <p:nvPr/>
        </p:nvSpPr>
        <p:spPr>
          <a:xfrm>
            <a:off x="8058640" y="15424"/>
            <a:ext cx="14670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highlight>
                  <a:srgbClr val="00FF00"/>
                </a:highlight>
                <a:uLnTx/>
                <a:uFillTx/>
                <a:latin typeface="游ゴシック" panose="020B0400000000000000" pitchFamily="50" charset="-128"/>
                <a:ea typeface="游ゴシック" panose="020B0400000000000000"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特に説明したい項目</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スライド番号プレースホルダー 1">
            <a:extLst>
              <a:ext uri="{FF2B5EF4-FFF2-40B4-BE49-F238E27FC236}">
                <a16:creationId xmlns:a16="http://schemas.microsoft.com/office/drawing/2014/main" id="{811D4742-D912-4CF8-9101-30A4A4C344F0}"/>
              </a:ext>
            </a:extLst>
          </p:cNvPr>
          <p:cNvSpPr txBox="1">
            <a:spLocks/>
          </p:cNvSpPr>
          <p:nvPr/>
        </p:nvSpPr>
        <p:spPr>
          <a:xfrm>
            <a:off x="955819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81</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7468701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768986"/>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　歯科疾患の予防・早期発見、口の機能の維持向上</a:t>
            </a:r>
          </a:p>
        </p:txBody>
      </p:sp>
      <p:sp>
        <p:nvSpPr>
          <p:cNvPr id="8" name="正方形/長方形 7"/>
          <p:cNvSpPr/>
          <p:nvPr/>
        </p:nvSpPr>
        <p:spPr>
          <a:xfrm>
            <a:off x="151579" y="937965"/>
            <a:ext cx="9369380" cy="573956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計画Ｐ</a:t>
            </a:r>
            <a:r>
              <a:rPr kumimoji="1"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59</a:t>
            </a:r>
          </a:p>
        </p:txBody>
      </p:sp>
      <p:sp>
        <p:nvSpPr>
          <p:cNvPr id="15" name="正方形/長方形 14"/>
          <p:cNvSpPr/>
          <p:nvPr/>
        </p:nvSpPr>
        <p:spPr>
          <a:xfrm>
            <a:off x="129324" y="873546"/>
            <a:ext cx="4584344" cy="356123"/>
          </a:xfrm>
          <a:prstGeom prst="rect">
            <a:avLst/>
          </a:prstGeom>
          <a:solidFill>
            <a:srgbClr val="002060"/>
          </a:solidFill>
        </p:spPr>
        <p:txBody>
          <a:bodyPr wrap="square" anchor="ctr">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mn-cs"/>
              </a:rPr>
              <a:t>（４）中年期・</a:t>
            </a:r>
            <a:r>
              <a:rPr kumimoji="1" lang="ja-JP" altLang="en-US" sz="20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高齢期　　</a:t>
            </a: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計画</a:t>
            </a:r>
            <a:r>
              <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P.33-34</a:t>
            </a:r>
          </a:p>
        </p:txBody>
      </p:sp>
      <p:sp>
        <p:nvSpPr>
          <p:cNvPr id="11" name="正方形/長方形 10"/>
          <p:cNvSpPr/>
          <p:nvPr/>
        </p:nvSpPr>
        <p:spPr>
          <a:xfrm>
            <a:off x="382272" y="2187555"/>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府民の行動目標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正方形/長方形 11"/>
          <p:cNvSpPr/>
          <p:nvPr/>
        </p:nvSpPr>
        <p:spPr>
          <a:xfrm>
            <a:off x="530346" y="2498649"/>
            <a:ext cx="8856000" cy="2898851"/>
          </a:xfrm>
          <a:prstGeom prst="rect">
            <a:avLst/>
          </a:prstGeom>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▽家庭や職場などにおいて、歯間部清掃用器具（デンタルフロス、歯間ブラシ等）を使ったセルフケア（歯と口の清掃）を行い　</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▽市町村で実施している成人歯科健診（歯周病検診）などを活用し、定期的に歯科健診を受診します。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▽都道府県後期高齢者医療広域連合が実施している後期高齢者の被保険者に係る歯科健診などを活用し、定期的に歯科健診を受</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診します。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▽かかりつけ歯科医を持ち、むし歯や歯周病の予防及び、早期発見による重症化予防に取組みます。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▽喫煙や糖尿病等の生活習慣病と歯周病との関係について正しい知識を持ちます。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▽ゆっくりよく噛んでメタボリックシンドロームを予防します。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▽口の機能（食物を口に取り込み、かんで飲み込むこと、しっかり話せることなど）の維持・向上のために必要な知識を身につ</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け、オーラルフレイル対策に取組みます。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角丸四角形 13"/>
          <p:cNvSpPr/>
          <p:nvPr/>
        </p:nvSpPr>
        <p:spPr>
          <a:xfrm>
            <a:off x="376959" y="1827903"/>
            <a:ext cx="9144000" cy="4755771"/>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 name="角丸四角形 15"/>
          <p:cNvSpPr/>
          <p:nvPr/>
        </p:nvSpPr>
        <p:spPr>
          <a:xfrm>
            <a:off x="376959" y="1395905"/>
            <a:ext cx="2088000" cy="670944"/>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みんなでめざす目標</a:t>
            </a:r>
          </a:p>
        </p:txBody>
      </p:sp>
      <p:sp>
        <p:nvSpPr>
          <p:cNvPr id="17" name="角丸四角形 16"/>
          <p:cNvSpPr/>
          <p:nvPr/>
        </p:nvSpPr>
        <p:spPr>
          <a:xfrm>
            <a:off x="2464959" y="1395905"/>
            <a:ext cx="7056000" cy="670944"/>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６０２４・８０２０を達成する府民を増やします</a:t>
            </a:r>
          </a:p>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咀嚼が良好な府民を増やします</a:t>
            </a:r>
          </a:p>
        </p:txBody>
      </p:sp>
      <p:sp>
        <p:nvSpPr>
          <p:cNvPr id="18" name="正方形/長方形 17"/>
          <p:cNvSpPr/>
          <p:nvPr/>
        </p:nvSpPr>
        <p:spPr>
          <a:xfrm>
            <a:off x="3660840" y="1319534"/>
            <a:ext cx="1065528" cy="254000"/>
          </a:xfrm>
          <a:prstGeom prst="rect">
            <a:avLst/>
          </a:prstGeom>
          <a:noFill/>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ろく</a:t>
            </a:r>
            <a:r>
              <a:rPr kumimoji="0" lang="ja-JP" altLang="en-US" sz="900" b="1"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まるにいよん</a:t>
            </a:r>
            <a:endPar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9" name="正方形/長方形 18"/>
          <p:cNvSpPr/>
          <p:nvPr/>
        </p:nvSpPr>
        <p:spPr>
          <a:xfrm>
            <a:off x="4689540" y="1319534"/>
            <a:ext cx="1065528" cy="254000"/>
          </a:xfrm>
          <a:prstGeom prst="rect">
            <a:avLst/>
          </a:prstGeom>
          <a:noFill/>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1" i="0" u="none" strike="noStrike" kern="1200" cap="none" spc="0" normalizeH="0" baseline="0" noProof="0" dirty="0" err="1">
                <a:ln>
                  <a:noFill/>
                </a:ln>
                <a:solidFill>
                  <a:prstClr val="black"/>
                </a:solidFill>
                <a:effectLst/>
                <a:uLnTx/>
                <a:uFillTx/>
                <a:latin typeface="游ゴシック" panose="020B0400000000000000" pitchFamily="50" charset="-128"/>
                <a:ea typeface="游ゴシック" panose="020B0400000000000000" pitchFamily="50" charset="-128"/>
                <a:cs typeface="+mn-cs"/>
              </a:rPr>
              <a:t>はちまるにいまる</a:t>
            </a:r>
            <a:endParaRPr kumimoji="0" lang="ja-JP" altLang="en-US" sz="9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0" name="正方形/長方形 19"/>
          <p:cNvSpPr/>
          <p:nvPr/>
        </p:nvSpPr>
        <p:spPr>
          <a:xfrm>
            <a:off x="464922" y="4429600"/>
            <a:ext cx="7457364" cy="555506"/>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）６０２４（ろくまるにいよん）：</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60</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歳になっても</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24</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本以上自分の歯を有することをいいます。</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８０２０（はちまるにいまる）：</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80</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歳になっても</a:t>
            </a: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本以上自分の歯を有することをいいます。</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1" name="正方形/長方形 20"/>
          <p:cNvSpPr/>
          <p:nvPr/>
        </p:nvSpPr>
        <p:spPr>
          <a:xfrm>
            <a:off x="382272" y="5276247"/>
            <a:ext cx="5599428" cy="348481"/>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具体的な取組</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2" name="正方形/長方形 21"/>
          <p:cNvSpPr/>
          <p:nvPr/>
        </p:nvSpPr>
        <p:spPr>
          <a:xfrm>
            <a:off x="530346" y="5636531"/>
            <a:ext cx="8856000" cy="824995"/>
          </a:xfrm>
          <a:prstGeom prst="rect">
            <a:avLst/>
          </a:prstGeom>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▽歯科疾患の予防（むし歯予防、歯周病予防）</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▽早期発見の推進（定期的な歯科健診、かかりつけ歯科医）</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▽口の機能の維持、向上</a:t>
            </a:r>
            <a:endParaRPr kumimoji="0" lang="en-US" altLang="ja-JP" sz="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3" name="図 22">
            <a:extLst>
              <a:ext uri="{FF2B5EF4-FFF2-40B4-BE49-F238E27FC236}">
                <a16:creationId xmlns:a16="http://schemas.microsoft.com/office/drawing/2014/main" id="{BEB87DC8-7400-4BB8-864C-157FB055347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24" name="スライド番号プレースホルダー 1">
            <a:extLst>
              <a:ext uri="{FF2B5EF4-FFF2-40B4-BE49-F238E27FC236}">
                <a16:creationId xmlns:a16="http://schemas.microsoft.com/office/drawing/2014/main" id="{48E83A27-8BA7-49D2-A31C-A7F4A81F618C}"/>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82</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746695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68309" y="537030"/>
            <a:ext cx="9369380" cy="571862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計画Ｐ</a:t>
            </a:r>
            <a:r>
              <a:rPr kumimoji="1" lang="en-US" altLang="ja-JP" sz="18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59</a:t>
            </a:r>
            <a:endParaRPr kumimoji="1"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19" name="表 18"/>
          <p:cNvGraphicFramePr>
            <a:graphicFrameLocks noGrp="1"/>
          </p:cNvGraphicFramePr>
          <p:nvPr/>
        </p:nvGraphicFramePr>
        <p:xfrm>
          <a:off x="391887" y="1195114"/>
          <a:ext cx="9103177" cy="4821965"/>
        </p:xfrm>
        <a:graphic>
          <a:graphicData uri="http://schemas.openxmlformats.org/drawingml/2006/table">
            <a:tbl>
              <a:tblPr firstRow="1" firstCol="1" bandRow="1">
                <a:tableStyleId>{5C22544A-7EE6-4342-B048-85BDC9FD1C3A}</a:tableStyleId>
              </a:tblPr>
              <a:tblGrid>
                <a:gridCol w="472859">
                  <a:extLst>
                    <a:ext uri="{9D8B030D-6E8A-4147-A177-3AD203B41FA5}">
                      <a16:colId xmlns:a16="http://schemas.microsoft.com/office/drawing/2014/main" val="20000"/>
                    </a:ext>
                  </a:extLst>
                </a:gridCol>
                <a:gridCol w="3488311">
                  <a:extLst>
                    <a:ext uri="{9D8B030D-6E8A-4147-A177-3AD203B41FA5}">
                      <a16:colId xmlns:a16="http://schemas.microsoft.com/office/drawing/2014/main" val="20001"/>
                    </a:ext>
                  </a:extLst>
                </a:gridCol>
                <a:gridCol w="1786486">
                  <a:extLst>
                    <a:ext uri="{9D8B030D-6E8A-4147-A177-3AD203B41FA5}">
                      <a16:colId xmlns:a16="http://schemas.microsoft.com/office/drawing/2014/main" val="20002"/>
                    </a:ext>
                  </a:extLst>
                </a:gridCol>
                <a:gridCol w="1747157">
                  <a:extLst>
                    <a:ext uri="{9D8B030D-6E8A-4147-A177-3AD203B41FA5}">
                      <a16:colId xmlns:a16="http://schemas.microsoft.com/office/drawing/2014/main" val="2828475171"/>
                    </a:ext>
                  </a:extLst>
                </a:gridCol>
                <a:gridCol w="1608364">
                  <a:extLst>
                    <a:ext uri="{9D8B030D-6E8A-4147-A177-3AD203B41FA5}">
                      <a16:colId xmlns:a16="http://schemas.microsoft.com/office/drawing/2014/main" val="20003"/>
                    </a:ext>
                  </a:extLst>
                </a:gridCol>
              </a:tblGrid>
              <a:tr h="663871">
                <a:tc>
                  <a:txBody>
                    <a:bodyPr/>
                    <a:lstStyle/>
                    <a:p>
                      <a:pPr algn="ctr" fontAlgn="auto">
                        <a:lnSpc>
                          <a:spcPts val="1600"/>
                        </a:lnSpc>
                        <a:spcAft>
                          <a:spcPts val="0"/>
                        </a:spcAft>
                      </a:pPr>
                      <a:r>
                        <a:rPr lang="ja-JP" sz="1400" dirty="0">
                          <a:effectLst/>
                          <a:latin typeface="游ゴシック" panose="020B0400000000000000" pitchFamily="50" charset="-128"/>
                          <a:ea typeface="游ゴシック" panose="020B0400000000000000" pitchFamily="50" charset="-128"/>
                        </a:rPr>
                        <a:t>　</a:t>
                      </a:r>
                      <a:endParaRPr lang="ja-JP" sz="140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fontAlgn="auto">
                        <a:lnSpc>
                          <a:spcPts val="1600"/>
                        </a:lnSpc>
                        <a:spcAft>
                          <a:spcPts val="0"/>
                        </a:spcAft>
                      </a:pPr>
                      <a:r>
                        <a:rPr lang="ja-JP" altLang="en-US" sz="1200" kern="100" dirty="0">
                          <a:effectLst/>
                          <a:latin typeface="游ゴシック" panose="020B0400000000000000" pitchFamily="50" charset="-128"/>
                          <a:ea typeface="游ゴシック" panose="020B0400000000000000" pitchFamily="50" charset="-128"/>
                        </a:rPr>
                        <a:t>個別目標</a:t>
                      </a:r>
                      <a:endParaRPr lang="ja-JP" sz="120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游ゴシック" panose="020B0400000000000000" pitchFamily="50" charset="-128"/>
                          <a:ea typeface="游ゴシック" panose="020B0400000000000000" pitchFamily="50" charset="-128"/>
                        </a:rPr>
                        <a:t>計画策定時</a:t>
                      </a:r>
                      <a:r>
                        <a:rPr lang="ja-JP" sz="1200" dirty="0">
                          <a:effectLst/>
                          <a:latin typeface="游ゴシック" panose="020B0400000000000000" pitchFamily="50" charset="-128"/>
                          <a:ea typeface="游ゴシック" panose="020B0400000000000000" pitchFamily="50" charset="-128"/>
                        </a:rPr>
                        <a:t>の</a:t>
                      </a:r>
                      <a:r>
                        <a:rPr lang="ja-JP" altLang="en-US" sz="1200" dirty="0">
                          <a:effectLst/>
                          <a:latin typeface="游ゴシック" panose="020B0400000000000000" pitchFamily="50" charset="-128"/>
                          <a:ea typeface="游ゴシック" panose="020B0400000000000000" pitchFamily="50" charset="-128"/>
                        </a:rPr>
                        <a:t>値</a:t>
                      </a:r>
                      <a:endParaRPr lang="ja-JP" sz="120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200" baseline="0" dirty="0">
                          <a:solidFill>
                            <a:schemeClr val="bg1"/>
                          </a:solidFill>
                          <a:effectLst/>
                          <a:latin typeface="游ゴシック" panose="020B0400000000000000" pitchFamily="50" charset="-128"/>
                          <a:ea typeface="+mn-ea"/>
                          <a:cs typeface="HG丸ｺﾞｼｯｸM-PRO"/>
                        </a:rPr>
                        <a:t>現状値</a:t>
                      </a:r>
                      <a:endParaRPr lang="ja-JP" altLang="ja-JP" sz="1200" baseline="0" dirty="0">
                        <a:solidFill>
                          <a:schemeClr val="bg1"/>
                        </a:solidFill>
                        <a:effectLst/>
                        <a:latin typeface="游ゴシック" panose="020B0400000000000000" pitchFamily="50" charset="-128"/>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游ゴシック" panose="020B0400000000000000" pitchFamily="50" charset="-128"/>
                          <a:ea typeface="游ゴシック" panose="020B0400000000000000" pitchFamily="50" charset="-128"/>
                        </a:rPr>
                        <a:t>20</a:t>
                      </a:r>
                      <a:r>
                        <a:rPr lang="en-US" altLang="ja-JP" sz="1200" dirty="0">
                          <a:effectLst/>
                          <a:latin typeface="游ゴシック" panose="020B0400000000000000" pitchFamily="50" charset="-128"/>
                          <a:ea typeface="游ゴシック" panose="020B0400000000000000" pitchFamily="50" charset="-128"/>
                        </a:rPr>
                        <a:t>35</a:t>
                      </a:r>
                      <a:r>
                        <a:rPr lang="ja-JP" sz="1200" dirty="0">
                          <a:effectLst/>
                          <a:latin typeface="游ゴシック" panose="020B0400000000000000" pitchFamily="50" charset="-128"/>
                          <a:ea typeface="游ゴシック" panose="020B0400000000000000" pitchFamily="50" charset="-128"/>
                        </a:rPr>
                        <a:t>年度の目標</a:t>
                      </a:r>
                      <a:endParaRPr lang="ja-JP" sz="1200"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694454">
                <a:tc>
                  <a:txBody>
                    <a:bodyPr/>
                    <a:lstStyle/>
                    <a:p>
                      <a:pPr algn="ctr" fontAlgn="auto">
                        <a:lnSpc>
                          <a:spcPts val="1600"/>
                        </a:lnSpc>
                        <a:spcAft>
                          <a:spcPts val="0"/>
                        </a:spcAft>
                      </a:pPr>
                      <a:r>
                        <a:rPr lang="en-US" altLang="ja-JP" sz="1400" dirty="0">
                          <a:solidFill>
                            <a:schemeClr val="bg1"/>
                          </a:solidFill>
                          <a:effectLst/>
                          <a:latin typeface="游ゴシック" panose="020B0400000000000000" pitchFamily="50" charset="-128"/>
                          <a:ea typeface="游ゴシック" panose="020B0400000000000000" pitchFamily="50" charset="-128"/>
                          <a:cs typeface="HG丸ｺﾞｼｯｸM-PRO"/>
                        </a:rPr>
                        <a:t>11</a:t>
                      </a:r>
                      <a:endParaRPr lang="ja-JP" sz="1400"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200" b="1" dirty="0">
                          <a:effectLst/>
                          <a:latin typeface="游ゴシック" panose="020B0400000000000000" pitchFamily="50" charset="-128"/>
                          <a:ea typeface="游ゴシック" panose="020B0400000000000000" pitchFamily="50" charset="-128"/>
                        </a:rPr>
                        <a:t>２４本以上の歯を有する者の割合（６０歳）</a:t>
                      </a:r>
                      <a:endParaRPr lang="en-US" altLang="ja-JP" sz="1200" b="1" dirty="0">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200" b="1" baseline="0" dirty="0">
                          <a:effectLst/>
                          <a:latin typeface="游ゴシック" panose="020B0400000000000000" pitchFamily="50" charset="-128"/>
                          <a:ea typeface="+mn-ea"/>
                        </a:rPr>
                        <a:t>【</a:t>
                      </a:r>
                      <a:r>
                        <a:rPr lang="ja-JP" altLang="en-US" sz="1200" b="1" baseline="0" dirty="0">
                          <a:effectLst/>
                          <a:latin typeface="游ゴシック" panose="020B0400000000000000" pitchFamily="50" charset="-128"/>
                          <a:ea typeface="+mn-ea"/>
                        </a:rPr>
                        <a:t>大阪府健康づくり実態調査</a:t>
                      </a:r>
                      <a:r>
                        <a:rPr lang="en-US" altLang="ja-JP" sz="1200" b="1" baseline="0" dirty="0">
                          <a:effectLst/>
                          <a:latin typeface="游ゴシック" panose="020B0400000000000000" pitchFamily="50" charset="-128"/>
                          <a:ea typeface="+mn-ea"/>
                        </a:rPr>
                        <a:t>】</a:t>
                      </a:r>
                      <a:endParaRPr lang="ja-JP" altLang="ja-JP" sz="1200" b="1" baseline="0" dirty="0">
                        <a:effectLst/>
                        <a:latin typeface="游ゴシック" panose="020B0400000000000000" pitchFamily="50" charset="-128"/>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rgbClr val="000000"/>
                          </a:solidFill>
                          <a:effectLst/>
                          <a:latin typeface="游ゴシック" panose="020B0400000000000000" pitchFamily="50" charset="-128"/>
                          <a:ea typeface="+mn-ea"/>
                          <a:cs typeface="HG丸ｺﾞｼｯｸM-PRO"/>
                        </a:rPr>
                        <a:t>74.9</a:t>
                      </a:r>
                      <a:r>
                        <a:rPr lang="ja-JP" altLang="en-US" sz="1200" b="1" baseline="0" dirty="0">
                          <a:solidFill>
                            <a:srgbClr val="000000"/>
                          </a:solidFill>
                          <a:effectLst/>
                          <a:latin typeface="游ゴシック" panose="020B0400000000000000" pitchFamily="50" charset="-128"/>
                          <a:ea typeface="+mn-ea"/>
                          <a:cs typeface="HG丸ｺﾞｼｯｸM-PRO"/>
                        </a:rPr>
                        <a:t>％</a:t>
                      </a:r>
                      <a:endParaRPr lang="en-US" altLang="ja-JP" sz="1200" b="1" baseline="0" dirty="0">
                        <a:solidFill>
                          <a:srgbClr val="000000"/>
                        </a:solidFill>
                        <a:effectLst/>
                        <a:latin typeface="游ゴシック" panose="020B0400000000000000" pitchFamily="50" charset="-128"/>
                        <a:ea typeface="+mn-ea"/>
                        <a:cs typeface="HG丸ｺﾞｼｯｸM-PRO"/>
                      </a:endParaRPr>
                    </a:p>
                    <a:p>
                      <a:pPr algn="ctr" fontAlgn="auto">
                        <a:lnSpc>
                          <a:spcPts val="1600"/>
                        </a:lnSpc>
                        <a:spcAft>
                          <a:spcPts val="0"/>
                        </a:spcAft>
                      </a:pPr>
                      <a:r>
                        <a:rPr lang="en-US" altLang="ja-JP" sz="1200" b="1" baseline="0" dirty="0">
                          <a:solidFill>
                            <a:srgbClr val="000000"/>
                          </a:solidFill>
                          <a:effectLst/>
                          <a:latin typeface="游ゴシック" panose="020B0400000000000000" pitchFamily="50" charset="-128"/>
                          <a:ea typeface="+mn-ea"/>
                          <a:cs typeface="HG丸ｺﾞｼｯｸM-PRO"/>
                        </a:rPr>
                        <a:t>【</a:t>
                      </a:r>
                      <a:r>
                        <a:rPr lang="ja-JP" altLang="en-US" sz="1200" b="1" baseline="0" dirty="0">
                          <a:solidFill>
                            <a:srgbClr val="000000"/>
                          </a:solidFill>
                          <a:effectLst/>
                          <a:latin typeface="游ゴシック" panose="020B0400000000000000" pitchFamily="50" charset="-128"/>
                          <a:ea typeface="+mn-ea"/>
                          <a:cs typeface="HG丸ｺﾞｼｯｸM-PRO"/>
                        </a:rPr>
                        <a:t>令和４（</a:t>
                      </a:r>
                      <a:r>
                        <a:rPr lang="en-US" altLang="ja-JP" sz="1200" b="1" baseline="0" dirty="0">
                          <a:solidFill>
                            <a:srgbClr val="000000"/>
                          </a:solidFill>
                          <a:effectLst/>
                          <a:latin typeface="游ゴシック" panose="020B0400000000000000" pitchFamily="50" charset="-128"/>
                          <a:ea typeface="+mn-ea"/>
                          <a:cs typeface="HG丸ｺﾞｼｯｸM-PRO"/>
                        </a:rPr>
                        <a:t>2022</a:t>
                      </a:r>
                      <a:r>
                        <a:rPr lang="ja-JP" altLang="en-US" sz="1200" b="1" baseline="0" dirty="0">
                          <a:solidFill>
                            <a:srgbClr val="000000"/>
                          </a:solidFill>
                          <a:effectLst/>
                          <a:latin typeface="游ゴシック" panose="020B0400000000000000" pitchFamily="50" charset="-128"/>
                          <a:ea typeface="+mn-ea"/>
                          <a:cs typeface="HG丸ｺﾞｼｯｸM-PRO"/>
                        </a:rPr>
                        <a:t>）年</a:t>
                      </a:r>
                      <a:r>
                        <a:rPr lang="en-US" altLang="ja-JP" sz="1200" b="1" baseline="0" dirty="0">
                          <a:solidFill>
                            <a:srgbClr val="000000"/>
                          </a:solidFill>
                          <a:effectLst/>
                          <a:latin typeface="游ゴシック" panose="020B0400000000000000" pitchFamily="50" charset="-128"/>
                          <a:ea typeface="+mn-ea"/>
                          <a:cs typeface="HG丸ｺﾞｼｯｸM-PRO"/>
                        </a:rPr>
                        <a:t>】</a:t>
                      </a:r>
                      <a:endParaRPr lang="ja-JP" altLang="ja-JP" sz="1200" b="1" baseline="0" dirty="0">
                        <a:solidFill>
                          <a:srgbClr val="000000"/>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i="0" dirty="0">
                          <a:solidFill>
                            <a:schemeClr val="tx1"/>
                          </a:solidFill>
                          <a:effectLst/>
                          <a:latin typeface="+mn-ea"/>
                          <a:ea typeface="+mn-ea"/>
                          <a:cs typeface="HG丸ｺﾞｼｯｸM-PRO"/>
                        </a:rPr>
                        <a:t>74.4%</a:t>
                      </a:r>
                      <a:r>
                        <a:rPr lang="ja-JP" altLang="en-US" sz="1200" b="1" dirty="0">
                          <a:solidFill>
                            <a:schemeClr val="tx1"/>
                          </a:solidFill>
                          <a:effectLst/>
                          <a:latin typeface="+mn-ea"/>
                          <a:ea typeface="+mn-ea"/>
                        </a:rPr>
                        <a:t>［△］</a:t>
                      </a:r>
                      <a:endParaRPr lang="en-US" altLang="ja-JP" sz="1200" b="1" i="0" dirty="0">
                        <a:solidFill>
                          <a:schemeClr val="tx1"/>
                        </a:solidFill>
                        <a:effectLst/>
                        <a:latin typeface="+mn-ea"/>
                        <a:ea typeface="+mn-ea"/>
                        <a:cs typeface="HG丸ｺﾞｼｯｸM-PRO"/>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200" b="1" baseline="0" dirty="0">
                          <a:solidFill>
                            <a:schemeClr val="tx1"/>
                          </a:solidFill>
                          <a:effectLst/>
                          <a:latin typeface="游ゴシック" panose="020B0400000000000000" pitchFamily="50" charset="-128"/>
                          <a:ea typeface="+mn-ea"/>
                        </a:rPr>
                        <a:t>【</a:t>
                      </a:r>
                      <a:r>
                        <a:rPr lang="ja-JP" altLang="en-US" sz="1200" b="1" baseline="0" dirty="0">
                          <a:solidFill>
                            <a:schemeClr val="tx1"/>
                          </a:solidFill>
                          <a:effectLst/>
                          <a:latin typeface="游ゴシック" panose="020B0400000000000000" pitchFamily="50" charset="-128"/>
                          <a:ea typeface="+mn-ea"/>
                        </a:rPr>
                        <a:t>令和７</a:t>
                      </a:r>
                      <a:r>
                        <a:rPr lang="ja-JP" altLang="ja-JP" sz="1200" b="1" baseline="0" dirty="0">
                          <a:solidFill>
                            <a:schemeClr val="tx1"/>
                          </a:solidFill>
                          <a:effectLst/>
                          <a:latin typeface="游ゴシック" panose="020B0400000000000000" pitchFamily="50" charset="-128"/>
                          <a:ea typeface="+mn-ea"/>
                        </a:rPr>
                        <a:t>（</a:t>
                      </a:r>
                      <a:r>
                        <a:rPr lang="en-US" altLang="ja-JP" sz="1200" b="1" baseline="0" dirty="0">
                          <a:solidFill>
                            <a:schemeClr val="tx1"/>
                          </a:solidFill>
                          <a:effectLst/>
                          <a:latin typeface="游ゴシック" panose="020B0400000000000000" pitchFamily="50" charset="-128"/>
                          <a:ea typeface="+mn-ea"/>
                        </a:rPr>
                        <a:t>2025</a:t>
                      </a:r>
                      <a:r>
                        <a:rPr lang="ja-JP" altLang="ja-JP" sz="1200" b="1" baseline="0" dirty="0">
                          <a:solidFill>
                            <a:schemeClr val="tx1"/>
                          </a:solidFill>
                          <a:effectLst/>
                          <a:latin typeface="游ゴシック" panose="020B0400000000000000" pitchFamily="50" charset="-128"/>
                          <a:ea typeface="+mn-ea"/>
                        </a:rPr>
                        <a:t>）年】</a:t>
                      </a:r>
                      <a:endParaRPr lang="ja-JP" altLang="ja-JP" sz="1200" b="1" baseline="0" dirty="0">
                        <a:solidFill>
                          <a:schemeClr val="tx1"/>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dk1"/>
                          </a:solidFill>
                          <a:effectLst/>
                          <a:latin typeface="游ゴシック" panose="020B0400000000000000" pitchFamily="50" charset="-128"/>
                          <a:ea typeface="游ゴシック" panose="020B0400000000000000" pitchFamily="50" charset="-128"/>
                          <a:cs typeface="+mn-cs"/>
                        </a:rPr>
                        <a:t>95</a:t>
                      </a:r>
                      <a:r>
                        <a:rPr lang="ja-JP" altLang="en-US" sz="1200" b="1" dirty="0">
                          <a:solidFill>
                            <a:schemeClr val="dk1"/>
                          </a:solidFill>
                          <a:effectLst/>
                          <a:latin typeface="游ゴシック" panose="020B0400000000000000" pitchFamily="50" charset="-128"/>
                          <a:ea typeface="游ゴシック" panose="020B0400000000000000" pitchFamily="50" charset="-128"/>
                          <a:cs typeface="+mn-cs"/>
                        </a:rPr>
                        <a:t>％以上</a:t>
                      </a:r>
                      <a:endParaRPr lang="ja-JP" sz="1200" b="1"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47633">
                <a:tc>
                  <a:txBody>
                    <a:bodyPr/>
                    <a:lstStyle/>
                    <a:p>
                      <a:pPr algn="ctr" fontAlgn="auto">
                        <a:lnSpc>
                          <a:spcPts val="1600"/>
                        </a:lnSpc>
                        <a:spcAft>
                          <a:spcPts val="0"/>
                        </a:spcAft>
                      </a:pPr>
                      <a:r>
                        <a:rPr lang="en-US" altLang="ja-JP" sz="1400" dirty="0">
                          <a:solidFill>
                            <a:schemeClr val="bg1"/>
                          </a:solidFill>
                          <a:effectLst/>
                          <a:latin typeface="游ゴシック" panose="020B0400000000000000" pitchFamily="50" charset="-128"/>
                          <a:ea typeface="游ゴシック" panose="020B0400000000000000" pitchFamily="50" charset="-128"/>
                          <a:cs typeface="HG丸ｺﾞｼｯｸM-PRO"/>
                        </a:rPr>
                        <a:t>12</a:t>
                      </a:r>
                      <a:endParaRPr lang="ja-JP" sz="1400"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dirty="0">
                          <a:effectLst/>
                          <a:latin typeface="游ゴシック" panose="020B0400000000000000" pitchFamily="50" charset="-128"/>
                          <a:ea typeface="游ゴシック" panose="020B0400000000000000" pitchFamily="50" charset="-128"/>
                        </a:rPr>
                        <a:t>２０本以上の歯を有する者の割合（８０歳）</a:t>
                      </a:r>
                      <a:endParaRPr lang="en-US" altLang="ja-JP" sz="1200" b="1" dirty="0">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200" b="1" baseline="0" dirty="0">
                          <a:effectLst/>
                          <a:latin typeface="游ゴシック" panose="020B0400000000000000" pitchFamily="50" charset="-128"/>
                          <a:ea typeface="+mn-ea"/>
                        </a:rPr>
                        <a:t>【</a:t>
                      </a:r>
                      <a:r>
                        <a:rPr lang="ja-JP" altLang="en-US" sz="1200" b="1" baseline="0" dirty="0">
                          <a:effectLst/>
                          <a:latin typeface="游ゴシック" panose="020B0400000000000000" pitchFamily="50" charset="-128"/>
                          <a:ea typeface="+mn-ea"/>
                        </a:rPr>
                        <a:t>大阪府健康づくり実態調査</a:t>
                      </a:r>
                      <a:r>
                        <a:rPr lang="en-US" altLang="ja-JP" sz="1200" b="1" baseline="0" dirty="0">
                          <a:effectLst/>
                          <a:latin typeface="游ゴシック" panose="020B0400000000000000" pitchFamily="50" charset="-128"/>
                          <a:ea typeface="+mn-ea"/>
                        </a:rPr>
                        <a:t>】</a:t>
                      </a:r>
                      <a:endParaRPr lang="ja-JP" altLang="ja-JP" sz="1200" b="1" baseline="0" dirty="0">
                        <a:effectLst/>
                        <a:latin typeface="游ゴシック" panose="020B0400000000000000" pitchFamily="50" charset="-128"/>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tx1"/>
                          </a:solidFill>
                          <a:effectLst/>
                          <a:latin typeface="游ゴシック" panose="020B0400000000000000" pitchFamily="50" charset="-128"/>
                          <a:ea typeface="游ゴシック" panose="020B0400000000000000" pitchFamily="50" charset="-128"/>
                        </a:rPr>
                        <a:t>55.4</a:t>
                      </a:r>
                      <a:r>
                        <a:rPr lang="ja-JP" altLang="ja-JP" sz="1200" b="1" dirty="0">
                          <a:solidFill>
                            <a:schemeClr val="tx1"/>
                          </a:solidFill>
                          <a:effectLst/>
                          <a:latin typeface="游ゴシック" panose="020B0400000000000000" pitchFamily="50" charset="-128"/>
                          <a:ea typeface="游ゴシック" panose="020B0400000000000000" pitchFamily="50" charset="-128"/>
                        </a:rPr>
                        <a:t>％</a:t>
                      </a:r>
                      <a:endParaRPr lang="en-US" altLang="ja-JP" sz="1200" b="1" dirty="0">
                        <a:solidFill>
                          <a:schemeClr val="tx1"/>
                        </a:solidFill>
                        <a:effectLst/>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baseline="0" dirty="0">
                          <a:solidFill>
                            <a:srgbClr val="000000"/>
                          </a:solidFill>
                          <a:effectLst/>
                          <a:latin typeface="游ゴシック" panose="020B0400000000000000" pitchFamily="50" charset="-128"/>
                          <a:ea typeface="+mn-ea"/>
                          <a:cs typeface="HG丸ｺﾞｼｯｸM-PRO"/>
                        </a:rPr>
                        <a:t>【</a:t>
                      </a:r>
                      <a:r>
                        <a:rPr lang="ja-JP" altLang="en-US" sz="1200" b="1" baseline="0" dirty="0">
                          <a:solidFill>
                            <a:srgbClr val="000000"/>
                          </a:solidFill>
                          <a:effectLst/>
                          <a:latin typeface="游ゴシック" panose="020B0400000000000000" pitchFamily="50" charset="-128"/>
                          <a:ea typeface="+mn-ea"/>
                          <a:cs typeface="HG丸ｺﾞｼｯｸM-PRO"/>
                        </a:rPr>
                        <a:t>令和４（</a:t>
                      </a:r>
                      <a:r>
                        <a:rPr lang="en-US" altLang="ja-JP" sz="1200" b="1" baseline="0" dirty="0">
                          <a:solidFill>
                            <a:srgbClr val="000000"/>
                          </a:solidFill>
                          <a:effectLst/>
                          <a:latin typeface="游ゴシック" panose="020B0400000000000000" pitchFamily="50" charset="-128"/>
                          <a:ea typeface="+mn-ea"/>
                          <a:cs typeface="HG丸ｺﾞｼｯｸM-PRO"/>
                        </a:rPr>
                        <a:t>2022</a:t>
                      </a:r>
                      <a:r>
                        <a:rPr lang="ja-JP" altLang="en-US" sz="1200" b="1" baseline="0" dirty="0">
                          <a:solidFill>
                            <a:srgbClr val="000000"/>
                          </a:solidFill>
                          <a:effectLst/>
                          <a:latin typeface="游ゴシック" panose="020B0400000000000000" pitchFamily="50" charset="-128"/>
                          <a:ea typeface="+mn-ea"/>
                          <a:cs typeface="HG丸ｺﾞｼｯｸM-PRO"/>
                        </a:rPr>
                        <a:t>）年</a:t>
                      </a:r>
                      <a:r>
                        <a:rPr lang="en-US" altLang="ja-JP" sz="1200" b="1" baseline="0" dirty="0">
                          <a:solidFill>
                            <a:srgbClr val="000000"/>
                          </a:solidFill>
                          <a:effectLst/>
                          <a:latin typeface="游ゴシック" panose="020B0400000000000000" pitchFamily="50" charset="-128"/>
                          <a:ea typeface="+mn-ea"/>
                          <a:cs typeface="HG丸ｺﾞｼｯｸM-PRO"/>
                        </a:rPr>
                        <a:t>】</a:t>
                      </a:r>
                      <a:endParaRPr lang="ja-JP" altLang="ja-JP" sz="1200" b="1" baseline="0" dirty="0">
                        <a:solidFill>
                          <a:srgbClr val="000000"/>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i="0" dirty="0">
                          <a:solidFill>
                            <a:schemeClr val="tx1"/>
                          </a:solidFill>
                          <a:effectLst/>
                          <a:latin typeface="+mn-ea"/>
                          <a:ea typeface="+mn-ea"/>
                          <a:cs typeface="HG丸ｺﾞｼｯｸM-PRO"/>
                        </a:rPr>
                        <a:t>55.2%</a:t>
                      </a:r>
                      <a:r>
                        <a:rPr lang="ja-JP" altLang="en-US" sz="1200" b="1" dirty="0">
                          <a:solidFill>
                            <a:schemeClr val="tx1"/>
                          </a:solidFill>
                          <a:effectLst/>
                          <a:latin typeface="+mn-ea"/>
                          <a:ea typeface="+mn-ea"/>
                        </a:rPr>
                        <a:t>［△］</a:t>
                      </a:r>
                      <a:endParaRPr lang="en-US" altLang="ja-JP" sz="1200" b="1" i="0" dirty="0">
                        <a:solidFill>
                          <a:schemeClr val="tx1"/>
                        </a:solidFill>
                        <a:effectLst/>
                        <a:latin typeface="+mn-ea"/>
                        <a:ea typeface="+mn-ea"/>
                        <a:cs typeface="HG丸ｺﾞｼｯｸM-PRO"/>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200" b="1" baseline="0" dirty="0">
                          <a:solidFill>
                            <a:schemeClr val="tx1"/>
                          </a:solidFill>
                          <a:effectLst/>
                          <a:latin typeface="游ゴシック" panose="020B0400000000000000" pitchFamily="50" charset="-128"/>
                          <a:ea typeface="+mn-ea"/>
                        </a:rPr>
                        <a:t>【</a:t>
                      </a:r>
                      <a:r>
                        <a:rPr lang="ja-JP" altLang="en-US" sz="1200" b="1" baseline="0" dirty="0">
                          <a:solidFill>
                            <a:schemeClr val="tx1"/>
                          </a:solidFill>
                          <a:effectLst/>
                          <a:latin typeface="游ゴシック" panose="020B0400000000000000" pitchFamily="50" charset="-128"/>
                          <a:ea typeface="+mn-ea"/>
                        </a:rPr>
                        <a:t>令和７</a:t>
                      </a:r>
                      <a:r>
                        <a:rPr lang="ja-JP" altLang="ja-JP" sz="1200" b="1" baseline="0" dirty="0">
                          <a:solidFill>
                            <a:schemeClr val="tx1"/>
                          </a:solidFill>
                          <a:effectLst/>
                          <a:latin typeface="游ゴシック" panose="020B0400000000000000" pitchFamily="50" charset="-128"/>
                          <a:ea typeface="+mn-ea"/>
                        </a:rPr>
                        <a:t>（</a:t>
                      </a:r>
                      <a:r>
                        <a:rPr lang="en-US" altLang="ja-JP" sz="1200" b="1" baseline="0" dirty="0">
                          <a:solidFill>
                            <a:schemeClr val="tx1"/>
                          </a:solidFill>
                          <a:effectLst/>
                          <a:latin typeface="游ゴシック" panose="020B0400000000000000" pitchFamily="50" charset="-128"/>
                          <a:ea typeface="+mn-ea"/>
                        </a:rPr>
                        <a:t>2025</a:t>
                      </a:r>
                      <a:r>
                        <a:rPr lang="ja-JP" altLang="ja-JP" sz="1200" b="1" baseline="0" dirty="0">
                          <a:solidFill>
                            <a:schemeClr val="tx1"/>
                          </a:solidFill>
                          <a:effectLst/>
                          <a:latin typeface="游ゴシック" panose="020B0400000000000000" pitchFamily="50" charset="-128"/>
                          <a:ea typeface="+mn-ea"/>
                        </a:rPr>
                        <a:t>）年】</a:t>
                      </a:r>
                      <a:endParaRPr lang="ja-JP" altLang="ja-JP" sz="1200" b="1" baseline="0" dirty="0">
                        <a:solidFill>
                          <a:schemeClr val="tx1"/>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endParaRPr lang="en-US" altLang="ja-JP" sz="1200" b="1" dirty="0">
                        <a:solidFill>
                          <a:schemeClr val="dk1"/>
                        </a:solidFill>
                        <a:effectLst/>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dk1"/>
                          </a:solidFill>
                          <a:effectLst/>
                          <a:latin typeface="游ゴシック" panose="020B0400000000000000" pitchFamily="50" charset="-128"/>
                          <a:ea typeface="游ゴシック" panose="020B0400000000000000" pitchFamily="50" charset="-128"/>
                          <a:cs typeface="+mn-cs"/>
                        </a:rPr>
                        <a:t>85</a:t>
                      </a:r>
                      <a:r>
                        <a:rPr lang="ja-JP" altLang="en-US" sz="1200" b="1" dirty="0">
                          <a:solidFill>
                            <a:schemeClr val="dk1"/>
                          </a:solidFill>
                          <a:effectLst/>
                          <a:latin typeface="游ゴシック" panose="020B0400000000000000" pitchFamily="50" charset="-128"/>
                          <a:ea typeface="游ゴシック" panose="020B0400000000000000" pitchFamily="50" charset="-128"/>
                          <a:cs typeface="+mn-cs"/>
                        </a:rPr>
                        <a:t>％以上</a:t>
                      </a:r>
                      <a:endParaRPr lang="ja-JP" altLang="ja-JP" sz="1200" b="1" dirty="0">
                        <a:solidFill>
                          <a:srgbClr val="000000"/>
                        </a:solidFill>
                        <a:effectLst/>
                        <a:latin typeface="游ゴシック" panose="020B0400000000000000" pitchFamily="50" charset="-128"/>
                        <a:ea typeface="游ゴシック" panose="020B0400000000000000" pitchFamily="50" charset="-128"/>
                        <a:cs typeface="HG丸ｺﾞｼｯｸM-PRO"/>
                      </a:endParaRPr>
                    </a:p>
                    <a:p>
                      <a:pPr algn="ctr" fontAlgn="auto">
                        <a:lnSpc>
                          <a:spcPts val="1600"/>
                        </a:lnSpc>
                        <a:spcAft>
                          <a:spcPts val="0"/>
                        </a:spcAft>
                      </a:pPr>
                      <a:endParaRPr lang="ja-JP" sz="1200" b="1"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8162636"/>
                  </a:ext>
                </a:extLst>
              </a:tr>
              <a:tr h="699594">
                <a:tc>
                  <a:txBody>
                    <a:bodyPr/>
                    <a:lstStyle/>
                    <a:p>
                      <a:pPr algn="ctr" fontAlgn="auto">
                        <a:lnSpc>
                          <a:spcPts val="1600"/>
                        </a:lnSpc>
                        <a:spcAft>
                          <a:spcPts val="0"/>
                        </a:spcAft>
                      </a:pPr>
                      <a:r>
                        <a:rPr lang="en-US" altLang="ja-JP" sz="1400" dirty="0">
                          <a:solidFill>
                            <a:schemeClr val="bg1"/>
                          </a:solidFill>
                          <a:effectLst/>
                          <a:latin typeface="游ゴシック" panose="020B0400000000000000" pitchFamily="50" charset="-128"/>
                          <a:ea typeface="游ゴシック" panose="020B0400000000000000" pitchFamily="50" charset="-128"/>
                          <a:cs typeface="HG丸ｺﾞｼｯｸM-PRO"/>
                        </a:rPr>
                        <a:t>13</a:t>
                      </a:r>
                      <a:endParaRPr lang="ja-JP" sz="1400"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dirty="0">
                          <a:effectLst/>
                          <a:latin typeface="游ゴシック" panose="020B0400000000000000" pitchFamily="50" charset="-128"/>
                          <a:ea typeface="游ゴシック" panose="020B0400000000000000" pitchFamily="50" charset="-128"/>
                        </a:rPr>
                        <a:t>５０歳代における咀嚼良好者の割合</a:t>
                      </a:r>
                      <a:endParaRPr lang="en-US" altLang="ja-JP" sz="1200" b="1" dirty="0">
                        <a:effectLst/>
                        <a:latin typeface="游ゴシック" panose="020B0400000000000000" pitchFamily="50" charset="-128"/>
                        <a:ea typeface="游ゴシック" panose="020B0400000000000000" pitchFamily="50" charset="-128"/>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200" b="1" baseline="0" dirty="0">
                          <a:effectLst/>
                          <a:latin typeface="游ゴシック" panose="020B0400000000000000" pitchFamily="50" charset="-128"/>
                          <a:ea typeface="+mn-ea"/>
                        </a:rPr>
                        <a:t>【</a:t>
                      </a:r>
                      <a:r>
                        <a:rPr lang="ja-JP" altLang="en-US" sz="1200" b="1" baseline="0" dirty="0">
                          <a:effectLst/>
                          <a:latin typeface="游ゴシック" panose="020B0400000000000000" pitchFamily="50" charset="-128"/>
                          <a:ea typeface="+mn-ea"/>
                        </a:rPr>
                        <a:t>大阪府健康づくり実態調査</a:t>
                      </a:r>
                      <a:r>
                        <a:rPr lang="en-US" altLang="ja-JP" sz="1200" b="1" baseline="0" dirty="0">
                          <a:effectLst/>
                          <a:latin typeface="游ゴシック" panose="020B0400000000000000" pitchFamily="50" charset="-128"/>
                          <a:ea typeface="+mn-ea"/>
                        </a:rPr>
                        <a:t>】</a:t>
                      </a:r>
                      <a:endParaRPr lang="ja-JP" altLang="ja-JP" sz="1200" b="1" baseline="0" dirty="0">
                        <a:effectLst/>
                        <a:latin typeface="游ゴシック" panose="020B0400000000000000" pitchFamily="50" charset="-128"/>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tx1"/>
                          </a:solidFill>
                          <a:effectLst/>
                          <a:latin typeface="游ゴシック" panose="020B0400000000000000" pitchFamily="50" charset="-128"/>
                          <a:ea typeface="游ゴシック" panose="020B0400000000000000" pitchFamily="50" charset="-128"/>
                        </a:rPr>
                        <a:t>88.4</a:t>
                      </a:r>
                      <a:r>
                        <a:rPr lang="ja-JP" altLang="ja-JP" sz="1200" b="1" dirty="0">
                          <a:solidFill>
                            <a:schemeClr val="tx1"/>
                          </a:solidFill>
                          <a:effectLst/>
                          <a:latin typeface="游ゴシック" panose="020B0400000000000000" pitchFamily="50" charset="-128"/>
                          <a:ea typeface="游ゴシック" panose="020B0400000000000000" pitchFamily="50" charset="-128"/>
                        </a:rPr>
                        <a:t>％</a:t>
                      </a:r>
                      <a:endParaRPr lang="en-US" altLang="ja-JP" sz="1200" b="1" dirty="0">
                        <a:solidFill>
                          <a:schemeClr val="tx1"/>
                        </a:solidFill>
                        <a:effectLst/>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baseline="0" dirty="0">
                          <a:solidFill>
                            <a:srgbClr val="000000"/>
                          </a:solidFill>
                          <a:effectLst/>
                          <a:latin typeface="游ゴシック" panose="020B0400000000000000" pitchFamily="50" charset="-128"/>
                          <a:ea typeface="+mn-ea"/>
                          <a:cs typeface="HG丸ｺﾞｼｯｸM-PRO"/>
                        </a:rPr>
                        <a:t>【</a:t>
                      </a:r>
                      <a:r>
                        <a:rPr lang="ja-JP" altLang="en-US" sz="1200" b="1" baseline="0" dirty="0">
                          <a:solidFill>
                            <a:srgbClr val="000000"/>
                          </a:solidFill>
                          <a:effectLst/>
                          <a:latin typeface="游ゴシック" panose="020B0400000000000000" pitchFamily="50" charset="-128"/>
                          <a:ea typeface="+mn-ea"/>
                          <a:cs typeface="HG丸ｺﾞｼｯｸM-PRO"/>
                        </a:rPr>
                        <a:t>令和４（</a:t>
                      </a:r>
                      <a:r>
                        <a:rPr lang="en-US" altLang="ja-JP" sz="1200" b="1" baseline="0" dirty="0">
                          <a:solidFill>
                            <a:srgbClr val="000000"/>
                          </a:solidFill>
                          <a:effectLst/>
                          <a:latin typeface="游ゴシック" panose="020B0400000000000000" pitchFamily="50" charset="-128"/>
                          <a:ea typeface="+mn-ea"/>
                          <a:cs typeface="HG丸ｺﾞｼｯｸM-PRO"/>
                        </a:rPr>
                        <a:t>2022</a:t>
                      </a:r>
                      <a:r>
                        <a:rPr lang="ja-JP" altLang="en-US" sz="1200" b="1" baseline="0" dirty="0">
                          <a:solidFill>
                            <a:srgbClr val="000000"/>
                          </a:solidFill>
                          <a:effectLst/>
                          <a:latin typeface="游ゴシック" panose="020B0400000000000000" pitchFamily="50" charset="-128"/>
                          <a:ea typeface="+mn-ea"/>
                          <a:cs typeface="HG丸ｺﾞｼｯｸM-PRO"/>
                        </a:rPr>
                        <a:t>）年</a:t>
                      </a:r>
                      <a:r>
                        <a:rPr lang="en-US" altLang="ja-JP" sz="1200" b="1" baseline="0" dirty="0">
                          <a:solidFill>
                            <a:srgbClr val="000000"/>
                          </a:solidFill>
                          <a:effectLst/>
                          <a:latin typeface="游ゴシック" panose="020B0400000000000000" pitchFamily="50" charset="-128"/>
                          <a:ea typeface="+mn-ea"/>
                          <a:cs typeface="HG丸ｺﾞｼｯｸM-PRO"/>
                        </a:rPr>
                        <a:t>】</a:t>
                      </a:r>
                      <a:endParaRPr lang="ja-JP" altLang="ja-JP" sz="1200" b="1" baseline="0" dirty="0">
                        <a:solidFill>
                          <a:srgbClr val="000000"/>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i="0" dirty="0">
                          <a:solidFill>
                            <a:schemeClr val="tx1"/>
                          </a:solidFill>
                          <a:effectLst/>
                          <a:latin typeface="+mn-ea"/>
                          <a:ea typeface="+mn-ea"/>
                          <a:cs typeface="HG丸ｺﾞｼｯｸM-PRO"/>
                        </a:rPr>
                        <a:t>90.1%</a:t>
                      </a:r>
                      <a:r>
                        <a:rPr lang="ja-JP" altLang="en-US" sz="1200" b="1" dirty="0">
                          <a:solidFill>
                            <a:schemeClr val="tx1"/>
                          </a:solidFill>
                          <a:effectLst/>
                          <a:latin typeface="+mn-ea"/>
                          <a:ea typeface="+mn-ea"/>
                        </a:rPr>
                        <a:t>［○］</a:t>
                      </a:r>
                      <a:endParaRPr lang="en-US" altLang="ja-JP" sz="1200" b="1" i="0" dirty="0">
                        <a:solidFill>
                          <a:schemeClr val="tx1"/>
                        </a:solidFill>
                        <a:effectLst/>
                        <a:latin typeface="+mn-ea"/>
                        <a:ea typeface="+mn-ea"/>
                        <a:cs typeface="HG丸ｺﾞｼｯｸM-PRO"/>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200" b="1" baseline="0" dirty="0">
                          <a:solidFill>
                            <a:schemeClr val="tx1"/>
                          </a:solidFill>
                          <a:effectLst/>
                          <a:latin typeface="游ゴシック" panose="020B0400000000000000" pitchFamily="50" charset="-128"/>
                          <a:ea typeface="+mn-ea"/>
                        </a:rPr>
                        <a:t>【</a:t>
                      </a:r>
                      <a:r>
                        <a:rPr lang="ja-JP" altLang="en-US" sz="1200" b="1" baseline="0" dirty="0">
                          <a:solidFill>
                            <a:schemeClr val="tx1"/>
                          </a:solidFill>
                          <a:effectLst/>
                          <a:latin typeface="游ゴシック" panose="020B0400000000000000" pitchFamily="50" charset="-128"/>
                          <a:ea typeface="+mn-ea"/>
                        </a:rPr>
                        <a:t>令和７</a:t>
                      </a:r>
                      <a:r>
                        <a:rPr lang="ja-JP" altLang="ja-JP" sz="1200" b="1" baseline="0" dirty="0">
                          <a:solidFill>
                            <a:schemeClr val="tx1"/>
                          </a:solidFill>
                          <a:effectLst/>
                          <a:latin typeface="游ゴシック" panose="020B0400000000000000" pitchFamily="50" charset="-128"/>
                          <a:ea typeface="+mn-ea"/>
                        </a:rPr>
                        <a:t>（</a:t>
                      </a:r>
                      <a:r>
                        <a:rPr lang="en-US" altLang="ja-JP" sz="1200" b="1" baseline="0" dirty="0">
                          <a:solidFill>
                            <a:schemeClr val="tx1"/>
                          </a:solidFill>
                          <a:effectLst/>
                          <a:latin typeface="游ゴシック" panose="020B0400000000000000" pitchFamily="50" charset="-128"/>
                          <a:ea typeface="+mn-ea"/>
                        </a:rPr>
                        <a:t>2025</a:t>
                      </a:r>
                      <a:r>
                        <a:rPr lang="ja-JP" altLang="ja-JP" sz="1200" b="1" baseline="0" dirty="0">
                          <a:solidFill>
                            <a:schemeClr val="tx1"/>
                          </a:solidFill>
                          <a:effectLst/>
                          <a:latin typeface="游ゴシック" panose="020B0400000000000000" pitchFamily="50" charset="-128"/>
                          <a:ea typeface="+mn-ea"/>
                        </a:rPr>
                        <a:t>）年】</a:t>
                      </a:r>
                      <a:endParaRPr lang="ja-JP" altLang="ja-JP" sz="1200" b="1" baseline="0" dirty="0">
                        <a:solidFill>
                          <a:schemeClr val="tx1"/>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endParaRPr lang="en-US" altLang="ja-JP" sz="1200" b="1" dirty="0">
                        <a:solidFill>
                          <a:schemeClr val="dk1"/>
                        </a:solidFill>
                        <a:effectLst/>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dk1"/>
                          </a:solidFill>
                          <a:effectLst/>
                          <a:latin typeface="游ゴシック" panose="020B0400000000000000" pitchFamily="50" charset="-128"/>
                          <a:ea typeface="游ゴシック" panose="020B0400000000000000" pitchFamily="50" charset="-128"/>
                          <a:cs typeface="+mn-cs"/>
                        </a:rPr>
                        <a:t>98</a:t>
                      </a:r>
                      <a:r>
                        <a:rPr lang="ja-JP" altLang="en-US" sz="1200" b="1" dirty="0">
                          <a:solidFill>
                            <a:schemeClr val="dk1"/>
                          </a:solidFill>
                          <a:effectLst/>
                          <a:latin typeface="游ゴシック" panose="020B0400000000000000" pitchFamily="50" charset="-128"/>
                          <a:ea typeface="游ゴシック" panose="020B0400000000000000" pitchFamily="50" charset="-128"/>
                          <a:cs typeface="+mn-cs"/>
                        </a:rPr>
                        <a:t>％以上</a:t>
                      </a:r>
                      <a:endParaRPr lang="ja-JP" altLang="ja-JP" sz="1200" b="1" dirty="0">
                        <a:solidFill>
                          <a:srgbClr val="000000"/>
                        </a:solidFill>
                        <a:effectLst/>
                        <a:latin typeface="游ゴシック" panose="020B0400000000000000" pitchFamily="50" charset="-128"/>
                        <a:ea typeface="游ゴシック" panose="020B0400000000000000" pitchFamily="50" charset="-128"/>
                        <a:cs typeface="HG丸ｺﾞｼｯｸM-PRO"/>
                      </a:endParaRPr>
                    </a:p>
                    <a:p>
                      <a:pPr algn="ctr" fontAlgn="auto">
                        <a:lnSpc>
                          <a:spcPts val="1600"/>
                        </a:lnSpc>
                        <a:spcAft>
                          <a:spcPts val="0"/>
                        </a:spcAft>
                      </a:pPr>
                      <a:endParaRPr lang="ja-JP" sz="1200" b="1"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30687050"/>
                  </a:ext>
                </a:extLst>
              </a:tr>
              <a:tr h="703929">
                <a:tc>
                  <a:txBody>
                    <a:bodyPr/>
                    <a:lstStyle/>
                    <a:p>
                      <a:pPr algn="ctr" fontAlgn="auto">
                        <a:lnSpc>
                          <a:spcPts val="1600"/>
                        </a:lnSpc>
                        <a:spcAft>
                          <a:spcPts val="0"/>
                        </a:spcAft>
                      </a:pPr>
                      <a:r>
                        <a:rPr lang="en-US" altLang="ja-JP" sz="1400" dirty="0">
                          <a:solidFill>
                            <a:schemeClr val="bg1"/>
                          </a:solidFill>
                          <a:effectLst/>
                          <a:latin typeface="游ゴシック" panose="020B0400000000000000" pitchFamily="50" charset="-128"/>
                          <a:ea typeface="游ゴシック" panose="020B0400000000000000" pitchFamily="50" charset="-128"/>
                          <a:cs typeface="HG丸ｺﾞｼｯｸM-PRO"/>
                        </a:rPr>
                        <a:t>14</a:t>
                      </a:r>
                      <a:endParaRPr lang="ja-JP" sz="1400"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lang="ja-JP" altLang="en-US" sz="1200" b="1" dirty="0">
                          <a:effectLst/>
                          <a:latin typeface="游ゴシック" panose="020B0400000000000000" pitchFamily="50" charset="-128"/>
                          <a:ea typeface="+mn-ea"/>
                        </a:rPr>
                        <a:t>咀嚼良好者の割合（６０歳以上）</a:t>
                      </a:r>
                      <a:endParaRPr lang="en-US" altLang="ja-JP" sz="1200" b="1" dirty="0">
                        <a:effectLst/>
                        <a:latin typeface="游ゴシック" panose="020B0400000000000000" pitchFamily="50" charset="-128"/>
                        <a:ea typeface="+mn-ea"/>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200" b="1" baseline="0" dirty="0">
                          <a:effectLst/>
                          <a:latin typeface="游ゴシック" panose="020B0400000000000000" pitchFamily="50" charset="-128"/>
                          <a:ea typeface="+mn-ea"/>
                        </a:rPr>
                        <a:t>【</a:t>
                      </a:r>
                      <a:r>
                        <a:rPr lang="ja-JP" altLang="en-US" sz="1200" b="1" baseline="0" dirty="0">
                          <a:effectLst/>
                          <a:latin typeface="游ゴシック" panose="020B0400000000000000" pitchFamily="50" charset="-128"/>
                          <a:ea typeface="+mn-ea"/>
                        </a:rPr>
                        <a:t>大阪府健康づくり実態調査</a:t>
                      </a:r>
                      <a:r>
                        <a:rPr lang="en-US" altLang="ja-JP" sz="1200" b="1" baseline="0" dirty="0">
                          <a:effectLst/>
                          <a:latin typeface="游ゴシック" panose="020B0400000000000000" pitchFamily="50" charset="-128"/>
                          <a:ea typeface="+mn-ea"/>
                        </a:rPr>
                        <a:t>】</a:t>
                      </a:r>
                      <a:endParaRPr lang="ja-JP" altLang="ja-JP" sz="1200" b="1" baseline="0" dirty="0">
                        <a:effectLst/>
                        <a:latin typeface="游ゴシック" panose="020B0400000000000000" pitchFamily="50" charset="-128"/>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tx1"/>
                          </a:solidFill>
                          <a:effectLst/>
                          <a:latin typeface="游ゴシック" panose="020B0400000000000000" pitchFamily="50" charset="-128"/>
                          <a:ea typeface="游ゴシック" panose="020B0400000000000000" pitchFamily="50" charset="-128"/>
                        </a:rPr>
                        <a:t>71.7</a:t>
                      </a:r>
                      <a:r>
                        <a:rPr lang="ja-JP" altLang="ja-JP" sz="1200" b="1" dirty="0">
                          <a:solidFill>
                            <a:schemeClr val="tx1"/>
                          </a:solidFill>
                          <a:effectLst/>
                          <a:latin typeface="游ゴシック" panose="020B0400000000000000" pitchFamily="50" charset="-128"/>
                          <a:ea typeface="游ゴシック" panose="020B0400000000000000" pitchFamily="50" charset="-128"/>
                        </a:rPr>
                        <a:t>％</a:t>
                      </a:r>
                      <a:endParaRPr lang="en-US" altLang="ja-JP" sz="1200" b="1" dirty="0">
                        <a:solidFill>
                          <a:schemeClr val="tx1"/>
                        </a:solidFill>
                        <a:effectLst/>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baseline="0" dirty="0">
                          <a:solidFill>
                            <a:srgbClr val="000000"/>
                          </a:solidFill>
                          <a:effectLst/>
                          <a:latin typeface="游ゴシック" panose="020B0400000000000000" pitchFamily="50" charset="-128"/>
                          <a:ea typeface="+mn-ea"/>
                          <a:cs typeface="HG丸ｺﾞｼｯｸM-PRO"/>
                        </a:rPr>
                        <a:t>【</a:t>
                      </a:r>
                      <a:r>
                        <a:rPr lang="ja-JP" altLang="en-US" sz="1200" b="1" baseline="0" dirty="0">
                          <a:solidFill>
                            <a:srgbClr val="000000"/>
                          </a:solidFill>
                          <a:effectLst/>
                          <a:latin typeface="游ゴシック" panose="020B0400000000000000" pitchFamily="50" charset="-128"/>
                          <a:ea typeface="+mn-ea"/>
                          <a:cs typeface="HG丸ｺﾞｼｯｸM-PRO"/>
                        </a:rPr>
                        <a:t>令和４（</a:t>
                      </a:r>
                      <a:r>
                        <a:rPr lang="en-US" altLang="ja-JP" sz="1200" b="1" baseline="0" dirty="0">
                          <a:solidFill>
                            <a:srgbClr val="000000"/>
                          </a:solidFill>
                          <a:effectLst/>
                          <a:latin typeface="游ゴシック" panose="020B0400000000000000" pitchFamily="50" charset="-128"/>
                          <a:ea typeface="+mn-ea"/>
                          <a:cs typeface="HG丸ｺﾞｼｯｸM-PRO"/>
                        </a:rPr>
                        <a:t>2022</a:t>
                      </a:r>
                      <a:r>
                        <a:rPr lang="ja-JP" altLang="en-US" sz="1200" b="1" baseline="0" dirty="0">
                          <a:solidFill>
                            <a:srgbClr val="000000"/>
                          </a:solidFill>
                          <a:effectLst/>
                          <a:latin typeface="游ゴシック" panose="020B0400000000000000" pitchFamily="50" charset="-128"/>
                          <a:ea typeface="+mn-ea"/>
                          <a:cs typeface="HG丸ｺﾞｼｯｸM-PRO"/>
                        </a:rPr>
                        <a:t>）年</a:t>
                      </a:r>
                      <a:r>
                        <a:rPr lang="en-US" altLang="ja-JP" sz="1200" b="1" baseline="0" dirty="0">
                          <a:solidFill>
                            <a:srgbClr val="000000"/>
                          </a:solidFill>
                          <a:effectLst/>
                          <a:latin typeface="游ゴシック" panose="020B0400000000000000" pitchFamily="50" charset="-128"/>
                          <a:ea typeface="+mn-ea"/>
                          <a:cs typeface="HG丸ｺﾞｼｯｸM-PRO"/>
                        </a:rPr>
                        <a:t>】</a:t>
                      </a:r>
                      <a:endParaRPr lang="ja-JP" altLang="ja-JP" sz="1200" b="1" baseline="0" dirty="0">
                        <a:solidFill>
                          <a:srgbClr val="000000"/>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i="0" dirty="0">
                          <a:solidFill>
                            <a:schemeClr val="tx1"/>
                          </a:solidFill>
                          <a:effectLst/>
                          <a:latin typeface="+mn-ea"/>
                          <a:ea typeface="+mn-ea"/>
                          <a:cs typeface="HG丸ｺﾞｼｯｸM-PRO"/>
                        </a:rPr>
                        <a:t>72.6%</a:t>
                      </a:r>
                      <a:r>
                        <a:rPr lang="ja-JP" altLang="en-US" sz="1200" b="1" dirty="0">
                          <a:solidFill>
                            <a:schemeClr val="tx1"/>
                          </a:solidFill>
                          <a:effectLst/>
                          <a:latin typeface="+mn-ea"/>
                          <a:ea typeface="+mn-ea"/>
                        </a:rPr>
                        <a:t>［○］</a:t>
                      </a:r>
                      <a:endParaRPr lang="en-US" altLang="ja-JP" sz="1200" b="1" i="0" dirty="0">
                        <a:solidFill>
                          <a:schemeClr val="tx1"/>
                        </a:solidFill>
                        <a:effectLst/>
                        <a:latin typeface="+mn-ea"/>
                        <a:ea typeface="+mn-ea"/>
                        <a:cs typeface="HG丸ｺﾞｼｯｸM-PRO"/>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ja-JP" altLang="ja-JP" sz="1200" b="1" baseline="0" dirty="0">
                          <a:solidFill>
                            <a:schemeClr val="tx1"/>
                          </a:solidFill>
                          <a:effectLst/>
                          <a:latin typeface="游ゴシック" panose="020B0400000000000000" pitchFamily="50" charset="-128"/>
                          <a:ea typeface="+mn-ea"/>
                        </a:rPr>
                        <a:t>【</a:t>
                      </a:r>
                      <a:r>
                        <a:rPr lang="ja-JP" altLang="en-US" sz="1200" b="1" baseline="0" dirty="0">
                          <a:solidFill>
                            <a:schemeClr val="tx1"/>
                          </a:solidFill>
                          <a:effectLst/>
                          <a:latin typeface="游ゴシック" panose="020B0400000000000000" pitchFamily="50" charset="-128"/>
                          <a:ea typeface="+mn-ea"/>
                        </a:rPr>
                        <a:t>令和７</a:t>
                      </a:r>
                      <a:r>
                        <a:rPr lang="ja-JP" altLang="ja-JP" sz="1200" b="1" baseline="0" dirty="0">
                          <a:solidFill>
                            <a:schemeClr val="tx1"/>
                          </a:solidFill>
                          <a:effectLst/>
                          <a:latin typeface="游ゴシック" panose="020B0400000000000000" pitchFamily="50" charset="-128"/>
                          <a:ea typeface="+mn-ea"/>
                        </a:rPr>
                        <a:t>（</a:t>
                      </a:r>
                      <a:r>
                        <a:rPr lang="en-US" altLang="ja-JP" sz="1200" b="1" baseline="0" dirty="0">
                          <a:solidFill>
                            <a:schemeClr val="tx1"/>
                          </a:solidFill>
                          <a:effectLst/>
                          <a:latin typeface="游ゴシック" panose="020B0400000000000000" pitchFamily="50" charset="-128"/>
                          <a:ea typeface="+mn-ea"/>
                        </a:rPr>
                        <a:t>2025</a:t>
                      </a:r>
                      <a:r>
                        <a:rPr lang="ja-JP" altLang="ja-JP" sz="1200" b="1" baseline="0" dirty="0">
                          <a:solidFill>
                            <a:schemeClr val="tx1"/>
                          </a:solidFill>
                          <a:effectLst/>
                          <a:latin typeface="游ゴシック" panose="020B0400000000000000" pitchFamily="50" charset="-128"/>
                          <a:ea typeface="+mn-ea"/>
                        </a:rPr>
                        <a:t>）年】</a:t>
                      </a:r>
                      <a:endParaRPr lang="ja-JP" altLang="ja-JP" sz="1200" b="1" baseline="0" dirty="0">
                        <a:solidFill>
                          <a:schemeClr val="tx1"/>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endParaRPr lang="en-US" altLang="ja-JP" sz="1200" b="1" dirty="0">
                        <a:solidFill>
                          <a:schemeClr val="dk1"/>
                        </a:solidFill>
                        <a:effectLst/>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dk1"/>
                          </a:solidFill>
                          <a:effectLst/>
                          <a:latin typeface="游ゴシック" panose="020B0400000000000000" pitchFamily="50" charset="-128"/>
                          <a:ea typeface="游ゴシック" panose="020B0400000000000000" pitchFamily="50" charset="-128"/>
                          <a:cs typeface="+mn-cs"/>
                        </a:rPr>
                        <a:t>80%</a:t>
                      </a:r>
                      <a:r>
                        <a:rPr lang="ja-JP" altLang="en-US" sz="1200" b="1" dirty="0">
                          <a:solidFill>
                            <a:schemeClr val="dk1"/>
                          </a:solidFill>
                          <a:effectLst/>
                          <a:latin typeface="游ゴシック" panose="020B0400000000000000" pitchFamily="50" charset="-128"/>
                          <a:ea typeface="游ゴシック" panose="020B0400000000000000" pitchFamily="50" charset="-128"/>
                          <a:cs typeface="+mn-cs"/>
                        </a:rPr>
                        <a:t>以上</a:t>
                      </a:r>
                      <a:endParaRPr lang="ja-JP" altLang="ja-JP" sz="1200" b="1" dirty="0">
                        <a:solidFill>
                          <a:srgbClr val="000000"/>
                        </a:solidFill>
                        <a:effectLst/>
                        <a:latin typeface="游ゴシック" panose="020B0400000000000000" pitchFamily="50" charset="-128"/>
                        <a:ea typeface="游ゴシック" panose="020B0400000000000000" pitchFamily="50" charset="-128"/>
                        <a:cs typeface="HG丸ｺﾞｼｯｸM-PRO"/>
                      </a:endParaRPr>
                    </a:p>
                    <a:p>
                      <a:pPr algn="ctr" fontAlgn="auto">
                        <a:lnSpc>
                          <a:spcPts val="1600"/>
                        </a:lnSpc>
                        <a:spcAft>
                          <a:spcPts val="0"/>
                        </a:spcAft>
                      </a:pPr>
                      <a:endParaRPr lang="ja-JP" sz="1200" b="1"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8063480"/>
                  </a:ext>
                </a:extLst>
              </a:tr>
              <a:tr h="677613">
                <a:tc>
                  <a:txBody>
                    <a:bodyPr/>
                    <a:lstStyle/>
                    <a:p>
                      <a:pPr algn="ctr" fontAlgn="auto">
                        <a:lnSpc>
                          <a:spcPts val="1600"/>
                        </a:lnSpc>
                        <a:spcAft>
                          <a:spcPts val="0"/>
                        </a:spcAft>
                      </a:pPr>
                      <a:r>
                        <a:rPr lang="en-US" altLang="ja-JP" sz="1400" dirty="0">
                          <a:solidFill>
                            <a:schemeClr val="bg1"/>
                          </a:solidFill>
                          <a:effectLst/>
                          <a:latin typeface="游ゴシック" panose="020B0400000000000000" pitchFamily="50" charset="-128"/>
                          <a:ea typeface="游ゴシック" panose="020B0400000000000000" pitchFamily="50" charset="-128"/>
                          <a:cs typeface="HG丸ｺﾞｼｯｸM-PRO"/>
                        </a:rPr>
                        <a:t>15</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dirty="0">
                          <a:effectLst/>
                          <a:latin typeface="游ゴシック" panose="020B0400000000000000" pitchFamily="50" charset="-128"/>
                          <a:ea typeface="+mn-ea"/>
                        </a:rPr>
                        <a:t>むし歯治療が必要な者の割合（６０歳）</a:t>
                      </a:r>
                      <a:endParaRPr lang="en-US" altLang="ja-JP" sz="1200" b="1" dirty="0">
                        <a:effectLst/>
                        <a:latin typeface="游ゴシック" panose="020B0400000000000000" pitchFamily="50" charset="-128"/>
                        <a:ea typeface="+mn-ea"/>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200" b="1" baseline="0" dirty="0">
                          <a:effectLst/>
                          <a:latin typeface="+mn-ea"/>
                          <a:ea typeface="+mn-ea"/>
                        </a:rPr>
                        <a:t>【</a:t>
                      </a:r>
                      <a:r>
                        <a:rPr lang="ja-JP" altLang="en-US" sz="1200" b="1" baseline="0" dirty="0">
                          <a:effectLst/>
                          <a:latin typeface="+mn-ea"/>
                          <a:ea typeface="+mn-ea"/>
                        </a:rPr>
                        <a:t>大阪府市町村歯科口腔保健実態調査</a:t>
                      </a:r>
                      <a:r>
                        <a:rPr lang="en-US" altLang="ja-JP" sz="1200" b="1" baseline="0" dirty="0">
                          <a:effectLst/>
                          <a:latin typeface="+mn-ea"/>
                          <a:ea typeface="+mn-ea"/>
                        </a:rPr>
                        <a:t>】</a:t>
                      </a:r>
                      <a:endParaRPr lang="en-US" altLang="ja-JP" sz="1200" b="1" baseline="0" dirty="0">
                        <a:effectLst/>
                        <a:latin typeface="游ゴシック" panose="020B0400000000000000" pitchFamily="50" charset="-128"/>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tx1"/>
                          </a:solidFill>
                          <a:effectLst/>
                          <a:latin typeface="游ゴシック" panose="020B0400000000000000" pitchFamily="50" charset="-128"/>
                          <a:ea typeface="游ゴシック" panose="020B0400000000000000" pitchFamily="50" charset="-128"/>
                        </a:rPr>
                        <a:t>23.8</a:t>
                      </a:r>
                      <a:r>
                        <a:rPr lang="ja-JP" altLang="ja-JP" sz="1200" b="1" dirty="0">
                          <a:solidFill>
                            <a:schemeClr val="tx1"/>
                          </a:solidFill>
                          <a:effectLst/>
                          <a:latin typeface="游ゴシック" panose="020B0400000000000000" pitchFamily="50" charset="-128"/>
                          <a:ea typeface="游ゴシック" panose="020B0400000000000000" pitchFamily="50" charset="-128"/>
                        </a:rPr>
                        <a:t>％</a:t>
                      </a:r>
                      <a:endParaRPr lang="en-US" altLang="ja-JP" sz="1200" b="1" dirty="0">
                        <a:solidFill>
                          <a:schemeClr val="tx1"/>
                        </a:solidFill>
                        <a:effectLst/>
                        <a:latin typeface="游ゴシック" panose="020B0400000000000000" pitchFamily="50" charset="-128"/>
                        <a:ea typeface="游ゴシック" panose="020B0400000000000000" pitchFamily="50" charset="-128"/>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baseline="0" dirty="0">
                          <a:solidFill>
                            <a:srgbClr val="000000"/>
                          </a:solidFill>
                          <a:effectLst/>
                          <a:latin typeface="游ゴシック" panose="020B0400000000000000" pitchFamily="50" charset="-128"/>
                          <a:ea typeface="+mn-ea"/>
                          <a:cs typeface="HG丸ｺﾞｼｯｸM-PRO"/>
                        </a:rPr>
                        <a:t>【</a:t>
                      </a:r>
                      <a:r>
                        <a:rPr lang="ja-JP" altLang="en-US" sz="1200" b="1" baseline="0" dirty="0">
                          <a:solidFill>
                            <a:srgbClr val="000000"/>
                          </a:solidFill>
                          <a:effectLst/>
                          <a:latin typeface="游ゴシック" panose="020B0400000000000000" pitchFamily="50" charset="-128"/>
                          <a:ea typeface="+mn-ea"/>
                          <a:cs typeface="HG丸ｺﾞｼｯｸM-PRO"/>
                        </a:rPr>
                        <a:t>令和３（</a:t>
                      </a:r>
                      <a:r>
                        <a:rPr lang="en-US" altLang="ja-JP" sz="1200" b="1" baseline="0" dirty="0">
                          <a:solidFill>
                            <a:srgbClr val="000000"/>
                          </a:solidFill>
                          <a:effectLst/>
                          <a:latin typeface="游ゴシック" panose="020B0400000000000000" pitchFamily="50" charset="-128"/>
                          <a:ea typeface="+mn-ea"/>
                          <a:cs typeface="HG丸ｺﾞｼｯｸM-PRO"/>
                        </a:rPr>
                        <a:t>2022</a:t>
                      </a:r>
                      <a:r>
                        <a:rPr lang="ja-JP" altLang="en-US" sz="1200" b="1" baseline="0" dirty="0">
                          <a:solidFill>
                            <a:srgbClr val="000000"/>
                          </a:solidFill>
                          <a:effectLst/>
                          <a:latin typeface="游ゴシック" panose="020B0400000000000000" pitchFamily="50" charset="-128"/>
                          <a:ea typeface="+mn-ea"/>
                          <a:cs typeface="HG丸ｺﾞｼｯｸM-PRO"/>
                        </a:rPr>
                        <a:t>）年</a:t>
                      </a:r>
                      <a:r>
                        <a:rPr lang="en-US" altLang="ja-JP" sz="1200" b="1" baseline="0" dirty="0">
                          <a:solidFill>
                            <a:srgbClr val="000000"/>
                          </a:solidFill>
                          <a:effectLst/>
                          <a:latin typeface="游ゴシック" panose="020B0400000000000000" pitchFamily="50" charset="-128"/>
                          <a:ea typeface="+mn-ea"/>
                          <a:cs typeface="HG丸ｺﾞｼｯｸM-PRO"/>
                        </a:rPr>
                        <a:t>】</a:t>
                      </a:r>
                      <a:endParaRPr lang="ja-JP" altLang="ja-JP" sz="1200" b="1" baseline="0" dirty="0">
                        <a:solidFill>
                          <a:srgbClr val="000000"/>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chemeClr val="tx1"/>
                          </a:solidFill>
                          <a:effectLst/>
                          <a:latin typeface="游ゴシック" panose="020B0400000000000000" pitchFamily="50" charset="-128"/>
                          <a:ea typeface="+mn-ea"/>
                        </a:rPr>
                        <a:t>23.0</a:t>
                      </a:r>
                      <a:r>
                        <a:rPr lang="ja-JP" altLang="ja-JP" sz="1200" b="1" baseline="0" dirty="0">
                          <a:solidFill>
                            <a:schemeClr val="tx1"/>
                          </a:solidFill>
                          <a:effectLst/>
                          <a:latin typeface="游ゴシック" panose="020B0400000000000000" pitchFamily="50" charset="-128"/>
                          <a:ea typeface="+mn-ea"/>
                        </a:rPr>
                        <a:t>％</a:t>
                      </a:r>
                      <a:r>
                        <a:rPr lang="ja-JP" altLang="en-US" sz="1200" b="1" dirty="0">
                          <a:solidFill>
                            <a:schemeClr val="tx1"/>
                          </a:solidFill>
                          <a:effectLst/>
                          <a:latin typeface="+mn-ea"/>
                          <a:ea typeface="+mn-ea"/>
                        </a:rPr>
                        <a:t>［○］</a:t>
                      </a:r>
                      <a:endParaRPr lang="ja-JP" altLang="ja-JP" sz="1200" b="1" baseline="0" dirty="0">
                        <a:solidFill>
                          <a:schemeClr val="tx1"/>
                        </a:solidFill>
                        <a:effectLst/>
                        <a:latin typeface="游ゴシック" panose="020B0400000000000000" pitchFamily="50" charset="-128"/>
                        <a:ea typeface="+mn-ea"/>
                      </a:endParaRPr>
                    </a:p>
                    <a:p>
                      <a:pPr algn="ctr" fontAlgn="auto">
                        <a:lnSpc>
                          <a:spcPts val="1600"/>
                        </a:lnSpc>
                        <a:spcAft>
                          <a:spcPts val="0"/>
                        </a:spcAft>
                      </a:pPr>
                      <a:r>
                        <a:rPr lang="ja-JP" altLang="ja-JP" sz="1200" b="1" baseline="0" dirty="0">
                          <a:solidFill>
                            <a:schemeClr val="tx1"/>
                          </a:solidFill>
                          <a:effectLst/>
                          <a:latin typeface="游ゴシック" panose="020B0400000000000000" pitchFamily="50" charset="-128"/>
                          <a:ea typeface="+mn-ea"/>
                        </a:rPr>
                        <a:t>【</a:t>
                      </a:r>
                      <a:r>
                        <a:rPr lang="ja-JP" altLang="en-US" sz="1200" b="1" baseline="0" dirty="0">
                          <a:solidFill>
                            <a:schemeClr val="tx1"/>
                          </a:solidFill>
                          <a:effectLst/>
                          <a:latin typeface="游ゴシック" panose="020B0400000000000000" pitchFamily="50" charset="-128"/>
                          <a:ea typeface="+mn-ea"/>
                        </a:rPr>
                        <a:t>令和６</a:t>
                      </a:r>
                      <a:r>
                        <a:rPr lang="ja-JP" altLang="ja-JP" sz="1200" b="1" baseline="0" dirty="0">
                          <a:solidFill>
                            <a:schemeClr val="tx1"/>
                          </a:solidFill>
                          <a:effectLst/>
                          <a:latin typeface="游ゴシック" panose="020B0400000000000000" pitchFamily="50" charset="-128"/>
                          <a:ea typeface="+mn-ea"/>
                        </a:rPr>
                        <a:t>（</a:t>
                      </a:r>
                      <a:r>
                        <a:rPr lang="en-US" altLang="ja-JP" sz="1200" b="1" baseline="0" dirty="0">
                          <a:solidFill>
                            <a:schemeClr val="tx1"/>
                          </a:solidFill>
                          <a:effectLst/>
                          <a:latin typeface="游ゴシック" panose="020B0400000000000000" pitchFamily="50" charset="-128"/>
                          <a:ea typeface="+mn-ea"/>
                        </a:rPr>
                        <a:t>2024</a:t>
                      </a:r>
                      <a:r>
                        <a:rPr lang="ja-JP" altLang="ja-JP" sz="1200" b="1" baseline="0" dirty="0">
                          <a:solidFill>
                            <a:schemeClr val="tx1"/>
                          </a:solidFill>
                          <a:effectLst/>
                          <a:latin typeface="游ゴシック" panose="020B0400000000000000" pitchFamily="50" charset="-128"/>
                          <a:ea typeface="+mn-ea"/>
                        </a:rPr>
                        <a:t>）年】</a:t>
                      </a:r>
                      <a:endParaRPr lang="ja-JP" altLang="ja-JP" sz="1200" b="1" baseline="0" dirty="0">
                        <a:solidFill>
                          <a:schemeClr val="tx1"/>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endParaRPr lang="en-US" altLang="ja-JP" sz="1200" b="1" dirty="0">
                        <a:solidFill>
                          <a:schemeClr val="dk1"/>
                        </a:solidFill>
                        <a:effectLst/>
                        <a:latin typeface="游ゴシック" panose="020B0400000000000000" pitchFamily="50" charset="-128"/>
                        <a:ea typeface="游ゴシック" panose="020B0400000000000000" pitchFamily="50" charset="-128"/>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dk1"/>
                          </a:solidFill>
                          <a:effectLst/>
                          <a:latin typeface="游ゴシック" panose="020B0400000000000000" pitchFamily="50" charset="-128"/>
                          <a:ea typeface="游ゴシック" panose="020B0400000000000000" pitchFamily="50" charset="-128"/>
                          <a:cs typeface="+mn-cs"/>
                        </a:rPr>
                        <a:t>15</a:t>
                      </a:r>
                      <a:r>
                        <a:rPr lang="ja-JP" altLang="en-US" sz="1200" b="1" dirty="0">
                          <a:solidFill>
                            <a:schemeClr val="dk1"/>
                          </a:solidFill>
                          <a:effectLst/>
                          <a:latin typeface="游ゴシック" panose="020B0400000000000000" pitchFamily="50" charset="-128"/>
                          <a:ea typeface="游ゴシック" panose="020B0400000000000000" pitchFamily="50" charset="-128"/>
                          <a:cs typeface="+mn-cs"/>
                        </a:rPr>
                        <a:t>％以下</a:t>
                      </a:r>
                      <a:endParaRPr lang="ja-JP" altLang="ja-JP" sz="1200" b="1" dirty="0">
                        <a:solidFill>
                          <a:srgbClr val="000000"/>
                        </a:solidFill>
                        <a:effectLst/>
                        <a:latin typeface="游ゴシック" panose="020B0400000000000000" pitchFamily="50" charset="-128"/>
                        <a:ea typeface="游ゴシック" panose="020B0400000000000000" pitchFamily="50" charset="-128"/>
                        <a:cs typeface="HG丸ｺﾞｼｯｸM-PRO"/>
                      </a:endParaRPr>
                    </a:p>
                    <a:p>
                      <a:pPr algn="ctr" fontAlgn="auto">
                        <a:lnSpc>
                          <a:spcPts val="1600"/>
                        </a:lnSpc>
                        <a:spcAft>
                          <a:spcPts val="0"/>
                        </a:spcAft>
                      </a:pPr>
                      <a:endParaRPr lang="ja-JP" sz="1200" b="1"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8592110"/>
                  </a:ext>
                </a:extLst>
              </a:tr>
              <a:tr h="634871">
                <a:tc>
                  <a:txBody>
                    <a:bodyPr/>
                    <a:lstStyle/>
                    <a:p>
                      <a:pPr algn="ctr" fontAlgn="auto">
                        <a:lnSpc>
                          <a:spcPts val="1600"/>
                        </a:lnSpc>
                        <a:spcAft>
                          <a:spcPts val="0"/>
                        </a:spcAft>
                      </a:pPr>
                      <a:r>
                        <a:rPr lang="en-US" altLang="ja-JP" sz="1400" dirty="0">
                          <a:solidFill>
                            <a:schemeClr val="bg1"/>
                          </a:solidFill>
                          <a:effectLst/>
                          <a:latin typeface="游ゴシック" panose="020B0400000000000000" pitchFamily="50" charset="-128"/>
                          <a:ea typeface="游ゴシック" panose="020B0400000000000000" pitchFamily="50" charset="-128"/>
                          <a:cs typeface="HG丸ｺﾞｼｯｸM-PRO"/>
                        </a:rPr>
                        <a:t>16</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dirty="0">
                          <a:effectLst/>
                          <a:latin typeface="游ゴシック" panose="020B0400000000000000" pitchFamily="50" charset="-128"/>
                          <a:ea typeface="+mn-ea"/>
                        </a:rPr>
                        <a:t>歯周治療が必要な者の割合（６０歳）</a:t>
                      </a:r>
                      <a:endParaRPr lang="en-US" altLang="ja-JP" sz="1200" b="1" dirty="0">
                        <a:effectLst/>
                        <a:latin typeface="游ゴシック" panose="020B0400000000000000" pitchFamily="50" charset="-128"/>
                        <a:ea typeface="+mn-ea"/>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200" b="1" baseline="0" dirty="0">
                          <a:effectLst/>
                          <a:latin typeface="+mn-ea"/>
                          <a:ea typeface="+mn-ea"/>
                        </a:rPr>
                        <a:t>【</a:t>
                      </a:r>
                      <a:r>
                        <a:rPr lang="ja-JP" altLang="en-US" sz="1200" b="1" baseline="0" dirty="0">
                          <a:effectLst/>
                          <a:latin typeface="+mn-ea"/>
                          <a:ea typeface="+mn-ea"/>
                        </a:rPr>
                        <a:t>大阪府市町村歯科口腔保健実態調査</a:t>
                      </a:r>
                      <a:r>
                        <a:rPr lang="en-US" altLang="ja-JP" sz="1200" b="1" baseline="0" dirty="0">
                          <a:effectLst/>
                          <a:latin typeface="+mn-ea"/>
                          <a:ea typeface="+mn-ea"/>
                        </a:rPr>
                        <a:t>】</a:t>
                      </a:r>
                      <a:endParaRPr lang="en-US" altLang="ja-JP" sz="1200" b="1" baseline="0" dirty="0">
                        <a:effectLst/>
                        <a:latin typeface="游ゴシック" panose="020B0400000000000000" pitchFamily="50" charset="-128"/>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tx1"/>
                          </a:solidFill>
                          <a:effectLst/>
                          <a:latin typeface="游ゴシック" panose="020B0400000000000000" pitchFamily="50" charset="-128"/>
                          <a:ea typeface="+mn-ea"/>
                        </a:rPr>
                        <a:t>59.9</a:t>
                      </a:r>
                      <a:r>
                        <a:rPr lang="ja-JP" altLang="ja-JP" sz="1200" b="1" dirty="0">
                          <a:solidFill>
                            <a:schemeClr val="tx1"/>
                          </a:solidFill>
                          <a:effectLst/>
                          <a:latin typeface="游ゴシック" panose="020B0400000000000000" pitchFamily="50" charset="-128"/>
                          <a:ea typeface="+mn-ea"/>
                        </a:rPr>
                        <a:t>％</a:t>
                      </a:r>
                      <a:endParaRPr lang="en-US" altLang="ja-JP" sz="1200" b="1" dirty="0">
                        <a:solidFill>
                          <a:schemeClr val="tx1"/>
                        </a:solidFill>
                        <a:effectLst/>
                        <a:latin typeface="游ゴシック" panose="020B0400000000000000" pitchFamily="50" charset="-128"/>
                        <a:ea typeface="+mn-ea"/>
                      </a:endParaRPr>
                    </a:p>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baseline="0" dirty="0">
                          <a:solidFill>
                            <a:srgbClr val="000000"/>
                          </a:solidFill>
                          <a:effectLst/>
                          <a:latin typeface="游ゴシック" panose="020B0400000000000000" pitchFamily="50" charset="-128"/>
                          <a:ea typeface="+mn-ea"/>
                          <a:cs typeface="HG丸ｺﾞｼｯｸM-PRO"/>
                        </a:rPr>
                        <a:t>【</a:t>
                      </a:r>
                      <a:r>
                        <a:rPr lang="ja-JP" altLang="en-US" sz="1200" b="1" baseline="0" dirty="0">
                          <a:solidFill>
                            <a:srgbClr val="000000"/>
                          </a:solidFill>
                          <a:effectLst/>
                          <a:latin typeface="游ゴシック" panose="020B0400000000000000" pitchFamily="50" charset="-128"/>
                          <a:ea typeface="+mn-ea"/>
                          <a:cs typeface="HG丸ｺﾞｼｯｸM-PRO"/>
                        </a:rPr>
                        <a:t>令和３（</a:t>
                      </a:r>
                      <a:r>
                        <a:rPr lang="en-US" altLang="ja-JP" sz="1200" b="1" baseline="0" dirty="0">
                          <a:solidFill>
                            <a:srgbClr val="000000"/>
                          </a:solidFill>
                          <a:effectLst/>
                          <a:latin typeface="游ゴシック" panose="020B0400000000000000" pitchFamily="50" charset="-128"/>
                          <a:ea typeface="+mn-ea"/>
                          <a:cs typeface="HG丸ｺﾞｼｯｸM-PRO"/>
                        </a:rPr>
                        <a:t>2022</a:t>
                      </a:r>
                      <a:r>
                        <a:rPr lang="ja-JP" altLang="en-US" sz="1200" b="1" baseline="0" dirty="0">
                          <a:solidFill>
                            <a:srgbClr val="000000"/>
                          </a:solidFill>
                          <a:effectLst/>
                          <a:latin typeface="游ゴシック" panose="020B0400000000000000" pitchFamily="50" charset="-128"/>
                          <a:ea typeface="+mn-ea"/>
                          <a:cs typeface="HG丸ｺﾞｼｯｸM-PRO"/>
                        </a:rPr>
                        <a:t>）年</a:t>
                      </a:r>
                      <a:r>
                        <a:rPr lang="en-US" altLang="ja-JP" sz="1200" b="1" baseline="0" dirty="0">
                          <a:solidFill>
                            <a:srgbClr val="000000"/>
                          </a:solidFill>
                          <a:effectLst/>
                          <a:latin typeface="游ゴシック" panose="020B0400000000000000" pitchFamily="50" charset="-128"/>
                          <a:ea typeface="+mn-ea"/>
                          <a:cs typeface="HG丸ｺﾞｼｯｸM-PRO"/>
                        </a:rPr>
                        <a:t>】</a:t>
                      </a:r>
                      <a:endParaRPr lang="ja-JP" altLang="ja-JP" sz="1200" b="1" baseline="0" dirty="0">
                        <a:solidFill>
                          <a:srgbClr val="000000"/>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baseline="0" dirty="0">
                          <a:solidFill>
                            <a:schemeClr val="tx1"/>
                          </a:solidFill>
                          <a:effectLst/>
                          <a:latin typeface="游ゴシック" panose="020B0400000000000000" pitchFamily="50" charset="-128"/>
                          <a:ea typeface="+mn-ea"/>
                        </a:rPr>
                        <a:t>63.1</a:t>
                      </a:r>
                      <a:r>
                        <a:rPr lang="ja-JP" altLang="ja-JP" sz="1200" b="1" baseline="0" dirty="0">
                          <a:solidFill>
                            <a:schemeClr val="tx1"/>
                          </a:solidFill>
                          <a:effectLst/>
                          <a:latin typeface="游ゴシック" panose="020B0400000000000000" pitchFamily="50" charset="-128"/>
                          <a:ea typeface="+mn-ea"/>
                        </a:rPr>
                        <a:t>％</a:t>
                      </a:r>
                      <a:r>
                        <a:rPr lang="ja-JP" altLang="en-US" sz="1200" b="1" dirty="0">
                          <a:solidFill>
                            <a:schemeClr val="tx1"/>
                          </a:solidFill>
                          <a:effectLst/>
                          <a:latin typeface="+mn-ea"/>
                          <a:ea typeface="+mn-ea"/>
                        </a:rPr>
                        <a:t>［△］</a:t>
                      </a:r>
                      <a:endParaRPr lang="ja-JP" altLang="ja-JP" sz="1200" b="1" baseline="0" dirty="0">
                        <a:solidFill>
                          <a:schemeClr val="tx1"/>
                        </a:solidFill>
                        <a:effectLst/>
                        <a:latin typeface="游ゴシック" panose="020B0400000000000000" pitchFamily="50" charset="-128"/>
                        <a:ea typeface="+mn-ea"/>
                      </a:endParaRPr>
                    </a:p>
                    <a:p>
                      <a:pPr algn="ctr" fontAlgn="auto">
                        <a:lnSpc>
                          <a:spcPts val="1600"/>
                        </a:lnSpc>
                        <a:spcAft>
                          <a:spcPts val="0"/>
                        </a:spcAft>
                      </a:pPr>
                      <a:r>
                        <a:rPr lang="ja-JP" altLang="ja-JP" sz="1200" b="1" baseline="0" dirty="0">
                          <a:solidFill>
                            <a:schemeClr val="tx1"/>
                          </a:solidFill>
                          <a:effectLst/>
                          <a:latin typeface="游ゴシック" panose="020B0400000000000000" pitchFamily="50" charset="-128"/>
                          <a:ea typeface="+mn-ea"/>
                        </a:rPr>
                        <a:t>【</a:t>
                      </a:r>
                      <a:r>
                        <a:rPr lang="ja-JP" altLang="en-US" sz="1200" b="1" baseline="0" dirty="0">
                          <a:solidFill>
                            <a:schemeClr val="tx1"/>
                          </a:solidFill>
                          <a:effectLst/>
                          <a:latin typeface="游ゴシック" panose="020B0400000000000000" pitchFamily="50" charset="-128"/>
                          <a:ea typeface="+mn-ea"/>
                        </a:rPr>
                        <a:t>令和６</a:t>
                      </a:r>
                      <a:r>
                        <a:rPr lang="ja-JP" altLang="ja-JP" sz="1200" b="1" baseline="0" dirty="0">
                          <a:solidFill>
                            <a:schemeClr val="tx1"/>
                          </a:solidFill>
                          <a:effectLst/>
                          <a:latin typeface="游ゴシック" panose="020B0400000000000000" pitchFamily="50" charset="-128"/>
                          <a:ea typeface="+mn-ea"/>
                        </a:rPr>
                        <a:t>（</a:t>
                      </a:r>
                      <a:r>
                        <a:rPr lang="en-US" altLang="ja-JP" sz="1200" b="1" baseline="0" dirty="0">
                          <a:solidFill>
                            <a:schemeClr val="tx1"/>
                          </a:solidFill>
                          <a:effectLst/>
                          <a:latin typeface="游ゴシック" panose="020B0400000000000000" pitchFamily="50" charset="-128"/>
                          <a:ea typeface="+mn-ea"/>
                        </a:rPr>
                        <a:t>2024</a:t>
                      </a:r>
                      <a:r>
                        <a:rPr lang="ja-JP" altLang="ja-JP" sz="1200" b="1" baseline="0" dirty="0">
                          <a:solidFill>
                            <a:schemeClr val="tx1"/>
                          </a:solidFill>
                          <a:effectLst/>
                          <a:latin typeface="游ゴシック" panose="020B0400000000000000" pitchFamily="50" charset="-128"/>
                          <a:ea typeface="+mn-ea"/>
                        </a:rPr>
                        <a:t>）年】</a:t>
                      </a:r>
                      <a:endParaRPr lang="ja-JP" altLang="ja-JP" sz="1200" b="1" baseline="0" dirty="0">
                        <a:solidFill>
                          <a:schemeClr val="tx1"/>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dk1"/>
                          </a:solidFill>
                          <a:effectLst/>
                          <a:latin typeface="游ゴシック" panose="020B0400000000000000" pitchFamily="50" charset="-128"/>
                          <a:ea typeface="+mn-ea"/>
                          <a:cs typeface="+mn-cs"/>
                        </a:rPr>
                        <a:t>48</a:t>
                      </a:r>
                      <a:r>
                        <a:rPr lang="ja-JP" altLang="en-US" sz="1200" b="1" dirty="0">
                          <a:solidFill>
                            <a:schemeClr val="dk1"/>
                          </a:solidFill>
                          <a:effectLst/>
                          <a:latin typeface="游ゴシック" panose="020B0400000000000000" pitchFamily="50" charset="-128"/>
                          <a:ea typeface="+mn-ea"/>
                          <a:cs typeface="+mn-cs"/>
                        </a:rPr>
                        <a:t>％以下</a:t>
                      </a:r>
                      <a:endParaRPr lang="ja-JP" altLang="ja-JP" sz="1200" b="1" dirty="0">
                        <a:solidFill>
                          <a:srgbClr val="000000"/>
                        </a:solidFill>
                        <a:effectLst/>
                        <a:latin typeface="游ゴシック" panose="020B0400000000000000" pitchFamily="50" charset="-128"/>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07299235"/>
                  </a:ext>
                </a:extLst>
              </a:tr>
            </a:tbl>
          </a:graphicData>
        </a:graphic>
      </p:graphicFrame>
      <p:sp>
        <p:nvSpPr>
          <p:cNvPr id="9" name="正方形/長方形 8"/>
          <p:cNvSpPr/>
          <p:nvPr/>
        </p:nvSpPr>
        <p:spPr>
          <a:xfrm>
            <a:off x="268309" y="693857"/>
            <a:ext cx="5599428" cy="348481"/>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次大阪府歯科口腔保健計画における数値目標</a:t>
            </a:r>
            <a:r>
              <a:rPr kumimoji="0" lang="en-US" altLang="ja-JP"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6" name="角丸四角形 47">
            <a:extLst>
              <a:ext uri="{FF2B5EF4-FFF2-40B4-BE49-F238E27FC236}">
                <a16:creationId xmlns:a16="http://schemas.microsoft.com/office/drawing/2014/main" id="{7928C766-E5CC-46C2-9047-656E15C6AAA6}"/>
              </a:ext>
            </a:extLst>
          </p:cNvPr>
          <p:cNvSpPr/>
          <p:nvPr/>
        </p:nvSpPr>
        <p:spPr>
          <a:xfrm>
            <a:off x="6257522" y="905228"/>
            <a:ext cx="1572028" cy="371219"/>
          </a:xfrm>
          <a:prstGeom prst="roundRect">
            <a:avLst>
              <a:gd name="adj" fmla="val 8499"/>
            </a:avLst>
          </a:prstGeom>
          <a:noFill/>
          <a:ln w="19050">
            <a:noFill/>
          </a:ln>
        </p:spPr>
        <p:txBody>
          <a:bodyPr wrap="square" lIns="72000" tIns="72000" rIns="72000" bIns="720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〇：改善　△：維持・悪化</a:t>
            </a:r>
            <a:endParaRPr kumimoji="0" lang="en-US" altLang="ja-JP" sz="9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7" name="スライド番号プレースホルダー 1">
            <a:extLst>
              <a:ext uri="{FF2B5EF4-FFF2-40B4-BE49-F238E27FC236}">
                <a16:creationId xmlns:a16="http://schemas.microsoft.com/office/drawing/2014/main" id="{D70D0AE0-DA8F-441B-82DC-308F10E5B152}"/>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83</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807306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nvGraphicFramePr>
        <p:xfrm>
          <a:off x="429229" y="261645"/>
          <a:ext cx="9047541" cy="6115305"/>
        </p:xfrm>
        <a:graphic>
          <a:graphicData uri="http://schemas.openxmlformats.org/drawingml/2006/table">
            <a:tbl>
              <a:tblPr firstRow="1" bandRow="1">
                <a:tableStyleId>{5C22544A-7EE6-4342-B048-85BDC9FD1C3A}</a:tableStyleId>
              </a:tblPr>
              <a:tblGrid>
                <a:gridCol w="1128061">
                  <a:extLst>
                    <a:ext uri="{9D8B030D-6E8A-4147-A177-3AD203B41FA5}">
                      <a16:colId xmlns:a16="http://schemas.microsoft.com/office/drawing/2014/main" val="3795206225"/>
                    </a:ext>
                  </a:extLst>
                </a:gridCol>
                <a:gridCol w="7919480">
                  <a:extLst>
                    <a:ext uri="{9D8B030D-6E8A-4147-A177-3AD203B41FA5}">
                      <a16:colId xmlns:a16="http://schemas.microsoft.com/office/drawing/2014/main" val="1328953327"/>
                    </a:ext>
                  </a:extLst>
                </a:gridCol>
              </a:tblGrid>
              <a:tr h="86651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現状</a:t>
                      </a:r>
                      <a:endParaRPr kumimoji="1" lang="ja-JP" alt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rPr>
                        <a:t>・高齢期の歯の保有状況、咀嚼良好者の割合低く、改善が必要</a:t>
                      </a:r>
                      <a:endParaRPr kumimoji="1" lang="en-US" altLang="ja-JP" sz="1100" b="0" dirty="0">
                        <a:solidFill>
                          <a:schemeClr val="tx1"/>
                        </a:solidFill>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rPr>
                        <a:t>・セルフケアと専門家による定期的なチェックが必要</a:t>
                      </a:r>
                      <a:endParaRPr kumimoji="1" lang="en-US" altLang="ja-JP" sz="1100" b="0" dirty="0">
                        <a:solidFill>
                          <a:schemeClr val="tx1"/>
                        </a:solidFill>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rPr>
                        <a:t>・喫煙と歯周病の関連性、糖尿病と歯周病の関連性が十分認識されているとは言えず、普及啓発をはじめとする取組</a:t>
                      </a:r>
                      <a:endParaRPr kumimoji="1" lang="en-US" altLang="ja-JP" sz="1100" b="0" dirty="0">
                        <a:solidFill>
                          <a:schemeClr val="tx1"/>
                        </a:solidFill>
                      </a:endParaRPr>
                    </a:p>
                    <a:p>
                      <a:pPr marL="0" marR="0" lvl="0" indent="0" algn="l" defTabSz="914400" rtl="0" eaLnBrk="1" fontAlgn="auto" latinLnBrk="0" hangingPunct="1">
                        <a:lnSpc>
                          <a:spcPts val="1600"/>
                        </a:lnSpc>
                        <a:spcBef>
                          <a:spcPts val="0"/>
                        </a:spcBef>
                        <a:spcAft>
                          <a:spcPts val="0"/>
                        </a:spcAft>
                        <a:buClrTx/>
                        <a:buSzTx/>
                        <a:buFontTx/>
                        <a:buNone/>
                        <a:tabLst/>
                        <a:defRPr/>
                      </a:pPr>
                      <a:r>
                        <a:rPr kumimoji="1" lang="ja-JP" altLang="en-US" sz="1100" b="0" dirty="0">
                          <a:solidFill>
                            <a:schemeClr val="tx1"/>
                          </a:solidFill>
                        </a:rPr>
                        <a:t>　みが必要</a:t>
                      </a:r>
                      <a:endParaRPr kumimoji="1" lang="en-US" altLang="ja-JP" sz="11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563474"/>
                  </a:ext>
                </a:extLst>
              </a:tr>
              <a:tr h="2365248">
                <a:tc>
                  <a:txBody>
                    <a:bodyPr/>
                    <a:lstStyle/>
                    <a:p>
                      <a:r>
                        <a:rPr kumimoji="1" lang="ja-JP" altLang="en-US" sz="1800" b="1" dirty="0"/>
                        <a:t> </a:t>
                      </a:r>
                      <a:r>
                        <a:rPr kumimoji="1" lang="ja-JP" altLang="en-US" sz="1600" b="1" dirty="0">
                          <a:solidFill>
                            <a:schemeClr val="bg1"/>
                          </a:solidFill>
                          <a:latin typeface="游ゴシック" panose="020B0400000000000000" pitchFamily="50" charset="-128"/>
                          <a:ea typeface="游ゴシック" panose="020B0400000000000000" pitchFamily="50" charset="-128"/>
                        </a:rPr>
                        <a:t>本年度の     </a:t>
                      </a:r>
                      <a:endParaRPr kumimoji="1" lang="en-US" altLang="ja-JP" sz="1600" b="1" dirty="0">
                        <a:solidFill>
                          <a:schemeClr val="bg1"/>
                        </a:solidFill>
                        <a:latin typeface="游ゴシック" panose="020B0400000000000000" pitchFamily="50" charset="-128"/>
                        <a:ea typeface="游ゴシック" panose="020B0400000000000000" pitchFamily="50" charset="-128"/>
                      </a:endParaRPr>
                    </a:p>
                    <a:p>
                      <a:r>
                        <a:rPr kumimoji="1" lang="en-US" altLang="ja-JP" sz="1600" b="1" dirty="0">
                          <a:solidFill>
                            <a:schemeClr val="bg1"/>
                          </a:solidFill>
                          <a:latin typeface="游ゴシック" panose="020B0400000000000000" pitchFamily="50" charset="-128"/>
                          <a:ea typeface="游ゴシック" panose="020B0400000000000000" pitchFamily="50" charset="-128"/>
                        </a:rPr>
                        <a:t> </a:t>
                      </a:r>
                      <a:r>
                        <a:rPr kumimoji="1" lang="ja-JP" altLang="en-US" sz="1600" b="1" dirty="0">
                          <a:solidFill>
                            <a:schemeClr val="bg1"/>
                          </a:solidFill>
                          <a:latin typeface="游ゴシック" panose="020B0400000000000000" pitchFamily="50" charset="-128"/>
                          <a:ea typeface="游ゴシック" panose="020B0400000000000000" pitchFamily="50" charset="-128"/>
                        </a:rPr>
                        <a:t>取組み</a:t>
                      </a:r>
                      <a:endParaRPr kumimoji="1" lang="en-US" altLang="ja-JP" sz="1600" b="1" dirty="0">
                        <a:solidFill>
                          <a:schemeClr val="bg1"/>
                        </a:solidFill>
                        <a:latin typeface="游ゴシック" panose="020B0400000000000000" pitchFamily="50" charset="-128"/>
                        <a:ea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en-US" altLang="ja-JP" sz="1200" b="0" dirty="0">
                          <a:solidFill>
                            <a:schemeClr val="tx1"/>
                          </a:solidFill>
                          <a:latin typeface="游ゴシック" panose="020B0400000000000000" pitchFamily="50" charset="-128"/>
                        </a:rPr>
                        <a:t>《</a:t>
                      </a:r>
                      <a:r>
                        <a:rPr kumimoji="1" lang="ja-JP" altLang="en-US" sz="1200" b="0" u="sng" dirty="0">
                          <a:solidFill>
                            <a:schemeClr val="tx1"/>
                          </a:solidFill>
                          <a:latin typeface="游ゴシック" panose="020B0400000000000000" pitchFamily="50" charset="-128"/>
                        </a:rPr>
                        <a:t>啓発</a:t>
                      </a:r>
                      <a:r>
                        <a:rPr kumimoji="1" lang="en-US" altLang="ja-JP" sz="1200" b="0" dirty="0">
                          <a:solidFill>
                            <a:schemeClr val="tx1"/>
                          </a:solidFill>
                          <a:latin typeface="游ゴシック" panose="020B0400000000000000" pitchFamily="50" charset="-128"/>
                        </a:rPr>
                        <a:t>》</a:t>
                      </a:r>
                    </a:p>
                    <a:p>
                      <a:pPr>
                        <a:lnSpc>
                          <a:spcPts val="1500"/>
                        </a:lnSpc>
                      </a:pPr>
                      <a:r>
                        <a:rPr kumimoji="1" lang="ja-JP" altLang="en-US" sz="1100" b="0" dirty="0">
                          <a:solidFill>
                            <a:schemeClr val="tx1"/>
                          </a:solidFill>
                          <a:highlight>
                            <a:srgbClr val="00FF00"/>
                          </a:highlight>
                          <a:latin typeface="游ゴシック" panose="020B0400000000000000" pitchFamily="50" charset="-128"/>
                        </a:rPr>
                        <a:t>■</a:t>
                      </a:r>
                      <a:r>
                        <a:rPr kumimoji="1" lang="ja-JP" altLang="en-US" sz="1100" b="1" dirty="0">
                          <a:solidFill>
                            <a:schemeClr val="tx1"/>
                          </a:solidFill>
                          <a:latin typeface="游ゴシック" panose="020B0400000000000000" pitchFamily="50" charset="-128"/>
                        </a:rPr>
                        <a:t>高齢者の口腔機能の維持・向上を図るため、介護支援専門員（ケアマネジャー）を対象にオーラルフレイル等に関する</a:t>
                      </a:r>
                      <a:endParaRPr kumimoji="1" lang="en-US" altLang="ja-JP" sz="1100" b="1" dirty="0">
                        <a:solidFill>
                          <a:schemeClr val="tx1"/>
                        </a:solidFill>
                        <a:latin typeface="游ゴシック" panose="020B0400000000000000" pitchFamily="50" charset="-128"/>
                      </a:endParaRPr>
                    </a:p>
                    <a:p>
                      <a:pPr>
                        <a:lnSpc>
                          <a:spcPts val="1500"/>
                        </a:lnSpc>
                      </a:pPr>
                      <a:r>
                        <a:rPr kumimoji="1" lang="ja-JP" altLang="en-US" sz="1100" b="1" dirty="0">
                          <a:solidFill>
                            <a:schemeClr val="tx1"/>
                          </a:solidFill>
                          <a:latin typeface="游ゴシック" panose="020B0400000000000000" pitchFamily="50" charset="-128"/>
                        </a:rPr>
                        <a:t>　啓発資料を作成し、研修を実施（</a:t>
                      </a:r>
                      <a:r>
                        <a:rPr kumimoji="1" lang="en-US" altLang="ja-JP" sz="1100" b="1" dirty="0">
                          <a:solidFill>
                            <a:schemeClr val="tx1"/>
                          </a:solidFill>
                          <a:latin typeface="游ゴシック" panose="020B0400000000000000" pitchFamily="50" charset="-128"/>
                        </a:rPr>
                        <a:t>16</a:t>
                      </a:r>
                      <a:r>
                        <a:rPr kumimoji="1" lang="ja-JP" altLang="en-US" sz="1100" b="1" dirty="0">
                          <a:solidFill>
                            <a:schemeClr val="tx1"/>
                          </a:solidFill>
                          <a:latin typeface="游ゴシック" panose="020B0400000000000000" pitchFamily="50" charset="-128"/>
                        </a:rPr>
                        <a:t>地域で研修実施）</a:t>
                      </a:r>
                    </a:p>
                    <a:p>
                      <a:pPr>
                        <a:lnSpc>
                          <a:spcPts val="1500"/>
                        </a:lnSpc>
                      </a:pPr>
                      <a:r>
                        <a:rPr kumimoji="1" lang="ja-JP" altLang="en-US" sz="1100" b="0" dirty="0">
                          <a:solidFill>
                            <a:schemeClr val="tx1"/>
                          </a:solidFill>
                          <a:highlight>
                            <a:srgbClr val="00FF00"/>
                          </a:highlight>
                          <a:latin typeface="游ゴシック" panose="020B0400000000000000" pitchFamily="50" charset="-128"/>
                        </a:rPr>
                        <a:t>■</a:t>
                      </a:r>
                      <a:r>
                        <a:rPr kumimoji="1" lang="ja-JP" altLang="en-US" sz="1100" b="1" dirty="0">
                          <a:solidFill>
                            <a:schemeClr val="tx1"/>
                          </a:solidFill>
                          <a:latin typeface="游ゴシック" panose="020B0400000000000000" pitchFamily="50" charset="-128"/>
                        </a:rPr>
                        <a:t>在宅</a:t>
                      </a:r>
                      <a:r>
                        <a:rPr kumimoji="1" lang="en-US" altLang="ja-JP" sz="1100" b="1" dirty="0">
                          <a:solidFill>
                            <a:schemeClr val="tx1"/>
                          </a:solidFill>
                          <a:latin typeface="游ゴシック" panose="020B0400000000000000" pitchFamily="50" charset="-128"/>
                        </a:rPr>
                        <a:t>NST</a:t>
                      </a:r>
                      <a:r>
                        <a:rPr kumimoji="1" lang="ja-JP" altLang="en-US" sz="1100" b="1" dirty="0">
                          <a:solidFill>
                            <a:schemeClr val="tx1"/>
                          </a:solidFill>
                          <a:latin typeface="游ゴシック" panose="020B0400000000000000" pitchFamily="50" charset="-128"/>
                        </a:rPr>
                        <a:t>（栄養サポートチーム）等と連携して在宅療養者の経口摂取支援を行う歯科医師・歯科衛生士の育成（</a:t>
                      </a:r>
                      <a:r>
                        <a:rPr kumimoji="1" lang="en-US" altLang="ja-JP" sz="1100" b="1" dirty="0">
                          <a:solidFill>
                            <a:schemeClr val="tx1"/>
                          </a:solidFill>
                          <a:latin typeface="游ゴシック" panose="020B0400000000000000" pitchFamily="50" charset="-128"/>
                        </a:rPr>
                        <a:t>40</a:t>
                      </a:r>
                      <a:r>
                        <a:rPr kumimoji="1" lang="ja-JP" altLang="en-US" sz="1100" b="1" dirty="0">
                          <a:solidFill>
                            <a:schemeClr val="tx1"/>
                          </a:solidFill>
                          <a:latin typeface="游ゴシック" panose="020B0400000000000000" pitchFamily="50" charset="-128"/>
                        </a:rPr>
                        <a:t>人）</a:t>
                      </a:r>
                      <a:endParaRPr kumimoji="1" lang="en-US" altLang="ja-JP" sz="1100" b="1" dirty="0">
                        <a:solidFill>
                          <a:schemeClr val="tx1"/>
                        </a:solidFill>
                        <a:latin typeface="游ゴシック" panose="020B0400000000000000" pitchFamily="50" charset="-128"/>
                      </a:endParaRPr>
                    </a:p>
                    <a:p>
                      <a:pPr>
                        <a:lnSpc>
                          <a:spcPts val="1500"/>
                        </a:lnSpc>
                      </a:pPr>
                      <a:r>
                        <a:rPr kumimoji="1" lang="ja-JP" altLang="en-US" sz="1100" b="0" dirty="0">
                          <a:solidFill>
                            <a:schemeClr val="tx1"/>
                          </a:solidFill>
                          <a:latin typeface="游ゴシック" panose="020B0400000000000000" pitchFamily="50" charset="-128"/>
                        </a:rPr>
                        <a:t>■</a:t>
                      </a:r>
                      <a:r>
                        <a:rPr kumimoji="1" lang="en-US" altLang="ja-JP" sz="1100" b="0" dirty="0">
                          <a:solidFill>
                            <a:schemeClr val="tx1"/>
                          </a:solidFill>
                          <a:latin typeface="游ゴシック" panose="020B0400000000000000" pitchFamily="50" charset="-128"/>
                        </a:rPr>
                        <a:t>56</a:t>
                      </a:r>
                      <a:r>
                        <a:rPr kumimoji="1" lang="ja-JP" altLang="en-US" sz="1100" b="0" dirty="0">
                          <a:solidFill>
                            <a:schemeClr val="tx1"/>
                          </a:solidFill>
                          <a:latin typeface="游ゴシック" panose="020B0400000000000000" pitchFamily="50" charset="-128"/>
                        </a:rPr>
                        <a:t>地区歯科医師会に設置した在宅歯科ケアステーションを府民や市町村に周知</a:t>
                      </a:r>
                      <a:endParaRPr kumimoji="1" lang="en-US" altLang="ja-JP" sz="1100" b="0" dirty="0">
                        <a:solidFill>
                          <a:schemeClr val="tx1"/>
                        </a:solidFill>
                        <a:latin typeface="游ゴシック" panose="020B0400000000000000" pitchFamily="50" charset="-128"/>
                      </a:endParaRPr>
                    </a:p>
                    <a:p>
                      <a:pPr>
                        <a:lnSpc>
                          <a:spcPts val="1500"/>
                        </a:lnSpc>
                      </a:pPr>
                      <a:r>
                        <a:rPr kumimoji="1" lang="ja-JP" altLang="en-US" sz="1100" b="0" dirty="0">
                          <a:solidFill>
                            <a:schemeClr val="tx1"/>
                          </a:solidFill>
                          <a:latin typeface="游ゴシック" panose="020B0400000000000000" pitchFamily="50" charset="-128"/>
                        </a:rPr>
                        <a:t>■８０２０表彰での知事賞の授与</a:t>
                      </a:r>
                      <a:endParaRPr kumimoji="1" lang="en-US" altLang="ja-JP" sz="1100" b="0" dirty="0">
                        <a:solidFill>
                          <a:schemeClr val="tx1"/>
                        </a:solidFill>
                        <a:latin typeface="游ゴシック" panose="020B0400000000000000" pitchFamily="50" charset="-128"/>
                      </a:endParaRPr>
                    </a:p>
                    <a:p>
                      <a:pPr>
                        <a:lnSpc>
                          <a:spcPts val="1500"/>
                        </a:lnSpc>
                      </a:pPr>
                      <a:r>
                        <a:rPr kumimoji="1" lang="ja-JP" altLang="en-US" sz="1100" b="0" dirty="0">
                          <a:solidFill>
                            <a:schemeClr val="tx1"/>
                          </a:solidFill>
                          <a:latin typeface="游ゴシック" panose="020B0400000000000000" pitchFamily="50" charset="-128"/>
                        </a:rPr>
                        <a:t>■</a:t>
                      </a:r>
                      <a:r>
                        <a:rPr kumimoji="1" lang="ja-JP" altLang="en-US" sz="1000" b="0" dirty="0">
                          <a:solidFill>
                            <a:schemeClr val="tx1"/>
                          </a:solidFill>
                          <a:latin typeface="游ゴシック" panose="020B0400000000000000" pitchFamily="50" charset="-128"/>
                        </a:rPr>
                        <a:t>（再掲）公民連携、</a:t>
                      </a:r>
                      <a:r>
                        <a:rPr kumimoji="1" lang="en-US" altLang="ja-JP" sz="1000" b="0" dirty="0">
                          <a:solidFill>
                            <a:schemeClr val="tx1"/>
                          </a:solidFill>
                          <a:latin typeface="游ゴシック" panose="020B0400000000000000" pitchFamily="50" charset="-128"/>
                        </a:rPr>
                        <a:t>SNS</a:t>
                      </a:r>
                      <a:r>
                        <a:rPr kumimoji="1" lang="ja-JP" altLang="en-US" sz="1000" b="0" dirty="0">
                          <a:solidFill>
                            <a:schemeClr val="tx1"/>
                          </a:solidFill>
                          <a:latin typeface="游ゴシック" panose="020B0400000000000000" pitchFamily="50" charset="-128"/>
                        </a:rPr>
                        <a:t>、アスマイル、府ホームページ、啓発冊子等</a:t>
                      </a:r>
                      <a:endParaRPr kumimoji="1" lang="en-US" altLang="ja-JP" sz="1100" b="0" dirty="0">
                        <a:solidFill>
                          <a:schemeClr val="tx1"/>
                        </a:solidFill>
                        <a:latin typeface="游ゴシック" panose="020B0400000000000000" pitchFamily="50" charset="-128"/>
                      </a:endParaRPr>
                    </a:p>
                    <a:p>
                      <a:pPr>
                        <a:lnSpc>
                          <a:spcPts val="1500"/>
                        </a:lnSpc>
                      </a:pPr>
                      <a:endParaRPr kumimoji="1" lang="en-US" altLang="ja-JP" sz="1200" b="0" dirty="0">
                        <a:solidFill>
                          <a:schemeClr val="tx1"/>
                        </a:solidFill>
                        <a:latin typeface="游ゴシック" panose="020B0400000000000000" pitchFamily="50" charset="-128"/>
                      </a:endParaRPr>
                    </a:p>
                    <a:p>
                      <a:pPr>
                        <a:lnSpc>
                          <a:spcPts val="1500"/>
                        </a:lnSpc>
                      </a:pPr>
                      <a:r>
                        <a:rPr kumimoji="1" lang="en-US" altLang="ja-JP" sz="1200" b="0" dirty="0">
                          <a:solidFill>
                            <a:schemeClr val="tx1"/>
                          </a:solidFill>
                          <a:latin typeface="游ゴシック" panose="020B0400000000000000" pitchFamily="50" charset="-128"/>
                        </a:rPr>
                        <a:t>《</a:t>
                      </a:r>
                      <a:r>
                        <a:rPr kumimoji="1" lang="ja-JP" altLang="en-US" sz="1200" b="0" u="sng" dirty="0">
                          <a:solidFill>
                            <a:schemeClr val="tx1"/>
                          </a:solidFill>
                          <a:latin typeface="游ゴシック" panose="020B0400000000000000" pitchFamily="50" charset="-128"/>
                        </a:rPr>
                        <a:t>市町村支援</a:t>
                      </a:r>
                      <a:r>
                        <a:rPr kumimoji="1" lang="en-US" altLang="ja-JP" sz="1200" b="0" dirty="0">
                          <a:solidFill>
                            <a:schemeClr val="tx1"/>
                          </a:solidFill>
                          <a:latin typeface="游ゴシック" panose="020B0400000000000000" pitchFamily="50" charset="-128"/>
                        </a:rPr>
                        <a:t>》</a:t>
                      </a: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游ゴシック" panose="020B0400000000000000" pitchFamily="50" charset="-128"/>
                        </a:rPr>
                        <a:t>■</a:t>
                      </a:r>
                      <a:r>
                        <a:rPr kumimoji="1" lang="ja-JP" altLang="en-US" sz="1000" b="0" dirty="0">
                          <a:solidFill>
                            <a:schemeClr val="tx1"/>
                          </a:solidFill>
                          <a:latin typeface="游ゴシック" panose="020B0400000000000000" pitchFamily="50" charset="-128"/>
                        </a:rPr>
                        <a:t>（再掲）市町村既存事業での口腔ケアを含むフレイルチェックの導入支援</a:t>
                      </a:r>
                      <a:endParaRPr kumimoji="1" lang="en-US" altLang="ja-JP" sz="1000" b="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dirty="0">
                          <a:solidFill>
                            <a:schemeClr val="tx1"/>
                          </a:solidFill>
                          <a:latin typeface="游ゴシック" panose="020B0400000000000000" pitchFamily="50" charset="-128"/>
                        </a:rPr>
                        <a:t>■</a:t>
                      </a:r>
                      <a:r>
                        <a:rPr kumimoji="1" lang="ja-JP" altLang="en-US" sz="1000" b="0" dirty="0">
                          <a:solidFill>
                            <a:schemeClr val="tx1"/>
                          </a:solidFill>
                          <a:latin typeface="游ゴシック" panose="020B0400000000000000" pitchFamily="50" charset="-128"/>
                        </a:rPr>
                        <a:t>（再掲）大阪府歯科口腔保健推進連絡会にて情報共有等実施（高齢者の保健事業と介護予防の一体的実施等について）</a:t>
                      </a:r>
                      <a:endParaRPr kumimoji="1" lang="en-US" altLang="ja-JP" sz="1000" b="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000" b="0" dirty="0">
                          <a:solidFill>
                            <a:schemeClr val="tx1"/>
                          </a:solidFill>
                          <a:latin typeface="游ゴシック" panose="020B0400000000000000" pitchFamily="50" charset="-128"/>
                        </a:rPr>
                        <a:t>　（再掲）口腔保健支援センター、大阪府市町村歯科口腔保健実態調査</a:t>
                      </a:r>
                      <a:endParaRPr kumimoji="1" lang="en-US" altLang="ja-JP" sz="1000" b="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no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no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no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no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no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no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no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no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no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no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no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no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no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no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noStrike" baseline="0" dirty="0">
                        <a:solidFill>
                          <a:schemeClr val="tx1"/>
                        </a:solidFill>
                        <a:latin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96032360"/>
                  </a:ext>
                </a:extLst>
              </a:tr>
            </a:tbl>
          </a:graphicData>
        </a:graphic>
      </p:graphicFrame>
      <p:pic>
        <p:nvPicPr>
          <p:cNvPr id="6" name="図 5">
            <a:extLst>
              <a:ext uri="{FF2B5EF4-FFF2-40B4-BE49-F238E27FC236}">
                <a16:creationId xmlns:a16="http://schemas.microsoft.com/office/drawing/2014/main" id="{479B15F7-6B11-43B9-A35A-1DB718D0EA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99697" y="3617262"/>
            <a:ext cx="3127733" cy="2178987"/>
          </a:xfrm>
          <a:prstGeom prst="rect">
            <a:avLst/>
          </a:prstGeom>
        </p:spPr>
      </p:pic>
      <p:sp>
        <p:nvSpPr>
          <p:cNvPr id="21" name="テキスト ボックス 20">
            <a:extLst>
              <a:ext uri="{FF2B5EF4-FFF2-40B4-BE49-F238E27FC236}">
                <a16:creationId xmlns:a16="http://schemas.microsoft.com/office/drawing/2014/main" id="{7617106C-9657-45F9-B826-D3CD31965B67}"/>
              </a:ext>
            </a:extLst>
          </p:cNvPr>
          <p:cNvSpPr txBox="1"/>
          <p:nvPr/>
        </p:nvSpPr>
        <p:spPr>
          <a:xfrm>
            <a:off x="6748330" y="5915512"/>
            <a:ext cx="2204450"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過去の大阪府歯科保健大会の様子</a:t>
            </a:r>
          </a:p>
        </p:txBody>
      </p:sp>
      <p:sp>
        <p:nvSpPr>
          <p:cNvPr id="7" name="テキスト ボックス 6">
            <a:extLst>
              <a:ext uri="{FF2B5EF4-FFF2-40B4-BE49-F238E27FC236}">
                <a16:creationId xmlns:a16="http://schemas.microsoft.com/office/drawing/2014/main" id="{DE1761F3-A1B7-4822-B8C3-8440B5DABB24}"/>
              </a:ext>
            </a:extLst>
          </p:cNvPr>
          <p:cNvSpPr txBox="1"/>
          <p:nvPr/>
        </p:nvSpPr>
        <p:spPr>
          <a:xfrm>
            <a:off x="8058640" y="15424"/>
            <a:ext cx="14670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highlight>
                  <a:srgbClr val="00FF00"/>
                </a:highlight>
                <a:uLnTx/>
                <a:uFillTx/>
                <a:latin typeface="游ゴシック" panose="020B0400000000000000" pitchFamily="50" charset="-128"/>
                <a:ea typeface="游ゴシック" panose="020B0400000000000000"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特に説明したい項目</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5" name="オブジェクト 4">
            <a:extLst>
              <a:ext uri="{FF2B5EF4-FFF2-40B4-BE49-F238E27FC236}">
                <a16:creationId xmlns:a16="http://schemas.microsoft.com/office/drawing/2014/main" id="{C5FFFB56-00EA-4134-9BE6-806CE568C987}"/>
              </a:ext>
            </a:extLst>
          </p:cNvPr>
          <p:cNvGraphicFramePr>
            <a:graphicFrameLocks noChangeAspect="1"/>
          </p:cNvGraphicFramePr>
          <p:nvPr/>
        </p:nvGraphicFramePr>
        <p:xfrm>
          <a:off x="4153075" y="3575764"/>
          <a:ext cx="2220605" cy="3116384"/>
        </p:xfrm>
        <a:graphic>
          <a:graphicData uri="http://schemas.openxmlformats.org/presentationml/2006/ole">
            <mc:AlternateContent xmlns:mc="http://schemas.openxmlformats.org/markup-compatibility/2006">
              <mc:Choice xmlns:v="urn:schemas-microsoft-com:vml" Requires="v">
                <p:oleObj spid="_x0000_s2062" name="Acrobat Document" r:id="rId4" imgW="5829260" imgH="8181966" progId="AcroExch.Document.7">
                  <p:embed/>
                </p:oleObj>
              </mc:Choice>
              <mc:Fallback>
                <p:oleObj name="Acrobat Document" r:id="rId4" imgW="5829260" imgH="8181966" progId="AcroExch.Document.7">
                  <p:embed/>
                  <p:pic>
                    <p:nvPicPr>
                      <p:cNvPr id="5" name="オブジェクト 4">
                        <a:extLst>
                          <a:ext uri="{FF2B5EF4-FFF2-40B4-BE49-F238E27FC236}">
                            <a16:creationId xmlns:a16="http://schemas.microsoft.com/office/drawing/2014/main" id="{C5FFFB56-00EA-4134-9BE6-806CE568C987}"/>
                          </a:ext>
                        </a:extLst>
                      </p:cNvPr>
                      <p:cNvPicPr/>
                      <p:nvPr/>
                    </p:nvPicPr>
                    <p:blipFill>
                      <a:blip r:embed="rId5"/>
                      <a:stretch>
                        <a:fillRect/>
                      </a:stretch>
                    </p:blipFill>
                    <p:spPr>
                      <a:xfrm>
                        <a:off x="4153075" y="3575764"/>
                        <a:ext cx="2220605" cy="3116384"/>
                      </a:xfrm>
                      <a:prstGeom prst="rect">
                        <a:avLst/>
                      </a:prstGeom>
                    </p:spPr>
                  </p:pic>
                </p:oleObj>
              </mc:Fallback>
            </mc:AlternateContent>
          </a:graphicData>
        </a:graphic>
      </p:graphicFrame>
      <p:pic>
        <p:nvPicPr>
          <p:cNvPr id="4" name="図 3">
            <a:extLst>
              <a:ext uri="{FF2B5EF4-FFF2-40B4-BE49-F238E27FC236}">
                <a16:creationId xmlns:a16="http://schemas.microsoft.com/office/drawing/2014/main" id="{242801ED-D8B3-4D1F-AA3D-243E49E51CA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788572" y="3575764"/>
            <a:ext cx="1931373" cy="2667605"/>
          </a:xfrm>
          <a:prstGeom prst="rect">
            <a:avLst/>
          </a:prstGeom>
        </p:spPr>
      </p:pic>
      <p:sp>
        <p:nvSpPr>
          <p:cNvPr id="9" name="スライド番号プレースホルダー 1">
            <a:extLst>
              <a:ext uri="{FF2B5EF4-FFF2-40B4-BE49-F238E27FC236}">
                <a16:creationId xmlns:a16="http://schemas.microsoft.com/office/drawing/2014/main" id="{284956F1-34D3-45C7-A304-E4A2737D9FD1}"/>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84</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551867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29EA19D9-E0AE-40D4-893F-62053E4C2802}"/>
              </a:ext>
            </a:extLst>
          </p:cNvPr>
          <p:cNvGraphicFramePr>
            <a:graphicFrameLocks noGrp="1"/>
          </p:cNvGraphicFramePr>
          <p:nvPr/>
        </p:nvGraphicFramePr>
        <p:xfrm>
          <a:off x="429229" y="396875"/>
          <a:ext cx="9047541" cy="5146618"/>
        </p:xfrm>
        <a:graphic>
          <a:graphicData uri="http://schemas.openxmlformats.org/drawingml/2006/table">
            <a:tbl>
              <a:tblPr firstRow="1" bandRow="1">
                <a:tableStyleId>{5C22544A-7EE6-4342-B048-85BDC9FD1C3A}</a:tableStyleId>
              </a:tblPr>
              <a:tblGrid>
                <a:gridCol w="1212535">
                  <a:extLst>
                    <a:ext uri="{9D8B030D-6E8A-4147-A177-3AD203B41FA5}">
                      <a16:colId xmlns:a16="http://schemas.microsoft.com/office/drawing/2014/main" val="3391914338"/>
                    </a:ext>
                  </a:extLst>
                </a:gridCol>
                <a:gridCol w="7835006">
                  <a:extLst>
                    <a:ext uri="{9D8B030D-6E8A-4147-A177-3AD203B41FA5}">
                      <a16:colId xmlns:a16="http://schemas.microsoft.com/office/drawing/2014/main" val="2201225677"/>
                    </a:ext>
                  </a:extLst>
                </a:gridCol>
              </a:tblGrid>
              <a:tr h="125187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latin typeface="游ゴシック" panose="020B0400000000000000" pitchFamily="50" charset="-128"/>
                          <a:ea typeface="+mn-ea"/>
                        </a:rPr>
                        <a:t>令和７年度最終予算</a:t>
                      </a:r>
                      <a:endParaRPr kumimoji="1" lang="en-US" altLang="ja-JP" sz="1600" b="1" dirty="0">
                        <a:solidFill>
                          <a:schemeClr val="bg1"/>
                        </a:solidFill>
                        <a:latin typeface="游ゴシック" panose="020B0400000000000000" pitchFamily="50" charset="-128"/>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bg1"/>
                          </a:solidFill>
                          <a:latin typeface="+mn-ea"/>
                          <a:ea typeface="+mn-ea"/>
                        </a:rPr>
                        <a:t>（主要事業）</a:t>
                      </a:r>
                      <a:endParaRPr kumimoji="1" lang="ja-JP"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200" b="0" dirty="0">
                          <a:solidFill>
                            <a:schemeClr val="tx1"/>
                          </a:solidFill>
                          <a:latin typeface="+mn-ea"/>
                          <a:ea typeface="+mn-ea"/>
                        </a:rPr>
                        <a:t>生涯歯科保健推進事業（</a:t>
                      </a:r>
                      <a:r>
                        <a:rPr kumimoji="1" lang="en-US" altLang="ja-JP" sz="1200" b="0" dirty="0">
                          <a:solidFill>
                            <a:schemeClr val="tx1"/>
                          </a:solidFill>
                          <a:latin typeface="+mn-ea"/>
                          <a:ea typeface="+mn-ea"/>
                        </a:rPr>
                        <a:t>1,848</a:t>
                      </a:r>
                      <a:r>
                        <a:rPr kumimoji="1" lang="ja-JP" altLang="en-US" sz="1200" b="0" dirty="0">
                          <a:solidFill>
                            <a:schemeClr val="tx1"/>
                          </a:solidFill>
                          <a:latin typeface="+mn-ea"/>
                          <a:ea typeface="+mn-ea"/>
                        </a:rPr>
                        <a:t>千円）、大阪府歯科口腔保健計画推進事業（</a:t>
                      </a:r>
                      <a:r>
                        <a:rPr kumimoji="1" lang="en-US" altLang="ja-JP" sz="1200" b="0" dirty="0">
                          <a:solidFill>
                            <a:schemeClr val="tx1"/>
                          </a:solidFill>
                          <a:latin typeface="+mn-ea"/>
                          <a:ea typeface="+mn-ea"/>
                        </a:rPr>
                        <a:t>6,382</a:t>
                      </a:r>
                      <a:r>
                        <a:rPr kumimoji="1" lang="ja-JP" altLang="en-US" sz="1200" b="0" dirty="0">
                          <a:solidFill>
                            <a:schemeClr val="tx1"/>
                          </a:solidFill>
                          <a:latin typeface="+mn-ea"/>
                          <a:ea typeface="+mn-ea"/>
                        </a:rPr>
                        <a:t>千円）</a:t>
                      </a:r>
                      <a:endParaRPr kumimoji="1" lang="en-US" altLang="ja-JP" sz="1200" b="0" dirty="0">
                        <a:solidFill>
                          <a:schemeClr val="tx1"/>
                        </a:solidFill>
                        <a:latin typeface="+mn-ea"/>
                        <a:ea typeface="+mn-ea"/>
                      </a:endParaRPr>
                    </a:p>
                    <a:p>
                      <a:pPr>
                        <a:lnSpc>
                          <a:spcPts val="1500"/>
                        </a:lnSpc>
                      </a:pPr>
                      <a:r>
                        <a:rPr kumimoji="1" lang="ja-JP" altLang="en-US" sz="1200" b="0" dirty="0">
                          <a:solidFill>
                            <a:schemeClr val="tx1"/>
                          </a:solidFill>
                          <a:latin typeface="+mn-ea"/>
                          <a:ea typeface="+mn-ea"/>
                        </a:rPr>
                        <a:t>８０２０運動推進特別事業（</a:t>
                      </a:r>
                      <a:r>
                        <a:rPr kumimoji="1" lang="en-US" altLang="ja-JP" sz="1200" b="0" dirty="0">
                          <a:solidFill>
                            <a:schemeClr val="tx1"/>
                          </a:solidFill>
                          <a:latin typeface="+mn-ea"/>
                          <a:ea typeface="+mn-ea"/>
                        </a:rPr>
                        <a:t>3,743</a:t>
                      </a:r>
                      <a:r>
                        <a:rPr kumimoji="1" lang="ja-JP" altLang="en-US" sz="1200" b="0" dirty="0">
                          <a:solidFill>
                            <a:schemeClr val="tx1"/>
                          </a:solidFill>
                          <a:latin typeface="+mn-ea"/>
                          <a:ea typeface="+mn-ea"/>
                        </a:rPr>
                        <a:t>千円）、在宅医療</a:t>
                      </a:r>
                      <a:r>
                        <a:rPr kumimoji="1" lang="en-US" altLang="ja-JP" sz="1200" b="0" dirty="0">
                          <a:solidFill>
                            <a:schemeClr val="tx1"/>
                          </a:solidFill>
                          <a:latin typeface="+mn-ea"/>
                          <a:ea typeface="+mn-ea"/>
                        </a:rPr>
                        <a:t>NST</a:t>
                      </a:r>
                      <a:r>
                        <a:rPr kumimoji="1" lang="ja-JP" altLang="en-US" sz="1200" b="0" dirty="0">
                          <a:solidFill>
                            <a:schemeClr val="tx1"/>
                          </a:solidFill>
                          <a:latin typeface="+mn-ea"/>
                          <a:ea typeface="+mn-ea"/>
                        </a:rPr>
                        <a:t>連携歯科チーム育成事業（</a:t>
                      </a:r>
                      <a:r>
                        <a:rPr kumimoji="1" lang="en-US" altLang="ja-JP" sz="1200" b="0" dirty="0">
                          <a:solidFill>
                            <a:schemeClr val="tx1"/>
                          </a:solidFill>
                          <a:latin typeface="+mn-ea"/>
                          <a:ea typeface="+mn-ea"/>
                          <a:cs typeface="Calibri" panose="020F0502020204030204" pitchFamily="34" charset="0"/>
                        </a:rPr>
                        <a:t>3,473</a:t>
                      </a:r>
                      <a:r>
                        <a:rPr kumimoji="1" lang="ja-JP" altLang="en-US" sz="1200" b="0" dirty="0">
                          <a:solidFill>
                            <a:schemeClr val="tx1"/>
                          </a:solidFill>
                          <a:latin typeface="+mn-ea"/>
                          <a:ea typeface="+mn-ea"/>
                        </a:rPr>
                        <a:t>千円）</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在宅高齢者の歯と口の健康向上推進事業（</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6,058</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千円 ）、</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健康格差の解決プログラム促進事業（フレイル予防）（</a:t>
                      </a:r>
                      <a:r>
                        <a:rPr kumimoji="1" lang="en-US" altLang="ja-JP" sz="1200" b="0"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6,114</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千円）</a:t>
                      </a:r>
                      <a:endParaRPr kumimoji="1" lang="en-US" altLang="ja-JP" sz="1600" b="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34424938"/>
                  </a:ext>
                </a:extLst>
              </a:tr>
              <a:tr h="12518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課題・必要な取組み</a:t>
                      </a:r>
                      <a:endParaRPr kumimoji="1" lang="ja-JP"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100" b="0" dirty="0">
                          <a:solidFill>
                            <a:schemeClr val="tx1"/>
                          </a:solidFill>
                          <a:latin typeface="游ゴシック" panose="020B0400000000000000" pitchFamily="50" charset="-128"/>
                          <a:ea typeface="+mn-ea"/>
                        </a:rPr>
                        <a:t>■</a:t>
                      </a:r>
                      <a:r>
                        <a:rPr kumimoji="1" lang="ja-JP" altLang="en-US" sz="1100" b="0" dirty="0">
                          <a:solidFill>
                            <a:schemeClr val="tx1"/>
                          </a:solidFill>
                          <a:latin typeface="+mn-ea"/>
                          <a:ea typeface="+mn-ea"/>
                        </a:rPr>
                        <a:t>府民への効果的な周知啓発</a:t>
                      </a:r>
                      <a:r>
                        <a:rPr kumimoji="1" lang="ja-JP" altLang="en-US" sz="1100" b="0" dirty="0">
                          <a:solidFill>
                            <a:schemeClr val="tx1"/>
                          </a:solidFill>
                          <a:latin typeface="游ゴシック" panose="020B0400000000000000" pitchFamily="50" charset="-128"/>
                          <a:ea typeface="+mn-ea"/>
                        </a:rPr>
                        <a:t>（内容：セルフケア、定期的な歯科健診、かかりつけ歯科医、</a:t>
                      </a:r>
                      <a:endParaRPr kumimoji="1" lang="en-US" altLang="ja-JP" sz="1100" b="0" dirty="0">
                        <a:solidFill>
                          <a:schemeClr val="tx1"/>
                        </a:solidFill>
                        <a:latin typeface="游ゴシック" panose="020B0400000000000000" pitchFamily="50" charset="-128"/>
                        <a:ea typeface="+mn-ea"/>
                      </a:endParaRPr>
                    </a:p>
                    <a:p>
                      <a:pPr>
                        <a:lnSpc>
                          <a:spcPts val="1500"/>
                        </a:lnSpc>
                      </a:pPr>
                      <a:r>
                        <a:rPr kumimoji="1" lang="ja-JP" altLang="en-US" sz="1100" b="0" dirty="0">
                          <a:solidFill>
                            <a:schemeClr val="tx1"/>
                          </a:solidFill>
                          <a:latin typeface="游ゴシック" panose="020B0400000000000000" pitchFamily="50" charset="-128"/>
                          <a:ea typeface="+mn-ea"/>
                        </a:rPr>
                        <a:t>　　　　　　　　　　　　　　　　　喫煙・糖尿病と歯と口の健康、口の機能の向上のための必要な知識等）</a:t>
                      </a:r>
                      <a:endParaRPr kumimoji="1" lang="en-US" altLang="ja-JP" sz="1100" b="0" strike="sngStrike"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■歯科保健の推進にかかる多職種との連携</a:t>
                      </a:r>
                      <a:endParaRPr kumimoji="1" lang="en-US" altLang="ja-JP" sz="1200" b="0" strike="sngStrike" dirty="0">
                        <a:solidFill>
                          <a:schemeClr val="tx1"/>
                        </a:solidFill>
                        <a:latin typeface="游ゴシック" panose="020B0400000000000000" pitchFamily="50" charset="-128"/>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0288834"/>
                  </a:ext>
                </a:extLst>
              </a:tr>
              <a:tr h="125187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次年度の主な取組み</a:t>
                      </a:r>
                      <a:endParaRPr kumimoji="1" lang="ja-JP" altLang="en-US" sz="1600" b="1" dirty="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highlight>
                            <a:srgbClr val="00FF00"/>
                          </a:highlight>
                          <a:latin typeface="游ゴシック" panose="020B0400000000000000" pitchFamily="50" charset="-128"/>
                          <a:ea typeface="+mn-ea"/>
                        </a:rPr>
                        <a:t>■</a:t>
                      </a:r>
                      <a:r>
                        <a:rPr kumimoji="1" lang="ja-JP" altLang="en-US" sz="1100" b="1" dirty="0">
                          <a:solidFill>
                            <a:schemeClr val="tx1"/>
                          </a:solidFill>
                          <a:latin typeface="游ゴシック" panose="020B0400000000000000" pitchFamily="50" charset="-128"/>
                          <a:ea typeface="+mn-ea"/>
                        </a:rPr>
                        <a:t>介護支援専門員（ケアマネージャー）に対する啓発・人材育成</a:t>
                      </a:r>
                      <a:endParaRPr kumimoji="1" lang="en-US" altLang="ja-JP" sz="1100" b="1"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游ゴシック" panose="020B0400000000000000" pitchFamily="50" charset="-128"/>
                          <a:ea typeface="+mn-ea"/>
                        </a:rPr>
                        <a:t>■在宅歯科ケアステーションの活用促進</a:t>
                      </a:r>
                      <a:endParaRPr kumimoji="1" lang="en-US" altLang="ja-JP" sz="1100" b="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1" strike="noStrike" baseline="0" dirty="0">
                          <a:solidFill>
                            <a:schemeClr val="tx1"/>
                          </a:solidFill>
                          <a:highlight>
                            <a:srgbClr val="00FF00"/>
                          </a:highlight>
                          <a:latin typeface="游ゴシック" panose="020B0400000000000000" pitchFamily="50" charset="-128"/>
                          <a:ea typeface="+mn-ea"/>
                        </a:rPr>
                        <a:t>■</a:t>
                      </a:r>
                      <a:r>
                        <a:rPr kumimoji="1" lang="ja-JP" altLang="en-US" sz="1100" b="1" strike="noStrike" baseline="0" dirty="0">
                          <a:solidFill>
                            <a:schemeClr val="tx1"/>
                          </a:solidFill>
                          <a:latin typeface="游ゴシック" panose="020B0400000000000000" pitchFamily="50" charset="-128"/>
                          <a:ea typeface="+mn-ea"/>
                        </a:rPr>
                        <a:t>在宅歯科医療における摂食・嚥下障害対応を行う歯科医師・歯科衛生士の育成</a:t>
                      </a:r>
                      <a:endParaRPr kumimoji="1" lang="en-US" altLang="ja-JP" sz="1100" b="1" strike="noStrike" baseline="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游ゴシック" panose="020B0400000000000000" pitchFamily="50" charset="-128"/>
                          <a:ea typeface="+mn-ea"/>
                        </a:rPr>
                        <a:t>■</a:t>
                      </a:r>
                      <a:r>
                        <a:rPr kumimoji="1" lang="en-US" altLang="ja-JP" sz="1100" b="0" dirty="0">
                          <a:solidFill>
                            <a:schemeClr val="tx1"/>
                          </a:solidFill>
                          <a:latin typeface="游ゴシック" panose="020B0400000000000000" pitchFamily="50" charset="-128"/>
                          <a:ea typeface="+mn-ea"/>
                        </a:rPr>
                        <a:t>SNS</a:t>
                      </a:r>
                      <a:r>
                        <a:rPr kumimoji="1" lang="ja-JP" altLang="en-US" sz="1100" b="0" dirty="0">
                          <a:solidFill>
                            <a:schemeClr val="tx1"/>
                          </a:solidFill>
                          <a:latin typeface="游ゴシック" panose="020B0400000000000000" pitchFamily="50" charset="-128"/>
                          <a:ea typeface="+mn-ea"/>
                        </a:rPr>
                        <a:t>、「アスマイル」、府の広報媒体、公民連携の枠組みを活用し、幅広い世代の府民への啓発</a:t>
                      </a:r>
                      <a:endParaRPr kumimoji="1" lang="en-US" altLang="ja-JP" sz="1100" b="0" dirty="0">
                        <a:solidFill>
                          <a:schemeClr val="tx1"/>
                        </a:solidFill>
                        <a:latin typeface="游ゴシック" panose="020B0400000000000000" pitchFamily="50" charset="-128"/>
                        <a:ea typeface="+mn-ea"/>
                      </a:endParaRPr>
                    </a:p>
                    <a:p>
                      <a:pPr>
                        <a:lnSpc>
                          <a:spcPts val="1500"/>
                        </a:lnSpc>
                      </a:pPr>
                      <a:r>
                        <a:rPr kumimoji="1" lang="ja-JP" altLang="en-US" sz="1100" b="0" dirty="0">
                          <a:solidFill>
                            <a:schemeClr val="tx1"/>
                          </a:solidFill>
                          <a:latin typeface="+mn-ea"/>
                          <a:ea typeface="+mn-ea"/>
                        </a:rPr>
                        <a:t>■口腔保健支援センター</a:t>
                      </a:r>
                      <a:r>
                        <a:rPr kumimoji="1" lang="ja-JP" altLang="en-US" sz="1100" b="0" strike="noStrike" dirty="0">
                          <a:solidFill>
                            <a:schemeClr val="tx1"/>
                          </a:solidFill>
                          <a:latin typeface="+mn-ea"/>
                          <a:ea typeface="+mn-ea"/>
                        </a:rPr>
                        <a:t>による市町村支援を継続</a:t>
                      </a:r>
                      <a:endParaRPr kumimoji="1" lang="en-US" altLang="ja-JP" sz="1100" b="0" strike="noStrike"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游ゴシック" panose="020B0400000000000000" pitchFamily="50" charset="-128"/>
                          <a:ea typeface="+mn-ea"/>
                        </a:rPr>
                        <a:t>■</a:t>
                      </a:r>
                      <a:r>
                        <a:rPr kumimoji="1" lang="ja-JP" altLang="en-US" sz="1100" b="0" dirty="0">
                          <a:solidFill>
                            <a:schemeClr val="tx1"/>
                          </a:solidFill>
                          <a:latin typeface="+mn-ea"/>
                          <a:ea typeface="+mn-ea"/>
                        </a:rPr>
                        <a:t>働く世代のための</a:t>
                      </a:r>
                      <a:r>
                        <a:rPr kumimoji="1" lang="en-US" altLang="ja-JP" sz="1100" b="0" dirty="0">
                          <a:solidFill>
                            <a:schemeClr val="tx1"/>
                          </a:solidFill>
                          <a:latin typeface="+mn-ea"/>
                          <a:ea typeface="+mn-ea"/>
                        </a:rPr>
                        <a:t>8020</a:t>
                      </a:r>
                      <a:r>
                        <a:rPr kumimoji="1" lang="ja-JP" altLang="en-US" sz="1100" b="0" dirty="0">
                          <a:solidFill>
                            <a:schemeClr val="tx1"/>
                          </a:solidFill>
                          <a:latin typeface="+mn-ea"/>
                          <a:ea typeface="+mn-ea"/>
                        </a:rPr>
                        <a:t>リテラシー向上事業による企業の取組み支援</a:t>
                      </a:r>
                      <a:endParaRPr kumimoji="1" lang="en-US" altLang="ja-JP" sz="1100" b="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游ゴシック" panose="020B0400000000000000" pitchFamily="50" charset="-128"/>
                          <a:ea typeface="+mn-ea"/>
                        </a:rPr>
                        <a:t>■フレイルチェックの市町村及び職域での導入支援、フレイル認知度向上のための啓発</a:t>
                      </a:r>
                      <a:endParaRPr kumimoji="1" lang="en-US" altLang="ja-JP" sz="1100" b="0" dirty="0">
                        <a:solidFill>
                          <a:schemeClr val="tx1"/>
                        </a:solidFill>
                        <a:latin typeface="游ゴシック" panose="020B0400000000000000" pitchFamily="50" charset="-128"/>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42995435"/>
                  </a:ext>
                </a:extLst>
              </a:tr>
              <a:tr h="841822">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latin typeface="游ゴシック" panose="020B0400000000000000" pitchFamily="50" charset="-128"/>
                          <a:ea typeface="+mn-ea"/>
                        </a:rPr>
                        <a:t>令和８年度予算</a:t>
                      </a:r>
                      <a:endParaRPr kumimoji="1" lang="en-US" altLang="ja-JP" sz="1600" b="1" dirty="0">
                        <a:solidFill>
                          <a:schemeClr val="bg1"/>
                        </a:solidFill>
                        <a:latin typeface="游ゴシック" panose="020B0400000000000000" pitchFamily="50" charset="-128"/>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bg1"/>
                          </a:solidFill>
                          <a:latin typeface="+mn-ea"/>
                          <a:ea typeface="+mn-ea"/>
                        </a:rPr>
                        <a:t>（主要事業）</a:t>
                      </a:r>
                      <a:endParaRPr kumimoji="1" lang="ja-JP" altLang="en-US"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dirty="0">
                          <a:solidFill>
                            <a:schemeClr val="tx1"/>
                          </a:solidFill>
                          <a:latin typeface="+mn-ea"/>
                          <a:ea typeface="+mn-ea"/>
                        </a:rPr>
                        <a:t>生涯歯科保健推進事業（</a:t>
                      </a:r>
                      <a:r>
                        <a:rPr kumimoji="1" lang="en-US" altLang="ja-JP" sz="1100" dirty="0">
                          <a:solidFill>
                            <a:schemeClr val="tx1"/>
                          </a:solidFill>
                          <a:latin typeface="+mn-ea"/>
                          <a:ea typeface="+mn-ea"/>
                        </a:rPr>
                        <a:t>1,944</a:t>
                      </a:r>
                      <a:r>
                        <a:rPr kumimoji="1" lang="ja-JP" altLang="en-US" sz="1100" dirty="0">
                          <a:solidFill>
                            <a:schemeClr val="tx1"/>
                          </a:solidFill>
                          <a:latin typeface="+mn-ea"/>
                          <a:ea typeface="+mn-ea"/>
                        </a:rPr>
                        <a:t>千円）</a:t>
                      </a:r>
                      <a:endParaRPr kumimoji="1" lang="en-US" altLang="ja-JP" sz="110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dirty="0">
                          <a:solidFill>
                            <a:schemeClr val="tx1"/>
                          </a:solidFill>
                          <a:latin typeface="+mn-ea"/>
                          <a:ea typeface="+mn-ea"/>
                        </a:rPr>
                        <a:t>大阪府歯科口腔保健計画推進事業（</a:t>
                      </a:r>
                      <a:r>
                        <a:rPr kumimoji="1" lang="en-US" altLang="ja-JP" sz="1100" dirty="0">
                          <a:solidFill>
                            <a:schemeClr val="tx1"/>
                          </a:solidFill>
                          <a:latin typeface="+mn-ea"/>
                          <a:ea typeface="+mn-ea"/>
                        </a:rPr>
                        <a:t>6,695</a:t>
                      </a:r>
                      <a:r>
                        <a:rPr kumimoji="1" lang="ja-JP" altLang="en-US" sz="1100" dirty="0">
                          <a:solidFill>
                            <a:schemeClr val="tx1"/>
                          </a:solidFill>
                          <a:latin typeface="+mn-ea"/>
                          <a:ea typeface="+mn-ea"/>
                        </a:rPr>
                        <a:t>千円）</a:t>
                      </a:r>
                      <a:endParaRPr kumimoji="1" lang="en-US" altLang="ja-JP" sz="110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dirty="0">
                          <a:solidFill>
                            <a:schemeClr val="tx1"/>
                          </a:solidFill>
                          <a:latin typeface="+mn-ea"/>
                          <a:ea typeface="+mn-ea"/>
                        </a:rPr>
                        <a:t>８０２０運動推進特別事業（</a:t>
                      </a:r>
                      <a:r>
                        <a:rPr kumimoji="1" lang="en-US" altLang="ja-JP" sz="1100" dirty="0">
                          <a:solidFill>
                            <a:schemeClr val="tx1"/>
                          </a:solidFill>
                          <a:latin typeface="+mn-ea"/>
                          <a:ea typeface="+mn-ea"/>
                        </a:rPr>
                        <a:t>3,745</a:t>
                      </a:r>
                      <a:r>
                        <a:rPr kumimoji="1" lang="ja-JP" altLang="en-US" sz="1100" dirty="0">
                          <a:solidFill>
                            <a:schemeClr val="tx1"/>
                          </a:solidFill>
                          <a:latin typeface="+mn-ea"/>
                          <a:ea typeface="+mn-ea"/>
                        </a:rPr>
                        <a:t>千円）</a:t>
                      </a:r>
                      <a:endParaRPr kumimoji="1" lang="en-US" altLang="ja-JP" sz="110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在宅歯科医療における摂食・嚥下障害対応チーム育成事業（</a:t>
                      </a:r>
                      <a:r>
                        <a:rPr kumimoji="1" lang="en-US" altLang="ja-JP" sz="1100" b="0" dirty="0">
                          <a:solidFill>
                            <a:schemeClr val="tx1"/>
                          </a:solidFill>
                          <a:latin typeface="+mn-ea"/>
                          <a:ea typeface="+mn-ea"/>
                          <a:cs typeface="Calibri" panose="020F0502020204030204" pitchFamily="34" charset="0"/>
                        </a:rPr>
                        <a:t>3,462</a:t>
                      </a:r>
                      <a:r>
                        <a:rPr kumimoji="1" lang="ja-JP" altLang="en-US" sz="1100" b="0" dirty="0">
                          <a:solidFill>
                            <a:schemeClr val="tx1"/>
                          </a:solidFill>
                          <a:latin typeface="+mn-ea"/>
                          <a:ea typeface="+mn-ea"/>
                        </a:rPr>
                        <a:t>千円）</a:t>
                      </a:r>
                      <a:endParaRPr kumimoji="1" lang="en-US" altLang="ja-JP" sz="1100" b="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在宅高齢者の歯と口の健康向上推進事業（</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6,058</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 ）</a:t>
                      </a:r>
                      <a:endParaRPr kumimoji="1" lang="en-US" altLang="ja-JP" sz="11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健康格差の解決プログラム促進事業（フレイル予防）（</a:t>
                      </a:r>
                      <a:r>
                        <a:rPr kumimoji="1" lang="en-US" altLang="ja-JP" sz="1100" b="0" i="0" u="none" strike="noStrike" kern="1200" cap="none" spc="0" normalizeH="0" baseline="0" noProof="0" dirty="0">
                          <a:ln>
                            <a:noFill/>
                          </a:ln>
                          <a:solidFill>
                            <a:schemeClr val="tx1"/>
                          </a:solidFill>
                          <a:effectLst/>
                          <a:uLnTx/>
                          <a:uFillTx/>
                          <a:latin typeface="+mn-ea"/>
                          <a:ea typeface="+mn-ea"/>
                          <a:cs typeface="Calibri" panose="020F0502020204030204" pitchFamily="34" charset="0"/>
                        </a:rPr>
                        <a:t>6,114</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a:t>
                      </a:r>
                      <a:endParaRPr kumimoji="1" lang="en-US" altLang="ja-JP" sz="1400" b="0" i="0" u="none" strike="noStrike" kern="1200" cap="none" spc="0" normalizeH="0" baseline="0" noProof="0" dirty="0">
                        <a:ln>
                          <a:noFill/>
                        </a:ln>
                        <a:solidFill>
                          <a:schemeClr val="tx1"/>
                        </a:solidFill>
                        <a:effectLst/>
                        <a:uLnTx/>
                        <a:uFillTx/>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1613950"/>
                  </a:ext>
                </a:extLst>
              </a:tr>
            </a:tbl>
          </a:graphicData>
        </a:graphic>
      </p:graphicFrame>
      <p:sp>
        <p:nvSpPr>
          <p:cNvPr id="4" name="テキスト ボックス 3">
            <a:extLst>
              <a:ext uri="{FF2B5EF4-FFF2-40B4-BE49-F238E27FC236}">
                <a16:creationId xmlns:a16="http://schemas.microsoft.com/office/drawing/2014/main" id="{4183477E-115F-4F27-AE2B-9E2566AE929D}"/>
              </a:ext>
            </a:extLst>
          </p:cNvPr>
          <p:cNvSpPr txBox="1"/>
          <p:nvPr/>
        </p:nvSpPr>
        <p:spPr>
          <a:xfrm>
            <a:off x="8058640" y="15424"/>
            <a:ext cx="14670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highlight>
                  <a:srgbClr val="00FF00"/>
                </a:highlight>
                <a:uLnTx/>
                <a:uFillTx/>
                <a:latin typeface="游ゴシック" panose="020B0400000000000000" pitchFamily="50" charset="-128"/>
                <a:ea typeface="游ゴシック" panose="020B0400000000000000"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特に説明したい項目</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スライド番号プレースホルダー 1">
            <a:extLst>
              <a:ext uri="{FF2B5EF4-FFF2-40B4-BE49-F238E27FC236}">
                <a16:creationId xmlns:a16="http://schemas.microsoft.com/office/drawing/2014/main" id="{568E0EE4-233C-457E-B669-62DFA9FCD0F5}"/>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85</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0176261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768986"/>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１　歯科疾患の予防・早期発見、口の機能の維持向上</a:t>
            </a:r>
          </a:p>
        </p:txBody>
      </p:sp>
      <p:sp>
        <p:nvSpPr>
          <p:cNvPr id="8" name="正方形/長方形 7"/>
          <p:cNvSpPr/>
          <p:nvPr/>
        </p:nvSpPr>
        <p:spPr>
          <a:xfrm>
            <a:off x="151579" y="868874"/>
            <a:ext cx="9369380" cy="579318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計画Ｐ</a:t>
            </a:r>
            <a:r>
              <a:rPr kumimoji="1" lang="en-US" altLang="ja-JP" sz="1800" b="1" i="0" u="none" strike="noStrike" kern="1200" cap="none" spc="0" normalizeH="0" baseline="0" noProof="0">
                <a:ln>
                  <a:noFill/>
                </a:ln>
                <a:solidFill>
                  <a:prstClr val="white"/>
                </a:solidFill>
                <a:effectLst/>
                <a:uLnTx/>
                <a:uFillTx/>
                <a:latin typeface="游ゴシック" panose="020B0400000000000000" pitchFamily="50" charset="-128"/>
                <a:ea typeface="游ゴシック" panose="020B0400000000000000" pitchFamily="50" charset="-128"/>
                <a:cs typeface="+mn-cs"/>
              </a:rPr>
              <a:t>59</a:t>
            </a:r>
            <a:endParaRPr kumimoji="1" lang="en-US" altLang="ja-JP" sz="18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19" name="表 18"/>
          <p:cNvGraphicFramePr>
            <a:graphicFrameLocks noGrp="1"/>
          </p:cNvGraphicFramePr>
          <p:nvPr/>
        </p:nvGraphicFramePr>
        <p:xfrm>
          <a:off x="530346" y="4463388"/>
          <a:ext cx="8855998" cy="2011204"/>
        </p:xfrm>
        <a:graphic>
          <a:graphicData uri="http://schemas.openxmlformats.org/drawingml/2006/table">
            <a:tbl>
              <a:tblPr firstRow="1" firstCol="1" bandRow="1">
                <a:tableStyleId>{5C22544A-7EE6-4342-B048-85BDC9FD1C3A}</a:tableStyleId>
              </a:tblPr>
              <a:tblGrid>
                <a:gridCol w="448479">
                  <a:extLst>
                    <a:ext uri="{9D8B030D-6E8A-4147-A177-3AD203B41FA5}">
                      <a16:colId xmlns:a16="http://schemas.microsoft.com/office/drawing/2014/main" val="20000"/>
                    </a:ext>
                  </a:extLst>
                </a:gridCol>
                <a:gridCol w="3160468">
                  <a:extLst>
                    <a:ext uri="{9D8B030D-6E8A-4147-A177-3AD203B41FA5}">
                      <a16:colId xmlns:a16="http://schemas.microsoft.com/office/drawing/2014/main" val="20001"/>
                    </a:ext>
                  </a:extLst>
                </a:gridCol>
                <a:gridCol w="1885950">
                  <a:extLst>
                    <a:ext uri="{9D8B030D-6E8A-4147-A177-3AD203B41FA5}">
                      <a16:colId xmlns:a16="http://schemas.microsoft.com/office/drawing/2014/main" val="20002"/>
                    </a:ext>
                  </a:extLst>
                </a:gridCol>
                <a:gridCol w="1820636">
                  <a:extLst>
                    <a:ext uri="{9D8B030D-6E8A-4147-A177-3AD203B41FA5}">
                      <a16:colId xmlns:a16="http://schemas.microsoft.com/office/drawing/2014/main" val="60339285"/>
                    </a:ext>
                  </a:extLst>
                </a:gridCol>
                <a:gridCol w="1540465">
                  <a:extLst>
                    <a:ext uri="{9D8B030D-6E8A-4147-A177-3AD203B41FA5}">
                      <a16:colId xmlns:a16="http://schemas.microsoft.com/office/drawing/2014/main" val="20003"/>
                    </a:ext>
                  </a:extLst>
                </a:gridCol>
              </a:tblGrid>
              <a:tr h="402368">
                <a:tc>
                  <a:txBody>
                    <a:bodyPr/>
                    <a:lstStyle/>
                    <a:p>
                      <a:pPr algn="ctr" fontAlgn="auto">
                        <a:lnSpc>
                          <a:spcPts val="1600"/>
                        </a:lnSpc>
                        <a:spcAft>
                          <a:spcPts val="0"/>
                        </a:spcAft>
                      </a:pPr>
                      <a:r>
                        <a:rPr lang="ja-JP" sz="1400" dirty="0">
                          <a:effectLst/>
                          <a:latin typeface="+mn-ea"/>
                          <a:ea typeface="+mn-ea"/>
                        </a:rPr>
                        <a:t>　</a:t>
                      </a:r>
                      <a:endParaRPr lang="ja-JP" sz="1400"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個別目標</a:t>
                      </a:r>
                      <a:endParaRPr lang="ja-JP" sz="1200" dirty="0">
                        <a:solidFill>
                          <a:schemeClr val="bg1"/>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a:t>
                      </a:r>
                      <a:r>
                        <a:rPr lang="ja-JP" sz="1200" dirty="0">
                          <a:effectLst/>
                          <a:latin typeface="+mn-ea"/>
                          <a:ea typeface="+mn-ea"/>
                        </a:rPr>
                        <a:t>の</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200" baseline="0" dirty="0">
                          <a:solidFill>
                            <a:schemeClr val="bg1"/>
                          </a:solidFill>
                          <a:effectLst/>
                          <a:latin typeface="游ゴシック" panose="020B0400000000000000" pitchFamily="50" charset="-128"/>
                          <a:ea typeface="+mn-ea"/>
                          <a:cs typeface="HG丸ｺﾞｼｯｸM-PRO"/>
                        </a:rPr>
                        <a:t>現状値</a:t>
                      </a:r>
                      <a:endParaRPr lang="ja-JP" altLang="ja-JP" sz="1200" baseline="0" dirty="0">
                        <a:solidFill>
                          <a:schemeClr val="bg1"/>
                        </a:solidFill>
                        <a:effectLst/>
                        <a:latin typeface="游ゴシック" panose="020B0400000000000000" pitchFamily="50" charset="-128"/>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202</a:t>
                      </a:r>
                      <a:r>
                        <a:rPr lang="en-US" altLang="ja-JP" sz="1200" dirty="0">
                          <a:effectLst/>
                          <a:latin typeface="+mn-ea"/>
                          <a:ea typeface="+mn-ea"/>
                        </a:rPr>
                        <a:t>35</a:t>
                      </a:r>
                      <a:r>
                        <a:rPr lang="ja-JP" sz="1200" dirty="0">
                          <a:effectLst/>
                          <a:latin typeface="+mn-ea"/>
                          <a:ea typeface="+mn-ea"/>
                        </a:rPr>
                        <a:t>年度の目標</a:t>
                      </a:r>
                      <a:endParaRPr lang="ja-JP" sz="1200" dirty="0">
                        <a:solidFill>
                          <a:srgbClr val="000000"/>
                        </a:solidFill>
                        <a:effectLst/>
                        <a:latin typeface="+mn-ea"/>
                        <a:ea typeface="+mn-ea"/>
                        <a:cs typeface="HG丸ｺﾞｼｯｸM-PRO"/>
                      </a:endParaRPr>
                    </a:p>
                  </a:txBody>
                  <a:tcPr marL="62865" marR="628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682873">
                <a:tc>
                  <a:txBody>
                    <a:bodyPr/>
                    <a:lstStyle/>
                    <a:p>
                      <a:pPr algn="ctr" fontAlgn="auto">
                        <a:lnSpc>
                          <a:spcPts val="1600"/>
                        </a:lnSpc>
                        <a:spcAft>
                          <a:spcPts val="0"/>
                        </a:spcAft>
                      </a:pPr>
                      <a:r>
                        <a:rPr lang="en-US" sz="1400" dirty="0">
                          <a:effectLst/>
                          <a:latin typeface="+mn-ea"/>
                          <a:ea typeface="+mn-ea"/>
                        </a:rPr>
                        <a:t>17</a:t>
                      </a:r>
                      <a:endParaRPr lang="ja-JP" sz="1400"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dirty="0">
                          <a:effectLst/>
                          <a:latin typeface="+mn-ea"/>
                          <a:ea typeface="+mn-ea"/>
                        </a:rPr>
                        <a:t>要介護高齢者が利用する施設での定期的な歯科健診の実施の増加</a:t>
                      </a:r>
                      <a:endParaRPr lang="en-US" altLang="ja-JP" sz="1200" b="1" dirty="0">
                        <a:effectLst/>
                        <a:latin typeface="+mn-ea"/>
                        <a:ea typeface="+mn-ea"/>
                      </a:endParaRPr>
                    </a:p>
                    <a:p>
                      <a:pPr algn="l" fontAlgn="auto">
                        <a:lnSpc>
                          <a:spcPts val="1600"/>
                        </a:lnSpc>
                        <a:spcAft>
                          <a:spcPts val="0"/>
                        </a:spcAft>
                      </a:pPr>
                      <a:r>
                        <a:rPr lang="en-US" altLang="ja-JP" sz="1200" b="1" dirty="0">
                          <a:effectLst/>
                          <a:latin typeface="+mn-ea"/>
                          <a:ea typeface="+mn-ea"/>
                        </a:rPr>
                        <a:t>【</a:t>
                      </a:r>
                      <a:r>
                        <a:rPr lang="ja-JP" altLang="en-US" sz="1200" b="1" dirty="0">
                          <a:effectLst/>
                          <a:latin typeface="+mn-ea"/>
                          <a:ea typeface="+mn-ea"/>
                        </a:rPr>
                        <a:t>府内の介護老人保健施設等における歯科保健の取り組みについての調査</a:t>
                      </a:r>
                      <a:r>
                        <a:rPr lang="en-US" altLang="ja-JP" sz="1200" b="1" dirty="0">
                          <a:effectLst/>
                          <a:latin typeface="+mn-ea"/>
                          <a:ea typeface="+mn-ea"/>
                        </a:rPr>
                        <a:t>】</a:t>
                      </a:r>
                      <a:endParaRPr lang="ja-JP" altLang="en-US" sz="1200" b="1" dirty="0">
                        <a:effectLst/>
                        <a:latin typeface="+mn-ea"/>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tx1"/>
                          </a:solidFill>
                          <a:effectLst/>
                          <a:latin typeface="+mn-ea"/>
                          <a:ea typeface="+mn-ea"/>
                        </a:rPr>
                        <a:t>55.1</a:t>
                      </a:r>
                      <a:r>
                        <a:rPr lang="ja-JP" sz="1200" b="1" dirty="0">
                          <a:solidFill>
                            <a:schemeClr val="tx1"/>
                          </a:solidFill>
                          <a:effectLst/>
                          <a:latin typeface="+mn-ea"/>
                          <a:ea typeface="+mn-ea"/>
                        </a:rPr>
                        <a:t>％</a:t>
                      </a:r>
                    </a:p>
                    <a:p>
                      <a:pPr algn="ctr" fontAlgn="auto">
                        <a:lnSpc>
                          <a:spcPts val="1600"/>
                        </a:lnSpc>
                        <a:spcAft>
                          <a:spcPts val="0"/>
                        </a:spcAft>
                      </a:pPr>
                      <a:r>
                        <a:rPr lang="ja-JP" sz="1200" b="1" dirty="0">
                          <a:solidFill>
                            <a:schemeClr val="tx1"/>
                          </a:solidFill>
                          <a:effectLst/>
                          <a:latin typeface="+mn-ea"/>
                          <a:ea typeface="+mn-ea"/>
                        </a:rPr>
                        <a:t>【</a:t>
                      </a:r>
                      <a:r>
                        <a:rPr lang="ja-JP" altLang="en-US" sz="1200" b="1" dirty="0">
                          <a:solidFill>
                            <a:schemeClr val="tx1"/>
                          </a:solidFill>
                          <a:effectLst/>
                          <a:latin typeface="+mn-ea"/>
                          <a:ea typeface="+mn-ea"/>
                        </a:rPr>
                        <a:t>令和４</a:t>
                      </a:r>
                      <a:r>
                        <a:rPr lang="ja-JP" sz="1200" b="1" dirty="0">
                          <a:solidFill>
                            <a:schemeClr val="tx1"/>
                          </a:solidFill>
                          <a:effectLst/>
                          <a:latin typeface="+mn-ea"/>
                          <a:ea typeface="+mn-ea"/>
                        </a:rPr>
                        <a:t>（</a:t>
                      </a:r>
                      <a:r>
                        <a:rPr lang="en-US" sz="1200" b="1" dirty="0">
                          <a:solidFill>
                            <a:schemeClr val="tx1"/>
                          </a:solidFill>
                          <a:effectLst/>
                          <a:latin typeface="+mn-ea"/>
                          <a:ea typeface="+mn-ea"/>
                        </a:rPr>
                        <a:t>20</a:t>
                      </a:r>
                      <a:r>
                        <a:rPr lang="en-US" altLang="ja-JP" sz="1200" b="1" dirty="0">
                          <a:solidFill>
                            <a:schemeClr val="tx1"/>
                          </a:solidFill>
                          <a:effectLst/>
                          <a:latin typeface="+mn-ea"/>
                          <a:ea typeface="+mn-ea"/>
                        </a:rPr>
                        <a:t>22</a:t>
                      </a:r>
                      <a:r>
                        <a:rPr lang="ja-JP" sz="1200" b="1" dirty="0">
                          <a:solidFill>
                            <a:schemeClr val="tx1"/>
                          </a:solidFill>
                          <a:effectLst/>
                          <a:latin typeface="+mn-ea"/>
                          <a:ea typeface="+mn-ea"/>
                        </a:rPr>
                        <a:t>）年】</a:t>
                      </a:r>
                      <a:endParaRPr lang="ja-JP" sz="12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tx1"/>
                          </a:solidFill>
                          <a:effectLst/>
                          <a:latin typeface="+mn-ea"/>
                          <a:ea typeface="+mn-ea"/>
                        </a:rPr>
                        <a:t>69.3</a:t>
                      </a:r>
                      <a:r>
                        <a:rPr lang="ja-JP" altLang="ja-JP" sz="1200" b="1" dirty="0">
                          <a:solidFill>
                            <a:schemeClr val="tx1"/>
                          </a:solidFill>
                          <a:effectLst/>
                          <a:latin typeface="+mn-ea"/>
                          <a:ea typeface="+mn-ea"/>
                        </a:rPr>
                        <a:t>％</a:t>
                      </a:r>
                      <a:r>
                        <a:rPr lang="ja-JP" altLang="en-US" sz="1200" b="1" dirty="0">
                          <a:solidFill>
                            <a:schemeClr val="tx1"/>
                          </a:solidFill>
                          <a:effectLst/>
                          <a:latin typeface="+mn-ea"/>
                          <a:ea typeface="+mn-ea"/>
                        </a:rPr>
                        <a:t>［○］</a:t>
                      </a:r>
                      <a:endParaRPr lang="ja-JP" altLang="ja-JP" sz="1200" b="1" dirty="0">
                        <a:solidFill>
                          <a:schemeClr val="tx1"/>
                        </a:solidFill>
                        <a:effectLst/>
                        <a:latin typeface="+mn-ea"/>
                        <a:ea typeface="+mn-ea"/>
                      </a:endParaRPr>
                    </a:p>
                    <a:p>
                      <a:pPr algn="ctr" fontAlgn="auto">
                        <a:lnSpc>
                          <a:spcPts val="1600"/>
                        </a:lnSpc>
                        <a:spcAft>
                          <a:spcPts val="0"/>
                        </a:spcAft>
                      </a:pPr>
                      <a:r>
                        <a:rPr lang="ja-JP" altLang="ja-JP" sz="1200" b="1" dirty="0">
                          <a:solidFill>
                            <a:schemeClr val="tx1"/>
                          </a:solidFill>
                          <a:effectLst/>
                          <a:latin typeface="+mn-ea"/>
                          <a:ea typeface="+mn-ea"/>
                        </a:rPr>
                        <a:t>【</a:t>
                      </a:r>
                      <a:r>
                        <a:rPr lang="ja-JP" altLang="en-US" sz="1200" b="1" dirty="0">
                          <a:solidFill>
                            <a:schemeClr val="tx1"/>
                          </a:solidFill>
                          <a:effectLst/>
                          <a:latin typeface="+mn-ea"/>
                          <a:ea typeface="+mn-ea"/>
                        </a:rPr>
                        <a:t>令和</a:t>
                      </a:r>
                      <a:r>
                        <a:rPr lang="en-US" altLang="ja-JP" sz="1200" b="1" dirty="0">
                          <a:solidFill>
                            <a:schemeClr val="tx1"/>
                          </a:solidFill>
                          <a:effectLst/>
                          <a:latin typeface="+mn-ea"/>
                          <a:ea typeface="+mn-ea"/>
                        </a:rPr>
                        <a:t>7</a:t>
                      </a:r>
                      <a:r>
                        <a:rPr lang="ja-JP" altLang="ja-JP" sz="1200" b="1" dirty="0">
                          <a:solidFill>
                            <a:schemeClr val="tx1"/>
                          </a:solidFill>
                          <a:effectLst/>
                          <a:latin typeface="+mn-ea"/>
                          <a:ea typeface="+mn-ea"/>
                        </a:rPr>
                        <a:t>（</a:t>
                      </a:r>
                      <a:r>
                        <a:rPr lang="en-US" altLang="ja-JP" sz="1200" b="1" dirty="0">
                          <a:solidFill>
                            <a:schemeClr val="tx1"/>
                          </a:solidFill>
                          <a:effectLst/>
                          <a:latin typeface="+mn-ea"/>
                          <a:ea typeface="+mn-ea"/>
                        </a:rPr>
                        <a:t>2025</a:t>
                      </a:r>
                      <a:r>
                        <a:rPr lang="ja-JP" altLang="ja-JP" sz="1200" b="1" dirty="0">
                          <a:solidFill>
                            <a:schemeClr val="tx1"/>
                          </a:solidFill>
                          <a:effectLst/>
                          <a:latin typeface="+mn-ea"/>
                          <a:ea typeface="+mn-ea"/>
                        </a:rPr>
                        <a:t>）年】</a:t>
                      </a:r>
                      <a:endParaRPr lang="ja-JP" altLang="ja-JP" sz="12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dk1"/>
                          </a:solidFill>
                          <a:effectLst/>
                          <a:latin typeface="+mn-ea"/>
                          <a:ea typeface="+mn-ea"/>
                          <a:cs typeface="+mn-cs"/>
                        </a:rPr>
                        <a:t>70</a:t>
                      </a:r>
                      <a:r>
                        <a:rPr lang="ja-JP" altLang="en-US" sz="1200" b="1" dirty="0">
                          <a:solidFill>
                            <a:schemeClr val="dk1"/>
                          </a:solidFill>
                          <a:effectLst/>
                          <a:latin typeface="+mn-ea"/>
                          <a:ea typeface="+mn-ea"/>
                          <a:cs typeface="+mn-cs"/>
                        </a:rPr>
                        <a:t>％以上</a:t>
                      </a:r>
                      <a:endParaRPr lang="ja-JP" sz="12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9985">
                <a:tc>
                  <a:txBody>
                    <a:bodyPr/>
                    <a:lstStyle/>
                    <a:p>
                      <a:pPr algn="ctr" fontAlgn="auto">
                        <a:lnSpc>
                          <a:spcPts val="1600"/>
                        </a:lnSpc>
                        <a:spcAft>
                          <a:spcPts val="0"/>
                        </a:spcAft>
                      </a:pPr>
                      <a:r>
                        <a:rPr lang="en-US" altLang="ja-JP" sz="1400" dirty="0">
                          <a:solidFill>
                            <a:schemeClr val="bg1"/>
                          </a:solidFill>
                          <a:effectLst/>
                          <a:latin typeface="+mn-ea"/>
                          <a:ea typeface="+mn-ea"/>
                          <a:cs typeface="HG丸ｺﾞｼｯｸM-PRO"/>
                        </a:rPr>
                        <a:t>18</a:t>
                      </a:r>
                      <a:endParaRPr lang="ja-JP" sz="1400" dirty="0">
                        <a:solidFill>
                          <a:schemeClr val="bg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dirty="0">
                          <a:effectLst/>
                          <a:latin typeface="+mn-ea"/>
                          <a:ea typeface="+mn-ea"/>
                        </a:rPr>
                        <a:t>障がい児及び障がい者入所施設での定期的な歯科健診の実施の増加</a:t>
                      </a:r>
                      <a:endParaRPr lang="en-US" altLang="ja-JP" sz="1200" b="1" dirty="0">
                        <a:effectLst/>
                        <a:latin typeface="+mn-ea"/>
                        <a:ea typeface="+mn-ea"/>
                      </a:endParaRPr>
                    </a:p>
                    <a:p>
                      <a:pPr algn="l" fontAlgn="auto">
                        <a:lnSpc>
                          <a:spcPts val="1600"/>
                        </a:lnSpc>
                        <a:spcAft>
                          <a:spcPts val="0"/>
                        </a:spcAft>
                      </a:pPr>
                      <a:r>
                        <a:rPr lang="en-US" altLang="ja-JP" sz="1200" b="1" dirty="0">
                          <a:effectLst/>
                          <a:latin typeface="+mn-ea"/>
                          <a:ea typeface="+mn-ea"/>
                        </a:rPr>
                        <a:t>【</a:t>
                      </a:r>
                      <a:r>
                        <a:rPr lang="ja-JP" altLang="en-US" sz="1200" b="1" dirty="0">
                          <a:effectLst/>
                          <a:latin typeface="+mn-ea"/>
                          <a:ea typeface="+mn-ea"/>
                        </a:rPr>
                        <a:t>府内の障がい者（児）入所施設における歯科保健の取り組みについての調査</a:t>
                      </a:r>
                      <a:r>
                        <a:rPr lang="en-US" altLang="ja-JP" sz="1200" b="1" dirty="0">
                          <a:effectLst/>
                          <a:latin typeface="+mn-ea"/>
                          <a:ea typeface="+mn-ea"/>
                        </a:rPr>
                        <a:t>】</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tx1"/>
                          </a:solidFill>
                          <a:effectLst/>
                          <a:latin typeface="+mn-ea"/>
                          <a:ea typeface="+mn-ea"/>
                        </a:rPr>
                        <a:t>70.0</a:t>
                      </a:r>
                      <a:r>
                        <a:rPr lang="ja-JP" altLang="ja-JP" sz="1200" b="1" dirty="0">
                          <a:solidFill>
                            <a:schemeClr val="tx1"/>
                          </a:solidFill>
                          <a:effectLst/>
                          <a:latin typeface="+mn-ea"/>
                          <a:ea typeface="+mn-ea"/>
                        </a:rPr>
                        <a:t>％</a:t>
                      </a:r>
                    </a:p>
                    <a:p>
                      <a:pPr algn="ctr" fontAlgn="auto">
                        <a:lnSpc>
                          <a:spcPts val="1600"/>
                        </a:lnSpc>
                        <a:spcAft>
                          <a:spcPts val="0"/>
                        </a:spcAft>
                      </a:pPr>
                      <a:r>
                        <a:rPr lang="ja-JP" altLang="ja-JP" sz="1200" b="1" dirty="0">
                          <a:solidFill>
                            <a:schemeClr val="tx1"/>
                          </a:solidFill>
                          <a:effectLst/>
                          <a:latin typeface="+mn-ea"/>
                          <a:ea typeface="+mn-ea"/>
                        </a:rPr>
                        <a:t>【</a:t>
                      </a:r>
                      <a:r>
                        <a:rPr lang="ja-JP" altLang="en-US" sz="1200" b="1" dirty="0">
                          <a:solidFill>
                            <a:schemeClr val="tx1"/>
                          </a:solidFill>
                          <a:effectLst/>
                          <a:latin typeface="+mn-ea"/>
                          <a:ea typeface="+mn-ea"/>
                        </a:rPr>
                        <a:t>令和４</a:t>
                      </a:r>
                      <a:r>
                        <a:rPr lang="ja-JP" altLang="ja-JP" sz="1200" b="1" dirty="0">
                          <a:solidFill>
                            <a:schemeClr val="tx1"/>
                          </a:solidFill>
                          <a:effectLst/>
                          <a:latin typeface="+mn-ea"/>
                          <a:ea typeface="+mn-ea"/>
                        </a:rPr>
                        <a:t>（</a:t>
                      </a:r>
                      <a:r>
                        <a:rPr lang="en-US" altLang="ja-JP" sz="1200" b="1" dirty="0">
                          <a:solidFill>
                            <a:schemeClr val="tx1"/>
                          </a:solidFill>
                          <a:effectLst/>
                          <a:latin typeface="+mn-ea"/>
                          <a:ea typeface="+mn-ea"/>
                        </a:rPr>
                        <a:t>2022</a:t>
                      </a:r>
                      <a:r>
                        <a:rPr lang="ja-JP" altLang="ja-JP" sz="1200" b="1" dirty="0">
                          <a:solidFill>
                            <a:schemeClr val="tx1"/>
                          </a:solidFill>
                          <a:effectLst/>
                          <a:latin typeface="+mn-ea"/>
                          <a:ea typeface="+mn-ea"/>
                        </a:rPr>
                        <a:t>）年】</a:t>
                      </a:r>
                      <a:endParaRPr lang="ja-JP" altLang="ja-JP" sz="12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tx1"/>
                          </a:solidFill>
                          <a:effectLst/>
                          <a:latin typeface="+mn-ea"/>
                          <a:ea typeface="+mn-ea"/>
                        </a:rPr>
                        <a:t>84.0</a:t>
                      </a:r>
                      <a:r>
                        <a:rPr lang="ja-JP" altLang="ja-JP" sz="1200" b="1" dirty="0">
                          <a:solidFill>
                            <a:schemeClr val="tx1"/>
                          </a:solidFill>
                          <a:effectLst/>
                          <a:latin typeface="+mn-ea"/>
                          <a:ea typeface="+mn-ea"/>
                        </a:rPr>
                        <a:t>％</a:t>
                      </a:r>
                      <a:r>
                        <a:rPr lang="ja-JP" altLang="en-US" sz="1200" b="1" dirty="0">
                          <a:solidFill>
                            <a:schemeClr val="tx1"/>
                          </a:solidFill>
                          <a:effectLst/>
                          <a:latin typeface="+mn-ea"/>
                          <a:ea typeface="+mn-ea"/>
                        </a:rPr>
                        <a:t>［○］</a:t>
                      </a:r>
                      <a:endParaRPr lang="ja-JP" altLang="ja-JP" sz="1200" b="1" dirty="0">
                        <a:solidFill>
                          <a:schemeClr val="tx1"/>
                        </a:solidFill>
                        <a:effectLst/>
                        <a:latin typeface="+mn-ea"/>
                        <a:ea typeface="+mn-ea"/>
                      </a:endParaRPr>
                    </a:p>
                    <a:p>
                      <a:pPr algn="ctr" fontAlgn="auto">
                        <a:lnSpc>
                          <a:spcPts val="1600"/>
                        </a:lnSpc>
                        <a:spcAft>
                          <a:spcPts val="0"/>
                        </a:spcAft>
                      </a:pPr>
                      <a:r>
                        <a:rPr lang="ja-JP" altLang="ja-JP" sz="1200" b="1" dirty="0">
                          <a:solidFill>
                            <a:schemeClr val="tx1"/>
                          </a:solidFill>
                          <a:effectLst/>
                          <a:latin typeface="+mn-ea"/>
                          <a:ea typeface="+mn-ea"/>
                        </a:rPr>
                        <a:t>【</a:t>
                      </a:r>
                      <a:r>
                        <a:rPr lang="ja-JP" altLang="en-US" sz="1200" b="1" dirty="0">
                          <a:solidFill>
                            <a:schemeClr val="tx1"/>
                          </a:solidFill>
                          <a:effectLst/>
                          <a:latin typeface="+mn-ea"/>
                          <a:ea typeface="+mn-ea"/>
                        </a:rPr>
                        <a:t>令和</a:t>
                      </a:r>
                      <a:r>
                        <a:rPr lang="en-US" altLang="ja-JP" sz="1200" b="1" dirty="0">
                          <a:solidFill>
                            <a:schemeClr val="tx1"/>
                          </a:solidFill>
                          <a:effectLst/>
                          <a:latin typeface="+mn-ea"/>
                          <a:ea typeface="+mn-ea"/>
                        </a:rPr>
                        <a:t>7</a:t>
                      </a:r>
                      <a:r>
                        <a:rPr lang="ja-JP" altLang="ja-JP" sz="1200" b="1" dirty="0">
                          <a:solidFill>
                            <a:schemeClr val="tx1"/>
                          </a:solidFill>
                          <a:effectLst/>
                          <a:latin typeface="+mn-ea"/>
                          <a:ea typeface="+mn-ea"/>
                        </a:rPr>
                        <a:t>（</a:t>
                      </a:r>
                      <a:r>
                        <a:rPr lang="en-US" altLang="ja-JP" sz="1200" b="1" dirty="0">
                          <a:solidFill>
                            <a:schemeClr val="tx1"/>
                          </a:solidFill>
                          <a:effectLst/>
                          <a:latin typeface="+mn-ea"/>
                          <a:ea typeface="+mn-ea"/>
                        </a:rPr>
                        <a:t>2025</a:t>
                      </a:r>
                      <a:r>
                        <a:rPr lang="ja-JP" altLang="ja-JP" sz="1200" b="1" dirty="0">
                          <a:solidFill>
                            <a:schemeClr val="tx1"/>
                          </a:solidFill>
                          <a:effectLst/>
                          <a:latin typeface="+mn-ea"/>
                          <a:ea typeface="+mn-ea"/>
                        </a:rPr>
                        <a:t>）年】</a:t>
                      </a:r>
                      <a:endParaRPr lang="ja-JP" altLang="ja-JP" sz="12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dk1"/>
                          </a:solidFill>
                          <a:effectLst/>
                          <a:latin typeface="+mn-ea"/>
                          <a:ea typeface="+mn-ea"/>
                          <a:cs typeface="+mn-cs"/>
                        </a:rPr>
                        <a:t>90</a:t>
                      </a:r>
                      <a:r>
                        <a:rPr lang="ja-JP" altLang="en-US" sz="1200" b="1" dirty="0">
                          <a:solidFill>
                            <a:schemeClr val="dk1"/>
                          </a:solidFill>
                          <a:effectLst/>
                          <a:latin typeface="+mn-ea"/>
                          <a:ea typeface="+mn-ea"/>
                          <a:cs typeface="+mn-cs"/>
                        </a:rPr>
                        <a:t>％以上</a:t>
                      </a:r>
                      <a:endParaRPr lang="ja-JP" altLang="ja-JP" sz="12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8162636"/>
                  </a:ext>
                </a:extLst>
              </a:tr>
            </a:tbl>
          </a:graphicData>
        </a:graphic>
      </p:graphicFrame>
      <p:sp>
        <p:nvSpPr>
          <p:cNvPr id="15" name="正方形/長方形 14"/>
          <p:cNvSpPr/>
          <p:nvPr/>
        </p:nvSpPr>
        <p:spPr>
          <a:xfrm>
            <a:off x="151579" y="865219"/>
            <a:ext cx="5514435" cy="612604"/>
          </a:xfrm>
          <a:prstGeom prst="rect">
            <a:avLst/>
          </a:prstGeom>
          <a:solidFill>
            <a:srgbClr val="002060"/>
          </a:solidFill>
        </p:spPr>
        <p:txBody>
          <a:bodyPr wrap="square" anchor="ctr">
            <a:spAutoFit/>
          </a:bodyPr>
          <a:lstStyle/>
          <a:p>
            <a:pPr marL="0" marR="0" lvl="0" indent="0" algn="l" defTabSz="457200" rtl="0" eaLnBrk="1" fontAlgn="auto" latinLnBrk="0" hangingPunct="1">
              <a:lnSpc>
                <a:spcPts val="2000"/>
              </a:lnSpc>
              <a:spcBef>
                <a:spcPts val="0"/>
              </a:spcBef>
              <a:spcAft>
                <a:spcPts val="0"/>
              </a:spcAft>
              <a:buClrTx/>
              <a:buSzTx/>
              <a:buFontTx/>
              <a:buNone/>
              <a:tabLst/>
              <a:defRPr/>
            </a:pP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mn-cs"/>
              </a:rPr>
              <a:t>（５）歯科受診をすることへ配慮が必要な人</a:t>
            </a:r>
            <a:endParaRPr kumimoji="1" lang="en-US" altLang="ja-JP"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2000"/>
              </a:lnSpc>
              <a:spcBef>
                <a:spcPts val="0"/>
              </a:spcBef>
              <a:spcAft>
                <a:spcPts val="0"/>
              </a:spcAft>
              <a:buClrTx/>
              <a:buSzTx/>
              <a:buFontTx/>
              <a:buNone/>
              <a:tabLst/>
              <a:defRPr/>
            </a:pPr>
            <a:r>
              <a:rPr kumimoji="1" lang="en-US" altLang="ja-JP"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mn-cs"/>
              </a:rPr>
              <a:t>        </a:t>
            </a:r>
            <a:r>
              <a:rPr kumimoji="1" lang="ja-JP" altLang="en-US" sz="2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mn-cs"/>
              </a:rPr>
              <a:t>（要介護者、障がい児者）　　  </a:t>
            </a:r>
            <a:r>
              <a:rPr kumimoji="1" lang="ja-JP" altLang="en-US" sz="16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mn-cs"/>
              </a:rPr>
              <a:t>計画</a:t>
            </a:r>
            <a:r>
              <a:rPr kumimoji="1" lang="en-US" altLang="ja-JP" sz="16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游ゴシック" panose="020B0400000000000000" pitchFamily="50" charset="-128"/>
                <a:ea typeface="游ゴシック" panose="020B0400000000000000" pitchFamily="50" charset="-128"/>
                <a:cs typeface="+mn-cs"/>
              </a:rPr>
              <a:t>P.35</a:t>
            </a:r>
            <a:endParaRPr kumimoji="1" lang="en-US" altLang="ja-JP"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1" name="正方形/長方形 10"/>
          <p:cNvSpPr/>
          <p:nvPr/>
        </p:nvSpPr>
        <p:spPr>
          <a:xfrm>
            <a:off x="376959" y="1986255"/>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府民の行動目標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2" name="正方形/長方形 11"/>
          <p:cNvSpPr/>
          <p:nvPr/>
        </p:nvSpPr>
        <p:spPr>
          <a:xfrm>
            <a:off x="530346" y="2225560"/>
            <a:ext cx="8856000" cy="1082584"/>
          </a:xfrm>
          <a:prstGeom prst="rect">
            <a:avLst/>
          </a:prstGeom>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▽家庭や施設などにおいて、介助者とともに歯間部清掃用器具（デンタルフロス、歯間ブラシ等）を使ったセルフケア（歯と口</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a:t>
            </a: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の清掃）を行います。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▽定期的に歯科健診を受診し、歯科疾患の予防や早期発見、重症化予防に取組みます。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▽かかりつけ歯科医を持ちます。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角丸四角形 13"/>
          <p:cNvSpPr/>
          <p:nvPr/>
        </p:nvSpPr>
        <p:spPr>
          <a:xfrm>
            <a:off x="376959" y="1986255"/>
            <a:ext cx="9144000" cy="4597420"/>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6" name="角丸四角形 15"/>
          <p:cNvSpPr/>
          <p:nvPr/>
        </p:nvSpPr>
        <p:spPr>
          <a:xfrm>
            <a:off x="376959" y="1557955"/>
            <a:ext cx="2088000" cy="432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みんなでめざす目標</a:t>
            </a:r>
          </a:p>
        </p:txBody>
      </p:sp>
      <p:sp>
        <p:nvSpPr>
          <p:cNvPr id="17" name="角丸四角形 16"/>
          <p:cNvSpPr/>
          <p:nvPr/>
        </p:nvSpPr>
        <p:spPr>
          <a:xfrm>
            <a:off x="2459962" y="1552867"/>
            <a:ext cx="7056000" cy="432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むし歯、歯周治療が必要な府民を減らします</a:t>
            </a:r>
          </a:p>
        </p:txBody>
      </p:sp>
      <p:sp>
        <p:nvSpPr>
          <p:cNvPr id="18" name="正方形/長方形 17"/>
          <p:cNvSpPr/>
          <p:nvPr/>
        </p:nvSpPr>
        <p:spPr>
          <a:xfrm>
            <a:off x="376959" y="4121525"/>
            <a:ext cx="5599428" cy="348481"/>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次大阪府歯科口腔保健計画における数値目標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正方形/長方形 12"/>
          <p:cNvSpPr/>
          <p:nvPr/>
        </p:nvSpPr>
        <p:spPr>
          <a:xfrm>
            <a:off x="382272" y="3223231"/>
            <a:ext cx="5599428" cy="348481"/>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具体的な取組</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0" name="正方形/長方形 19"/>
          <p:cNvSpPr/>
          <p:nvPr/>
        </p:nvSpPr>
        <p:spPr>
          <a:xfrm>
            <a:off x="530346" y="3496121"/>
            <a:ext cx="8856000" cy="714451"/>
          </a:xfrm>
          <a:prstGeom prst="rect">
            <a:avLst/>
          </a:prstGeom>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▽歯科疾患の予防（むし歯予防、歯周病予防）</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▽早期発見の推進（定期的な歯科健診）</a:t>
            </a:r>
            <a:endParaRPr kumimoji="0" lang="en-US" altLang="ja-JP" sz="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pic>
        <p:nvPicPr>
          <p:cNvPr id="21" name="図 20">
            <a:extLst>
              <a:ext uri="{FF2B5EF4-FFF2-40B4-BE49-F238E27FC236}">
                <a16:creationId xmlns:a16="http://schemas.microsoft.com/office/drawing/2014/main" id="{9431844A-12C0-407D-817D-1C85B045A8D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22" name="スライド番号プレースホルダー 1">
            <a:extLst>
              <a:ext uri="{FF2B5EF4-FFF2-40B4-BE49-F238E27FC236}">
                <a16:creationId xmlns:a16="http://schemas.microsoft.com/office/drawing/2014/main" id="{397DD983-9A39-410B-8F84-FE3D7337CCE3}"/>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86</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243550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表 14"/>
          <p:cNvGraphicFramePr>
            <a:graphicFrameLocks noGrp="1"/>
          </p:cNvGraphicFramePr>
          <p:nvPr/>
        </p:nvGraphicFramePr>
        <p:xfrm>
          <a:off x="559557" y="462954"/>
          <a:ext cx="8814337" cy="5983463"/>
        </p:xfrm>
        <a:graphic>
          <a:graphicData uri="http://schemas.openxmlformats.org/drawingml/2006/table">
            <a:tbl>
              <a:tblPr firstRow="1" bandRow="1">
                <a:tableStyleId>{5C22544A-7EE6-4342-B048-85BDC9FD1C3A}</a:tableStyleId>
              </a:tblPr>
              <a:tblGrid>
                <a:gridCol w="1110177">
                  <a:extLst>
                    <a:ext uri="{9D8B030D-6E8A-4147-A177-3AD203B41FA5}">
                      <a16:colId xmlns:a16="http://schemas.microsoft.com/office/drawing/2014/main" val="3795206225"/>
                    </a:ext>
                  </a:extLst>
                </a:gridCol>
                <a:gridCol w="7704160">
                  <a:extLst>
                    <a:ext uri="{9D8B030D-6E8A-4147-A177-3AD203B41FA5}">
                      <a16:colId xmlns:a16="http://schemas.microsoft.com/office/drawing/2014/main" val="1328953327"/>
                    </a:ext>
                  </a:extLst>
                </a:gridCol>
              </a:tblGrid>
              <a:tr h="7603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dirty="0">
                          <a:solidFill>
                            <a:schemeClr val="bg1"/>
                          </a:solidFill>
                        </a:rPr>
                        <a:t>現状</a:t>
                      </a:r>
                      <a:endParaRPr kumimoji="1" lang="ja-JP" altLang="en-US" b="0"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・定期的な歯科健診を実施する施設の充実が必要</a:t>
                      </a: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・特別な配慮や支援を必要とする人の歯と口の健康づくりは、生涯にわたる健康づくりの基礎として、また生活の自立、</a:t>
                      </a:r>
                      <a:endParaRPr kumimoji="1" lang="en-US" altLang="ja-JP" sz="1100" b="0" dirty="0">
                        <a:solidFill>
                          <a:schemeClr val="tx1"/>
                        </a:solidFill>
                      </a:endParaRPr>
                    </a:p>
                    <a:p>
                      <a:pPr marL="0" marR="0" lvl="0" indent="0" algn="l" defTabSz="914400" rtl="0" eaLnBrk="1" fontAlgn="auto" latinLnBrk="0" hangingPunct="1">
                        <a:lnSpc>
                          <a:spcPts val="1400"/>
                        </a:lnSpc>
                        <a:spcBef>
                          <a:spcPts val="0"/>
                        </a:spcBef>
                        <a:spcAft>
                          <a:spcPts val="0"/>
                        </a:spcAft>
                        <a:buClrTx/>
                        <a:buSzTx/>
                        <a:buFontTx/>
                        <a:buNone/>
                        <a:tabLst/>
                        <a:defRPr/>
                      </a:pPr>
                      <a:r>
                        <a:rPr kumimoji="1" lang="ja-JP" altLang="en-US" sz="1100" b="0" dirty="0">
                          <a:solidFill>
                            <a:schemeClr val="tx1"/>
                          </a:solidFill>
                        </a:rPr>
                        <a:t>　生活の質の向上や社会参加の視点から重要</a:t>
                      </a:r>
                      <a:endParaRPr kumimoji="1" lang="en-US" altLang="ja-JP" sz="1100" b="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5563474"/>
                  </a:ext>
                </a:extLst>
              </a:tr>
              <a:tr h="760397">
                <a:tc>
                  <a:txBody>
                    <a:bodyPr/>
                    <a:lstStyle/>
                    <a:p>
                      <a:r>
                        <a:rPr kumimoji="1" lang="ja-JP" altLang="en-US" sz="1600" b="0" dirty="0">
                          <a:solidFill>
                            <a:schemeClr val="bg1"/>
                          </a:solidFill>
                          <a:latin typeface="游ゴシック" panose="020B0400000000000000" pitchFamily="50" charset="-128"/>
                          <a:ea typeface="游ゴシック" panose="020B0400000000000000" pitchFamily="50" charset="-128"/>
                        </a:rPr>
                        <a:t>本年度の     </a:t>
                      </a:r>
                      <a:endParaRPr kumimoji="1" lang="en-US" altLang="ja-JP" sz="1600" b="0" dirty="0">
                        <a:solidFill>
                          <a:schemeClr val="bg1"/>
                        </a:solidFill>
                        <a:latin typeface="游ゴシック" panose="020B0400000000000000" pitchFamily="50" charset="-128"/>
                        <a:ea typeface="游ゴシック" panose="020B0400000000000000" pitchFamily="50" charset="-128"/>
                      </a:endParaRPr>
                    </a:p>
                    <a:p>
                      <a:r>
                        <a:rPr kumimoji="1" lang="en-US" altLang="ja-JP" sz="1600" b="0" dirty="0">
                          <a:solidFill>
                            <a:schemeClr val="bg1"/>
                          </a:solidFill>
                          <a:latin typeface="游ゴシック" panose="020B0400000000000000" pitchFamily="50" charset="-128"/>
                          <a:ea typeface="游ゴシック" panose="020B0400000000000000" pitchFamily="50" charset="-128"/>
                        </a:rPr>
                        <a:t> </a:t>
                      </a:r>
                      <a:r>
                        <a:rPr kumimoji="1" lang="ja-JP" altLang="en-US" sz="1600" b="0" dirty="0">
                          <a:solidFill>
                            <a:schemeClr val="bg1"/>
                          </a:solidFill>
                          <a:latin typeface="游ゴシック" panose="020B0400000000000000" pitchFamily="50" charset="-128"/>
                          <a:ea typeface="游ゴシック" panose="020B0400000000000000" pitchFamily="50" charset="-128"/>
                        </a:rPr>
                        <a:t>取組み</a:t>
                      </a:r>
                      <a:endParaRPr kumimoji="1" lang="en-US" altLang="ja-JP" sz="1600" b="0" dirty="0">
                        <a:solidFill>
                          <a:schemeClr val="bg1"/>
                        </a:solidFill>
                        <a:latin typeface="游ゴシック" panose="020B0400000000000000" pitchFamily="50" charset="-128"/>
                        <a:ea typeface="游ゴシック" panose="020B0400000000000000" pitchFamily="50" charset="-128"/>
                      </a:endParaRPr>
                    </a:p>
                    <a:p>
                      <a:endParaRPr kumimoji="1" lang="en-US" altLang="ja-JP" sz="1600" b="0" dirty="0">
                        <a:solidFill>
                          <a:schemeClr val="bg1"/>
                        </a:solidFill>
                      </a:endParaRPr>
                    </a:p>
                    <a:p>
                      <a:endParaRPr kumimoji="1" lang="en-US" altLang="ja-JP" sz="1600" b="0"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en-US" altLang="ja-JP" sz="1200" b="0" baseline="0" dirty="0">
                          <a:solidFill>
                            <a:schemeClr val="tx1"/>
                          </a:solidFill>
                          <a:latin typeface="游ゴシック" panose="020B0400000000000000" pitchFamily="50" charset="-128"/>
                        </a:rPr>
                        <a:t>《</a:t>
                      </a:r>
                      <a:r>
                        <a:rPr kumimoji="1" lang="ja-JP" altLang="en-US" sz="1200" b="0" u="sng" baseline="0" dirty="0">
                          <a:solidFill>
                            <a:schemeClr val="tx1"/>
                          </a:solidFill>
                          <a:latin typeface="游ゴシック" panose="020B0400000000000000" pitchFamily="50" charset="-128"/>
                        </a:rPr>
                        <a:t>啓発</a:t>
                      </a:r>
                      <a:r>
                        <a:rPr kumimoji="1" lang="en-US" altLang="ja-JP" sz="1200" b="0" baseline="0" dirty="0">
                          <a:solidFill>
                            <a:schemeClr val="tx1"/>
                          </a:solidFill>
                          <a:latin typeface="游ゴシック" panose="020B0400000000000000" pitchFamily="50" charset="-128"/>
                        </a:rPr>
                        <a:t>》</a:t>
                      </a:r>
                    </a:p>
                    <a:p>
                      <a:pPr>
                        <a:lnSpc>
                          <a:spcPts val="1500"/>
                        </a:lnSpc>
                      </a:pPr>
                      <a:r>
                        <a:rPr kumimoji="1" lang="ja-JP" altLang="en-US" sz="1100" b="0" baseline="0" dirty="0">
                          <a:solidFill>
                            <a:schemeClr val="tx1"/>
                          </a:solidFill>
                          <a:latin typeface="游ゴシック" panose="020B0400000000000000" pitchFamily="50" charset="-128"/>
                        </a:rPr>
                        <a:t>■</a:t>
                      </a:r>
                      <a:r>
                        <a:rPr kumimoji="1" lang="ja-JP" altLang="en-US" sz="1100" b="0" baseline="0" dirty="0" err="1">
                          <a:solidFill>
                            <a:schemeClr val="tx1"/>
                          </a:solidFill>
                          <a:latin typeface="游ゴシック" panose="020B0400000000000000" pitchFamily="50" charset="-128"/>
                        </a:rPr>
                        <a:t>障がい</a:t>
                      </a:r>
                      <a:r>
                        <a:rPr kumimoji="1" lang="ja-JP" altLang="en-US" sz="1100" b="0" baseline="0" dirty="0">
                          <a:solidFill>
                            <a:schemeClr val="tx1"/>
                          </a:solidFill>
                          <a:latin typeface="游ゴシック" panose="020B0400000000000000" pitchFamily="50" charset="-128"/>
                        </a:rPr>
                        <a:t>者歯科診療センターの運営を大阪府歯科医師会に委託し、保護者向け説明会を実施</a:t>
                      </a:r>
                      <a:endParaRPr kumimoji="1" lang="en-US" altLang="ja-JP" sz="1100" b="0" baseline="0" dirty="0">
                        <a:solidFill>
                          <a:schemeClr val="tx1"/>
                        </a:solidFill>
                        <a:latin typeface="游ゴシック" panose="020B0400000000000000" pitchFamily="50" charset="-128"/>
                      </a:endParaRPr>
                    </a:p>
                    <a:p>
                      <a:pPr>
                        <a:lnSpc>
                          <a:spcPts val="1500"/>
                        </a:lnSpc>
                      </a:pPr>
                      <a:r>
                        <a:rPr kumimoji="1" lang="ja-JP" altLang="en-US" sz="1100" b="0" strike="noStrike" baseline="0" dirty="0">
                          <a:solidFill>
                            <a:schemeClr val="tx1"/>
                          </a:solidFill>
                          <a:highlight>
                            <a:srgbClr val="00FF00"/>
                          </a:highlight>
                          <a:latin typeface="游ゴシック" panose="020B0400000000000000" pitchFamily="50" charset="-128"/>
                        </a:rPr>
                        <a:t>■</a:t>
                      </a:r>
                      <a:r>
                        <a:rPr kumimoji="1" lang="ja-JP" altLang="en-US" sz="1100" b="1" strike="noStrike" baseline="0" dirty="0">
                          <a:solidFill>
                            <a:schemeClr val="tx1"/>
                          </a:solidFill>
                          <a:latin typeface="游ゴシック" panose="020B0400000000000000" pitchFamily="50" charset="-128"/>
                        </a:rPr>
                        <a:t>介護保険施設職員を対象に、作成した口腔衛生管理マニュアルを活用した研修会を実施（５地区）</a:t>
                      </a:r>
                      <a:endParaRPr kumimoji="1" lang="en-US" altLang="ja-JP" sz="1100" b="1" strike="noStrike" baseline="0" dirty="0">
                        <a:solidFill>
                          <a:schemeClr val="tx1"/>
                        </a:solidFill>
                        <a:latin typeface="游ゴシック" panose="020B0400000000000000" pitchFamily="50" charset="-128"/>
                      </a:endParaRPr>
                    </a:p>
                    <a:p>
                      <a:pPr>
                        <a:lnSpc>
                          <a:spcPts val="1500"/>
                        </a:lnSpc>
                      </a:pPr>
                      <a:r>
                        <a:rPr kumimoji="1" lang="ja-JP" altLang="en-US" sz="1100" b="0" baseline="0" dirty="0">
                          <a:solidFill>
                            <a:schemeClr val="tx1"/>
                          </a:solidFill>
                          <a:latin typeface="游ゴシック" panose="020B0400000000000000" pitchFamily="50" charset="-128"/>
                        </a:rPr>
                        <a:t>■</a:t>
                      </a:r>
                      <a:r>
                        <a:rPr kumimoji="1" lang="ja-JP" altLang="en-US" sz="1000" b="0" baseline="0" dirty="0">
                          <a:solidFill>
                            <a:schemeClr val="tx1"/>
                          </a:solidFill>
                          <a:latin typeface="游ゴシック" panose="020B0400000000000000" pitchFamily="50" charset="-128"/>
                        </a:rPr>
                        <a:t>（再掲）在宅歯科ケアステーションの周知、公民連携、アスマイル、府ホームページ、啓発冊子等</a:t>
                      </a:r>
                      <a:r>
                        <a:rPr kumimoji="1" lang="ja-JP" altLang="en-US" sz="1000" b="0" strike="noStrike" baseline="0" dirty="0">
                          <a:solidFill>
                            <a:schemeClr val="tx1"/>
                          </a:solidFill>
                          <a:latin typeface="+mn-lt"/>
                        </a:rPr>
                        <a:t>、</a:t>
                      </a:r>
                      <a:endParaRPr kumimoji="1" lang="en-US" altLang="ja-JP" sz="1000" b="0" strike="noStrike" baseline="0" dirty="0">
                        <a:solidFill>
                          <a:schemeClr val="tx1"/>
                        </a:solidFill>
                        <a:latin typeface="+mn-lt"/>
                      </a:endParaRPr>
                    </a:p>
                    <a:p>
                      <a:pPr>
                        <a:lnSpc>
                          <a:spcPts val="1500"/>
                        </a:lnSpc>
                      </a:pPr>
                      <a:endParaRPr kumimoji="1" lang="en-US" altLang="ja-JP" sz="1050" b="0"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50" b="0" baseline="0" dirty="0">
                        <a:solidFill>
                          <a:schemeClr val="tx1"/>
                        </a:solidFill>
                        <a:latin typeface="游ゴシック" panose="020B0400000000000000" pitchFamily="50" charset="-128"/>
                      </a:endParaRPr>
                    </a:p>
                    <a:p>
                      <a:pPr>
                        <a:lnSpc>
                          <a:spcPts val="1500"/>
                        </a:lnSpc>
                      </a:pPr>
                      <a:r>
                        <a:rPr kumimoji="1" lang="en-US" altLang="ja-JP" sz="1200" b="0" baseline="0" dirty="0">
                          <a:solidFill>
                            <a:schemeClr val="tx1"/>
                          </a:solidFill>
                          <a:latin typeface="游ゴシック" panose="020B0400000000000000" pitchFamily="50" charset="-128"/>
                        </a:rPr>
                        <a:t>《</a:t>
                      </a:r>
                      <a:r>
                        <a:rPr kumimoji="1" lang="ja-JP" altLang="en-US" sz="1200" b="0" u="sng" baseline="0" dirty="0">
                          <a:solidFill>
                            <a:schemeClr val="tx1"/>
                          </a:solidFill>
                          <a:latin typeface="游ゴシック" panose="020B0400000000000000" pitchFamily="50" charset="-128"/>
                        </a:rPr>
                        <a:t>市町村支援</a:t>
                      </a:r>
                      <a:r>
                        <a:rPr kumimoji="1" lang="en-US" altLang="ja-JP" sz="1200" b="0" baseline="0" dirty="0">
                          <a:solidFill>
                            <a:schemeClr val="tx1"/>
                          </a:solidFill>
                          <a:latin typeface="游ゴシック" panose="020B0400000000000000" pitchFamily="50" charset="-128"/>
                        </a:rPr>
                        <a:t>》</a:t>
                      </a: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rPr>
                        <a:t>■</a:t>
                      </a:r>
                      <a:r>
                        <a:rPr kumimoji="1" lang="ja-JP" altLang="en-US" sz="1000" b="0" baseline="0" dirty="0">
                          <a:solidFill>
                            <a:schemeClr val="tx1"/>
                          </a:solidFill>
                          <a:latin typeface="游ゴシック" panose="020B0400000000000000" pitchFamily="50" charset="-128"/>
                        </a:rPr>
                        <a:t>（再掲）大阪府市町村歯科口腔保健実態調査により、各市町村の取組状況（障がい児者の歯科健診やフッ化物塗布等）を集約し、</a:t>
                      </a:r>
                      <a:endParaRPr kumimoji="1" lang="en-US" altLang="ja-JP" sz="1000" b="0"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000" b="0" baseline="0" dirty="0">
                          <a:solidFill>
                            <a:schemeClr val="tx1"/>
                          </a:solidFill>
                          <a:latin typeface="游ゴシック" panose="020B0400000000000000" pitchFamily="50" charset="-128"/>
                        </a:rPr>
                        <a:t>　　　　　府内市町村と共有</a:t>
                      </a:r>
                      <a:endParaRPr kumimoji="1" lang="en-US" altLang="ja-JP" sz="1000" b="0"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000" b="0" baseline="0" dirty="0">
                          <a:solidFill>
                            <a:schemeClr val="tx1"/>
                          </a:solidFill>
                          <a:latin typeface="游ゴシック" panose="020B0400000000000000" pitchFamily="50" charset="-128"/>
                        </a:rPr>
                        <a:t>　（再掲）大阪府歯科口腔保健推進連絡会、口腔保健支援センター</a:t>
                      </a:r>
                      <a:endParaRPr kumimoji="1" lang="en-US" altLang="ja-JP" sz="1000" b="0"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000" b="0" strike="sngStrike" baseline="0" dirty="0">
                        <a:solidFill>
                          <a:schemeClr val="tx1"/>
                        </a:solidFill>
                        <a:latin typeface="游ゴシック" panose="020B0400000000000000"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7413635"/>
                  </a:ext>
                </a:extLst>
              </a:tr>
            </a:tbl>
          </a:graphicData>
        </a:graphic>
      </p:graphicFrame>
      <p:sp>
        <p:nvSpPr>
          <p:cNvPr id="6" name="テキスト ボックス 5">
            <a:extLst>
              <a:ext uri="{FF2B5EF4-FFF2-40B4-BE49-F238E27FC236}">
                <a16:creationId xmlns:a16="http://schemas.microsoft.com/office/drawing/2014/main" id="{45976AD8-72F7-455F-BD2E-D05116444574}"/>
              </a:ext>
            </a:extLst>
          </p:cNvPr>
          <p:cNvSpPr txBox="1"/>
          <p:nvPr/>
        </p:nvSpPr>
        <p:spPr>
          <a:xfrm>
            <a:off x="8058640" y="15424"/>
            <a:ext cx="14670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highlight>
                  <a:srgbClr val="00FF00"/>
                </a:highlight>
                <a:uLnTx/>
                <a:uFillTx/>
                <a:latin typeface="游ゴシック" panose="020B0400000000000000" pitchFamily="50" charset="-128"/>
                <a:ea typeface="游ゴシック" panose="020B0400000000000000"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特に説明したい項目</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スライド番号プレースホルダー 1">
            <a:extLst>
              <a:ext uri="{FF2B5EF4-FFF2-40B4-BE49-F238E27FC236}">
                <a16:creationId xmlns:a16="http://schemas.microsoft.com/office/drawing/2014/main" id="{4888B399-D7D9-463B-9E86-F36077AFCB37}"/>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87</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9461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FC559DD5-53EE-467E-857D-ECCA33415EF4}"/>
              </a:ext>
            </a:extLst>
          </p:cNvPr>
          <p:cNvGraphicFramePr>
            <a:graphicFrameLocks noGrp="1"/>
          </p:cNvGraphicFramePr>
          <p:nvPr/>
        </p:nvGraphicFramePr>
        <p:xfrm>
          <a:off x="367413" y="356054"/>
          <a:ext cx="8814337" cy="4262129"/>
        </p:xfrm>
        <a:graphic>
          <a:graphicData uri="http://schemas.openxmlformats.org/drawingml/2006/table">
            <a:tbl>
              <a:tblPr firstRow="1" bandRow="1">
                <a:tableStyleId>{5C22544A-7EE6-4342-B048-85BDC9FD1C3A}</a:tableStyleId>
              </a:tblPr>
              <a:tblGrid>
                <a:gridCol w="1224623">
                  <a:extLst>
                    <a:ext uri="{9D8B030D-6E8A-4147-A177-3AD203B41FA5}">
                      <a16:colId xmlns:a16="http://schemas.microsoft.com/office/drawing/2014/main" val="1192913929"/>
                    </a:ext>
                  </a:extLst>
                </a:gridCol>
                <a:gridCol w="7589714">
                  <a:extLst>
                    <a:ext uri="{9D8B030D-6E8A-4147-A177-3AD203B41FA5}">
                      <a16:colId xmlns:a16="http://schemas.microsoft.com/office/drawing/2014/main" val="1593949776"/>
                    </a:ext>
                  </a:extLst>
                </a:gridCol>
              </a:tblGrid>
              <a:tr h="92573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令和７年度最終予算</a:t>
                      </a:r>
                      <a:endParaRPr kumimoji="1" lang="en-US" altLang="ja-JP" sz="16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bg1"/>
                          </a:solidFill>
                          <a:latin typeface="+mn-ea"/>
                          <a:ea typeface="+mn-ea"/>
                        </a:rPr>
                        <a:t>（主要事業）</a:t>
                      </a:r>
                      <a:endParaRPr kumimoji="1" lang="ja-JP" alt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障がい者歯科診療センター運営委託事業（</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23,968</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a:t>
                      </a:r>
                      <a:r>
                        <a:rPr kumimoji="1" lang="ja-JP" altLang="en-US" sz="1100" b="0" dirty="0">
                          <a:solidFill>
                            <a:schemeClr val="tx1"/>
                          </a:solidFill>
                          <a:latin typeface="+mn-ea"/>
                          <a:ea typeface="+mn-ea"/>
                        </a:rPr>
                        <a:t>生涯歯科保健推進事業（</a:t>
                      </a:r>
                      <a:r>
                        <a:rPr kumimoji="1" lang="en-US" altLang="ja-JP" sz="1100" b="0" dirty="0">
                          <a:solidFill>
                            <a:schemeClr val="tx1"/>
                          </a:solidFill>
                          <a:latin typeface="+mn-ea"/>
                          <a:ea typeface="+mn-ea"/>
                        </a:rPr>
                        <a:t>1,848</a:t>
                      </a:r>
                      <a:r>
                        <a:rPr kumimoji="1" lang="ja-JP" altLang="en-US" sz="1100" b="0" dirty="0">
                          <a:solidFill>
                            <a:schemeClr val="tx1"/>
                          </a:solidFill>
                          <a:latin typeface="+mn-ea"/>
                          <a:ea typeface="+mn-ea"/>
                        </a:rPr>
                        <a:t>千円）、</a:t>
                      </a:r>
                      <a:endParaRPr kumimoji="1" lang="en-US" altLang="ja-JP" sz="1100" b="0" dirty="0">
                        <a:solidFill>
                          <a:schemeClr val="tx1"/>
                        </a:solidFill>
                        <a:latin typeface="+mn-ea"/>
                        <a:ea typeface="+mn-ea"/>
                      </a:endParaRPr>
                    </a:p>
                    <a:p>
                      <a:pPr>
                        <a:lnSpc>
                          <a:spcPts val="1500"/>
                        </a:lnSpc>
                      </a:pPr>
                      <a:r>
                        <a:rPr kumimoji="1" lang="ja-JP" altLang="en-US" sz="1100" b="0" dirty="0">
                          <a:solidFill>
                            <a:schemeClr val="tx1"/>
                          </a:solidFill>
                          <a:latin typeface="+mn-ea"/>
                          <a:ea typeface="+mn-ea"/>
                        </a:rPr>
                        <a:t>大阪府歯科口腔保健計画推進事業（</a:t>
                      </a:r>
                      <a:r>
                        <a:rPr kumimoji="1" lang="en-US" altLang="ja-JP" sz="1100" b="0" dirty="0">
                          <a:solidFill>
                            <a:schemeClr val="tx1"/>
                          </a:solidFill>
                          <a:latin typeface="+mn-ea"/>
                          <a:ea typeface="+mn-ea"/>
                        </a:rPr>
                        <a:t>6,382</a:t>
                      </a:r>
                      <a:r>
                        <a:rPr kumimoji="1" lang="ja-JP" altLang="en-US" sz="1100" b="0" dirty="0">
                          <a:solidFill>
                            <a:schemeClr val="tx1"/>
                          </a:solidFill>
                          <a:latin typeface="+mn-ea"/>
                          <a:ea typeface="+mn-ea"/>
                        </a:rPr>
                        <a:t>千円）、</a:t>
                      </a:r>
                      <a:endParaRPr kumimoji="1" lang="en-US" altLang="ja-JP" sz="11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歯科医療サービス提供困難者への歯科保健医療推進事業（</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2,137</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a:t>
                      </a:r>
                      <a:endParaRPr kumimoji="1" lang="en-US" altLang="ja-JP" sz="11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在宅高齢者の歯と口の健康向上推進事業（</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6,058</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千円）、在宅医療ＮＳＴ連携歯科チーム育成事業（</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3,473</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a:t>
                      </a:r>
                      <a:endParaRPr kumimoji="1" lang="en-US" altLang="ja-JP" sz="1100" b="0" i="0" u="none" strike="noStrike" kern="1200" cap="none" spc="0" normalizeH="0" baseline="0" noProof="0" dirty="0">
                        <a:ln>
                          <a:noFill/>
                        </a:ln>
                        <a:solidFill>
                          <a:schemeClr val="tx1"/>
                        </a:solidFill>
                        <a:effectLst/>
                        <a:uLnTx/>
                        <a:uFillTx/>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37009586"/>
                  </a:ext>
                </a:extLst>
              </a:tr>
              <a:tr h="9257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課題・必要な取組み</a:t>
                      </a:r>
                      <a:endParaRPr kumimoji="1" lang="ja-JP"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100" b="0" baseline="0" dirty="0">
                          <a:solidFill>
                            <a:schemeClr val="tx1"/>
                          </a:solidFill>
                          <a:latin typeface="游ゴシック" panose="020B0400000000000000" pitchFamily="50" charset="-128"/>
                          <a:ea typeface="+mn-ea"/>
                        </a:rPr>
                        <a:t>■</a:t>
                      </a:r>
                      <a:r>
                        <a:rPr kumimoji="1" lang="ja-JP" altLang="en-US" sz="1100" b="0" dirty="0">
                          <a:solidFill>
                            <a:schemeClr val="tx1"/>
                          </a:solidFill>
                          <a:latin typeface="+mn-ea"/>
                          <a:ea typeface="+mn-ea"/>
                        </a:rPr>
                        <a:t>府民への効果的な周知啓発</a:t>
                      </a:r>
                      <a:endParaRPr kumimoji="1" lang="en-US" altLang="ja-JP" sz="1100" b="0" baseline="0" dirty="0">
                        <a:solidFill>
                          <a:schemeClr val="tx1"/>
                        </a:solidFill>
                        <a:latin typeface="游ゴシック" panose="020B0400000000000000" pitchFamily="50" charset="-128"/>
                        <a:ea typeface="+mn-ea"/>
                      </a:endParaRPr>
                    </a:p>
                    <a:p>
                      <a:pPr>
                        <a:lnSpc>
                          <a:spcPts val="1500"/>
                        </a:lnSpc>
                      </a:pPr>
                      <a:r>
                        <a:rPr kumimoji="1" lang="ja-JP" altLang="en-US" sz="1100" b="0" baseline="0" dirty="0">
                          <a:solidFill>
                            <a:schemeClr val="tx1"/>
                          </a:solidFill>
                          <a:latin typeface="游ゴシック" panose="020B0400000000000000" pitchFamily="50" charset="-128"/>
                          <a:ea typeface="+mn-ea"/>
                        </a:rPr>
                        <a:t>　（内容：介助者が気をつけるべき事柄、セルフケア、定期的な歯科健診、かかりつけ歯科医　等）</a:t>
                      </a:r>
                      <a:endParaRPr kumimoji="1" lang="en-US" altLang="ja-JP" sz="1100" b="0" strike="sngStrike" baseline="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■歯科保健の推進にかかる多職種との連携</a:t>
                      </a:r>
                      <a:endParaRPr kumimoji="1" lang="en-US" altLang="ja-JP" sz="1100" b="0"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0893432"/>
                  </a:ext>
                </a:extLst>
              </a:tr>
              <a:tr h="118459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次年度の主な取組み</a:t>
                      </a:r>
                      <a:endParaRPr kumimoji="1" lang="ja-JP"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1" baseline="0" dirty="0">
                          <a:solidFill>
                            <a:schemeClr val="tx1"/>
                          </a:solidFill>
                          <a:highlight>
                            <a:srgbClr val="00FF00"/>
                          </a:highlight>
                          <a:latin typeface="游ゴシック" panose="020B0400000000000000" pitchFamily="50" charset="-128"/>
                          <a:ea typeface="+mn-ea"/>
                        </a:rPr>
                        <a:t>■</a:t>
                      </a:r>
                      <a:r>
                        <a:rPr kumimoji="1" lang="ja-JP" altLang="en-US" sz="1100" b="1" baseline="0" dirty="0">
                          <a:solidFill>
                            <a:schemeClr val="tx1"/>
                          </a:solidFill>
                          <a:latin typeface="游ゴシック" panose="020B0400000000000000" pitchFamily="50" charset="-128"/>
                          <a:ea typeface="+mn-ea"/>
                        </a:rPr>
                        <a:t>関係機関と連携し、介護支援専門員（ケアマネジャー）等に対する啓発・人材育成</a:t>
                      </a:r>
                      <a:endParaRPr kumimoji="1" lang="en-US" altLang="ja-JP" sz="1100" b="1" strike="sngStrike" baseline="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1" strike="noStrike" baseline="0" dirty="0">
                          <a:solidFill>
                            <a:schemeClr val="tx1"/>
                          </a:solidFill>
                          <a:highlight>
                            <a:srgbClr val="00FF00"/>
                          </a:highlight>
                          <a:latin typeface="游ゴシック" panose="020B0400000000000000" pitchFamily="50" charset="-128"/>
                          <a:ea typeface="+mn-ea"/>
                        </a:rPr>
                        <a:t>■</a:t>
                      </a:r>
                      <a:r>
                        <a:rPr kumimoji="1" lang="ja-JP" altLang="en-US" sz="1100" b="1" strike="noStrike" baseline="0" dirty="0">
                          <a:solidFill>
                            <a:schemeClr val="tx1"/>
                          </a:solidFill>
                          <a:latin typeface="游ゴシック" panose="020B0400000000000000" pitchFamily="50" charset="-128"/>
                          <a:ea typeface="+mn-ea"/>
                        </a:rPr>
                        <a:t>在宅歯科医療における摂食・嚥下障害対応を行う歯科医師・歯科衛生士の育成</a:t>
                      </a:r>
                      <a:endParaRPr kumimoji="1" lang="en-US" altLang="ja-JP" sz="1100" b="1" strike="noStrike" baseline="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baseline="0" dirty="0">
                          <a:solidFill>
                            <a:schemeClr val="tx1"/>
                          </a:solidFill>
                          <a:latin typeface="游ゴシック" panose="020B0400000000000000" pitchFamily="50" charset="-128"/>
                          <a:ea typeface="+mn-ea"/>
                        </a:rPr>
                        <a:t>■在宅歯科ケアステーションの活用促進</a:t>
                      </a:r>
                      <a:endParaRPr kumimoji="1" lang="en-US" altLang="ja-JP" sz="1100" b="0" baseline="0" dirty="0">
                        <a:solidFill>
                          <a:schemeClr val="tx1"/>
                        </a:solidFill>
                        <a:latin typeface="游ゴシック" panose="020B0400000000000000" pitchFamily="50" charset="-128"/>
                        <a:ea typeface="+mn-ea"/>
                      </a:endParaRPr>
                    </a:p>
                    <a:p>
                      <a:pPr>
                        <a:lnSpc>
                          <a:spcPts val="1500"/>
                        </a:lnSpc>
                      </a:pPr>
                      <a:r>
                        <a:rPr kumimoji="1" lang="ja-JP" altLang="en-US" sz="1100" b="0" baseline="0" dirty="0">
                          <a:solidFill>
                            <a:schemeClr val="tx1"/>
                          </a:solidFill>
                          <a:latin typeface="游ゴシック" panose="020B0400000000000000" pitchFamily="50" charset="-128"/>
                          <a:ea typeface="+mn-ea"/>
                        </a:rPr>
                        <a:t>■</a:t>
                      </a:r>
                      <a:r>
                        <a:rPr kumimoji="1" lang="en-US" altLang="ja-JP" sz="1100" b="0" baseline="0" dirty="0">
                          <a:solidFill>
                            <a:schemeClr val="tx1"/>
                          </a:solidFill>
                          <a:latin typeface="游ゴシック" panose="020B0400000000000000" pitchFamily="50" charset="-128"/>
                          <a:ea typeface="+mn-ea"/>
                        </a:rPr>
                        <a:t>SNS</a:t>
                      </a:r>
                      <a:r>
                        <a:rPr kumimoji="1" lang="ja-JP" altLang="en-US" sz="1100" b="0" baseline="0" dirty="0">
                          <a:solidFill>
                            <a:schemeClr val="tx1"/>
                          </a:solidFill>
                          <a:latin typeface="游ゴシック" panose="020B0400000000000000" pitchFamily="50" charset="-128"/>
                          <a:ea typeface="+mn-ea"/>
                        </a:rPr>
                        <a:t>、「アスマイル」、府の広報媒体、公民連携の枠組みを活用し、幅広い世代の府民への啓発</a:t>
                      </a:r>
                      <a:endParaRPr kumimoji="1" lang="en-US" altLang="ja-JP" sz="1100" b="0" baseline="0" dirty="0">
                        <a:solidFill>
                          <a:schemeClr val="tx1"/>
                        </a:solidFill>
                        <a:latin typeface="游ゴシック" panose="020B0400000000000000" pitchFamily="50" charset="-128"/>
                        <a:ea typeface="+mn-ea"/>
                      </a:endParaRPr>
                    </a:p>
                    <a:p>
                      <a:pPr>
                        <a:lnSpc>
                          <a:spcPts val="1500"/>
                        </a:lnSpc>
                      </a:pPr>
                      <a:r>
                        <a:rPr kumimoji="1" lang="ja-JP" altLang="en-US" sz="1100" b="0" dirty="0">
                          <a:solidFill>
                            <a:schemeClr val="tx1"/>
                          </a:solidFill>
                          <a:latin typeface="+mn-ea"/>
                          <a:ea typeface="+mn-ea"/>
                        </a:rPr>
                        <a:t>■口腔保健支援センター</a:t>
                      </a:r>
                      <a:r>
                        <a:rPr kumimoji="1" lang="ja-JP" altLang="en-US" sz="1100" b="0" strike="noStrike" dirty="0">
                          <a:solidFill>
                            <a:schemeClr val="tx1"/>
                          </a:solidFill>
                          <a:latin typeface="+mn-ea"/>
                          <a:ea typeface="+mn-ea"/>
                        </a:rPr>
                        <a:t>による市町村支援を継続</a:t>
                      </a:r>
                      <a:endParaRPr kumimoji="1" lang="en-US" altLang="ja-JP" sz="1100" b="0" strike="noStrike" dirty="0">
                        <a:solidFill>
                          <a:schemeClr val="tx1"/>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11629517"/>
                  </a:ext>
                </a:extLst>
              </a:tr>
              <a:tr h="8935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令和８年度予算</a:t>
                      </a:r>
                      <a:endParaRPr kumimoji="1" lang="en-US" altLang="ja-JP" sz="1600" b="1" dirty="0">
                        <a:solidFill>
                          <a:schemeClr val="bg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bg1"/>
                          </a:solidFill>
                          <a:latin typeface="+mn-ea"/>
                          <a:ea typeface="+mn-ea"/>
                        </a:rPr>
                        <a:t>（主要事業）</a:t>
                      </a:r>
                      <a:endParaRPr kumimoji="1" lang="ja-JP" altLang="en-US" sz="12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dirty="0" err="1">
                          <a:ln>
                            <a:noFill/>
                          </a:ln>
                          <a:solidFill>
                            <a:schemeClr val="tx1"/>
                          </a:solidFill>
                          <a:effectLst/>
                          <a:uLnTx/>
                          <a:uFillTx/>
                          <a:latin typeface="+mn-ea"/>
                          <a:ea typeface="+mn-ea"/>
                          <a:cs typeface="+mn-cs"/>
                        </a:rPr>
                        <a:t>障がい</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者歯科診療センター運営委託事業（</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23,968</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a:t>
                      </a:r>
                      <a:endParaRPr kumimoji="1" lang="en-US" altLang="ja-JP" sz="11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dirty="0">
                          <a:solidFill>
                            <a:schemeClr val="tx1"/>
                          </a:solidFill>
                          <a:latin typeface="+mn-ea"/>
                          <a:ea typeface="+mn-ea"/>
                        </a:rPr>
                        <a:t>生涯歯科保健推進事業（</a:t>
                      </a:r>
                      <a:r>
                        <a:rPr kumimoji="1" lang="en-US" altLang="ja-JP" sz="1100" dirty="0">
                          <a:solidFill>
                            <a:schemeClr val="tx1"/>
                          </a:solidFill>
                          <a:latin typeface="+mn-ea"/>
                          <a:ea typeface="+mn-ea"/>
                        </a:rPr>
                        <a:t>1,944</a:t>
                      </a:r>
                      <a:r>
                        <a:rPr kumimoji="1" lang="ja-JP" altLang="en-US" sz="1100" dirty="0">
                          <a:solidFill>
                            <a:schemeClr val="tx1"/>
                          </a:solidFill>
                          <a:latin typeface="+mn-ea"/>
                          <a:ea typeface="+mn-ea"/>
                        </a:rPr>
                        <a:t>千円）</a:t>
                      </a:r>
                      <a:endParaRPr kumimoji="1" lang="en-US" altLang="ja-JP" sz="110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dirty="0">
                          <a:solidFill>
                            <a:schemeClr val="tx1"/>
                          </a:solidFill>
                          <a:latin typeface="+mn-ea"/>
                          <a:ea typeface="+mn-ea"/>
                        </a:rPr>
                        <a:t>大阪府歯科口腔保健計画推進事業（</a:t>
                      </a:r>
                      <a:r>
                        <a:rPr kumimoji="1" lang="en-US" altLang="ja-JP" sz="1100" dirty="0">
                          <a:solidFill>
                            <a:schemeClr val="tx1"/>
                          </a:solidFill>
                          <a:latin typeface="+mn-ea"/>
                          <a:ea typeface="+mn-ea"/>
                        </a:rPr>
                        <a:t>6,695</a:t>
                      </a:r>
                      <a:r>
                        <a:rPr kumimoji="1" lang="ja-JP" altLang="en-US" sz="1100" dirty="0">
                          <a:solidFill>
                            <a:schemeClr val="tx1"/>
                          </a:solidFill>
                          <a:latin typeface="+mn-ea"/>
                          <a:ea typeface="+mn-ea"/>
                        </a:rPr>
                        <a:t>千円）</a:t>
                      </a:r>
                      <a:endParaRPr kumimoji="1" lang="en-US" altLang="ja-JP" sz="1100"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歯科医療サービス提供困難者への歯科保健医療推進事業（</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2,137</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a:t>
                      </a:r>
                      <a:endParaRPr kumimoji="1" lang="en-US" altLang="ja-JP" sz="11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在宅高齢者の歯と口の健康向上推進事業（</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6,058</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a:t>
                      </a:r>
                      <a:endParaRPr kumimoji="1" lang="en-US" altLang="ja-JP" sz="11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在宅歯科医療における摂食・嚥下障害対応チーム育成事業（</a:t>
                      </a:r>
                      <a:r>
                        <a:rPr kumimoji="1" lang="en-US" altLang="ja-JP" sz="1100" b="0" dirty="0">
                          <a:solidFill>
                            <a:schemeClr val="tx1"/>
                          </a:solidFill>
                          <a:latin typeface="+mn-ea"/>
                          <a:ea typeface="+mn-ea"/>
                          <a:cs typeface="Calibri" panose="020F0502020204030204" pitchFamily="34" charset="0"/>
                        </a:rPr>
                        <a:t>3,462</a:t>
                      </a:r>
                      <a:r>
                        <a:rPr kumimoji="1" lang="ja-JP" altLang="en-US" sz="1100" b="0" dirty="0">
                          <a:solidFill>
                            <a:schemeClr val="tx1"/>
                          </a:solidFill>
                          <a:latin typeface="+mn-ea"/>
                          <a:ea typeface="+mn-ea"/>
                        </a:rPr>
                        <a:t>千円）</a:t>
                      </a:r>
                      <a:r>
                        <a:rPr kumimoji="1" lang="en-US" altLang="ja-JP" sz="1100" b="1" dirty="0">
                          <a:solidFill>
                            <a:schemeClr val="tx1"/>
                          </a:solidFill>
                          <a:latin typeface="+mn-ea"/>
                          <a:ea typeface="+mn-ea"/>
                        </a:rPr>
                        <a:t>【</a:t>
                      </a:r>
                      <a:r>
                        <a:rPr kumimoji="1" lang="ja-JP" altLang="en-US" sz="1100" b="1" dirty="0">
                          <a:solidFill>
                            <a:schemeClr val="tx1"/>
                          </a:solidFill>
                          <a:latin typeface="+mn-ea"/>
                          <a:ea typeface="+mn-ea"/>
                        </a:rPr>
                        <a:t>新規</a:t>
                      </a:r>
                      <a:r>
                        <a:rPr kumimoji="1" lang="en-US" altLang="ja-JP" sz="1100" b="1" dirty="0">
                          <a:solidFill>
                            <a:schemeClr val="tx1"/>
                          </a:solidFill>
                          <a:latin typeface="+mn-ea"/>
                          <a:ea typeface="+mn-ea"/>
                        </a:rPr>
                        <a:t>】</a:t>
                      </a:r>
                      <a:endParaRPr kumimoji="1" lang="en-US" altLang="ja-JP" sz="1100" b="1" i="0" u="none" strike="noStrike" kern="1200" cap="none" spc="0" normalizeH="0" baseline="0" noProof="0" dirty="0">
                        <a:ln>
                          <a:noFill/>
                        </a:ln>
                        <a:solidFill>
                          <a:schemeClr val="tx1"/>
                        </a:solidFill>
                        <a:effectLst/>
                        <a:uLnTx/>
                        <a:uFillTx/>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77921067"/>
                  </a:ext>
                </a:extLst>
              </a:tr>
            </a:tbl>
          </a:graphicData>
        </a:graphic>
      </p:graphicFrame>
      <p:sp>
        <p:nvSpPr>
          <p:cNvPr id="4" name="テキスト ボックス 3">
            <a:extLst>
              <a:ext uri="{FF2B5EF4-FFF2-40B4-BE49-F238E27FC236}">
                <a16:creationId xmlns:a16="http://schemas.microsoft.com/office/drawing/2014/main" id="{3CC0ED3F-420D-4310-B4A5-C317645C5E2D}"/>
              </a:ext>
            </a:extLst>
          </p:cNvPr>
          <p:cNvSpPr txBox="1"/>
          <p:nvPr/>
        </p:nvSpPr>
        <p:spPr>
          <a:xfrm>
            <a:off x="8058640" y="15424"/>
            <a:ext cx="14670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highlight>
                  <a:srgbClr val="00FF00"/>
                </a:highlight>
                <a:uLnTx/>
                <a:uFillTx/>
                <a:latin typeface="游ゴシック" panose="020B0400000000000000" pitchFamily="50" charset="-128"/>
                <a:ea typeface="游ゴシック" panose="020B0400000000000000"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特に説明したい項目</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スライド番号プレースホルダー 1">
            <a:extLst>
              <a:ext uri="{FF2B5EF4-FFF2-40B4-BE49-F238E27FC236}">
                <a16:creationId xmlns:a16="http://schemas.microsoft.com/office/drawing/2014/main" id="{0C06B020-9B09-4C0C-81E8-9A496AECD1D0}"/>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88</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6876536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a:extLst>
              <a:ext uri="{FF2B5EF4-FFF2-40B4-BE49-F238E27FC236}">
                <a16:creationId xmlns:a16="http://schemas.microsoft.com/office/drawing/2014/main" id="{61AE0CBE-3210-41DD-A171-4385B749CD55}"/>
              </a:ext>
            </a:extLst>
          </p:cNvPr>
          <p:cNvSpPr/>
          <p:nvPr/>
        </p:nvSpPr>
        <p:spPr>
          <a:xfrm>
            <a:off x="0" y="11094"/>
            <a:ext cx="9906000" cy="768986"/>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２　</a:t>
            </a: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ライフコースに沿った歯と口の健康づくりを支える社会環境整備　</a:t>
            </a:r>
            <a:endParaRPr kumimoji="1" lang="ja-JP" altLang="en-US" sz="18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7" name="正方形/長方形 6"/>
          <p:cNvSpPr/>
          <p:nvPr/>
        </p:nvSpPr>
        <p:spPr>
          <a:xfrm>
            <a:off x="382272" y="1271330"/>
            <a:ext cx="3240000" cy="288000"/>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府民の行動目標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8" name="正方形/長方形 7"/>
          <p:cNvSpPr/>
          <p:nvPr/>
        </p:nvSpPr>
        <p:spPr>
          <a:xfrm>
            <a:off x="530346" y="1582424"/>
            <a:ext cx="8856000" cy="1031951"/>
          </a:xfrm>
          <a:prstGeom prst="rect">
            <a:avLst/>
          </a:prstGeom>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▽市町村が行う健診事業等の機会を利用し、歯科疾患の予防や早期発見、口の機能の維持向上に向け、生涯にわたって歯と口の健康づくりに取組みを行います。</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▽かかりつけ歯科医を持ち、定期的に歯科健診を受診することで、生涯にわたって歯と口の健康づくりに取組みます。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0" name="角丸四角形 9"/>
          <p:cNvSpPr/>
          <p:nvPr/>
        </p:nvSpPr>
        <p:spPr>
          <a:xfrm>
            <a:off x="376959" y="1221221"/>
            <a:ext cx="9144000" cy="5008129"/>
          </a:xfrm>
          <a:prstGeom prst="roundRect">
            <a:avLst>
              <a:gd name="adj" fmla="val 0"/>
            </a:avLst>
          </a:prstGeom>
          <a:no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ts val="2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endParaRPr>
          </a:p>
        </p:txBody>
      </p:sp>
      <p:sp>
        <p:nvSpPr>
          <p:cNvPr id="11" name="角丸四角形 10"/>
          <p:cNvSpPr/>
          <p:nvPr/>
        </p:nvSpPr>
        <p:spPr>
          <a:xfrm>
            <a:off x="376959" y="789220"/>
            <a:ext cx="2088000" cy="432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游ゴシック" panose="020B0400000000000000" pitchFamily="50" charset="-128"/>
                <a:ea typeface="游ゴシック" panose="020B0400000000000000" pitchFamily="50" charset="-128"/>
                <a:cs typeface="+mn-cs"/>
              </a:rPr>
              <a:t>みんなでめざす目標</a:t>
            </a:r>
          </a:p>
        </p:txBody>
      </p:sp>
      <p:sp>
        <p:nvSpPr>
          <p:cNvPr id="12" name="角丸四角形 11"/>
          <p:cNvSpPr/>
          <p:nvPr/>
        </p:nvSpPr>
        <p:spPr>
          <a:xfrm>
            <a:off x="2464959" y="789220"/>
            <a:ext cx="7056000" cy="432000"/>
          </a:xfrm>
          <a:prstGeom prst="roundRect">
            <a:avLst>
              <a:gd name="adj" fmla="val 0"/>
            </a:avLst>
          </a:prstGeom>
          <a:solidFill>
            <a:schemeClr val="bg1"/>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marL="0" marR="0" lvl="0" indent="0" algn="ctr" defTabSz="457200" rtl="0" eaLnBrk="1" fontAlgn="auto" latinLnBrk="0" hangingPunct="1">
              <a:lnSpc>
                <a:spcPts val="2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歯科疾患の予防や早期発見、口の機能の維持向上を行う府民を支援します</a:t>
            </a:r>
          </a:p>
        </p:txBody>
      </p:sp>
      <p:sp>
        <p:nvSpPr>
          <p:cNvPr id="13" name="正方形/長方形 12"/>
          <p:cNvSpPr/>
          <p:nvPr/>
        </p:nvSpPr>
        <p:spPr>
          <a:xfrm>
            <a:off x="382272" y="2448028"/>
            <a:ext cx="5599428" cy="348481"/>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具体的な取組</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4" name="正方形/長方形 13"/>
          <p:cNvSpPr/>
          <p:nvPr/>
        </p:nvSpPr>
        <p:spPr>
          <a:xfrm>
            <a:off x="530346" y="2795779"/>
            <a:ext cx="8856000" cy="587528"/>
          </a:xfrm>
          <a:prstGeom prst="rect">
            <a:avLst/>
          </a:prstGeom>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▽歯科口腔保健関係者の資質向上</a:t>
            </a:r>
            <a:endParaRPr kumimoji="0" lang="en-US" altLang="ja-JP"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▽多様な主体との連携・協働（大学や職場での歯と口の健康づくりの推進）</a:t>
            </a:r>
            <a:endParaRPr kumimoji="0" lang="en-US" altLang="ja-JP" sz="6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8" name="正方形/長方形 17">
            <a:extLst>
              <a:ext uri="{FF2B5EF4-FFF2-40B4-BE49-F238E27FC236}">
                <a16:creationId xmlns:a16="http://schemas.microsoft.com/office/drawing/2014/main" id="{177A8689-9FF5-455A-B05C-582B33EDC838}"/>
              </a:ext>
            </a:extLst>
          </p:cNvPr>
          <p:cNvSpPr/>
          <p:nvPr/>
        </p:nvSpPr>
        <p:spPr>
          <a:xfrm>
            <a:off x="376959" y="3685207"/>
            <a:ext cx="5599428" cy="348481"/>
          </a:xfrm>
          <a:prstGeom prst="rect">
            <a:avLst/>
          </a:prstGeom>
        </p:spPr>
        <p:txBody>
          <a:bodyPr wrap="square" lIns="36000" tIns="72000" rIns="36000" bIns="36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第</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次大阪府歯科口腔保健計画における数値目標</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graphicFrame>
        <p:nvGraphicFramePr>
          <p:cNvPr id="19" name="表 18">
            <a:extLst>
              <a:ext uri="{FF2B5EF4-FFF2-40B4-BE49-F238E27FC236}">
                <a16:creationId xmlns:a16="http://schemas.microsoft.com/office/drawing/2014/main" id="{8699D1F5-558B-4F3A-B268-338E426BEDD9}"/>
              </a:ext>
            </a:extLst>
          </p:cNvPr>
          <p:cNvGraphicFramePr>
            <a:graphicFrameLocks noGrp="1"/>
          </p:cNvGraphicFramePr>
          <p:nvPr/>
        </p:nvGraphicFramePr>
        <p:xfrm>
          <a:off x="530346" y="4095838"/>
          <a:ext cx="8856000" cy="1793568"/>
        </p:xfrm>
        <a:graphic>
          <a:graphicData uri="http://schemas.openxmlformats.org/drawingml/2006/table">
            <a:tbl>
              <a:tblPr firstRow="1" firstCol="1" bandRow="1">
                <a:tableStyleId>{5C22544A-7EE6-4342-B048-85BDC9FD1C3A}</a:tableStyleId>
              </a:tblPr>
              <a:tblGrid>
                <a:gridCol w="448479">
                  <a:extLst>
                    <a:ext uri="{9D8B030D-6E8A-4147-A177-3AD203B41FA5}">
                      <a16:colId xmlns:a16="http://schemas.microsoft.com/office/drawing/2014/main" val="20000"/>
                    </a:ext>
                  </a:extLst>
                </a:gridCol>
                <a:gridCol w="3250275">
                  <a:extLst>
                    <a:ext uri="{9D8B030D-6E8A-4147-A177-3AD203B41FA5}">
                      <a16:colId xmlns:a16="http://schemas.microsoft.com/office/drawing/2014/main" val="20001"/>
                    </a:ext>
                  </a:extLst>
                </a:gridCol>
                <a:gridCol w="1730829">
                  <a:extLst>
                    <a:ext uri="{9D8B030D-6E8A-4147-A177-3AD203B41FA5}">
                      <a16:colId xmlns:a16="http://schemas.microsoft.com/office/drawing/2014/main" val="20002"/>
                    </a:ext>
                  </a:extLst>
                </a:gridCol>
                <a:gridCol w="1730828">
                  <a:extLst>
                    <a:ext uri="{9D8B030D-6E8A-4147-A177-3AD203B41FA5}">
                      <a16:colId xmlns:a16="http://schemas.microsoft.com/office/drawing/2014/main" val="1518444882"/>
                    </a:ext>
                  </a:extLst>
                </a:gridCol>
                <a:gridCol w="1695589">
                  <a:extLst>
                    <a:ext uri="{9D8B030D-6E8A-4147-A177-3AD203B41FA5}">
                      <a16:colId xmlns:a16="http://schemas.microsoft.com/office/drawing/2014/main" val="20003"/>
                    </a:ext>
                  </a:extLst>
                </a:gridCol>
              </a:tblGrid>
              <a:tr h="340710">
                <a:tc>
                  <a:txBody>
                    <a:bodyPr/>
                    <a:lstStyle/>
                    <a:p>
                      <a:pPr algn="ctr" fontAlgn="auto">
                        <a:lnSpc>
                          <a:spcPts val="1600"/>
                        </a:lnSpc>
                        <a:spcAft>
                          <a:spcPts val="0"/>
                        </a:spcAft>
                      </a:pPr>
                      <a:r>
                        <a:rPr lang="ja-JP" sz="1400" dirty="0">
                          <a:effectLst/>
                          <a:latin typeface="+mn-ea"/>
                          <a:ea typeface="+mn-ea"/>
                        </a:rPr>
                        <a:t>　</a:t>
                      </a:r>
                      <a:endParaRPr lang="ja-JP" sz="1400"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個別目標</a:t>
                      </a:r>
                      <a:endParaRPr lang="ja-JP" sz="1200" dirty="0">
                        <a:solidFill>
                          <a:schemeClr val="bg1"/>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effectLst/>
                          <a:latin typeface="+mn-ea"/>
                          <a:ea typeface="+mn-ea"/>
                        </a:rPr>
                        <a:t>計画策定時</a:t>
                      </a:r>
                      <a:r>
                        <a:rPr lang="ja-JP" sz="1200" dirty="0">
                          <a:effectLst/>
                          <a:latin typeface="+mn-ea"/>
                          <a:ea typeface="+mn-ea"/>
                        </a:rPr>
                        <a:t>の</a:t>
                      </a:r>
                      <a:r>
                        <a:rPr lang="ja-JP" altLang="en-US" sz="1200" dirty="0">
                          <a:effectLst/>
                          <a:latin typeface="+mn-ea"/>
                          <a:ea typeface="+mn-ea"/>
                        </a:rPr>
                        <a:t>値</a:t>
                      </a:r>
                      <a:endParaRPr lang="ja-JP" sz="1200" dirty="0">
                        <a:solidFill>
                          <a:srgbClr val="000000"/>
                        </a:solidFill>
                        <a:effectLst/>
                        <a:latin typeface="+mn-ea"/>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ja-JP" altLang="en-US" sz="1200" baseline="0" dirty="0">
                          <a:solidFill>
                            <a:schemeClr val="bg1"/>
                          </a:solidFill>
                          <a:effectLst/>
                          <a:latin typeface="游ゴシック" panose="020B0400000000000000" pitchFamily="50" charset="-128"/>
                          <a:ea typeface="+mn-ea"/>
                          <a:cs typeface="HG丸ｺﾞｼｯｸM-PRO"/>
                        </a:rPr>
                        <a:t>現状値</a:t>
                      </a:r>
                      <a:endParaRPr lang="ja-JP" altLang="ja-JP" sz="1200" baseline="0" dirty="0">
                        <a:solidFill>
                          <a:schemeClr val="bg1"/>
                        </a:solidFill>
                        <a:effectLst/>
                        <a:latin typeface="游ゴシック" panose="020B0400000000000000" pitchFamily="50" charset="-128"/>
                        <a:ea typeface="+mn-ea"/>
                        <a:cs typeface="HG丸ｺﾞｼｯｸM-PRO"/>
                      </a:endParaRPr>
                    </a:p>
                  </a:txBody>
                  <a:tcPr marL="62865" marR="62865" marT="0" marB="0"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en-US" sz="1200" dirty="0">
                          <a:effectLst/>
                          <a:latin typeface="+mn-ea"/>
                          <a:ea typeface="+mn-ea"/>
                        </a:rPr>
                        <a:t>20</a:t>
                      </a:r>
                      <a:r>
                        <a:rPr lang="en-US" altLang="ja-JP" sz="1200" dirty="0">
                          <a:effectLst/>
                          <a:latin typeface="+mn-ea"/>
                          <a:ea typeface="+mn-ea"/>
                        </a:rPr>
                        <a:t>35</a:t>
                      </a:r>
                      <a:r>
                        <a:rPr lang="ja-JP" sz="1200" dirty="0">
                          <a:effectLst/>
                          <a:latin typeface="+mn-ea"/>
                          <a:ea typeface="+mn-ea"/>
                        </a:rPr>
                        <a:t>年度の目標</a:t>
                      </a:r>
                      <a:endParaRPr lang="ja-JP" sz="1200" dirty="0">
                        <a:solidFill>
                          <a:srgbClr val="000000"/>
                        </a:solidFill>
                        <a:effectLst/>
                        <a:latin typeface="+mn-ea"/>
                        <a:ea typeface="+mn-ea"/>
                        <a:cs typeface="HG丸ｺﾞｼｯｸM-PRO"/>
                      </a:endParaRPr>
                    </a:p>
                  </a:txBody>
                  <a:tcPr marL="62865" marR="62865"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682873">
                <a:tc>
                  <a:txBody>
                    <a:bodyPr/>
                    <a:lstStyle/>
                    <a:p>
                      <a:pPr algn="ctr" fontAlgn="auto">
                        <a:lnSpc>
                          <a:spcPts val="1600"/>
                        </a:lnSpc>
                        <a:spcAft>
                          <a:spcPts val="0"/>
                        </a:spcAft>
                      </a:pPr>
                      <a:r>
                        <a:rPr lang="en-US" sz="1400" dirty="0">
                          <a:effectLst/>
                          <a:latin typeface="+mn-ea"/>
                          <a:ea typeface="+mn-ea"/>
                        </a:rPr>
                        <a:t>19</a:t>
                      </a:r>
                      <a:endParaRPr lang="ja-JP" sz="1400"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dirty="0">
                          <a:effectLst/>
                          <a:latin typeface="+mn-ea"/>
                          <a:ea typeface="+mn-ea"/>
                        </a:rPr>
                        <a:t>妊婦歯科健診を実施している市町村の増加</a:t>
                      </a:r>
                      <a:endParaRPr lang="en-US" altLang="ja-JP" sz="1200" b="1" dirty="0">
                        <a:effectLst/>
                        <a:latin typeface="+mn-ea"/>
                        <a:ea typeface="+mn-ea"/>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200" b="1" baseline="0" dirty="0">
                          <a:effectLst/>
                          <a:latin typeface="+mn-ea"/>
                          <a:ea typeface="+mn-ea"/>
                        </a:rPr>
                        <a:t>【</a:t>
                      </a:r>
                      <a:r>
                        <a:rPr lang="ja-JP" altLang="en-US" sz="1200" b="1" baseline="0" dirty="0">
                          <a:effectLst/>
                          <a:latin typeface="+mn-ea"/>
                          <a:ea typeface="+mn-ea"/>
                        </a:rPr>
                        <a:t>大阪府市町村歯科口腔保健実態調査</a:t>
                      </a:r>
                      <a:r>
                        <a:rPr lang="en-US" altLang="ja-JP" sz="1200" b="1" baseline="0" dirty="0">
                          <a:effectLst/>
                          <a:latin typeface="+mn-ea"/>
                          <a:ea typeface="+mn-ea"/>
                        </a:rPr>
                        <a:t>】</a:t>
                      </a:r>
                      <a:endParaRPr lang="en-US" altLang="ja-JP" sz="1200" b="1" baseline="0" dirty="0">
                        <a:effectLst/>
                        <a:latin typeface="游ゴシック" panose="020B0400000000000000" pitchFamily="50" charset="-128"/>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tx1"/>
                          </a:solidFill>
                          <a:effectLst/>
                          <a:latin typeface="+mn-ea"/>
                          <a:ea typeface="+mn-ea"/>
                        </a:rPr>
                        <a:t>40</a:t>
                      </a:r>
                      <a:r>
                        <a:rPr lang="ja-JP" altLang="en-US" sz="1200" b="1" dirty="0">
                          <a:solidFill>
                            <a:schemeClr val="tx1"/>
                          </a:solidFill>
                          <a:effectLst/>
                          <a:latin typeface="+mn-ea"/>
                          <a:ea typeface="+mn-ea"/>
                        </a:rPr>
                        <a:t>市町村</a:t>
                      </a:r>
                      <a:endParaRPr lang="ja-JP" sz="1200" b="1" dirty="0">
                        <a:solidFill>
                          <a:schemeClr val="tx1"/>
                        </a:solidFill>
                        <a:effectLst/>
                        <a:latin typeface="+mn-ea"/>
                        <a:ea typeface="+mn-ea"/>
                      </a:endParaRPr>
                    </a:p>
                    <a:p>
                      <a:pPr algn="ctr" fontAlgn="auto">
                        <a:lnSpc>
                          <a:spcPts val="1600"/>
                        </a:lnSpc>
                        <a:spcAft>
                          <a:spcPts val="0"/>
                        </a:spcAft>
                      </a:pPr>
                      <a:r>
                        <a:rPr lang="ja-JP" sz="1200" b="1" dirty="0">
                          <a:solidFill>
                            <a:schemeClr val="tx1"/>
                          </a:solidFill>
                          <a:effectLst/>
                          <a:latin typeface="+mn-ea"/>
                          <a:ea typeface="+mn-ea"/>
                        </a:rPr>
                        <a:t>【</a:t>
                      </a:r>
                      <a:r>
                        <a:rPr lang="ja-JP" altLang="en-US" sz="1200" b="1" dirty="0">
                          <a:solidFill>
                            <a:schemeClr val="tx1"/>
                          </a:solidFill>
                          <a:effectLst/>
                          <a:latin typeface="+mn-ea"/>
                          <a:ea typeface="+mn-ea"/>
                        </a:rPr>
                        <a:t>令和３</a:t>
                      </a:r>
                      <a:r>
                        <a:rPr lang="ja-JP" sz="1200" b="1" dirty="0">
                          <a:solidFill>
                            <a:schemeClr val="tx1"/>
                          </a:solidFill>
                          <a:effectLst/>
                          <a:latin typeface="+mn-ea"/>
                          <a:ea typeface="+mn-ea"/>
                        </a:rPr>
                        <a:t>（</a:t>
                      </a:r>
                      <a:r>
                        <a:rPr lang="en-US" sz="1200" b="1" dirty="0">
                          <a:solidFill>
                            <a:schemeClr val="tx1"/>
                          </a:solidFill>
                          <a:effectLst/>
                          <a:latin typeface="+mn-ea"/>
                          <a:ea typeface="+mn-ea"/>
                        </a:rPr>
                        <a:t>20</a:t>
                      </a:r>
                      <a:r>
                        <a:rPr lang="en-US" altLang="ja-JP" sz="1200" b="1" dirty="0">
                          <a:solidFill>
                            <a:schemeClr val="tx1"/>
                          </a:solidFill>
                          <a:effectLst/>
                          <a:latin typeface="+mn-ea"/>
                          <a:ea typeface="+mn-ea"/>
                        </a:rPr>
                        <a:t>21</a:t>
                      </a:r>
                      <a:r>
                        <a:rPr lang="ja-JP" sz="1200" b="1" dirty="0">
                          <a:solidFill>
                            <a:schemeClr val="tx1"/>
                          </a:solidFill>
                          <a:effectLst/>
                          <a:latin typeface="+mn-ea"/>
                          <a:ea typeface="+mn-ea"/>
                        </a:rPr>
                        <a:t>）年】</a:t>
                      </a:r>
                      <a:endParaRPr lang="ja-JP" sz="12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tx1"/>
                          </a:solidFill>
                          <a:effectLst/>
                          <a:latin typeface="+mn-ea"/>
                          <a:ea typeface="+mn-ea"/>
                        </a:rPr>
                        <a:t>43</a:t>
                      </a:r>
                      <a:r>
                        <a:rPr lang="ja-JP" altLang="en-US" sz="1200" b="1" dirty="0">
                          <a:solidFill>
                            <a:schemeClr val="tx1"/>
                          </a:solidFill>
                          <a:effectLst/>
                          <a:latin typeface="+mn-ea"/>
                          <a:ea typeface="+mn-ea"/>
                        </a:rPr>
                        <a:t>市町村［○］</a:t>
                      </a:r>
                      <a:endParaRPr lang="ja-JP" altLang="ja-JP" sz="1200" b="1" dirty="0">
                        <a:solidFill>
                          <a:schemeClr val="tx1"/>
                        </a:solidFill>
                        <a:effectLst/>
                        <a:latin typeface="+mn-ea"/>
                        <a:ea typeface="+mn-ea"/>
                      </a:endParaRPr>
                    </a:p>
                    <a:p>
                      <a:pPr algn="ctr" fontAlgn="auto">
                        <a:lnSpc>
                          <a:spcPts val="1600"/>
                        </a:lnSpc>
                        <a:spcAft>
                          <a:spcPts val="0"/>
                        </a:spcAft>
                      </a:pPr>
                      <a:r>
                        <a:rPr lang="ja-JP" altLang="ja-JP" sz="1200" b="1" dirty="0">
                          <a:solidFill>
                            <a:schemeClr val="tx1"/>
                          </a:solidFill>
                          <a:effectLst/>
                          <a:latin typeface="+mn-ea"/>
                          <a:ea typeface="+mn-ea"/>
                        </a:rPr>
                        <a:t>【</a:t>
                      </a:r>
                      <a:r>
                        <a:rPr lang="ja-JP" altLang="en-US" sz="1200" b="1" dirty="0">
                          <a:solidFill>
                            <a:schemeClr val="tx1"/>
                          </a:solidFill>
                          <a:effectLst/>
                          <a:latin typeface="+mn-ea"/>
                          <a:ea typeface="+mn-ea"/>
                        </a:rPr>
                        <a:t>令和６</a:t>
                      </a:r>
                      <a:r>
                        <a:rPr lang="ja-JP" altLang="ja-JP" sz="1200" b="1" dirty="0">
                          <a:solidFill>
                            <a:schemeClr val="tx1"/>
                          </a:solidFill>
                          <a:effectLst/>
                          <a:latin typeface="+mn-ea"/>
                          <a:ea typeface="+mn-ea"/>
                        </a:rPr>
                        <a:t>（</a:t>
                      </a:r>
                      <a:r>
                        <a:rPr lang="en-US" altLang="ja-JP" sz="1200" b="1" dirty="0">
                          <a:solidFill>
                            <a:schemeClr val="tx1"/>
                          </a:solidFill>
                          <a:effectLst/>
                          <a:latin typeface="+mn-ea"/>
                          <a:ea typeface="+mn-ea"/>
                        </a:rPr>
                        <a:t>2024</a:t>
                      </a:r>
                      <a:r>
                        <a:rPr lang="ja-JP" altLang="ja-JP" sz="1200" b="1" dirty="0">
                          <a:solidFill>
                            <a:schemeClr val="tx1"/>
                          </a:solidFill>
                          <a:effectLst/>
                          <a:latin typeface="+mn-ea"/>
                          <a:ea typeface="+mn-ea"/>
                        </a:rPr>
                        <a:t>）年】</a:t>
                      </a:r>
                      <a:endParaRPr lang="ja-JP" altLang="ja-JP" sz="12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ts val="1600"/>
                        </a:lnSpc>
                        <a:spcAft>
                          <a:spcPts val="0"/>
                        </a:spcAft>
                      </a:pPr>
                      <a:r>
                        <a:rPr lang="en-US" altLang="ja-JP" sz="1200" b="1" dirty="0">
                          <a:solidFill>
                            <a:schemeClr val="dk1"/>
                          </a:solidFill>
                          <a:effectLst/>
                          <a:latin typeface="+mn-ea"/>
                          <a:ea typeface="+mn-ea"/>
                          <a:cs typeface="+mn-cs"/>
                        </a:rPr>
                        <a:t>43</a:t>
                      </a:r>
                      <a:r>
                        <a:rPr lang="ja-JP" altLang="en-US" sz="1200" b="1" dirty="0">
                          <a:solidFill>
                            <a:schemeClr val="dk1"/>
                          </a:solidFill>
                          <a:effectLst/>
                          <a:latin typeface="+mn-ea"/>
                          <a:ea typeface="+mn-ea"/>
                          <a:cs typeface="+mn-cs"/>
                        </a:rPr>
                        <a:t>市町村（府内全て）</a:t>
                      </a:r>
                      <a:endParaRPr lang="ja-JP" sz="12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69985">
                <a:tc>
                  <a:txBody>
                    <a:bodyPr/>
                    <a:lstStyle/>
                    <a:p>
                      <a:pPr algn="ctr" fontAlgn="auto">
                        <a:lnSpc>
                          <a:spcPts val="1600"/>
                        </a:lnSpc>
                        <a:spcAft>
                          <a:spcPts val="0"/>
                        </a:spcAft>
                      </a:pPr>
                      <a:r>
                        <a:rPr lang="en-US" altLang="ja-JP" sz="1400" dirty="0">
                          <a:solidFill>
                            <a:schemeClr val="bg1"/>
                          </a:solidFill>
                          <a:effectLst/>
                          <a:latin typeface="+mn-ea"/>
                          <a:ea typeface="+mn-ea"/>
                          <a:cs typeface="HG丸ｺﾞｼｯｸM-PRO"/>
                        </a:rPr>
                        <a:t>20</a:t>
                      </a:r>
                      <a:endParaRPr lang="ja-JP" sz="1400" dirty="0">
                        <a:solidFill>
                          <a:schemeClr val="bg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solidFill>
                      <a:schemeClr val="accent5">
                        <a:lumMod val="50000"/>
                      </a:schemeClr>
                    </a:solidFill>
                  </a:tcPr>
                </a:tc>
                <a:tc>
                  <a:txBody>
                    <a:bodyPr/>
                    <a:lstStyle/>
                    <a:p>
                      <a:pPr algn="l" fontAlgn="auto">
                        <a:lnSpc>
                          <a:spcPts val="1600"/>
                        </a:lnSpc>
                        <a:spcAft>
                          <a:spcPts val="0"/>
                        </a:spcAft>
                      </a:pPr>
                      <a:r>
                        <a:rPr lang="ja-JP" altLang="en-US" sz="1200" b="1" dirty="0">
                          <a:effectLst/>
                          <a:latin typeface="+mn-ea"/>
                          <a:ea typeface="+mn-ea"/>
                        </a:rPr>
                        <a:t>法令で定めた年齢以外に成人歯科健診を実施している市町村の増加</a:t>
                      </a:r>
                      <a:endParaRPr lang="en-US" altLang="ja-JP" sz="1200" b="1" dirty="0">
                        <a:effectLst/>
                        <a:latin typeface="+mn-ea"/>
                        <a:ea typeface="+mn-ea"/>
                      </a:endParaRPr>
                    </a:p>
                    <a:p>
                      <a:pPr marL="0" marR="0" lvl="0" indent="0" algn="l" defTabSz="914400" rtl="0" eaLnBrk="1" fontAlgn="auto" latinLnBrk="0" hangingPunct="1">
                        <a:lnSpc>
                          <a:spcPts val="1600"/>
                        </a:lnSpc>
                        <a:spcBef>
                          <a:spcPts val="0"/>
                        </a:spcBef>
                        <a:spcAft>
                          <a:spcPts val="0"/>
                        </a:spcAft>
                        <a:buClrTx/>
                        <a:buSzTx/>
                        <a:buFontTx/>
                        <a:buNone/>
                        <a:tabLst/>
                        <a:defRPr/>
                      </a:pPr>
                      <a:r>
                        <a:rPr lang="en-US" altLang="ja-JP" sz="1200" b="1" baseline="0" dirty="0">
                          <a:effectLst/>
                          <a:latin typeface="+mn-ea"/>
                          <a:ea typeface="+mn-ea"/>
                        </a:rPr>
                        <a:t>【</a:t>
                      </a:r>
                      <a:r>
                        <a:rPr lang="ja-JP" altLang="en-US" sz="1200" b="1" baseline="0" dirty="0">
                          <a:effectLst/>
                          <a:latin typeface="+mn-ea"/>
                          <a:ea typeface="+mn-ea"/>
                        </a:rPr>
                        <a:t>大阪府市町村歯科口腔保健実態調査</a:t>
                      </a:r>
                      <a:r>
                        <a:rPr lang="en-US" altLang="ja-JP" sz="1200" b="1" baseline="0" dirty="0">
                          <a:effectLst/>
                          <a:latin typeface="+mn-ea"/>
                          <a:ea typeface="+mn-ea"/>
                        </a:rPr>
                        <a:t>】</a:t>
                      </a:r>
                      <a:endParaRPr lang="en-US" altLang="ja-JP" sz="1200" b="1" baseline="0" dirty="0">
                        <a:effectLst/>
                        <a:latin typeface="游ゴシック" panose="020B0400000000000000" pitchFamily="50" charset="-128"/>
                        <a:ea typeface="+mn-ea"/>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tx1"/>
                          </a:solidFill>
                          <a:effectLst/>
                          <a:latin typeface="+mn-ea"/>
                          <a:ea typeface="+mn-ea"/>
                        </a:rPr>
                        <a:t>34</a:t>
                      </a:r>
                      <a:r>
                        <a:rPr lang="ja-JP" altLang="en-US" sz="1200" b="1" dirty="0">
                          <a:solidFill>
                            <a:schemeClr val="tx1"/>
                          </a:solidFill>
                          <a:effectLst/>
                          <a:latin typeface="+mn-ea"/>
                          <a:ea typeface="+mn-ea"/>
                        </a:rPr>
                        <a:t>市町村</a:t>
                      </a:r>
                      <a:endParaRPr lang="ja-JP" altLang="ja-JP" sz="1200" b="1" dirty="0">
                        <a:solidFill>
                          <a:schemeClr val="tx1"/>
                        </a:solidFill>
                        <a:effectLst/>
                        <a:latin typeface="+mn-ea"/>
                        <a:ea typeface="+mn-ea"/>
                      </a:endParaRPr>
                    </a:p>
                    <a:p>
                      <a:pPr algn="ctr" fontAlgn="auto">
                        <a:lnSpc>
                          <a:spcPts val="1600"/>
                        </a:lnSpc>
                        <a:spcAft>
                          <a:spcPts val="0"/>
                        </a:spcAft>
                      </a:pPr>
                      <a:r>
                        <a:rPr lang="ja-JP" altLang="ja-JP" sz="1200" b="1" dirty="0">
                          <a:solidFill>
                            <a:schemeClr val="tx1"/>
                          </a:solidFill>
                          <a:effectLst/>
                          <a:latin typeface="+mn-ea"/>
                          <a:ea typeface="+mn-ea"/>
                        </a:rPr>
                        <a:t>【</a:t>
                      </a:r>
                      <a:r>
                        <a:rPr lang="ja-JP" altLang="en-US" sz="1200" b="1" dirty="0">
                          <a:solidFill>
                            <a:schemeClr val="tx1"/>
                          </a:solidFill>
                          <a:effectLst/>
                          <a:latin typeface="+mn-ea"/>
                          <a:ea typeface="+mn-ea"/>
                        </a:rPr>
                        <a:t>令和４</a:t>
                      </a:r>
                      <a:r>
                        <a:rPr lang="ja-JP" altLang="ja-JP" sz="1200" b="1" dirty="0">
                          <a:solidFill>
                            <a:schemeClr val="tx1"/>
                          </a:solidFill>
                          <a:effectLst/>
                          <a:latin typeface="+mn-ea"/>
                          <a:ea typeface="+mn-ea"/>
                        </a:rPr>
                        <a:t>（</a:t>
                      </a:r>
                      <a:r>
                        <a:rPr lang="en-US" altLang="ja-JP" sz="1200" b="1" dirty="0">
                          <a:solidFill>
                            <a:schemeClr val="tx1"/>
                          </a:solidFill>
                          <a:effectLst/>
                          <a:latin typeface="+mn-ea"/>
                          <a:ea typeface="+mn-ea"/>
                        </a:rPr>
                        <a:t>2022</a:t>
                      </a:r>
                      <a:r>
                        <a:rPr lang="ja-JP" altLang="ja-JP" sz="1200" b="1" dirty="0">
                          <a:solidFill>
                            <a:schemeClr val="tx1"/>
                          </a:solidFill>
                          <a:effectLst/>
                          <a:latin typeface="+mn-ea"/>
                          <a:ea typeface="+mn-ea"/>
                        </a:rPr>
                        <a:t>）年】</a:t>
                      </a:r>
                      <a:endParaRPr lang="ja-JP" altLang="ja-JP" sz="12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tx1"/>
                          </a:solidFill>
                          <a:effectLst/>
                          <a:latin typeface="+mn-ea"/>
                          <a:ea typeface="+mn-ea"/>
                        </a:rPr>
                        <a:t>31</a:t>
                      </a:r>
                      <a:r>
                        <a:rPr lang="ja-JP" altLang="en-US" sz="1200" b="1" dirty="0">
                          <a:solidFill>
                            <a:schemeClr val="tx1"/>
                          </a:solidFill>
                          <a:effectLst/>
                          <a:latin typeface="+mn-ea"/>
                          <a:ea typeface="+mn-ea"/>
                        </a:rPr>
                        <a:t>市町村［△］</a:t>
                      </a:r>
                      <a:endParaRPr lang="ja-JP" altLang="ja-JP" sz="1200" b="1" dirty="0">
                        <a:solidFill>
                          <a:schemeClr val="tx1"/>
                        </a:solidFill>
                        <a:effectLst/>
                        <a:latin typeface="+mn-ea"/>
                        <a:ea typeface="+mn-ea"/>
                      </a:endParaRPr>
                    </a:p>
                    <a:p>
                      <a:pPr algn="ctr" fontAlgn="auto">
                        <a:lnSpc>
                          <a:spcPts val="1600"/>
                        </a:lnSpc>
                        <a:spcAft>
                          <a:spcPts val="0"/>
                        </a:spcAft>
                      </a:pPr>
                      <a:r>
                        <a:rPr lang="ja-JP" altLang="ja-JP" sz="1200" b="1" dirty="0">
                          <a:solidFill>
                            <a:schemeClr val="tx1"/>
                          </a:solidFill>
                          <a:effectLst/>
                          <a:latin typeface="+mn-ea"/>
                          <a:ea typeface="+mn-ea"/>
                        </a:rPr>
                        <a:t>【</a:t>
                      </a:r>
                      <a:r>
                        <a:rPr lang="ja-JP" altLang="en-US" sz="1200" b="1" dirty="0">
                          <a:solidFill>
                            <a:schemeClr val="tx1"/>
                          </a:solidFill>
                          <a:effectLst/>
                          <a:latin typeface="+mn-ea"/>
                          <a:ea typeface="+mn-ea"/>
                        </a:rPr>
                        <a:t>令和６</a:t>
                      </a:r>
                      <a:r>
                        <a:rPr lang="ja-JP" altLang="ja-JP" sz="1200" b="1" dirty="0">
                          <a:solidFill>
                            <a:schemeClr val="tx1"/>
                          </a:solidFill>
                          <a:effectLst/>
                          <a:latin typeface="+mn-ea"/>
                          <a:ea typeface="+mn-ea"/>
                        </a:rPr>
                        <a:t>（</a:t>
                      </a:r>
                      <a:r>
                        <a:rPr lang="en-US" altLang="ja-JP" sz="1200" b="1" dirty="0">
                          <a:solidFill>
                            <a:schemeClr val="tx1"/>
                          </a:solidFill>
                          <a:effectLst/>
                          <a:latin typeface="+mn-ea"/>
                          <a:ea typeface="+mn-ea"/>
                        </a:rPr>
                        <a:t>2024</a:t>
                      </a:r>
                      <a:r>
                        <a:rPr lang="ja-JP" altLang="ja-JP" sz="1200" b="1" dirty="0">
                          <a:solidFill>
                            <a:schemeClr val="tx1"/>
                          </a:solidFill>
                          <a:effectLst/>
                          <a:latin typeface="+mn-ea"/>
                          <a:ea typeface="+mn-ea"/>
                        </a:rPr>
                        <a:t>）年】</a:t>
                      </a:r>
                      <a:endParaRPr lang="ja-JP" altLang="ja-JP" sz="1200" b="1" dirty="0">
                        <a:solidFill>
                          <a:schemeClr val="tx1"/>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lang="en-US" altLang="ja-JP" sz="1200" b="1" dirty="0">
                          <a:solidFill>
                            <a:schemeClr val="dk1"/>
                          </a:solidFill>
                          <a:effectLst/>
                          <a:latin typeface="+mn-ea"/>
                          <a:ea typeface="+mn-ea"/>
                          <a:cs typeface="+mn-cs"/>
                        </a:rPr>
                        <a:t>43</a:t>
                      </a:r>
                      <a:r>
                        <a:rPr lang="ja-JP" altLang="en-US" sz="1200" b="1" dirty="0">
                          <a:solidFill>
                            <a:schemeClr val="dk1"/>
                          </a:solidFill>
                          <a:effectLst/>
                          <a:latin typeface="+mn-ea"/>
                          <a:ea typeface="+mn-ea"/>
                          <a:cs typeface="+mn-cs"/>
                        </a:rPr>
                        <a:t>市町村（府内全て）</a:t>
                      </a:r>
                      <a:endParaRPr lang="ja-JP" altLang="ja-JP" sz="1200" b="1" dirty="0">
                        <a:solidFill>
                          <a:srgbClr val="000000"/>
                        </a:solidFill>
                        <a:effectLst/>
                        <a:latin typeface="+mn-ea"/>
                        <a:ea typeface="+mn-ea"/>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8162636"/>
                  </a:ext>
                </a:extLst>
              </a:tr>
            </a:tbl>
          </a:graphicData>
        </a:graphic>
      </p:graphicFrame>
      <p:pic>
        <p:nvPicPr>
          <p:cNvPr id="15" name="図 14">
            <a:extLst>
              <a:ext uri="{FF2B5EF4-FFF2-40B4-BE49-F238E27FC236}">
                <a16:creationId xmlns:a16="http://schemas.microsoft.com/office/drawing/2014/main" id="{A75CC987-B455-4725-A720-CBA1A2A0328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6" name="角丸四角形 47">
            <a:extLst>
              <a:ext uri="{FF2B5EF4-FFF2-40B4-BE49-F238E27FC236}">
                <a16:creationId xmlns:a16="http://schemas.microsoft.com/office/drawing/2014/main" id="{A9F80D0B-9E35-4150-A92A-1312F4E7ADAC}"/>
              </a:ext>
            </a:extLst>
          </p:cNvPr>
          <p:cNvSpPr/>
          <p:nvPr/>
        </p:nvSpPr>
        <p:spPr>
          <a:xfrm>
            <a:off x="6084165" y="3840820"/>
            <a:ext cx="1572028" cy="371219"/>
          </a:xfrm>
          <a:prstGeom prst="roundRect">
            <a:avLst>
              <a:gd name="adj" fmla="val 8499"/>
            </a:avLst>
          </a:prstGeom>
          <a:noFill/>
          <a:ln w="19050">
            <a:noFill/>
          </a:ln>
        </p:spPr>
        <p:txBody>
          <a:bodyPr wrap="square" lIns="72000" tIns="72000" rIns="72000" bIns="720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9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rPr>
              <a:t>〇：改善　△：維持・悪化</a:t>
            </a:r>
            <a:endParaRPr kumimoji="0" lang="en-US" altLang="ja-JP" sz="900" b="0" i="0" u="none" strike="noStrike" kern="1200" cap="none" spc="0" normalizeH="0" baseline="0" noProof="0" dirty="0">
              <a:ln>
                <a:noFill/>
              </a:ln>
              <a:solidFill>
                <a:srgbClr val="FF0000"/>
              </a:solidFill>
              <a:effectLst/>
              <a:uLnTx/>
              <a:uFillTx/>
              <a:latin typeface="游ゴシック" panose="020B0400000000000000" pitchFamily="50" charset="-128"/>
              <a:ea typeface="游ゴシック" panose="020B0400000000000000" pitchFamily="50" charset="-128"/>
              <a:cs typeface="+mn-cs"/>
            </a:endParaRPr>
          </a:p>
        </p:txBody>
      </p:sp>
      <p:sp>
        <p:nvSpPr>
          <p:cNvPr id="17" name="スライド番号プレースホルダー 1">
            <a:extLst>
              <a:ext uri="{FF2B5EF4-FFF2-40B4-BE49-F238E27FC236}">
                <a16:creationId xmlns:a16="http://schemas.microsoft.com/office/drawing/2014/main" id="{9FD51AA4-92F8-4AE4-80C9-208434CC8BD8}"/>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89</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80901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2587" y="638889"/>
            <a:ext cx="9834576" cy="614507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000"/>
              </a:lnSpc>
            </a:pPr>
            <a:endParaRPr kumimoji="1" lang="en-US" altLang="ja-JP" b="1" dirty="0">
              <a:solidFill>
                <a:schemeClr val="bg1"/>
              </a:solidFill>
            </a:endParaRPr>
          </a:p>
        </p:txBody>
      </p:sp>
      <p:sp>
        <p:nvSpPr>
          <p:cNvPr id="4" name="正方形/長方形 3">
            <a:extLst>
              <a:ext uri="{FF2B5EF4-FFF2-40B4-BE49-F238E27FC236}">
                <a16:creationId xmlns:a16="http://schemas.microsoft.com/office/drawing/2014/main" id="{61AE0CBE-3210-41DD-A171-4385B749CD55}"/>
              </a:ext>
            </a:extLst>
          </p:cNvPr>
          <p:cNvSpPr/>
          <p:nvPr/>
        </p:nvSpPr>
        <p:spPr>
          <a:xfrm>
            <a:off x="0" y="-2554"/>
            <a:ext cx="9906000" cy="576000"/>
          </a:xfrm>
          <a:prstGeom prst="rect">
            <a:avLst/>
          </a:prstGeom>
          <a:gradFill flip="none" rotWithShape="1">
            <a:gsLst>
              <a:gs pos="50000">
                <a:srgbClr val="7DA8DB">
                  <a:lumMod val="20000"/>
                  <a:lumOff val="80000"/>
                </a:srgbClr>
              </a:gs>
              <a:gs pos="0">
                <a:schemeClr val="accent5">
                  <a:lumMod val="50000"/>
                </a:schemeClr>
              </a:gs>
              <a:gs pos="20000">
                <a:schemeClr val="accent5">
                  <a:lumMod val="50000"/>
                  <a:lumOff val="50000"/>
                </a:schemeClr>
              </a:gs>
              <a:gs pos="80000">
                <a:srgbClr val="7395D3">
                  <a:lumMod val="50000"/>
                  <a:lumOff val="50000"/>
                </a:srgbClr>
              </a:gs>
              <a:gs pos="100000">
                <a:schemeClr val="accent5">
                  <a:lumMod val="50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000" b="1" dirty="0">
                <a:solidFill>
                  <a:schemeClr val="tx1"/>
                </a:solidFill>
                <a:latin typeface="Meiryo UI" panose="020B0604030504040204" pitchFamily="50" charset="-128"/>
                <a:ea typeface="Meiryo UI" panose="020B0604030504040204" pitchFamily="50" charset="-128"/>
              </a:rPr>
              <a:t>　　</a:t>
            </a:r>
            <a:r>
              <a:rPr kumimoji="1" lang="zh-TW" altLang="en-US" sz="2000" b="1" dirty="0">
                <a:solidFill>
                  <a:schemeClr val="tx1"/>
                </a:solidFill>
                <a:latin typeface="Meiryo UI" panose="020B0604030504040204" pitchFamily="50" charset="-128"/>
                <a:ea typeface="Meiryo UI" panose="020B0604030504040204" pitchFamily="50" charset="-128"/>
              </a:rPr>
              <a:t>第</a:t>
            </a:r>
            <a:r>
              <a:rPr kumimoji="1" lang="en-US" altLang="ja-JP" sz="2000" b="1" dirty="0">
                <a:solidFill>
                  <a:schemeClr val="tx1"/>
                </a:solidFill>
                <a:latin typeface="Meiryo UI" panose="020B0604030504040204" pitchFamily="50" charset="-128"/>
                <a:ea typeface="Meiryo UI" panose="020B0604030504040204" pitchFamily="50" charset="-128"/>
              </a:rPr>
              <a:t>4</a:t>
            </a:r>
            <a:r>
              <a:rPr kumimoji="1" lang="zh-TW" altLang="en-US" sz="2000" b="1" dirty="0">
                <a:solidFill>
                  <a:schemeClr val="tx1"/>
                </a:solidFill>
                <a:latin typeface="Meiryo UI" panose="020B0604030504040204" pitchFamily="50" charset="-128"/>
                <a:ea typeface="Meiryo UI" panose="020B0604030504040204" pitchFamily="50" charset="-128"/>
              </a:rPr>
              <a:t>次大阪府健康増進計画</a:t>
            </a:r>
            <a:r>
              <a:rPr kumimoji="1" lang="ja-JP" altLang="en-US" sz="2000" b="1" dirty="0">
                <a:solidFill>
                  <a:schemeClr val="tx1"/>
                </a:solidFill>
                <a:latin typeface="Meiryo UI" panose="020B0604030504040204" pitchFamily="50" charset="-128"/>
                <a:ea typeface="Meiryo UI" panose="020B0604030504040204" pitchFamily="50" charset="-128"/>
              </a:rPr>
              <a:t>（基本目標）</a:t>
            </a:r>
          </a:p>
        </p:txBody>
      </p:sp>
      <p:pic>
        <p:nvPicPr>
          <p:cNvPr id="19" name="図 1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4" name="角丸四角形 47">
            <a:extLst>
              <a:ext uri="{FF2B5EF4-FFF2-40B4-BE49-F238E27FC236}">
                <a16:creationId xmlns:a16="http://schemas.microsoft.com/office/drawing/2014/main" id="{7F2BB490-2FA5-4B27-8ADD-68CA7F09F6CA}"/>
              </a:ext>
            </a:extLst>
          </p:cNvPr>
          <p:cNvSpPr/>
          <p:nvPr/>
        </p:nvSpPr>
        <p:spPr>
          <a:xfrm>
            <a:off x="195031" y="709353"/>
            <a:ext cx="9585750" cy="5955860"/>
          </a:xfrm>
          <a:prstGeom prst="roundRect">
            <a:avLst>
              <a:gd name="adj" fmla="val 3822"/>
            </a:avLst>
          </a:prstGeom>
          <a:solidFill>
            <a:schemeClr val="bg1"/>
          </a:solidFill>
          <a:ln w="19050">
            <a:solidFill>
              <a:srgbClr val="2F528F"/>
            </a:solidFill>
          </a:ln>
        </p:spPr>
        <p:txBody>
          <a:bodyPr wrap="square" lIns="72000" tIns="72000" rIns="72000" bIns="72000" anchor="ctr">
            <a:noAutofit/>
          </a:bodyPr>
          <a:lstStyle/>
          <a:p>
            <a:endParaRPr lang="en-US" altLang="ja-JP" sz="1200" b="1" dirty="0">
              <a:latin typeface="+mn-ea"/>
            </a:endParaRPr>
          </a:p>
        </p:txBody>
      </p:sp>
      <p:sp>
        <p:nvSpPr>
          <p:cNvPr id="16" name="四角形: 角を丸くする 15">
            <a:extLst>
              <a:ext uri="{FF2B5EF4-FFF2-40B4-BE49-F238E27FC236}">
                <a16:creationId xmlns:a16="http://schemas.microsoft.com/office/drawing/2014/main" id="{C1A80D65-0E6C-403F-94B6-C32DAC9F71EC}"/>
              </a:ext>
            </a:extLst>
          </p:cNvPr>
          <p:cNvSpPr/>
          <p:nvPr/>
        </p:nvSpPr>
        <p:spPr>
          <a:xfrm>
            <a:off x="297021" y="1071137"/>
            <a:ext cx="4418102" cy="268152"/>
          </a:xfrm>
          <a:prstGeom prst="roundRect">
            <a:avLst>
              <a:gd name="adj" fmla="val 50000"/>
            </a:avLst>
          </a:prstGeom>
          <a:solidFill>
            <a:srgbClr val="007BBA"/>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健康寿命（国公表値）と平均寿命との差（令和</a:t>
            </a:r>
            <a:r>
              <a:rPr kumimoji="1" lang="en-US" altLang="ja-JP"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4</a:t>
            </a: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rPr>
              <a:t>年）</a:t>
            </a:r>
          </a:p>
        </p:txBody>
      </p:sp>
      <p:sp>
        <p:nvSpPr>
          <p:cNvPr id="2" name="スライド番号プレースホルダー 1"/>
          <p:cNvSpPr>
            <a:spLocks noGrp="1"/>
          </p:cNvSpPr>
          <p:nvPr>
            <p:ph type="sldNum" sz="quarter" idx="12"/>
          </p:nvPr>
        </p:nvSpPr>
        <p:spPr/>
        <p:txBody>
          <a:bodyPr/>
          <a:lstStyle/>
          <a:p>
            <a:fld id="{8491F570-1DE7-4E07-90A6-F6DA59EDAE7D}" type="slidenum">
              <a:rPr kumimoji="1" lang="ja-JP" altLang="en-US" smtClean="0"/>
              <a:pPr/>
              <a:t>9</a:t>
            </a:fld>
            <a:endParaRPr kumimoji="1" lang="ja-JP" altLang="en-US"/>
          </a:p>
        </p:txBody>
      </p:sp>
      <p:sp>
        <p:nvSpPr>
          <p:cNvPr id="13" name="正方形/長方形 12">
            <a:extLst>
              <a:ext uri="{FF2B5EF4-FFF2-40B4-BE49-F238E27FC236}">
                <a16:creationId xmlns:a16="http://schemas.microsoft.com/office/drawing/2014/main" id="{3E92EB90-9403-4698-91D6-2E04AA3300E1}"/>
              </a:ext>
            </a:extLst>
          </p:cNvPr>
          <p:cNvSpPr/>
          <p:nvPr/>
        </p:nvSpPr>
        <p:spPr>
          <a:xfrm>
            <a:off x="297021" y="737542"/>
            <a:ext cx="1006993" cy="268152"/>
          </a:xfrm>
          <a:prstGeom prst="rect">
            <a:avLst/>
          </a:prstGeom>
          <a:solidFill>
            <a:srgbClr val="002060"/>
          </a:solidFill>
        </p:spPr>
        <p:txBody>
          <a:bodyPr wrap="square" lIns="36000" tIns="90000" rIns="36000" bIns="36000" anchor="ctr">
            <a:noAutofit/>
          </a:bodyPr>
          <a:lstStyle/>
          <a:p>
            <a:pPr algn="ctr">
              <a:lnSpc>
                <a:spcPts val="2000"/>
              </a:lnSpc>
            </a:pPr>
            <a:r>
              <a:rPr kumimoji="1" lang="ja-JP" altLang="en-US" b="1" dirty="0">
                <a:ln w="0"/>
                <a:solidFill>
                  <a:schemeClr val="bg1"/>
                </a:solidFill>
                <a:effectLst>
                  <a:outerShdw blurRad="38100" dist="19050" dir="2700000" algn="tl" rotWithShape="0">
                    <a:schemeClr val="dk1">
                      <a:alpha val="40000"/>
                    </a:schemeClr>
                  </a:outerShdw>
                </a:effectLst>
              </a:rPr>
              <a:t>参考</a:t>
            </a:r>
            <a:endParaRPr kumimoji="1" lang="en-US" altLang="ja-JP" b="1" dirty="0">
              <a:solidFill>
                <a:schemeClr val="bg1"/>
              </a:solidFill>
            </a:endParaRPr>
          </a:p>
        </p:txBody>
      </p:sp>
      <p:pic>
        <p:nvPicPr>
          <p:cNvPr id="5" name="図 4">
            <a:extLst>
              <a:ext uri="{FF2B5EF4-FFF2-40B4-BE49-F238E27FC236}">
                <a16:creationId xmlns:a16="http://schemas.microsoft.com/office/drawing/2014/main" id="{29309DB7-7192-417F-A317-28B76EF1E6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5032" y="1669366"/>
            <a:ext cx="8269356" cy="4888341"/>
          </a:xfrm>
          <a:prstGeom prst="rect">
            <a:avLst/>
          </a:prstGeom>
        </p:spPr>
      </p:pic>
      <p:sp>
        <p:nvSpPr>
          <p:cNvPr id="17" name="角丸四角形 47">
            <a:extLst>
              <a:ext uri="{FF2B5EF4-FFF2-40B4-BE49-F238E27FC236}">
                <a16:creationId xmlns:a16="http://schemas.microsoft.com/office/drawing/2014/main" id="{FBF70074-A778-46C6-A33C-BAB1886A6611}"/>
              </a:ext>
            </a:extLst>
          </p:cNvPr>
          <p:cNvSpPr/>
          <p:nvPr/>
        </p:nvSpPr>
        <p:spPr>
          <a:xfrm>
            <a:off x="385822" y="1367156"/>
            <a:ext cx="9394959" cy="1052287"/>
          </a:xfrm>
          <a:prstGeom prst="roundRect">
            <a:avLst>
              <a:gd name="adj" fmla="val 8499"/>
            </a:avLst>
          </a:prstGeom>
          <a:noFill/>
          <a:ln w="19050">
            <a:noFill/>
          </a:ln>
        </p:spPr>
        <p:txBody>
          <a:bodyPr wrap="square" lIns="72000" tIns="72000" rIns="72000" bIns="72000" anchor="t" anchorCtr="0">
            <a:noAutofit/>
          </a:bodyPr>
          <a:lstStyle/>
          <a:p>
            <a:pPr marL="171450" indent="-171450">
              <a:buFont typeface="Wingdings" panose="05000000000000000000" pitchFamily="2" charset="2"/>
              <a:buChar char="l"/>
            </a:pPr>
            <a:r>
              <a:rPr lang="ja-JP" altLang="en-US" sz="1200" dirty="0">
                <a:latin typeface="+mn-ea"/>
              </a:rPr>
              <a:t>男女ともに大阪府の不健康期間は、全国値より長くなっていた。</a:t>
            </a:r>
          </a:p>
        </p:txBody>
      </p:sp>
    </p:spTree>
    <p:extLst>
      <p:ext uri="{BB962C8B-B14F-4D97-AF65-F5344CB8AC3E}">
        <p14:creationId xmlns:p14="http://schemas.microsoft.com/office/powerpoint/2010/main" val="228370581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CEC8D2A3-8883-4033-88BA-80318C20F4C9}"/>
              </a:ext>
            </a:extLst>
          </p:cNvPr>
          <p:cNvGraphicFramePr>
            <a:graphicFrameLocks noGrp="1"/>
          </p:cNvGraphicFramePr>
          <p:nvPr/>
        </p:nvGraphicFramePr>
        <p:xfrm>
          <a:off x="247808" y="363736"/>
          <a:ext cx="8797652" cy="6257197"/>
        </p:xfrm>
        <a:graphic>
          <a:graphicData uri="http://schemas.openxmlformats.org/drawingml/2006/table">
            <a:tbl>
              <a:tblPr firstRow="1" bandRow="1">
                <a:tableStyleId>{5C22544A-7EE6-4342-B048-85BDC9FD1C3A}</a:tableStyleId>
              </a:tblPr>
              <a:tblGrid>
                <a:gridCol w="1256901">
                  <a:extLst>
                    <a:ext uri="{9D8B030D-6E8A-4147-A177-3AD203B41FA5}">
                      <a16:colId xmlns:a16="http://schemas.microsoft.com/office/drawing/2014/main" val="2230043416"/>
                    </a:ext>
                  </a:extLst>
                </a:gridCol>
                <a:gridCol w="7540751">
                  <a:extLst>
                    <a:ext uri="{9D8B030D-6E8A-4147-A177-3AD203B41FA5}">
                      <a16:colId xmlns:a16="http://schemas.microsoft.com/office/drawing/2014/main" val="2274671849"/>
                    </a:ext>
                  </a:extLst>
                </a:gridCol>
              </a:tblGrid>
              <a:tr h="4745682">
                <a:tc>
                  <a:txBody>
                    <a:bodyPr/>
                    <a:lstStyle/>
                    <a:p>
                      <a:r>
                        <a:rPr kumimoji="1" lang="ja-JP" altLang="en-US" sz="1600" b="1" dirty="0"/>
                        <a:t> 本年度の     </a:t>
                      </a:r>
                      <a:endParaRPr kumimoji="1" lang="en-US" altLang="ja-JP" sz="1600" b="1" dirty="0"/>
                    </a:p>
                    <a:p>
                      <a:r>
                        <a:rPr kumimoji="1" lang="en-US" altLang="ja-JP" sz="1600" b="1" dirty="0"/>
                        <a:t> </a:t>
                      </a:r>
                      <a:r>
                        <a:rPr kumimoji="1" lang="ja-JP" altLang="en-US" sz="1600" b="1" dirty="0"/>
                        <a:t>取組み</a:t>
                      </a:r>
                      <a:endParaRPr kumimoji="1" lang="en-US" altLang="ja-JP" sz="1600" b="1" dirty="0"/>
                    </a:p>
                    <a:p>
                      <a:endParaRPr kumimoji="1" lang="en-US" altLang="ja-JP" sz="1600" b="1" dirty="0"/>
                    </a:p>
                    <a:p>
                      <a:endParaRPr kumimoji="1" lang="ja-JP"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en-US" altLang="ja-JP" sz="1200" b="0" dirty="0">
                          <a:solidFill>
                            <a:schemeClr val="tx1"/>
                          </a:solidFill>
                        </a:rPr>
                        <a:t>《</a:t>
                      </a:r>
                      <a:r>
                        <a:rPr kumimoji="1" lang="ja-JP" altLang="en-US" sz="1200" b="0" u="sng" dirty="0">
                          <a:solidFill>
                            <a:schemeClr val="tx1"/>
                          </a:solidFill>
                        </a:rPr>
                        <a:t>啓発</a:t>
                      </a:r>
                      <a:r>
                        <a:rPr kumimoji="1" lang="en-US" altLang="ja-JP" sz="1200" b="0" dirty="0">
                          <a:solidFill>
                            <a:schemeClr val="tx1"/>
                          </a:solidFill>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highlight>
                            <a:srgbClr val="00FF00"/>
                          </a:highlight>
                          <a:uLnTx/>
                          <a:uFillTx/>
                          <a:latin typeface="+mn-ea"/>
                          <a:ea typeface="+mn-ea"/>
                          <a:cs typeface="+mn-cs"/>
                        </a:rPr>
                        <a:t>■</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10</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の健康づくり活動である</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健活</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10』</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について、事業者や市町村などが参画する「健活おおさか推進府民会議」を中心に、多様な主体の連携・協働による普及啓発を実施。</a:t>
                      </a:r>
                      <a:endParaRPr kumimoji="1" lang="en-US" altLang="ja-JP" sz="1100" b="0" i="0" u="none" strike="noStrike" kern="1200" cap="none" spc="0" normalizeH="0" baseline="0" noProof="0" dirty="0">
                        <a:ln>
                          <a:noFill/>
                        </a:ln>
                        <a:solidFill>
                          <a:schemeClr val="tx1"/>
                        </a:solidFill>
                        <a:effectLst/>
                        <a:uLnTx/>
                        <a:uFillTx/>
                        <a:latin typeface="+mn-ea"/>
                        <a:ea typeface="+mn-ea"/>
                        <a:cs typeface="+mn-cs"/>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highlight>
                            <a:srgbClr val="00FF00"/>
                          </a:highlight>
                          <a:uLnTx/>
                          <a:uFillTx/>
                          <a:latin typeface="+mn-ea"/>
                          <a:ea typeface="+mn-ea"/>
                          <a:cs typeface="+mn-cs"/>
                        </a:rPr>
                        <a:t>■</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万博開催を契機に作成した</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健活</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10</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ソング・ダンス</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を活用し、健活</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10</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の啓発を強化。</a:t>
                      </a:r>
                      <a:endParaRPr kumimoji="1" lang="en-US" altLang="ja-JP" sz="1100" b="1" strike="noStrike" dirty="0">
                        <a:solidFill>
                          <a:schemeClr val="tx1"/>
                        </a:solidFill>
                      </a:endParaRPr>
                    </a:p>
                    <a:p>
                      <a:pPr>
                        <a:lnSpc>
                          <a:spcPts val="1500"/>
                        </a:lnSpc>
                      </a:pPr>
                      <a:r>
                        <a:rPr kumimoji="1" lang="ja-JP" altLang="en-US" sz="1100" b="0" dirty="0">
                          <a:solidFill>
                            <a:schemeClr val="tx1"/>
                          </a:solidFill>
                        </a:rPr>
                        <a:t>■</a:t>
                      </a:r>
                      <a:r>
                        <a:rPr kumimoji="1" lang="ja-JP" altLang="en-US" sz="1000" b="0" dirty="0">
                          <a:solidFill>
                            <a:schemeClr val="tx1"/>
                          </a:solidFill>
                        </a:rPr>
                        <a:t>（再掲）</a:t>
                      </a:r>
                      <a:r>
                        <a:rPr kumimoji="1" lang="ja-JP" altLang="en-US" sz="1000" b="0" dirty="0" err="1">
                          <a:solidFill>
                            <a:schemeClr val="tx1"/>
                          </a:solidFill>
                        </a:rPr>
                        <a:t>障がい</a:t>
                      </a:r>
                      <a:r>
                        <a:rPr kumimoji="1" lang="ja-JP" altLang="en-US" sz="1000" b="0" dirty="0">
                          <a:solidFill>
                            <a:schemeClr val="tx1"/>
                          </a:solidFill>
                        </a:rPr>
                        <a:t>者歯科診療センター、在宅歯科ケアステーションの周知、公民連携、アスマイル、</a:t>
                      </a:r>
                      <a:endParaRPr kumimoji="1" lang="en-US" altLang="ja-JP" sz="10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000" b="0" dirty="0">
                          <a:solidFill>
                            <a:schemeClr val="tx1"/>
                          </a:solidFill>
                        </a:rPr>
                        <a:t>　　　　　</a:t>
                      </a:r>
                      <a:r>
                        <a:rPr kumimoji="1" lang="en-US" altLang="ja-JP" sz="1000" b="0" dirty="0">
                          <a:solidFill>
                            <a:schemeClr val="tx1"/>
                          </a:solidFill>
                          <a:latin typeface="+mn-ea"/>
                          <a:ea typeface="+mn-ea"/>
                        </a:rPr>
                        <a:t>SNS</a:t>
                      </a:r>
                      <a:r>
                        <a:rPr kumimoji="1" lang="ja-JP" altLang="en-US" sz="1000" b="0" dirty="0">
                          <a:solidFill>
                            <a:schemeClr val="tx1"/>
                          </a:solidFill>
                          <a:latin typeface="+mn-ea"/>
                          <a:ea typeface="+mn-ea"/>
                        </a:rPr>
                        <a:t>、</a:t>
                      </a:r>
                      <a:r>
                        <a:rPr kumimoji="1" lang="ja-JP" altLang="en-US" sz="1000" b="0" dirty="0">
                          <a:solidFill>
                            <a:schemeClr val="tx1"/>
                          </a:solidFill>
                        </a:rPr>
                        <a:t>府ホームページ、啓発冊子等、</a:t>
                      </a:r>
                      <a:endParaRPr kumimoji="1" lang="en-US" altLang="ja-JP" sz="1000" b="0" strike="sngStrike"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■（再掲）公民連携の枠組みを活用した普及啓発</a:t>
                      </a:r>
                      <a:endParaRPr kumimoji="1" lang="en-US" altLang="ja-JP" sz="1100" b="0" dirty="0">
                        <a:solidFill>
                          <a:schemeClr val="tx1"/>
                        </a:solidFill>
                      </a:endParaRPr>
                    </a:p>
                    <a:p>
                      <a:pPr>
                        <a:lnSpc>
                          <a:spcPts val="1500"/>
                        </a:lnSpc>
                      </a:pPr>
                      <a:endParaRPr kumimoji="1" lang="en-US" altLang="ja-JP" sz="1200" b="0" dirty="0">
                        <a:solidFill>
                          <a:schemeClr val="tx1"/>
                        </a:solidFill>
                      </a:endParaRPr>
                    </a:p>
                    <a:p>
                      <a:pPr>
                        <a:lnSpc>
                          <a:spcPts val="1500"/>
                        </a:lnSpc>
                      </a:pPr>
                      <a:r>
                        <a:rPr kumimoji="1" lang="en-US" altLang="ja-JP" sz="1200" b="0" dirty="0">
                          <a:solidFill>
                            <a:schemeClr val="tx1"/>
                          </a:solidFill>
                        </a:rPr>
                        <a:t>《</a:t>
                      </a:r>
                      <a:r>
                        <a:rPr kumimoji="1" lang="ja-JP" altLang="en-US" sz="1200" b="0" u="sng" dirty="0">
                          <a:solidFill>
                            <a:schemeClr val="tx1"/>
                          </a:solidFill>
                        </a:rPr>
                        <a:t>市町村支援</a:t>
                      </a:r>
                      <a:r>
                        <a:rPr kumimoji="1" lang="en-US" altLang="ja-JP" sz="1200" b="0" dirty="0">
                          <a:solidFill>
                            <a:schemeClr val="tx1"/>
                          </a:solidFill>
                        </a:rPr>
                        <a:t>》</a:t>
                      </a: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200" b="0" strike="noStrike" baseline="0" dirty="0">
                          <a:solidFill>
                            <a:schemeClr val="tx1"/>
                          </a:solidFill>
                          <a:latin typeface="游ゴシック" panose="020B0400000000000000" pitchFamily="50" charset="-128"/>
                        </a:rPr>
                        <a:t>■</a:t>
                      </a:r>
                      <a:r>
                        <a:rPr kumimoji="1" lang="ja-JP" altLang="en-US" sz="1000" b="0" dirty="0">
                          <a:solidFill>
                            <a:schemeClr val="tx1"/>
                          </a:solidFill>
                        </a:rPr>
                        <a:t>（再掲）大阪府歯科口腔保健推進連絡会、口腔保健支援センター、大阪府市町村歯科口腔保健実態調査</a:t>
                      </a:r>
                      <a:endParaRPr kumimoji="1" lang="en-US" altLang="ja-JP" sz="1000" b="0" strike="noStrike" baseline="0" dirty="0">
                        <a:solidFill>
                          <a:schemeClr val="tx1"/>
                        </a:solidFill>
                        <a:latin typeface="游ゴシック" panose="020B0400000000000000" pitchFamily="50" charset="-128"/>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000" b="0" strike="noStrike" baseline="0" dirty="0">
                          <a:solidFill>
                            <a:schemeClr val="tx1"/>
                          </a:solidFill>
                          <a:latin typeface="游ゴシック" panose="020B0400000000000000" pitchFamily="50" charset="-128"/>
                        </a:rPr>
                        <a:t>　　</a:t>
                      </a: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200" b="0" dirty="0">
                          <a:solidFill>
                            <a:schemeClr val="tx1"/>
                          </a:solidFill>
                        </a:rPr>
                        <a:t>《</a:t>
                      </a:r>
                      <a:r>
                        <a:rPr kumimoji="1" lang="ja-JP" altLang="en-US" sz="1200" b="0" dirty="0">
                          <a:solidFill>
                            <a:schemeClr val="tx1"/>
                          </a:solidFill>
                        </a:rPr>
                        <a:t>その他</a:t>
                      </a:r>
                      <a:r>
                        <a:rPr kumimoji="1" lang="en-US" altLang="ja-JP" sz="1200" b="0" dirty="0">
                          <a:solidFill>
                            <a:schemeClr val="tx1"/>
                          </a:solidFill>
                        </a:rPr>
                        <a:t>》</a:t>
                      </a: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■国が主催する研修会への参加</a:t>
                      </a: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■近畿地区府県・保健所設置市 歯科保健主幹課長会議への参加</a:t>
                      </a: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rPr>
                        <a:t>　（厚生労働省からの情報提供、他府県との情報交換等）</a:t>
                      </a: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endParaRPr kumimoji="1" lang="en-US" altLang="ja-JP" sz="11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1133661"/>
                  </a:ext>
                </a:extLst>
              </a:tr>
              <a:tr h="151151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latin typeface="游ゴシック" panose="020B0400000000000000" pitchFamily="50" charset="-128"/>
                          <a:ea typeface="+mn-ea"/>
                        </a:rPr>
                        <a:t>令和７年度最終予算</a:t>
                      </a:r>
                      <a:endParaRPr kumimoji="1" lang="en-US" altLang="ja-JP" sz="1600" b="1" dirty="0">
                        <a:solidFill>
                          <a:schemeClr val="bg1"/>
                        </a:solidFill>
                        <a:latin typeface="游ゴシック" panose="020B0400000000000000" pitchFamily="50" charset="-128"/>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bg1"/>
                          </a:solidFill>
                          <a:latin typeface="+mn-ea"/>
                          <a:ea typeface="+mn-ea"/>
                        </a:rPr>
                        <a:t>（主要事業）</a:t>
                      </a:r>
                      <a:endParaRPr kumimoji="1" lang="ja-JP"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障がい者歯科診療センター運営委託事業（</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23,968</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a:t>
                      </a:r>
                      <a:r>
                        <a:rPr kumimoji="1" lang="ja-JP" altLang="en-US" sz="1100" b="0" dirty="0">
                          <a:solidFill>
                            <a:schemeClr val="tx1"/>
                          </a:solidFill>
                          <a:latin typeface="+mn-ea"/>
                          <a:ea typeface="+mn-ea"/>
                        </a:rPr>
                        <a:t>生涯歯科保健推進事業（</a:t>
                      </a:r>
                      <a:r>
                        <a:rPr kumimoji="1" lang="en-US" altLang="ja-JP" sz="1100" b="0" dirty="0">
                          <a:solidFill>
                            <a:schemeClr val="tx1"/>
                          </a:solidFill>
                          <a:latin typeface="+mn-ea"/>
                          <a:ea typeface="+mn-ea"/>
                        </a:rPr>
                        <a:t>1,848</a:t>
                      </a:r>
                      <a:r>
                        <a:rPr kumimoji="1" lang="ja-JP" altLang="en-US" sz="1100" b="0" dirty="0">
                          <a:solidFill>
                            <a:schemeClr val="tx1"/>
                          </a:solidFill>
                          <a:latin typeface="+mn-ea"/>
                          <a:ea typeface="+mn-ea"/>
                        </a:rPr>
                        <a:t>千円）、大阪府歯科口腔保健計画推進事業（</a:t>
                      </a:r>
                      <a:r>
                        <a:rPr kumimoji="1" lang="en-US" altLang="ja-JP" sz="1100" b="0" dirty="0">
                          <a:solidFill>
                            <a:schemeClr val="tx1"/>
                          </a:solidFill>
                          <a:latin typeface="+mn-ea"/>
                          <a:ea typeface="+mn-ea"/>
                        </a:rPr>
                        <a:t>6,382</a:t>
                      </a:r>
                      <a:r>
                        <a:rPr kumimoji="1" lang="ja-JP" altLang="en-US" sz="1100" b="0" dirty="0">
                          <a:solidFill>
                            <a:schemeClr val="tx1"/>
                          </a:solidFill>
                          <a:latin typeface="+mn-ea"/>
                          <a:ea typeface="+mn-ea"/>
                        </a:rPr>
                        <a:t>千円）、８０２０運動推進特別事業（</a:t>
                      </a:r>
                      <a:r>
                        <a:rPr kumimoji="1" lang="en-US" altLang="ja-JP" sz="1100" b="0" dirty="0">
                          <a:solidFill>
                            <a:schemeClr val="tx1"/>
                          </a:solidFill>
                          <a:latin typeface="+mn-ea"/>
                          <a:ea typeface="+mn-ea"/>
                        </a:rPr>
                        <a:t>3,743</a:t>
                      </a:r>
                      <a:r>
                        <a:rPr kumimoji="1" lang="ja-JP" altLang="en-US" sz="1100" b="0" dirty="0">
                          <a:solidFill>
                            <a:schemeClr val="tx1"/>
                          </a:solidFill>
                          <a:latin typeface="+mn-ea"/>
                          <a:ea typeface="+mn-ea"/>
                        </a:rPr>
                        <a:t>千円）</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a:t>
                      </a:r>
                      <a:endParaRPr kumimoji="1" lang="en-US" altLang="ja-JP" sz="11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オール大阪による健康づくり推進事業（</a:t>
                      </a:r>
                      <a:r>
                        <a:rPr kumimoji="1" lang="en-US" altLang="ja-JP" sz="1100" b="0" dirty="0">
                          <a:solidFill>
                            <a:schemeClr val="tx1"/>
                          </a:solidFill>
                          <a:latin typeface="+mn-ea"/>
                          <a:ea typeface="+mn-ea"/>
                        </a:rPr>
                        <a:t>26,997</a:t>
                      </a:r>
                      <a:r>
                        <a:rPr kumimoji="1" lang="ja-JP" altLang="en-US" sz="1100" b="0" dirty="0">
                          <a:solidFill>
                            <a:schemeClr val="tx1"/>
                          </a:solidFill>
                          <a:latin typeface="+mn-ea"/>
                          <a:ea typeface="+mn-ea"/>
                        </a:rPr>
                        <a:t>千円）、</a:t>
                      </a:r>
                      <a:r>
                        <a:rPr kumimoji="1" lang="zh-TW" altLang="en-US" sz="1100" b="0" dirty="0">
                          <a:solidFill>
                            <a:schemeClr val="tx1"/>
                          </a:solidFill>
                          <a:latin typeface="游ゴシック" panose="020B0400000000000000" pitchFamily="50" charset="-128"/>
                          <a:ea typeface="游ゴシック" panose="020B0400000000000000" pitchFamily="50" charset="-128"/>
                        </a:rPr>
                        <a:t>万博自治体催事関連事業</a:t>
                      </a:r>
                      <a:r>
                        <a:rPr kumimoji="1" lang="ja-JP" altLang="en-US" sz="1100" b="0" dirty="0">
                          <a:solidFill>
                            <a:schemeClr val="tx1"/>
                          </a:solidFill>
                          <a:latin typeface="游ゴシック" panose="020B0400000000000000" pitchFamily="50" charset="-128"/>
                          <a:ea typeface="+mn-ea"/>
                        </a:rPr>
                        <a:t>（</a:t>
                      </a:r>
                      <a:r>
                        <a:rPr kumimoji="1" lang="en-US" altLang="ja-JP" sz="1100" b="0" dirty="0">
                          <a:solidFill>
                            <a:schemeClr val="tx1"/>
                          </a:solidFill>
                          <a:latin typeface="游ゴシック" panose="020B0400000000000000" pitchFamily="50" charset="-128"/>
                          <a:ea typeface="+mn-ea"/>
                        </a:rPr>
                        <a:t>55,000</a:t>
                      </a:r>
                      <a:r>
                        <a:rPr kumimoji="1" lang="ja-JP" altLang="en-US" sz="1100" b="0" dirty="0">
                          <a:solidFill>
                            <a:schemeClr val="tx1"/>
                          </a:solidFill>
                          <a:latin typeface="游ゴシック" panose="020B0400000000000000" pitchFamily="50" charset="-128"/>
                          <a:ea typeface="+mn-ea"/>
                        </a:rPr>
                        <a:t>千円）</a:t>
                      </a:r>
                      <a:endParaRPr kumimoji="1" lang="en-US" altLang="ja-JP" sz="1100" b="0" dirty="0">
                        <a:solidFill>
                          <a:schemeClr val="tx1"/>
                        </a:solidFill>
                        <a:latin typeface="+mn-ea"/>
                        <a:ea typeface="+mn-ea"/>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歯科医療サービス提供困難者への歯科保健医療推進事業（</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2,137</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千円）、在宅高齢者の歯と口の健康向上推進事業（</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6,058</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千円）、在宅医療ＮＳＴ連携歯科チーム育成事業（</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3,473</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a:t>
                      </a:r>
                      <a:endParaRPr kumimoji="1" lang="en-US" altLang="ja-JP" sz="1100" b="0" i="0" u="none" strike="noStrike" kern="1200" cap="none" spc="0" normalizeH="0" baseline="0" noProof="0" dirty="0">
                        <a:ln>
                          <a:noFill/>
                        </a:ln>
                        <a:solidFill>
                          <a:schemeClr val="tx1"/>
                        </a:solidFill>
                        <a:effectLst/>
                        <a:uLnTx/>
                        <a:uFillTx/>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59967286"/>
                  </a:ext>
                </a:extLst>
              </a:tr>
            </a:tbl>
          </a:graphicData>
        </a:graphic>
      </p:graphicFrame>
      <p:pic>
        <p:nvPicPr>
          <p:cNvPr id="12" name="図 11">
            <a:extLst>
              <a:ext uri="{FF2B5EF4-FFF2-40B4-BE49-F238E27FC236}">
                <a16:creationId xmlns:a16="http://schemas.microsoft.com/office/drawing/2014/main" id="{94F8395F-AB44-460D-929A-AF789B7323AB}"/>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4692354" y="3294364"/>
            <a:ext cx="4228421" cy="1704502"/>
          </a:xfrm>
          <a:prstGeom prst="rect">
            <a:avLst/>
          </a:prstGeom>
          <a:ln w="28575">
            <a:solidFill>
              <a:srgbClr val="FFC000"/>
            </a:solidFill>
          </a:ln>
        </p:spPr>
      </p:pic>
      <p:sp>
        <p:nvSpPr>
          <p:cNvPr id="9" name="テキスト ボックス 8">
            <a:extLst>
              <a:ext uri="{FF2B5EF4-FFF2-40B4-BE49-F238E27FC236}">
                <a16:creationId xmlns:a16="http://schemas.microsoft.com/office/drawing/2014/main" id="{857F1FAB-F023-4EDE-8C92-887EA7B1175F}"/>
              </a:ext>
            </a:extLst>
          </p:cNvPr>
          <p:cNvSpPr txBox="1"/>
          <p:nvPr/>
        </p:nvSpPr>
        <p:spPr>
          <a:xfrm>
            <a:off x="8058640" y="15424"/>
            <a:ext cx="14670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highlight>
                  <a:srgbClr val="00FF00"/>
                </a:highlight>
                <a:uLnTx/>
                <a:uFillTx/>
                <a:latin typeface="游ゴシック" panose="020B0400000000000000" pitchFamily="50" charset="-128"/>
                <a:ea typeface="游ゴシック" panose="020B0400000000000000"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特に説明したい項目</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3" name="テキスト ボックス 12">
            <a:extLst>
              <a:ext uri="{FF2B5EF4-FFF2-40B4-BE49-F238E27FC236}">
                <a16:creationId xmlns:a16="http://schemas.microsoft.com/office/drawing/2014/main" id="{B5BCFCB1-7D00-4861-972C-0706096BA8EA}"/>
              </a:ext>
            </a:extLst>
          </p:cNvPr>
          <p:cNvSpPr txBox="1"/>
          <p:nvPr/>
        </p:nvSpPr>
        <p:spPr>
          <a:xfrm>
            <a:off x="2390916" y="4716921"/>
            <a:ext cx="1959016" cy="2308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▲「健活</a:t>
            </a:r>
            <a:r>
              <a:rPr kumimoji="1" lang="en-US" altLang="ja-JP"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 EXPO LIVE</a:t>
            </a:r>
            <a:r>
              <a:rPr kumimoji="1" lang="ja-JP" altLang="en-US" sz="9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endParaRPr kumimoji="0" lang="ja-JP" altLang="en-US" sz="900" b="0" i="0" u="none" strike="sng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p:txBody>
      </p:sp>
      <p:pic>
        <p:nvPicPr>
          <p:cNvPr id="14" name="図 13">
            <a:extLst>
              <a:ext uri="{FF2B5EF4-FFF2-40B4-BE49-F238E27FC236}">
                <a16:creationId xmlns:a16="http://schemas.microsoft.com/office/drawing/2014/main" id="{3FD915B5-764B-4001-AF3E-DD28175A26E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2121354" y="3389409"/>
            <a:ext cx="2105731" cy="1333349"/>
          </a:xfrm>
          <a:prstGeom prst="rect">
            <a:avLst/>
          </a:prstGeom>
          <a:noFill/>
          <a:ln>
            <a:noFill/>
          </a:ln>
        </p:spPr>
      </p:pic>
      <p:sp>
        <p:nvSpPr>
          <p:cNvPr id="8" name="スライド番号プレースホルダー 1">
            <a:extLst>
              <a:ext uri="{FF2B5EF4-FFF2-40B4-BE49-F238E27FC236}">
                <a16:creationId xmlns:a16="http://schemas.microsoft.com/office/drawing/2014/main" id="{AB4CB8BC-F9E4-4B90-BAFE-9362FF14D3EF}"/>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90</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402417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 2">
            <a:extLst>
              <a:ext uri="{FF2B5EF4-FFF2-40B4-BE49-F238E27FC236}">
                <a16:creationId xmlns:a16="http://schemas.microsoft.com/office/drawing/2014/main" id="{A2B206BE-0024-4FA5-BA3A-87BB125A037E}"/>
              </a:ext>
            </a:extLst>
          </p:cNvPr>
          <p:cNvGraphicFramePr>
            <a:graphicFrameLocks noGrp="1"/>
          </p:cNvGraphicFramePr>
          <p:nvPr/>
        </p:nvGraphicFramePr>
        <p:xfrm>
          <a:off x="384098" y="356054"/>
          <a:ext cx="8946169" cy="3976371"/>
        </p:xfrm>
        <a:graphic>
          <a:graphicData uri="http://schemas.openxmlformats.org/drawingml/2006/table">
            <a:tbl>
              <a:tblPr firstRow="1" bandRow="1">
                <a:tableStyleId>{5C22544A-7EE6-4342-B048-85BDC9FD1C3A}</a:tableStyleId>
              </a:tblPr>
              <a:tblGrid>
                <a:gridCol w="1232431">
                  <a:extLst>
                    <a:ext uri="{9D8B030D-6E8A-4147-A177-3AD203B41FA5}">
                      <a16:colId xmlns:a16="http://schemas.microsoft.com/office/drawing/2014/main" val="3193558691"/>
                    </a:ext>
                  </a:extLst>
                </a:gridCol>
                <a:gridCol w="7713738">
                  <a:extLst>
                    <a:ext uri="{9D8B030D-6E8A-4147-A177-3AD203B41FA5}">
                      <a16:colId xmlns:a16="http://schemas.microsoft.com/office/drawing/2014/main" val="3113537783"/>
                    </a:ext>
                  </a:extLst>
                </a:gridCol>
              </a:tblGrid>
              <a:tr h="1089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課題・必要な取組み</a:t>
                      </a:r>
                      <a:endParaRPr kumimoji="1" lang="ja-JP" altLang="en-US"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en-US" altLang="ja-JP" sz="1200" b="0" dirty="0">
                          <a:solidFill>
                            <a:schemeClr val="tx1"/>
                          </a:solidFill>
                          <a:latin typeface="游ゴシック" panose="020B0400000000000000" pitchFamily="50" charset="-128"/>
                          <a:ea typeface="+mn-ea"/>
                        </a:rPr>
                        <a:t>《</a:t>
                      </a:r>
                      <a:r>
                        <a:rPr kumimoji="1" lang="ja-JP" altLang="en-US" sz="1200" b="0" u="sng" dirty="0">
                          <a:solidFill>
                            <a:schemeClr val="tx1"/>
                          </a:solidFill>
                          <a:latin typeface="游ゴシック" panose="020B0400000000000000" pitchFamily="50" charset="-128"/>
                          <a:ea typeface="+mn-ea"/>
                        </a:rPr>
                        <a:t>課題</a:t>
                      </a:r>
                      <a:r>
                        <a:rPr kumimoji="1" lang="en-US" altLang="ja-JP" sz="1200" b="0" dirty="0">
                          <a:solidFill>
                            <a:schemeClr val="tx1"/>
                          </a:solidFill>
                          <a:latin typeface="游ゴシック" panose="020B0400000000000000" pitchFamily="50" charset="-128"/>
                          <a:ea typeface="+mn-ea"/>
                        </a:rPr>
                        <a:t>》</a:t>
                      </a: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游ゴシック" panose="020B0400000000000000" pitchFamily="50" charset="-128"/>
                          <a:ea typeface="+mn-ea"/>
                        </a:rPr>
                        <a:t>■多様な主体との連携・協働</a:t>
                      </a:r>
                      <a:endParaRPr kumimoji="1" lang="en-US" altLang="ja-JP" sz="1100" b="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游ゴシック" panose="020B0400000000000000" pitchFamily="50" charset="-128"/>
                          <a:ea typeface="+mn-ea"/>
                        </a:rPr>
                        <a:t>■「健活おおさか推進府民会議」の会員数の拡大</a:t>
                      </a:r>
                      <a:endParaRPr kumimoji="1" lang="en-US" altLang="ja-JP" sz="1100" b="0" strike="sngStrike" dirty="0">
                        <a:solidFill>
                          <a:schemeClr val="tx1"/>
                        </a:solidFill>
                        <a:latin typeface="游ゴシック" panose="020B0400000000000000" pitchFamily="50" charset="-128"/>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77960878"/>
                  </a:ext>
                </a:extLst>
              </a:tr>
              <a:tr h="10893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rPr>
                        <a:t>次年度の主な取組み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highlight>
                            <a:srgbClr val="00FF00"/>
                          </a:highlight>
                          <a:latin typeface="游ゴシック" panose="020B0400000000000000" pitchFamily="50" charset="-128"/>
                          <a:ea typeface="+mn-ea"/>
                        </a:rPr>
                        <a:t>■</a:t>
                      </a:r>
                      <a:r>
                        <a:rPr lang="ja-JP" altLang="en-US" sz="1100" b="1" dirty="0">
                          <a:solidFill>
                            <a:schemeClr val="tx1"/>
                          </a:solidFill>
                        </a:rPr>
                        <a:t>「健活おおさか推進府民会議」をはじめとした、多様な主体との連携・協働により、</a:t>
                      </a:r>
                      <a:endParaRPr lang="en-US" altLang="ja-JP" sz="1100" b="1" dirty="0">
                        <a:solidFill>
                          <a:schemeClr val="tx1"/>
                        </a:solidFill>
                      </a:endParaRPr>
                    </a:p>
                    <a:p>
                      <a:pPr marL="0" marR="0" lvl="0" indent="0" algn="l" defTabSz="914400" rtl="0" eaLnBrk="1" fontAlgn="auto" latinLnBrk="0" hangingPunct="1">
                        <a:lnSpc>
                          <a:spcPts val="1500"/>
                        </a:lnSpc>
                        <a:spcBef>
                          <a:spcPts val="0"/>
                        </a:spcBef>
                        <a:spcAft>
                          <a:spcPts val="0"/>
                        </a:spcAft>
                        <a:buClrTx/>
                        <a:buSzTx/>
                        <a:buFontTx/>
                        <a:buNone/>
                        <a:tabLst/>
                        <a:defRPr/>
                      </a:pPr>
                      <a:r>
                        <a:rPr lang="ja-JP" altLang="en-US" sz="1100" b="1" dirty="0">
                          <a:solidFill>
                            <a:schemeClr val="tx1"/>
                          </a:solidFill>
                        </a:rPr>
                        <a:t>　「健活</a:t>
                      </a:r>
                      <a:r>
                        <a:rPr lang="en-US" altLang="ja-JP" sz="1100" b="1" dirty="0">
                          <a:solidFill>
                            <a:schemeClr val="tx1"/>
                          </a:solidFill>
                        </a:rPr>
                        <a:t>10</a:t>
                      </a:r>
                      <a:r>
                        <a:rPr lang="ja-JP" altLang="en-US" sz="1100" b="1" dirty="0">
                          <a:solidFill>
                            <a:schemeClr val="tx1"/>
                          </a:solidFill>
                        </a:rPr>
                        <a:t>」のさらなる普及と定着を図る</a:t>
                      </a:r>
                      <a:r>
                        <a:rPr lang="ja-JP" altLang="en-US" sz="1100" dirty="0">
                          <a:solidFill>
                            <a:schemeClr val="tx1"/>
                          </a:solidFill>
                        </a:rPr>
                        <a:t>。</a:t>
                      </a:r>
                      <a:endParaRPr kumimoji="1" lang="en-US" altLang="ja-JP" sz="1100" b="0" dirty="0">
                        <a:solidFill>
                          <a:schemeClr val="tx1"/>
                        </a:solidFill>
                        <a:latin typeface="游ゴシック" panose="020B0400000000000000" pitchFamily="50" charset="-128"/>
                        <a:ea typeface="+mn-ea"/>
                      </a:endParaRPr>
                    </a:p>
                    <a:p>
                      <a:pPr>
                        <a:lnSpc>
                          <a:spcPts val="1500"/>
                        </a:lnSpc>
                      </a:pPr>
                      <a:r>
                        <a:rPr kumimoji="1" lang="ja-JP" altLang="en-US" sz="1100" b="0" dirty="0">
                          <a:solidFill>
                            <a:schemeClr val="tx1"/>
                          </a:solidFill>
                          <a:latin typeface="游ゴシック" panose="020B0400000000000000" pitchFamily="50" charset="-128"/>
                          <a:ea typeface="+mn-ea"/>
                        </a:rPr>
                        <a:t>■</a:t>
                      </a:r>
                      <a:r>
                        <a:rPr kumimoji="1" lang="ja-JP" altLang="en-US" sz="1100" b="0" dirty="0">
                          <a:solidFill>
                            <a:schemeClr val="tx1"/>
                          </a:solidFill>
                          <a:latin typeface="+mn-ea"/>
                          <a:ea typeface="+mn-ea"/>
                        </a:rPr>
                        <a:t>口腔保健支援センター</a:t>
                      </a:r>
                      <a:r>
                        <a:rPr kumimoji="1" lang="ja-JP" altLang="en-US" sz="1100" b="0" strike="noStrike" dirty="0">
                          <a:solidFill>
                            <a:schemeClr val="tx1"/>
                          </a:solidFill>
                          <a:latin typeface="+mn-ea"/>
                          <a:ea typeface="+mn-ea"/>
                        </a:rPr>
                        <a:t>による市町村支援を継続</a:t>
                      </a:r>
                      <a:endParaRPr kumimoji="1" lang="en-US" altLang="ja-JP" sz="1100" b="0" strike="noStrike" dirty="0">
                        <a:solidFill>
                          <a:schemeClr val="tx1"/>
                        </a:solidFill>
                        <a:latin typeface="+mn-ea"/>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highlight>
                            <a:srgbClr val="00FF00"/>
                          </a:highlight>
                          <a:latin typeface="游ゴシック" panose="020B0400000000000000" pitchFamily="50" charset="-128"/>
                          <a:ea typeface="+mn-ea"/>
                        </a:rPr>
                        <a:t>■</a:t>
                      </a:r>
                      <a:r>
                        <a:rPr kumimoji="1" lang="ja-JP" altLang="en-US" sz="1100" b="1" i="0" dirty="0">
                          <a:solidFill>
                            <a:schemeClr val="tx1"/>
                          </a:solidFill>
                          <a:latin typeface="+mn-ea"/>
                          <a:ea typeface="+mn-ea"/>
                        </a:rPr>
                        <a:t>働く世代のための</a:t>
                      </a:r>
                      <a:r>
                        <a:rPr kumimoji="1" lang="en-US" altLang="ja-JP" sz="1100" b="1" i="0" dirty="0">
                          <a:solidFill>
                            <a:schemeClr val="tx1"/>
                          </a:solidFill>
                          <a:latin typeface="+mn-ea"/>
                          <a:ea typeface="+mn-ea"/>
                        </a:rPr>
                        <a:t>8020</a:t>
                      </a:r>
                      <a:r>
                        <a:rPr kumimoji="1" lang="ja-JP" altLang="en-US" sz="1100" b="1" i="0" dirty="0">
                          <a:solidFill>
                            <a:schemeClr val="tx1"/>
                          </a:solidFill>
                          <a:latin typeface="+mn-ea"/>
                          <a:ea typeface="+mn-ea"/>
                        </a:rPr>
                        <a:t>リテラシー向上事業による企業の取組み支援</a:t>
                      </a:r>
                      <a:endParaRPr kumimoji="1" lang="en-US" altLang="ja-JP" sz="1100" b="1" i="0" dirty="0">
                        <a:solidFill>
                          <a:schemeClr val="tx1"/>
                        </a:solidFill>
                        <a:latin typeface="游ゴシック" panose="020B0400000000000000" pitchFamily="50" charset="-128"/>
                        <a:ea typeface="+mn-ea"/>
                      </a:endParaRPr>
                    </a:p>
                    <a:p>
                      <a:pPr marL="0" marR="0" lvl="0" indent="0" algn="l" defTabSz="914400" rtl="0" eaLnBrk="1" fontAlgn="auto" latinLnBrk="0" hangingPunct="1">
                        <a:lnSpc>
                          <a:spcPts val="1500"/>
                        </a:lnSpc>
                        <a:spcBef>
                          <a:spcPts val="0"/>
                        </a:spcBef>
                        <a:spcAft>
                          <a:spcPts val="0"/>
                        </a:spcAft>
                        <a:buClrTx/>
                        <a:buSzTx/>
                        <a:buFontTx/>
                        <a:buNone/>
                        <a:tabLst/>
                        <a:defRPr/>
                      </a:pPr>
                      <a:r>
                        <a:rPr kumimoji="1" lang="ja-JP" altLang="en-US" sz="1100" b="0" strike="noStrike" baseline="0" dirty="0">
                          <a:solidFill>
                            <a:schemeClr val="tx1"/>
                          </a:solidFill>
                          <a:latin typeface="+mn-ea"/>
                          <a:ea typeface="+mn-ea"/>
                        </a:rPr>
                        <a:t>■（再掲）全大学に学生の歯と口の健康に関する情報等を発信</a:t>
                      </a:r>
                      <a:endParaRPr kumimoji="1" lang="en-US" altLang="ja-JP" sz="1100" b="0" strike="noStrike" baseline="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3844239"/>
                  </a:ext>
                </a:extLst>
              </a:tr>
              <a:tr h="140788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dirty="0">
                          <a:solidFill>
                            <a:schemeClr val="bg1"/>
                          </a:solidFill>
                          <a:latin typeface="游ゴシック" panose="020B0400000000000000" pitchFamily="50" charset="-128"/>
                          <a:ea typeface="+mn-ea"/>
                        </a:rPr>
                        <a:t>令和８年度予算</a:t>
                      </a:r>
                      <a:endParaRPr kumimoji="1" lang="en-US" altLang="ja-JP" sz="1600" b="1" dirty="0">
                        <a:solidFill>
                          <a:schemeClr val="bg1"/>
                        </a:solidFill>
                        <a:latin typeface="游ゴシック" panose="020B0400000000000000" pitchFamily="50" charset="-128"/>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baseline="0" dirty="0">
                          <a:solidFill>
                            <a:schemeClr val="bg1"/>
                          </a:solidFill>
                          <a:latin typeface="+mn-ea"/>
                          <a:ea typeface="+mn-ea"/>
                        </a:rPr>
                        <a:t>（主要事業）</a:t>
                      </a:r>
                      <a:endParaRPr kumimoji="1" lang="ja-JP" altLang="en-US" sz="1200" b="1" dirty="0">
                        <a:solidFill>
                          <a:schemeClr val="bg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a:lnSpc>
                          <a:spcPts val="1500"/>
                        </a:lnSpc>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障がい者歯科診療センター運営委託事業（</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23,968</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a:t>
                      </a:r>
                      <a:endParaRPr kumimoji="1" lang="en-US" altLang="ja-JP" sz="1100" b="0" i="0" u="none" strike="noStrike" kern="1200" cap="none" spc="0" normalizeH="0" baseline="0" noProof="0" dirty="0">
                        <a:ln>
                          <a:noFill/>
                        </a:ln>
                        <a:solidFill>
                          <a:schemeClr val="tx1"/>
                        </a:solidFill>
                        <a:effectLst/>
                        <a:uLnTx/>
                        <a:uFillTx/>
                        <a:latin typeface="+mn-ea"/>
                        <a:ea typeface="+mn-ea"/>
                        <a:cs typeface="+mn-cs"/>
                      </a:endParaRPr>
                    </a:p>
                    <a:p>
                      <a:pPr>
                        <a:lnSpc>
                          <a:spcPts val="1500"/>
                        </a:lnSpc>
                      </a:pPr>
                      <a:r>
                        <a:rPr kumimoji="1" lang="ja-JP" altLang="en-US" sz="1100" dirty="0">
                          <a:solidFill>
                            <a:schemeClr val="tx1"/>
                          </a:solidFill>
                          <a:latin typeface="+mn-ea"/>
                          <a:ea typeface="+mn-ea"/>
                        </a:rPr>
                        <a:t>生涯歯科保健推進事業（</a:t>
                      </a:r>
                      <a:r>
                        <a:rPr kumimoji="1" lang="en-US" altLang="ja-JP" sz="1100" dirty="0">
                          <a:solidFill>
                            <a:schemeClr val="tx1"/>
                          </a:solidFill>
                          <a:latin typeface="+mn-ea"/>
                          <a:ea typeface="+mn-ea"/>
                        </a:rPr>
                        <a:t>1,944</a:t>
                      </a:r>
                      <a:r>
                        <a:rPr kumimoji="1" lang="ja-JP" altLang="en-US" sz="1100" dirty="0">
                          <a:solidFill>
                            <a:schemeClr val="tx1"/>
                          </a:solidFill>
                          <a:latin typeface="+mn-ea"/>
                          <a:ea typeface="+mn-ea"/>
                        </a:rPr>
                        <a:t>千円）</a:t>
                      </a:r>
                      <a:endParaRPr kumimoji="1" lang="en-US" altLang="ja-JP" sz="1100" dirty="0">
                        <a:solidFill>
                          <a:schemeClr val="tx1"/>
                        </a:solidFill>
                        <a:latin typeface="+mn-ea"/>
                        <a:ea typeface="+mn-ea"/>
                      </a:endParaRPr>
                    </a:p>
                    <a:p>
                      <a:pPr>
                        <a:lnSpc>
                          <a:spcPts val="1500"/>
                        </a:lnSpc>
                      </a:pPr>
                      <a:r>
                        <a:rPr kumimoji="1" lang="ja-JP" altLang="en-US" sz="1100" dirty="0">
                          <a:solidFill>
                            <a:schemeClr val="tx1"/>
                          </a:solidFill>
                          <a:latin typeface="+mn-ea"/>
                          <a:ea typeface="+mn-ea"/>
                        </a:rPr>
                        <a:t>大阪府歯科口腔保健計画推進事業（</a:t>
                      </a:r>
                      <a:r>
                        <a:rPr kumimoji="1" lang="en-US" altLang="ja-JP" sz="1100" dirty="0">
                          <a:solidFill>
                            <a:schemeClr val="tx1"/>
                          </a:solidFill>
                          <a:latin typeface="+mn-ea"/>
                          <a:ea typeface="+mn-ea"/>
                        </a:rPr>
                        <a:t>6,695</a:t>
                      </a:r>
                      <a:r>
                        <a:rPr kumimoji="1" lang="ja-JP" altLang="en-US" sz="1100" dirty="0">
                          <a:solidFill>
                            <a:schemeClr val="tx1"/>
                          </a:solidFill>
                          <a:latin typeface="+mn-ea"/>
                          <a:ea typeface="+mn-ea"/>
                        </a:rPr>
                        <a:t>千円）</a:t>
                      </a:r>
                      <a:endParaRPr kumimoji="1" lang="en-US" altLang="ja-JP" sz="1100" dirty="0">
                        <a:solidFill>
                          <a:schemeClr val="tx1"/>
                        </a:solidFill>
                        <a:latin typeface="+mn-ea"/>
                        <a:ea typeface="+mn-ea"/>
                      </a:endParaRPr>
                    </a:p>
                    <a:p>
                      <a:pPr>
                        <a:lnSpc>
                          <a:spcPts val="1500"/>
                        </a:lnSpc>
                      </a:pPr>
                      <a:r>
                        <a:rPr kumimoji="1" lang="ja-JP" altLang="en-US" sz="1100" dirty="0">
                          <a:solidFill>
                            <a:schemeClr val="tx1"/>
                          </a:solidFill>
                          <a:latin typeface="+mn-ea"/>
                          <a:ea typeface="+mn-ea"/>
                        </a:rPr>
                        <a:t>８０２０運動推進特別事業（</a:t>
                      </a:r>
                      <a:r>
                        <a:rPr kumimoji="1" lang="en-US" altLang="ja-JP" sz="1100" dirty="0">
                          <a:solidFill>
                            <a:schemeClr val="tx1"/>
                          </a:solidFill>
                          <a:latin typeface="+mn-ea"/>
                          <a:ea typeface="+mn-ea"/>
                        </a:rPr>
                        <a:t>3,745</a:t>
                      </a:r>
                      <a:r>
                        <a:rPr kumimoji="1" lang="ja-JP" altLang="en-US" sz="1100" dirty="0">
                          <a:solidFill>
                            <a:schemeClr val="tx1"/>
                          </a:solidFill>
                          <a:latin typeface="+mn-ea"/>
                          <a:ea typeface="+mn-ea"/>
                        </a:rPr>
                        <a:t>千円）</a:t>
                      </a:r>
                      <a:endParaRPr kumimoji="1" lang="en-US" altLang="ja-JP" sz="1100" dirty="0">
                        <a:solidFill>
                          <a:schemeClr val="tx1"/>
                        </a:solidFill>
                        <a:latin typeface="+mn-ea"/>
                        <a:ea typeface="+mn-ea"/>
                      </a:endParaRPr>
                    </a:p>
                    <a:p>
                      <a:pPr>
                        <a:lnSpc>
                          <a:spcPts val="1500"/>
                        </a:lnSpc>
                      </a:pPr>
                      <a:r>
                        <a:rPr kumimoji="1" lang="ja-JP" altLang="en-US" sz="1100" b="0" dirty="0">
                          <a:solidFill>
                            <a:schemeClr val="tx1"/>
                          </a:solidFill>
                          <a:latin typeface="+mn-ea"/>
                          <a:ea typeface="+mn-ea"/>
                        </a:rPr>
                        <a:t>オール大阪による健康づくり推進事業（</a:t>
                      </a:r>
                      <a:r>
                        <a:rPr kumimoji="1" lang="en-US" altLang="ja-JP" sz="1100" b="0" dirty="0">
                          <a:solidFill>
                            <a:schemeClr val="tx1"/>
                          </a:solidFill>
                          <a:latin typeface="+mn-ea"/>
                          <a:ea typeface="+mn-ea"/>
                        </a:rPr>
                        <a:t>16,822</a:t>
                      </a:r>
                      <a:r>
                        <a:rPr kumimoji="1" lang="ja-JP" altLang="en-US" sz="1100" b="0" dirty="0">
                          <a:solidFill>
                            <a:schemeClr val="tx1"/>
                          </a:solidFill>
                          <a:latin typeface="+mn-ea"/>
                          <a:ea typeface="+mn-ea"/>
                        </a:rPr>
                        <a:t>千円）</a:t>
                      </a:r>
                      <a:r>
                        <a:rPr kumimoji="1" lang="en-US" altLang="ja-JP" sz="1100" b="1" dirty="0">
                          <a:solidFill>
                            <a:schemeClr val="tx1"/>
                          </a:solidFill>
                        </a:rPr>
                        <a:t>【</a:t>
                      </a:r>
                      <a:r>
                        <a:rPr kumimoji="1" lang="ja-JP" altLang="en-US" sz="1100" b="1" dirty="0">
                          <a:solidFill>
                            <a:schemeClr val="tx1"/>
                          </a:solidFill>
                        </a:rPr>
                        <a:t>減額</a:t>
                      </a:r>
                      <a:r>
                        <a:rPr kumimoji="1" lang="en-US" altLang="ja-JP" sz="1100" b="1" dirty="0">
                          <a:solidFill>
                            <a:schemeClr val="tx1"/>
                          </a:solidFill>
                        </a:rPr>
                        <a:t>】</a:t>
                      </a:r>
                      <a:endParaRPr kumimoji="1" lang="en-US" altLang="ja-JP" sz="1100" b="0" dirty="0">
                        <a:solidFill>
                          <a:schemeClr val="tx1"/>
                        </a:solidFill>
                        <a:latin typeface="+mn-ea"/>
                        <a:ea typeface="+mn-ea"/>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万博レガシーを継承した健活</a:t>
                      </a:r>
                      <a:r>
                        <a:rPr kumimoji="1" lang="en-US" altLang="ja-JP" sz="1100" b="0" dirty="0">
                          <a:solidFill>
                            <a:schemeClr val="tx1"/>
                          </a:solidFill>
                          <a:latin typeface="+mn-ea"/>
                          <a:ea typeface="+mn-ea"/>
                        </a:rPr>
                        <a:t>10</a:t>
                      </a:r>
                      <a:r>
                        <a:rPr kumimoji="1" lang="ja-JP" altLang="en-US" sz="1100" b="0" dirty="0">
                          <a:solidFill>
                            <a:schemeClr val="tx1"/>
                          </a:solidFill>
                          <a:latin typeface="+mn-ea"/>
                          <a:ea typeface="+mn-ea"/>
                        </a:rPr>
                        <a:t>プロモーション（</a:t>
                      </a:r>
                      <a:r>
                        <a:rPr kumimoji="1" lang="en-US" altLang="ja-JP" sz="1100" b="0" dirty="0">
                          <a:solidFill>
                            <a:schemeClr val="tx1"/>
                          </a:solidFill>
                          <a:latin typeface="+mn-ea"/>
                          <a:ea typeface="+mn-ea"/>
                        </a:rPr>
                        <a:t>140,802</a:t>
                      </a:r>
                      <a:r>
                        <a:rPr kumimoji="1" lang="ja-JP" altLang="en-US" sz="1100" b="0" dirty="0">
                          <a:solidFill>
                            <a:schemeClr val="tx1"/>
                          </a:solidFill>
                          <a:latin typeface="+mn-ea"/>
                          <a:ea typeface="+mn-ea"/>
                        </a:rPr>
                        <a:t>千円）</a:t>
                      </a:r>
                      <a:r>
                        <a:rPr kumimoji="1" lang="en-US" altLang="ja-JP" sz="1100" b="1" dirty="0">
                          <a:solidFill>
                            <a:schemeClr val="tx1"/>
                          </a:solidFill>
                        </a:rPr>
                        <a:t>【</a:t>
                      </a:r>
                      <a:r>
                        <a:rPr kumimoji="1" lang="ja-JP" altLang="en-US" sz="1100" b="1" dirty="0">
                          <a:solidFill>
                            <a:schemeClr val="tx1"/>
                          </a:solidFill>
                        </a:rPr>
                        <a:t>新規</a:t>
                      </a:r>
                      <a:r>
                        <a:rPr kumimoji="1" lang="en-US" altLang="ja-JP" sz="1100" b="1" dirty="0">
                          <a:solidFill>
                            <a:schemeClr val="tx1"/>
                          </a:solidFill>
                        </a:rPr>
                        <a:t>】</a:t>
                      </a:r>
                      <a:endParaRPr kumimoji="1" lang="en-US" altLang="ja-JP" sz="1100" b="0" dirty="0">
                        <a:solidFill>
                          <a:schemeClr val="tx1"/>
                        </a:solidFill>
                        <a:latin typeface="+mn-ea"/>
                        <a:ea typeface="+mn-ea"/>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歯科医療サービス提供困難者への歯科保健医療推進事業（</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2,137</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a:t>
                      </a:r>
                      <a:endParaRPr kumimoji="1" lang="en-US" altLang="ja-JP" sz="1100" b="1"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在宅高齢者の歯と口の健康向上推進事業（</a:t>
                      </a:r>
                      <a:r>
                        <a:rPr kumimoji="1" lang="en-US" altLang="ja-JP" sz="1100" b="0" i="0" u="none" strike="noStrike" kern="1200" cap="none" spc="0" normalizeH="0" baseline="0" noProof="0" dirty="0">
                          <a:ln>
                            <a:noFill/>
                          </a:ln>
                          <a:solidFill>
                            <a:schemeClr val="tx1"/>
                          </a:solidFill>
                          <a:effectLst/>
                          <a:uLnTx/>
                          <a:uFillTx/>
                          <a:latin typeface="+mn-ea"/>
                          <a:ea typeface="+mn-ea"/>
                          <a:cs typeface="+mn-cs"/>
                        </a:rPr>
                        <a:t>6,058</a:t>
                      </a:r>
                      <a:r>
                        <a:rPr kumimoji="1" lang="ja-JP" altLang="en-US" sz="1100" b="0" i="0" u="none" strike="noStrike" kern="1200" cap="none" spc="0" normalizeH="0" baseline="0" noProof="0" dirty="0">
                          <a:ln>
                            <a:noFill/>
                          </a:ln>
                          <a:solidFill>
                            <a:schemeClr val="tx1"/>
                          </a:solidFill>
                          <a:effectLst/>
                          <a:uLnTx/>
                          <a:uFillTx/>
                          <a:latin typeface="+mn-ea"/>
                          <a:ea typeface="+mn-ea"/>
                          <a:cs typeface="+mn-cs"/>
                        </a:rPr>
                        <a:t>千円）</a:t>
                      </a:r>
                      <a:endParaRPr kumimoji="1" lang="en-US" altLang="ja-JP" sz="1100" b="0" i="0" u="none" strike="noStrike" kern="1200" cap="none" spc="0" normalizeH="0" baseline="0" noProof="0" dirty="0">
                        <a:ln>
                          <a:noFill/>
                        </a:ln>
                        <a:solidFill>
                          <a:schemeClr val="tx1"/>
                        </a:solidFill>
                        <a:effectLst/>
                        <a:uLnTx/>
                        <a:uFillTx/>
                        <a:latin typeface="+mn-ea"/>
                        <a:ea typeface="+mn-ea"/>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100" b="0" dirty="0">
                          <a:solidFill>
                            <a:schemeClr val="tx1"/>
                          </a:solidFill>
                          <a:latin typeface="+mn-ea"/>
                          <a:ea typeface="+mn-ea"/>
                        </a:rPr>
                        <a:t>在宅歯科医療における摂食・嚥下障害対応チーム育成事業（</a:t>
                      </a:r>
                      <a:r>
                        <a:rPr kumimoji="1" lang="en-US" altLang="ja-JP" sz="1100" b="0" dirty="0">
                          <a:solidFill>
                            <a:schemeClr val="tx1"/>
                          </a:solidFill>
                          <a:latin typeface="+mn-ea"/>
                          <a:ea typeface="+mn-ea"/>
                          <a:cs typeface="Calibri" panose="020F0502020204030204" pitchFamily="34" charset="0"/>
                        </a:rPr>
                        <a:t>3,462</a:t>
                      </a:r>
                      <a:r>
                        <a:rPr kumimoji="1" lang="ja-JP" altLang="en-US" sz="1100" b="0" dirty="0">
                          <a:solidFill>
                            <a:schemeClr val="tx1"/>
                          </a:solidFill>
                          <a:latin typeface="+mn-ea"/>
                          <a:ea typeface="+mn-ea"/>
                        </a:rPr>
                        <a:t>千円）</a:t>
                      </a:r>
                      <a:endParaRPr kumimoji="1" lang="en-US" altLang="ja-JP" sz="1100" b="0" i="0" u="none" strike="noStrike" kern="1200" cap="none" spc="0" normalizeH="0" baseline="0" noProof="0" dirty="0">
                        <a:ln>
                          <a:noFill/>
                        </a:ln>
                        <a:solidFill>
                          <a:schemeClr val="tx1"/>
                        </a:solidFill>
                        <a:effectLst/>
                        <a:uLnTx/>
                        <a:uFillTx/>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06931605"/>
                  </a:ext>
                </a:extLst>
              </a:tr>
            </a:tbl>
          </a:graphicData>
        </a:graphic>
      </p:graphicFrame>
      <p:sp>
        <p:nvSpPr>
          <p:cNvPr id="4" name="テキスト ボックス 3">
            <a:extLst>
              <a:ext uri="{FF2B5EF4-FFF2-40B4-BE49-F238E27FC236}">
                <a16:creationId xmlns:a16="http://schemas.microsoft.com/office/drawing/2014/main" id="{A1033064-1F77-402D-B42F-5E0CB43C6492}"/>
              </a:ext>
            </a:extLst>
          </p:cNvPr>
          <p:cNvSpPr txBox="1"/>
          <p:nvPr/>
        </p:nvSpPr>
        <p:spPr>
          <a:xfrm>
            <a:off x="8058640" y="15424"/>
            <a:ext cx="1467068"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highlight>
                  <a:srgbClr val="00FF00"/>
                </a:highlight>
                <a:uLnTx/>
                <a:uFillTx/>
                <a:latin typeface="游ゴシック" panose="020B0400000000000000" pitchFamily="50" charset="-128"/>
                <a:ea typeface="游ゴシック" panose="020B0400000000000000"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特に説明したい項目</a:t>
            </a:r>
            <a:endParaRPr kumimoji="1" lang="en-US" altLang="ja-JP" sz="1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5" name="スライド番号プレースホルダー 1">
            <a:extLst>
              <a:ext uri="{FF2B5EF4-FFF2-40B4-BE49-F238E27FC236}">
                <a16:creationId xmlns:a16="http://schemas.microsoft.com/office/drawing/2014/main" id="{6F00BE2B-E412-4115-9614-0D374A11DB88}"/>
              </a:ext>
            </a:extLst>
          </p:cNvPr>
          <p:cNvSpPr txBox="1">
            <a:spLocks/>
          </p:cNvSpPr>
          <p:nvPr/>
        </p:nvSpPr>
        <p:spPr>
          <a:xfrm>
            <a:off x="9543733" y="6546852"/>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91</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9423071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47">
            <a:extLst>
              <a:ext uri="{FF2B5EF4-FFF2-40B4-BE49-F238E27FC236}">
                <a16:creationId xmlns:a16="http://schemas.microsoft.com/office/drawing/2014/main" id="{4CA77ECC-BFC7-482A-ACE4-76399710836A}"/>
              </a:ext>
            </a:extLst>
          </p:cNvPr>
          <p:cNvSpPr/>
          <p:nvPr/>
        </p:nvSpPr>
        <p:spPr>
          <a:xfrm>
            <a:off x="204226" y="623230"/>
            <a:ext cx="9376024" cy="4588531"/>
          </a:xfrm>
          <a:prstGeom prst="roundRect">
            <a:avLst>
              <a:gd name="adj" fmla="val 3517"/>
            </a:avLst>
          </a:prstGeom>
          <a:solidFill>
            <a:schemeClr val="bg1"/>
          </a:solidFill>
          <a:ln w="19050">
            <a:solidFill>
              <a:srgbClr val="2F528F"/>
            </a:solidFill>
          </a:ln>
        </p:spPr>
        <p:txBody>
          <a:bodyPr wrap="square" lIns="72000" tIns="72000" rIns="72000" bIns="72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1" name="四角形: 角を丸くする 10">
            <a:extLst>
              <a:ext uri="{FF2B5EF4-FFF2-40B4-BE49-F238E27FC236}">
                <a16:creationId xmlns:a16="http://schemas.microsoft.com/office/drawing/2014/main" id="{2E47972A-8D78-423F-A2E4-5960076275DD}"/>
              </a:ext>
            </a:extLst>
          </p:cNvPr>
          <p:cNvSpPr/>
          <p:nvPr/>
        </p:nvSpPr>
        <p:spPr>
          <a:xfrm>
            <a:off x="237000" y="692540"/>
            <a:ext cx="3413760" cy="268152"/>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令和７年度　取組み評価</a:t>
            </a:r>
          </a:p>
        </p:txBody>
      </p:sp>
      <p:sp>
        <p:nvSpPr>
          <p:cNvPr id="12" name="角丸四角形 47">
            <a:extLst>
              <a:ext uri="{FF2B5EF4-FFF2-40B4-BE49-F238E27FC236}">
                <a16:creationId xmlns:a16="http://schemas.microsoft.com/office/drawing/2014/main" id="{4CEF5F1C-E185-47FA-A224-BE143D9B9F71}"/>
              </a:ext>
            </a:extLst>
          </p:cNvPr>
          <p:cNvSpPr/>
          <p:nvPr/>
        </p:nvSpPr>
        <p:spPr>
          <a:xfrm>
            <a:off x="325750" y="1878121"/>
            <a:ext cx="9116656" cy="3273543"/>
          </a:xfrm>
          <a:prstGeom prst="roundRect">
            <a:avLst>
              <a:gd name="adj" fmla="val 8499"/>
            </a:avLst>
          </a:prstGeom>
          <a:noFill/>
          <a:ln w="19050">
            <a:solidFill>
              <a:schemeClr val="tx1"/>
            </a:solidFill>
          </a:ln>
        </p:spPr>
        <p:txBody>
          <a:bodyPr wrap="square" lIns="72000" tIns="72000" rIns="72000" bIns="72000" anchor="t" anchorCtr="0">
            <a:no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546A"/>
                </a:solidFill>
                <a:effectLst/>
                <a:uLnTx/>
                <a:uFillTx/>
                <a:latin typeface="Calibri" panose="020F0502020204030204"/>
                <a:ea typeface="游ゴシック" panose="020B0400000000000000" pitchFamily="50" charset="-128"/>
                <a:cs typeface="+mn-cs"/>
              </a:rPr>
              <a:t>公民連携の枠組みを活用した普及啓発</a:t>
            </a:r>
            <a:endParaRPr kumimoji="1" lang="en-US" altLang="ja-JP" sz="1400" b="1" i="0" u="none" strike="noStrike" kern="1200" cap="none" spc="0" normalizeH="0" baseline="0" noProof="0" dirty="0">
              <a:ln>
                <a:noFill/>
              </a:ln>
              <a:solidFill>
                <a:srgbClr val="44546A"/>
              </a:solidFill>
              <a:effectLst/>
              <a:uLnTx/>
              <a:uFillTx/>
              <a:latin typeface="Calibri" panose="020F0502020204030204"/>
              <a:ea typeface="游ゴシック" panose="020B0400000000000000" pitchFamily="50" charset="-128"/>
              <a:cs typeface="+mn-cs"/>
            </a:endParaRPr>
          </a:p>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ファミマこども食堂で親子へ歯と口の健康づくりについての講話、無印良品グランフロント大阪で歯科相談会、イオンモール鶴見緑地でフレイル啓発イベント等を実施し、府民への普及啓発に取組んだ。</a:t>
            </a:r>
            <a:br>
              <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b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546A"/>
                </a:solidFill>
                <a:effectLst/>
                <a:uLnTx/>
                <a:uFillTx/>
                <a:latin typeface="游ゴシック" panose="020B0400000000000000" pitchFamily="50" charset="-128"/>
                <a:ea typeface="游ゴシック" panose="020B0400000000000000" pitchFamily="50" charset="-128"/>
                <a:cs typeface="+mn-cs"/>
              </a:rPr>
              <a:t>啓発活動</a:t>
            </a:r>
            <a:endParaRPr kumimoji="1" lang="en-US" altLang="ja-JP" sz="1400" b="1" i="0" u="none" strike="noStrike" kern="1200" cap="none" spc="0" normalizeH="0" baseline="0" noProof="0" dirty="0">
              <a:ln>
                <a:noFill/>
              </a:ln>
              <a:solidFill>
                <a:srgbClr val="44546A"/>
              </a:solidFill>
              <a:effectLst/>
              <a:uLnTx/>
              <a:uFillTx/>
              <a:latin typeface="游ゴシック" panose="020B0400000000000000" pitchFamily="50" charset="-128"/>
              <a:ea typeface="游ゴシック" panose="020B0400000000000000"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府の健康アプリ「アスマイル」や</a:t>
            </a:r>
            <a:r>
              <a:rPr kumimoji="0" lang="en-US" altLang="ja-JP" sz="14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SNS</a:t>
            </a:r>
            <a:r>
              <a:rPr kumimoji="0" lang="ja-JP" altLang="en-US" sz="14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X</a:t>
            </a:r>
            <a:r>
              <a:rPr kumimoji="0" lang="ja-JP" altLang="en-US" sz="14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a:t>
            </a:r>
            <a:r>
              <a:rPr kumimoji="0" lang="en-US" altLang="ja-JP" sz="14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Instagram</a:t>
            </a:r>
            <a:r>
              <a:rPr kumimoji="0" lang="ja-JP" altLang="en-US" sz="1400" b="0" i="0" u="none" strike="noStrike" kern="1200" cap="none" spc="0" normalizeH="0" baseline="0" noProof="0" dirty="0">
                <a:ln>
                  <a:noFill/>
                </a:ln>
                <a:solidFill>
                  <a:prstClr val="black"/>
                </a:solidFill>
                <a:effectLst/>
                <a:uLnTx/>
                <a:uFillTx/>
                <a:latin typeface="游ゴシック 本文"/>
                <a:ea typeface="游ゴシック" panose="020B0400000000000000" pitchFamily="50" charset="-128"/>
                <a:cs typeface="+mn-cs"/>
              </a:rPr>
              <a:t>）を</a:t>
            </a:r>
            <a:r>
              <a:rPr kumimoji="1" lang="ja-JP" altLang="en-US"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rPr>
              <a:t>活用した普及啓発を行った。（６月４日「歯と口の健康週間」、１１月８日「いい歯の日」）</a:t>
            </a: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Ø"/>
              <a:tabLst/>
              <a:defRPr/>
            </a:pP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の健康づくり活動である</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健活</a:t>
            </a:r>
            <a:r>
              <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10』</a:t>
            </a: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について、事業者や市町村などが参画する「健活おおさか推進府民会議」を中心に、多様な主体の連携・協働による普及啓発を実施した。</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Ø"/>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srgbClr val="44546A"/>
                </a:solidFill>
                <a:effectLst/>
                <a:uLnTx/>
                <a:uFillTx/>
                <a:latin typeface="游ゴシック" panose="020B0400000000000000" pitchFamily="50" charset="-128"/>
                <a:ea typeface="游ゴシック" panose="020B0400000000000000" pitchFamily="50" charset="-128"/>
                <a:cs typeface="+mn-cs"/>
              </a:rPr>
              <a:t>歯科口腔保健事業の推進</a:t>
            </a:r>
            <a:endParaRPr kumimoji="1" lang="en-US" altLang="ja-JP" sz="1400" b="1" i="0" u="none" strike="noStrike" kern="1200" cap="none" spc="0" normalizeH="0" baseline="0" noProof="0" dirty="0">
              <a:ln>
                <a:noFill/>
              </a:ln>
              <a:solidFill>
                <a:srgbClr val="44546A"/>
              </a:solidFill>
              <a:effectLst/>
              <a:uLnTx/>
              <a:uFillTx/>
              <a:latin typeface="游ゴシック" panose="020B0400000000000000" pitchFamily="50" charset="-128"/>
              <a:ea typeface="游ゴシック" panose="020B0400000000000000" pitchFamily="50" charset="-128"/>
              <a:cs typeface="+mn-cs"/>
            </a:endParaRPr>
          </a:p>
          <a:p>
            <a:pPr marL="285750" marR="0" lvl="0" indent="-285750" algn="l" defTabSz="457200" rtl="0" eaLnBrk="1" fontAlgn="auto" latinLnBrk="0" hangingPunct="1">
              <a:lnSpc>
                <a:spcPts val="1500"/>
              </a:lnSpc>
              <a:spcBef>
                <a:spcPts val="0"/>
              </a:spcBef>
              <a:spcAft>
                <a:spcPts val="0"/>
              </a:spcAft>
              <a:buClrTx/>
              <a:buSzTx/>
              <a:buFont typeface="Wingdings" panose="05000000000000000000" pitchFamily="2" charset="2"/>
              <a:buChar char="Ø"/>
              <a:tabLst/>
              <a:defRPr/>
            </a:pPr>
            <a:r>
              <a:rPr kumimoji="1" lang="ja-JP" altLang="en-US"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大阪府歯科医師会等と連携し、歯科口腔保健に関する事業推進に取組んだ。</a:t>
            </a: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0" marR="0" lvl="0" indent="0" algn="l" defTabSz="457200" rtl="0" eaLnBrk="1" fontAlgn="auto" latinLnBrk="0" hangingPunct="1">
              <a:lnSpc>
                <a:spcPts val="15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1400" b="0" i="0" u="none" strike="noStrike" kern="1200" cap="none" spc="0" normalizeH="0" baseline="0" noProof="0" dirty="0">
              <a:ln>
                <a:noFill/>
              </a:ln>
              <a:solidFill>
                <a:prstClr val="black"/>
              </a:solidFill>
              <a:effectLst/>
              <a:uLnTx/>
              <a:uFillTx/>
              <a:latin typeface="Calibri" panose="020F0502020204030204"/>
              <a:ea typeface="游ゴシック" panose="020B0400000000000000"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400" b="1" i="0" u="none" strike="noStrike" kern="1200" cap="none" spc="0" normalizeH="0" baseline="0" noProof="0" dirty="0">
              <a:ln>
                <a:noFill/>
              </a:ln>
              <a:solidFill>
                <a:srgbClr val="5B9BD5"/>
              </a:solidFill>
              <a:effectLst/>
              <a:uLnTx/>
              <a:uFillTx/>
              <a:latin typeface="游ゴシック" panose="020B0400000000000000" pitchFamily="50" charset="-128"/>
              <a:ea typeface="游ゴシック" panose="020B0400000000000000" pitchFamily="50" charset="-128"/>
              <a:cs typeface="+mn-cs"/>
            </a:endParaRPr>
          </a:p>
        </p:txBody>
      </p:sp>
      <p:sp>
        <p:nvSpPr>
          <p:cNvPr id="25" name="角丸四角形 47">
            <a:extLst>
              <a:ext uri="{FF2B5EF4-FFF2-40B4-BE49-F238E27FC236}">
                <a16:creationId xmlns:a16="http://schemas.microsoft.com/office/drawing/2014/main" id="{1732FC84-F73E-4AF3-A3A4-5FFACE8D1A11}"/>
              </a:ext>
            </a:extLst>
          </p:cNvPr>
          <p:cNvSpPr/>
          <p:nvPr/>
        </p:nvSpPr>
        <p:spPr>
          <a:xfrm>
            <a:off x="489000" y="6426644"/>
            <a:ext cx="9180000" cy="1388311"/>
          </a:xfrm>
          <a:prstGeom prst="roundRect">
            <a:avLst>
              <a:gd name="adj" fmla="val 8499"/>
            </a:avLst>
          </a:prstGeom>
          <a:noFill/>
          <a:ln w="19050">
            <a:noFill/>
          </a:ln>
        </p:spPr>
        <p:txBody>
          <a:bodyPr wrap="square" lIns="72000" tIns="72000" rIns="72000" bIns="7200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26" name="正方形/長方形 25">
            <a:extLst>
              <a:ext uri="{FF2B5EF4-FFF2-40B4-BE49-F238E27FC236}">
                <a16:creationId xmlns:a16="http://schemas.microsoft.com/office/drawing/2014/main" id="{3620F7FE-17F0-4C80-A0E8-CCD4BB3575B6}"/>
              </a:ext>
            </a:extLst>
          </p:cNvPr>
          <p:cNvSpPr/>
          <p:nvPr/>
        </p:nvSpPr>
        <p:spPr>
          <a:xfrm>
            <a:off x="338407" y="1031795"/>
            <a:ext cx="9103999" cy="755542"/>
          </a:xfrm>
          <a:prstGeom prst="rect">
            <a:avLst/>
          </a:prstGeom>
          <a:ln>
            <a:solidFill>
              <a:schemeClr val="accent1">
                <a:lumMod val="50000"/>
              </a:schemeClr>
            </a:solidFill>
          </a:ln>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令和６年３月、令和</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6</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2024</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）年度から令和</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17</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2035</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）年度までの</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12</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年間を計画期間とする「第</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3</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次大阪府歯科口腔保健計画」を策定。下記のとおり様々な取組みを実施した</a:t>
            </a:r>
            <a:r>
              <a:rPr kumimoji="0" lang="ja-JP" altLang="en-US"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p>
        </p:txBody>
      </p:sp>
      <p:sp>
        <p:nvSpPr>
          <p:cNvPr id="15" name="角丸四角形 47">
            <a:extLst>
              <a:ext uri="{FF2B5EF4-FFF2-40B4-BE49-F238E27FC236}">
                <a16:creationId xmlns:a16="http://schemas.microsoft.com/office/drawing/2014/main" id="{46457611-22E7-46B1-9297-A930C5806B39}"/>
              </a:ext>
            </a:extLst>
          </p:cNvPr>
          <p:cNvSpPr/>
          <p:nvPr/>
        </p:nvSpPr>
        <p:spPr>
          <a:xfrm>
            <a:off x="204226" y="5263237"/>
            <a:ext cx="9376024" cy="1520729"/>
          </a:xfrm>
          <a:prstGeom prst="roundRect">
            <a:avLst>
              <a:gd name="adj" fmla="val 8499"/>
            </a:avLst>
          </a:prstGeom>
          <a:solidFill>
            <a:schemeClr val="bg1"/>
          </a:solidFill>
          <a:ln w="19050">
            <a:solidFill>
              <a:srgbClr val="2F528F"/>
            </a:solidFill>
          </a:ln>
        </p:spPr>
        <p:txBody>
          <a:bodyPr wrap="square" lIns="72000" tIns="72000" rIns="72000" bIns="7200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endParaRPr>
          </a:p>
        </p:txBody>
      </p:sp>
      <p:sp>
        <p:nvSpPr>
          <p:cNvPr id="16" name="四角形: 角を丸くする 15">
            <a:extLst>
              <a:ext uri="{FF2B5EF4-FFF2-40B4-BE49-F238E27FC236}">
                <a16:creationId xmlns:a16="http://schemas.microsoft.com/office/drawing/2014/main" id="{3D630069-D7A3-40AA-82CC-393BEEABA986}"/>
              </a:ext>
            </a:extLst>
          </p:cNvPr>
          <p:cNvSpPr/>
          <p:nvPr/>
        </p:nvSpPr>
        <p:spPr>
          <a:xfrm>
            <a:off x="237000" y="5302453"/>
            <a:ext cx="3486655" cy="290552"/>
          </a:xfrm>
          <a:prstGeom prst="roundRect">
            <a:avLst>
              <a:gd name="adj" fmla="val 50000"/>
            </a:avLst>
          </a:prstGeom>
          <a:solidFill>
            <a:schemeClr val="accent1">
              <a:lumMod val="50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none" bIns="18288"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メイリオ" panose="020B0604030504040204" pitchFamily="50" charset="-128"/>
                <a:ea typeface="メイリオ" panose="020B0604030504040204" pitchFamily="50" charset="-128"/>
                <a:cs typeface="+mn-cs"/>
              </a:rPr>
              <a:t>来年度に向けた課題・方向性</a:t>
            </a:r>
          </a:p>
        </p:txBody>
      </p:sp>
      <p:sp>
        <p:nvSpPr>
          <p:cNvPr id="17" name="正方形/長方形 16">
            <a:extLst>
              <a:ext uri="{FF2B5EF4-FFF2-40B4-BE49-F238E27FC236}">
                <a16:creationId xmlns:a16="http://schemas.microsoft.com/office/drawing/2014/main" id="{007B838F-1E28-4523-9796-F5C38C40EFC1}"/>
              </a:ext>
            </a:extLst>
          </p:cNvPr>
          <p:cNvSpPr/>
          <p:nvPr/>
        </p:nvSpPr>
        <p:spPr>
          <a:xfrm>
            <a:off x="325749" y="5577024"/>
            <a:ext cx="9116657" cy="845286"/>
          </a:xfrm>
          <a:prstGeom prst="rect">
            <a:avLst/>
          </a:prstGeom>
          <a:ln>
            <a:noFill/>
          </a:ln>
        </p:spPr>
        <p:txBody>
          <a:bodyPr wrap="square" lIns="36000" tIns="72000" rIns="36000" bIns="3600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事業は概ね予定通り進んでいるものの、歯周治療が必要な者の割合は引き続き高い水準にある等、課題を認めた。来年度は大阪府健康づくり実態調査の結果等も踏まえ、各項目において設定している数値目標の進捗管理を図るとともに、万博プロモーション事業の集大成として実施した万博催事、その後の</a:t>
            </a:r>
            <a:r>
              <a:rPr kumimoji="0" lang="en-US" altLang="ja-JP"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SNS</a:t>
            </a:r>
            <a:r>
              <a:rPr kumimoji="0" lang="ja-JP" altLang="en-US" sz="14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プロモーション事業の成果等を活かし、健活の輪を広げ、府民の歯と口の健康づくりに総合的・効果的に取組み、一人ひとりの自発的な健康づくり活動を推進していく。</a:t>
            </a:r>
          </a:p>
        </p:txBody>
      </p:sp>
      <p:sp>
        <p:nvSpPr>
          <p:cNvPr id="19" name="二等辺三角形 18">
            <a:extLst>
              <a:ext uri="{FF2B5EF4-FFF2-40B4-BE49-F238E27FC236}">
                <a16:creationId xmlns:a16="http://schemas.microsoft.com/office/drawing/2014/main" id="{FA23CD03-91C6-49B6-A6F8-7A195B4F5FD0}"/>
              </a:ext>
            </a:extLst>
          </p:cNvPr>
          <p:cNvSpPr/>
          <p:nvPr/>
        </p:nvSpPr>
        <p:spPr>
          <a:xfrm rot="10800000">
            <a:off x="4657248" y="4684559"/>
            <a:ext cx="591505" cy="105454"/>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正方形/長方形 19">
            <a:extLst>
              <a:ext uri="{FF2B5EF4-FFF2-40B4-BE49-F238E27FC236}">
                <a16:creationId xmlns:a16="http://schemas.microsoft.com/office/drawing/2014/main" id="{78AC12EB-A010-41F8-AE51-FF2732ACCB46}"/>
              </a:ext>
            </a:extLst>
          </p:cNvPr>
          <p:cNvSpPr/>
          <p:nvPr/>
        </p:nvSpPr>
        <p:spPr>
          <a:xfrm>
            <a:off x="2327026" y="4813705"/>
            <a:ext cx="5097781" cy="403363"/>
          </a:xfrm>
          <a:prstGeom prst="rect">
            <a:avLst/>
          </a:prstGeom>
          <a:ln>
            <a:noFill/>
          </a:ln>
        </p:spPr>
        <p:txBody>
          <a:bodyPr wrap="square" lIns="36000" tIns="72000" rIns="36000" bIns="3600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令和７年度　事業評価</a:t>
            </a:r>
            <a:r>
              <a:rPr kumimoji="0" lang="en-US" altLang="ja-JP" sz="16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a:t>
            </a:r>
            <a:r>
              <a:rPr kumimoji="0" lang="ja-JP" altLang="en-US" sz="1600" b="1" i="0" u="sng"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概ね予定通り</a:t>
            </a:r>
          </a:p>
        </p:txBody>
      </p:sp>
      <p:sp>
        <p:nvSpPr>
          <p:cNvPr id="21" name="正方形/長方形 20">
            <a:extLst>
              <a:ext uri="{FF2B5EF4-FFF2-40B4-BE49-F238E27FC236}">
                <a16:creationId xmlns:a16="http://schemas.microsoft.com/office/drawing/2014/main" id="{7A11169F-43A7-4D1B-855A-BEE2610A8C97}"/>
              </a:ext>
            </a:extLst>
          </p:cNvPr>
          <p:cNvSpPr/>
          <p:nvPr/>
        </p:nvSpPr>
        <p:spPr>
          <a:xfrm>
            <a:off x="-4250" y="-8484"/>
            <a:ext cx="9906000" cy="567074"/>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游ゴシック" panose="020B0400000000000000" pitchFamily="50" charset="-128"/>
                <a:ea typeface="游ゴシック" panose="020B0400000000000000" pitchFamily="50" charset="-128"/>
                <a:cs typeface="+mn-cs"/>
              </a:rPr>
              <a:t>　まとめ</a:t>
            </a:r>
          </a:p>
        </p:txBody>
      </p:sp>
      <p:pic>
        <p:nvPicPr>
          <p:cNvPr id="22" name="図 21">
            <a:extLst>
              <a:ext uri="{FF2B5EF4-FFF2-40B4-BE49-F238E27FC236}">
                <a16:creationId xmlns:a16="http://schemas.microsoft.com/office/drawing/2014/main" id="{CE880848-B15F-463B-9DCA-A4C582C4DF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536240" y="74033"/>
            <a:ext cx="1320923" cy="432000"/>
          </a:xfrm>
          <a:prstGeom prst="rect">
            <a:avLst/>
          </a:prstGeom>
        </p:spPr>
      </p:pic>
      <p:sp>
        <p:nvSpPr>
          <p:cNvPr id="18" name="スライド番号プレースホルダー 1">
            <a:extLst>
              <a:ext uri="{FF2B5EF4-FFF2-40B4-BE49-F238E27FC236}">
                <a16:creationId xmlns:a16="http://schemas.microsoft.com/office/drawing/2014/main" id="{D2E89B47-65E7-42F6-8CAC-7820D40E89F6}"/>
              </a:ext>
            </a:extLst>
          </p:cNvPr>
          <p:cNvSpPr txBox="1">
            <a:spLocks/>
          </p:cNvSpPr>
          <p:nvPr/>
        </p:nvSpPr>
        <p:spPr>
          <a:xfrm>
            <a:off x="9548033" y="6539654"/>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92</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5847190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61AE0CBE-3210-41DD-A171-4385B749CD55}"/>
              </a:ext>
            </a:extLst>
          </p:cNvPr>
          <p:cNvSpPr/>
          <p:nvPr/>
        </p:nvSpPr>
        <p:spPr>
          <a:xfrm>
            <a:off x="0" y="2289204"/>
            <a:ext cx="9906000" cy="1224000"/>
          </a:xfrm>
          <a:prstGeom prst="rect">
            <a:avLst/>
          </a:prstGeom>
          <a:gradFill flip="none" rotWithShape="1">
            <a:gsLst>
              <a:gs pos="50000">
                <a:srgbClr val="7DA8DB">
                  <a:lumMod val="20000"/>
                  <a:lumOff val="80000"/>
                </a:srgbClr>
              </a:gs>
              <a:gs pos="0">
                <a:schemeClr val="accent5">
                  <a:lumMod val="75000"/>
                </a:schemeClr>
              </a:gs>
              <a:gs pos="20000">
                <a:schemeClr val="accent5">
                  <a:lumMod val="50000"/>
                  <a:lumOff val="50000"/>
                </a:schemeClr>
              </a:gs>
              <a:gs pos="80000">
                <a:srgbClr val="7395D3">
                  <a:lumMod val="50000"/>
                  <a:lumOff val="50000"/>
                </a:srgbClr>
              </a:gs>
              <a:gs pos="100000">
                <a:schemeClr val="accent5">
                  <a:lumMod val="7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b="1" dirty="0">
                <a:solidFill>
                  <a:schemeClr val="tx1"/>
                </a:solidFill>
                <a:latin typeface="Meiryo UI" panose="020B0604030504040204" pitchFamily="50" charset="-128"/>
                <a:ea typeface="Meiryo UI" panose="020B0604030504040204" pitchFamily="50" charset="-128"/>
              </a:rPr>
              <a:t>大阪府食育推進計画評価審議会</a:t>
            </a:r>
            <a:endParaRPr kumimoji="1" lang="en-US" altLang="ja-JP" sz="2400" b="1" dirty="0">
              <a:solidFill>
                <a:schemeClr val="tx1"/>
              </a:solidFill>
              <a:latin typeface="Meiryo UI" panose="020B0604030504040204" pitchFamily="50" charset="-128"/>
              <a:ea typeface="Meiryo UI" panose="020B0604030504040204" pitchFamily="50" charset="-128"/>
            </a:endParaRPr>
          </a:p>
          <a:p>
            <a:pPr algn="ctr"/>
            <a:r>
              <a:rPr kumimoji="1" lang="zh-TW" altLang="en-US" sz="2400" b="1" dirty="0">
                <a:solidFill>
                  <a:schemeClr val="tx1"/>
                </a:solidFill>
                <a:latin typeface="Meiryo UI" panose="020B0604030504040204" pitchFamily="50" charset="-128"/>
                <a:ea typeface="Meiryo UI" panose="020B0604030504040204" pitchFamily="50" charset="-128"/>
              </a:rPr>
              <a:t>第</a:t>
            </a:r>
            <a:r>
              <a:rPr kumimoji="1" lang="en-US" altLang="ja-JP" sz="2400" b="1" dirty="0">
                <a:solidFill>
                  <a:schemeClr val="tx1"/>
                </a:solidFill>
                <a:latin typeface="Meiryo UI" panose="020B0604030504040204" pitchFamily="50" charset="-128"/>
                <a:ea typeface="Meiryo UI" panose="020B0604030504040204" pitchFamily="50" charset="-128"/>
              </a:rPr>
              <a:t>4</a:t>
            </a:r>
            <a:r>
              <a:rPr kumimoji="1" lang="ja-JP" altLang="en-US" sz="2400" b="1" dirty="0">
                <a:solidFill>
                  <a:schemeClr val="tx1"/>
                </a:solidFill>
                <a:latin typeface="Meiryo UI" panose="020B0604030504040204" pitchFamily="50" charset="-128"/>
                <a:ea typeface="Meiryo UI" panose="020B0604030504040204" pitchFamily="50" charset="-128"/>
              </a:rPr>
              <a:t>次</a:t>
            </a:r>
            <a:r>
              <a:rPr kumimoji="1" lang="zh-TW" altLang="en-US" sz="2400" b="1" dirty="0">
                <a:solidFill>
                  <a:schemeClr val="tx1"/>
                </a:solidFill>
                <a:latin typeface="Meiryo UI" panose="020B0604030504040204" pitchFamily="50" charset="-128"/>
                <a:ea typeface="Meiryo UI" panose="020B0604030504040204" pitchFamily="50" charset="-128"/>
              </a:rPr>
              <a:t>大阪府</a:t>
            </a:r>
            <a:r>
              <a:rPr kumimoji="1" lang="ja-JP" altLang="en-US" sz="2400" b="1" dirty="0">
                <a:solidFill>
                  <a:schemeClr val="tx1"/>
                </a:solidFill>
                <a:latin typeface="Meiryo UI" panose="020B0604030504040204" pitchFamily="50" charset="-128"/>
                <a:ea typeface="Meiryo UI" panose="020B0604030504040204" pitchFamily="50" charset="-128"/>
              </a:rPr>
              <a:t>食育推進計画　</a:t>
            </a:r>
            <a:r>
              <a:rPr kumimoji="1" lang="zh-TW" altLang="en-US" sz="2400" b="1" dirty="0">
                <a:solidFill>
                  <a:schemeClr val="tx1"/>
                </a:solidFill>
                <a:latin typeface="Meiryo UI" panose="020B0604030504040204" pitchFamily="50" charset="-128"/>
                <a:ea typeface="Meiryo UI" panose="020B0604030504040204" pitchFamily="50" charset="-128"/>
              </a:rPr>
              <a:t>令和</a:t>
            </a:r>
            <a:r>
              <a:rPr kumimoji="1" lang="en-US" altLang="zh-TW" sz="2400" b="1" dirty="0">
                <a:solidFill>
                  <a:schemeClr val="tx1"/>
                </a:solidFill>
                <a:latin typeface="Meiryo UI" panose="020B0604030504040204" pitchFamily="50" charset="-128"/>
                <a:ea typeface="Meiryo UI" panose="020B0604030504040204" pitchFamily="50" charset="-128"/>
              </a:rPr>
              <a:t>7</a:t>
            </a:r>
            <a:r>
              <a:rPr kumimoji="1" lang="zh-TW" altLang="en-US" sz="2400" b="1" dirty="0">
                <a:solidFill>
                  <a:schemeClr val="tx1"/>
                </a:solidFill>
                <a:latin typeface="Meiryo UI" panose="020B0604030504040204" pitchFamily="50" charset="-128"/>
                <a:ea typeface="Meiryo UI" panose="020B0604030504040204" pitchFamily="50" charset="-128"/>
              </a:rPr>
              <a:t>年度</a:t>
            </a:r>
            <a:r>
              <a:rPr kumimoji="1" lang="en-US" altLang="zh-TW" sz="2400" b="1" dirty="0">
                <a:solidFill>
                  <a:schemeClr val="tx1"/>
                </a:solidFill>
                <a:latin typeface="Meiryo UI" panose="020B0604030504040204" pitchFamily="50" charset="-128"/>
                <a:ea typeface="Meiryo UI" panose="020B0604030504040204" pitchFamily="50" charset="-128"/>
              </a:rPr>
              <a:t>PDCA</a:t>
            </a:r>
            <a:r>
              <a:rPr kumimoji="1" lang="zh-TW" altLang="en-US" sz="2400" b="1" dirty="0">
                <a:solidFill>
                  <a:schemeClr val="tx1"/>
                </a:solidFill>
                <a:latin typeface="Meiryo UI" panose="020B0604030504040204" pitchFamily="50" charset="-128"/>
                <a:ea typeface="Meiryo UI" panose="020B0604030504040204" pitchFamily="50" charset="-128"/>
              </a:rPr>
              <a:t>進捗管理票</a:t>
            </a:r>
            <a:endParaRPr kumimoji="1" lang="ja-JP" altLang="en-US" sz="2400" b="1" dirty="0">
              <a:solidFill>
                <a:schemeClr val="tx1"/>
              </a:solidFill>
              <a:latin typeface="Meiryo UI" panose="020B0604030504040204" pitchFamily="50" charset="-128"/>
              <a:ea typeface="Meiryo UI" panose="020B0604030504040204" pitchFamily="50" charset="-128"/>
            </a:endParaRPr>
          </a:p>
        </p:txBody>
      </p:sp>
      <p:sp>
        <p:nvSpPr>
          <p:cNvPr id="6" name="正方形/長方形 5"/>
          <p:cNvSpPr/>
          <p:nvPr/>
        </p:nvSpPr>
        <p:spPr>
          <a:xfrm>
            <a:off x="2797646" y="6148113"/>
            <a:ext cx="4310708" cy="288000"/>
          </a:xfrm>
          <a:prstGeom prst="rect">
            <a:avLst/>
          </a:prstGeom>
        </p:spPr>
        <p:txBody>
          <a:bodyPr wrap="square" lIns="36000" tIns="72000" rIns="36000" bIns="36000">
            <a:noAutofit/>
          </a:bodyPr>
          <a:lstStyle/>
          <a:p>
            <a:pPr algn="ctr"/>
            <a:r>
              <a:rPr lang="ja-JP" altLang="en-US" sz="1600" dirty="0">
                <a:latin typeface="Meiryo UI" panose="020B0604030504040204" pitchFamily="50" charset="-128"/>
                <a:ea typeface="Meiryo UI" panose="020B0604030504040204" pitchFamily="50" charset="-128"/>
              </a:rPr>
              <a:t>大阪府健康医療部健康推進室健康づくり課</a:t>
            </a:r>
            <a:endParaRPr lang="ja-JP" altLang="en-US" sz="1400" dirty="0">
              <a:latin typeface="Meiryo UI" panose="020B0604030504040204" pitchFamily="50" charset="-128"/>
              <a:ea typeface="Meiryo UI" panose="020B0604030504040204" pitchFamily="50" charset="-128"/>
            </a:endParaRPr>
          </a:p>
        </p:txBody>
      </p:sp>
      <p:pic>
        <p:nvPicPr>
          <p:cNvPr id="4" name="object 4">
            <a:extLst>
              <a:ext uri="{FF2B5EF4-FFF2-40B4-BE49-F238E27FC236}">
                <a16:creationId xmlns:a16="http://schemas.microsoft.com/office/drawing/2014/main" id="{AECDF0F5-5E0B-99B1-6162-3DFC2439A5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9409" y="4781238"/>
            <a:ext cx="1019270" cy="1007555"/>
          </a:xfrm>
          <a:prstGeom prst="rect">
            <a:avLst/>
          </a:prstGeom>
        </p:spPr>
      </p:pic>
      <p:pic>
        <p:nvPicPr>
          <p:cNvPr id="9" name="object 46">
            <a:extLst>
              <a:ext uri="{FF2B5EF4-FFF2-40B4-BE49-F238E27FC236}">
                <a16:creationId xmlns:a16="http://schemas.microsoft.com/office/drawing/2014/main" id="{32D91362-DC8C-2D6B-E0E6-5FC05D0E69DF}"/>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317786" y="4697704"/>
            <a:ext cx="1557623" cy="1091089"/>
          </a:xfrm>
          <a:prstGeom prst="rect">
            <a:avLst/>
          </a:prstGeom>
        </p:spPr>
      </p:pic>
      <p:pic>
        <p:nvPicPr>
          <p:cNvPr id="16" name="図 15">
            <a:extLst>
              <a:ext uri="{FF2B5EF4-FFF2-40B4-BE49-F238E27FC236}">
                <a16:creationId xmlns:a16="http://schemas.microsoft.com/office/drawing/2014/main" id="{61369470-36A6-4DA5-9742-3314567747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5770" y="4359729"/>
            <a:ext cx="6051494" cy="1555135"/>
          </a:xfrm>
          <a:prstGeom prst="rect">
            <a:avLst/>
          </a:prstGeom>
        </p:spPr>
      </p:pic>
      <p:sp>
        <p:nvSpPr>
          <p:cNvPr id="7" name="スライド番号プレースホルダー 1">
            <a:extLst>
              <a:ext uri="{FF2B5EF4-FFF2-40B4-BE49-F238E27FC236}">
                <a16:creationId xmlns:a16="http://schemas.microsoft.com/office/drawing/2014/main" id="{0BB61B06-2A18-4590-95F4-4BDE71EB512B}"/>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93</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3274326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テキスト ボックス 17">
            <a:extLst>
              <a:ext uri="{FF2B5EF4-FFF2-40B4-BE49-F238E27FC236}">
                <a16:creationId xmlns:a16="http://schemas.microsoft.com/office/drawing/2014/main" id="{BAA0894D-CDD6-ABEA-AC5E-E686A52091DE}"/>
              </a:ext>
            </a:extLst>
          </p:cNvPr>
          <p:cNvSpPr txBox="1"/>
          <p:nvPr/>
        </p:nvSpPr>
        <p:spPr bwMode="hidden">
          <a:xfrm>
            <a:off x="7462825" y="6605299"/>
            <a:ext cx="1994427" cy="230832"/>
          </a:xfrm>
          <a:prstGeom prst="rect">
            <a:avLst/>
          </a:prstGeom>
          <a:solidFill>
            <a:schemeClr val="bg1"/>
          </a:solidFill>
        </p:spPr>
        <p:txBody>
          <a:bodyPr wrap="square" rtlCol="0">
            <a:spAutoFit/>
          </a:bodyPr>
          <a:lstStyle/>
          <a:p>
            <a:r>
              <a:rPr lang="ja-JP" altLang="en-US" sz="900" u="sng" dirty="0">
                <a:latin typeface="Meiryo UI" panose="020B0604030504040204" pitchFamily="50" charset="-128"/>
                <a:ea typeface="Meiryo UI" panose="020B0604030504040204" pitchFamily="50" charset="-128"/>
              </a:rPr>
              <a:t>下線部</a:t>
            </a:r>
            <a:r>
              <a:rPr lang="ja-JP" altLang="en-US" sz="900" dirty="0">
                <a:latin typeface="Meiryo UI" panose="020B0604030504040204" pitchFamily="50" charset="-128"/>
                <a:ea typeface="Meiryo UI" panose="020B0604030504040204" pitchFamily="50" charset="-128"/>
              </a:rPr>
              <a:t>が</a:t>
            </a:r>
            <a:r>
              <a:rPr lang="en-US" altLang="ja-JP" sz="900" dirty="0">
                <a:latin typeface="Meiryo UI" panose="020B0604030504040204" pitchFamily="50" charset="-128"/>
                <a:ea typeface="Meiryo UI" panose="020B0604030504040204" pitchFamily="50" charset="-128"/>
              </a:rPr>
              <a:t>3</a:t>
            </a:r>
            <a:r>
              <a:rPr lang="ja-JP" altLang="en-US" sz="900" dirty="0">
                <a:latin typeface="Meiryo UI" panose="020B0604030504040204" pitchFamily="50" charset="-128"/>
                <a:ea typeface="Meiryo UI" panose="020B0604030504040204" pitchFamily="50" charset="-128"/>
              </a:rPr>
              <a:t>次計画からの主な変更箇所</a:t>
            </a:r>
            <a:endParaRPr kumimoji="1" lang="ja-JP" altLang="en-US" sz="900" dirty="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B1AF96C3-7EA4-6CD9-00DF-56A06B787117}"/>
              </a:ext>
            </a:extLst>
          </p:cNvPr>
          <p:cNvSpPr/>
          <p:nvPr/>
        </p:nvSpPr>
        <p:spPr>
          <a:xfrm>
            <a:off x="0" y="0"/>
            <a:ext cx="9928920" cy="288000"/>
          </a:xfrm>
          <a:prstGeom prst="rect">
            <a:avLst/>
          </a:prstGeom>
          <a:solidFill>
            <a:srgbClr val="002060"/>
          </a:solidFill>
          <a:ln w="3175">
            <a:noFill/>
            <a:prstDash val="solid"/>
          </a:ln>
        </p:spPr>
        <p:style>
          <a:lnRef idx="2">
            <a:schemeClr val="accent6"/>
          </a:lnRef>
          <a:fillRef idx="1">
            <a:schemeClr val="lt1"/>
          </a:fillRef>
          <a:effectRef idx="0">
            <a:schemeClr val="accent6"/>
          </a:effectRef>
          <a:fontRef idx="minor">
            <a:schemeClr val="dk1"/>
          </a:fontRef>
        </p:style>
        <p:txBody>
          <a:bodyPr wrap="square" lIns="0" tIns="0" rIns="0" bIns="0" rtlCol="0" anchor="ctr" anchorCtr="0">
            <a:normAutofit/>
          </a:bodyPr>
          <a:lstStyle/>
          <a:p>
            <a:r>
              <a:rPr kumimoji="1" lang="ja-JP" altLang="en-US" sz="1200" b="1" dirty="0">
                <a:solidFill>
                  <a:schemeClr val="bg1"/>
                </a:solidFill>
                <a:latin typeface="ＭＳ Ｐゴシック" panose="020B0600070205080204" pitchFamily="50" charset="-128"/>
                <a:ea typeface="ＭＳ Ｐゴシック" panose="020B0600070205080204" pitchFamily="50" charset="-128"/>
              </a:rPr>
              <a:t>　　</a:t>
            </a:r>
            <a:r>
              <a:rPr kumimoji="1" lang="ja-JP" altLang="en-US" sz="1050" b="1" dirty="0">
                <a:solidFill>
                  <a:schemeClr val="bg1"/>
                </a:solidFill>
                <a:latin typeface="Meiryo UI" panose="020B0604030504040204" pitchFamily="50" charset="-128"/>
                <a:ea typeface="Meiryo UI" panose="020B0604030504040204" pitchFamily="50" charset="-128"/>
              </a:rPr>
              <a:t>第</a:t>
            </a:r>
            <a:r>
              <a:rPr kumimoji="1" lang="en-US" altLang="ja-JP" sz="1050" b="1" dirty="0">
                <a:solidFill>
                  <a:schemeClr val="bg1"/>
                </a:solidFill>
                <a:latin typeface="Meiryo UI" panose="020B0604030504040204" pitchFamily="50" charset="-128"/>
                <a:ea typeface="Meiryo UI" panose="020B0604030504040204" pitchFamily="50" charset="-128"/>
              </a:rPr>
              <a:t>4</a:t>
            </a:r>
            <a:r>
              <a:rPr kumimoji="1" lang="ja-JP" altLang="en-US" sz="1050" b="1" dirty="0">
                <a:solidFill>
                  <a:schemeClr val="bg1"/>
                </a:solidFill>
                <a:latin typeface="Meiryo UI" panose="020B0604030504040204" pitchFamily="50" charset="-128"/>
                <a:ea typeface="Meiryo UI" panose="020B0604030504040204" pitchFamily="50" charset="-128"/>
              </a:rPr>
              <a:t>次大阪府食育推進計画の概要　</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grpSp>
        <p:nvGrpSpPr>
          <p:cNvPr id="11" name="グループ化 10">
            <a:extLst>
              <a:ext uri="{FF2B5EF4-FFF2-40B4-BE49-F238E27FC236}">
                <a16:creationId xmlns:a16="http://schemas.microsoft.com/office/drawing/2014/main" id="{9935FB2B-220B-723A-34D6-4CCB8178D880}"/>
              </a:ext>
            </a:extLst>
          </p:cNvPr>
          <p:cNvGrpSpPr/>
          <p:nvPr/>
        </p:nvGrpSpPr>
        <p:grpSpPr>
          <a:xfrm>
            <a:off x="61976" y="387826"/>
            <a:ext cx="3420000" cy="2547981"/>
            <a:chOff x="61976" y="387826"/>
            <a:chExt cx="3420000" cy="2547981"/>
          </a:xfrm>
        </p:grpSpPr>
        <p:sp>
          <p:nvSpPr>
            <p:cNvPr id="6" name="正方形/長方形 5">
              <a:extLst>
                <a:ext uri="{FF2B5EF4-FFF2-40B4-BE49-F238E27FC236}">
                  <a16:creationId xmlns:a16="http://schemas.microsoft.com/office/drawing/2014/main" id="{91297F9F-3427-C362-11BF-3064CF896DFE}"/>
                </a:ext>
              </a:extLst>
            </p:cNvPr>
            <p:cNvSpPr/>
            <p:nvPr/>
          </p:nvSpPr>
          <p:spPr>
            <a:xfrm>
              <a:off x="61976" y="387826"/>
              <a:ext cx="2160000" cy="241200"/>
            </a:xfrm>
            <a:prstGeom prst="rect">
              <a:avLst/>
            </a:prstGeom>
            <a:solidFill>
              <a:schemeClr val="accent1">
                <a:lumMod val="60000"/>
                <a:lumOff val="40000"/>
              </a:schemeClr>
            </a:solidFill>
            <a:ln w="3175">
              <a:solidFill>
                <a:schemeClr val="tx1"/>
              </a:solidFill>
              <a:prstDash val="solid"/>
            </a:ln>
          </p:spPr>
          <p:style>
            <a:lnRef idx="2">
              <a:schemeClr val="accent6"/>
            </a:lnRef>
            <a:fillRef idx="1">
              <a:schemeClr val="lt1"/>
            </a:fillRef>
            <a:effectRef idx="0">
              <a:schemeClr val="accent6"/>
            </a:effectRef>
            <a:fontRef idx="minor">
              <a:schemeClr val="dk1"/>
            </a:fontRef>
          </p:style>
          <p:txBody>
            <a:bodyPr wrap="square" lIns="0" tIns="0" rIns="0" bIns="0" rtlCol="0" anchor="ctr" anchorCtr="0">
              <a:normAutofit/>
            </a:bodyPr>
            <a:lstStyle/>
            <a:p>
              <a:r>
                <a:rPr lang="en-US" altLang="ja-JP" sz="1000" b="1" dirty="0">
                  <a:solidFill>
                    <a:schemeClr val="bg1"/>
                  </a:solidFill>
                  <a:latin typeface="Meiryo UI" panose="020B0604030504040204" pitchFamily="50" charset="-128"/>
                  <a:ea typeface="Meiryo UI" panose="020B0604030504040204" pitchFamily="50" charset="-128"/>
                </a:rPr>
                <a:t> </a:t>
              </a:r>
              <a:r>
                <a:rPr lang="ja-JP" altLang="en-US" sz="1000" b="1" dirty="0">
                  <a:solidFill>
                    <a:schemeClr val="bg1"/>
                  </a:solidFill>
                  <a:latin typeface="Meiryo UI" panose="020B0604030504040204" pitchFamily="50" charset="-128"/>
                  <a:ea typeface="Meiryo UI" panose="020B0604030504040204" pitchFamily="50" charset="-128"/>
                </a:rPr>
                <a:t> </a:t>
              </a:r>
              <a:r>
                <a:rPr lang="ja-JP" altLang="en-US" sz="1000" b="1" dirty="0">
                  <a:solidFill>
                    <a:schemeClr val="tx1"/>
                  </a:solidFill>
                  <a:latin typeface="Meiryo UI" panose="020B0604030504040204" pitchFamily="50" charset="-128"/>
                  <a:ea typeface="Meiryo UI" panose="020B0604030504040204" pitchFamily="50" charset="-128"/>
                </a:rPr>
                <a:t>第</a:t>
              </a:r>
              <a:r>
                <a:rPr lang="en-US" altLang="ja-JP" sz="1000" b="1" dirty="0">
                  <a:solidFill>
                    <a:schemeClr val="tx1"/>
                  </a:solidFill>
                  <a:latin typeface="Meiryo UI" panose="020B0604030504040204" pitchFamily="50" charset="-128"/>
                  <a:ea typeface="Meiryo UI" panose="020B0604030504040204" pitchFamily="50" charset="-128"/>
                </a:rPr>
                <a:t>1</a:t>
              </a:r>
              <a:r>
                <a:rPr lang="ja-JP" altLang="en-US" sz="1000" b="1" dirty="0">
                  <a:solidFill>
                    <a:schemeClr val="tx1"/>
                  </a:solidFill>
                  <a:latin typeface="Meiryo UI" panose="020B0604030504040204" pitchFamily="50" charset="-128"/>
                  <a:ea typeface="Meiryo UI" panose="020B0604030504040204" pitchFamily="50" charset="-128"/>
                </a:rPr>
                <a:t>章　</a:t>
              </a:r>
              <a:r>
                <a:rPr lang="ja-JP" altLang="en-US" sz="1000" dirty="0">
                  <a:solidFill>
                    <a:schemeClr val="tx1"/>
                  </a:solidFill>
                  <a:latin typeface="Meiryo UI" panose="020B0604030504040204" pitchFamily="50" charset="-128"/>
                  <a:ea typeface="Meiryo UI" panose="020B0604030504040204" pitchFamily="50" charset="-128"/>
                </a:rPr>
                <a:t>第</a:t>
              </a:r>
              <a:r>
                <a:rPr lang="en-US" altLang="ja-JP" sz="1000" dirty="0">
                  <a:solidFill>
                    <a:schemeClr val="tx1"/>
                  </a:solidFill>
                  <a:latin typeface="Meiryo UI" panose="020B0604030504040204" pitchFamily="50" charset="-128"/>
                  <a:ea typeface="Meiryo UI" panose="020B0604030504040204" pitchFamily="50" charset="-128"/>
                </a:rPr>
                <a:t>4</a:t>
              </a:r>
              <a:r>
                <a:rPr lang="ja-JP" altLang="en-US" sz="1000" dirty="0">
                  <a:solidFill>
                    <a:schemeClr val="tx1"/>
                  </a:solidFill>
                  <a:latin typeface="Meiryo UI" panose="020B0604030504040204" pitchFamily="50" charset="-128"/>
                  <a:ea typeface="Meiryo UI" panose="020B0604030504040204" pitchFamily="50" charset="-128"/>
                </a:rPr>
                <a:t>次計画の基本的事項</a:t>
              </a:r>
              <a:endParaRPr kumimoji="1" lang="ja-JP" altLang="en-US" sz="10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13D4C8D4-4B83-1059-4C06-43ED30443023}"/>
                </a:ext>
              </a:extLst>
            </p:cNvPr>
            <p:cNvSpPr/>
            <p:nvPr/>
          </p:nvSpPr>
          <p:spPr>
            <a:xfrm>
              <a:off x="61976" y="631806"/>
              <a:ext cx="3420000" cy="2304001"/>
            </a:xfrm>
            <a:prstGeom prst="rect">
              <a:avLst/>
            </a:prstGeom>
            <a:ln w="3175">
              <a:solidFill>
                <a:schemeClr val="tx1"/>
              </a:solidFill>
              <a:prstDash val="solid"/>
            </a:ln>
          </p:spPr>
          <p:style>
            <a:lnRef idx="2">
              <a:schemeClr val="accent6"/>
            </a:lnRef>
            <a:fillRef idx="1">
              <a:schemeClr val="lt1"/>
            </a:fillRef>
            <a:effectRef idx="0">
              <a:schemeClr val="accent6"/>
            </a:effectRef>
            <a:fontRef idx="minor">
              <a:schemeClr val="dk1"/>
            </a:fontRef>
          </p:style>
          <p:txBody>
            <a:bodyPr wrap="square" lIns="72000" tIns="72000" rIns="72000" bIns="72000" rtlCol="0" anchor="t" anchorCtr="0">
              <a:noAutofit/>
            </a:bodyPr>
            <a:lstStyle/>
            <a:p>
              <a:r>
                <a:rPr lang="en-US" altLang="ja-JP" sz="900" b="1" dirty="0">
                  <a:solidFill>
                    <a:prstClr val="black"/>
                  </a:solidFill>
                  <a:latin typeface="Meiryo UI" panose="020B0604030504040204" pitchFamily="50" charset="-128"/>
                  <a:ea typeface="Meiryo UI" panose="020B0604030504040204" pitchFamily="50" charset="-128"/>
                </a:rPr>
                <a:t>1</a:t>
              </a:r>
              <a:r>
                <a:rPr lang="ja-JP" altLang="en-US" sz="900" b="1" dirty="0">
                  <a:solidFill>
                    <a:prstClr val="black"/>
                  </a:solidFill>
                  <a:latin typeface="Meiryo UI" panose="020B0604030504040204" pitchFamily="50" charset="-128"/>
                  <a:ea typeface="Meiryo UI" panose="020B0604030504040204" pitchFamily="50" charset="-128"/>
                </a:rPr>
                <a:t> 計画策定の趣旨</a:t>
              </a:r>
              <a:endParaRPr lang="en-US" altLang="ja-JP" sz="900" b="1"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府民が生涯を通じて健やかで心豊かに生活できる活力ある社会を</a:t>
              </a:r>
              <a:endParaRPr lang="en-US" altLang="ja-JP" sz="900" dirty="0">
                <a:solidFill>
                  <a:prstClr val="black"/>
                </a:solidFill>
                <a:latin typeface="Meiryo UI" panose="020B0604030504040204" pitchFamily="50" charset="-128"/>
                <a:ea typeface="Meiryo UI" panose="020B0604030504040204" pitchFamily="50" charset="-128"/>
              </a:endParaRPr>
            </a:p>
            <a:p>
              <a:r>
                <a:rPr lang="en-US" altLang="ja-JP" sz="900"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実現するため、府民の食生活における課題を把握し、その解決を図る</a:t>
              </a:r>
              <a:endParaRPr lang="en-US" altLang="ja-JP" sz="900" dirty="0">
                <a:solidFill>
                  <a:prstClr val="black"/>
                </a:solidFill>
                <a:latin typeface="Meiryo UI" panose="020B0604030504040204" pitchFamily="50" charset="-128"/>
                <a:ea typeface="Meiryo UI" panose="020B0604030504040204" pitchFamily="50" charset="-128"/>
              </a:endParaRPr>
            </a:p>
            <a:p>
              <a:r>
                <a:rPr lang="en-US" altLang="ja-JP" sz="900"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ための取組みを総合的かつ計画的に推進するために策定</a:t>
              </a:r>
              <a:endParaRPr lang="en-US" altLang="ja-JP" sz="900" dirty="0">
                <a:solidFill>
                  <a:prstClr val="black"/>
                </a:solidFill>
                <a:latin typeface="Meiryo UI" panose="020B0604030504040204" pitchFamily="50" charset="-128"/>
                <a:ea typeface="Meiryo UI" panose="020B0604030504040204" pitchFamily="50" charset="-128"/>
              </a:endParaRPr>
            </a:p>
            <a:p>
              <a:r>
                <a:rPr lang="en-US" altLang="ja-JP" sz="900" b="1" dirty="0">
                  <a:solidFill>
                    <a:prstClr val="black"/>
                  </a:solidFill>
                  <a:latin typeface="Meiryo UI" panose="020B0604030504040204" pitchFamily="50" charset="-128"/>
                  <a:ea typeface="Meiryo UI" panose="020B0604030504040204" pitchFamily="50" charset="-128"/>
                </a:rPr>
                <a:t>2</a:t>
              </a:r>
              <a:r>
                <a:rPr lang="ja-JP" altLang="en-US" sz="900" b="1" dirty="0">
                  <a:solidFill>
                    <a:prstClr val="black"/>
                  </a:solidFill>
                  <a:latin typeface="Meiryo UI" panose="020B0604030504040204" pitchFamily="50" charset="-128"/>
                  <a:ea typeface="Meiryo UI" panose="020B0604030504040204" pitchFamily="50" charset="-128"/>
                </a:rPr>
                <a:t>　計画の位置づけ</a:t>
              </a:r>
              <a:endParaRPr lang="en-US" altLang="ja-JP" sz="900" b="1"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・食育基本法第</a:t>
              </a:r>
              <a:r>
                <a:rPr lang="en-US" altLang="ja-JP" sz="900" dirty="0">
                  <a:solidFill>
                    <a:prstClr val="black"/>
                  </a:solidFill>
                  <a:latin typeface="Meiryo UI" panose="020B0604030504040204" pitchFamily="50" charset="-128"/>
                  <a:ea typeface="Meiryo UI" panose="020B0604030504040204" pitchFamily="50" charset="-128"/>
                </a:rPr>
                <a:t>17</a:t>
              </a:r>
              <a:r>
                <a:rPr lang="ja-JP" altLang="en-US" sz="900" dirty="0">
                  <a:solidFill>
                    <a:prstClr val="black"/>
                  </a:solidFill>
                  <a:latin typeface="Meiryo UI" panose="020B0604030504040204" pitchFamily="50" charset="-128"/>
                  <a:ea typeface="Meiryo UI" panose="020B0604030504040204" pitchFamily="50" charset="-128"/>
                </a:rPr>
                <a:t>条に基づく都道府県計画</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a:t>
              </a:r>
              <a:r>
                <a:rPr lang="ja-JP" altLang="en-US" sz="900" u="sng" dirty="0">
                  <a:solidFill>
                    <a:prstClr val="black"/>
                  </a:solidFill>
                  <a:latin typeface="Meiryo UI" panose="020B0604030504040204" pitchFamily="50" charset="-128"/>
                  <a:ea typeface="Meiryo UI" panose="020B0604030504040204" pitchFamily="50" charset="-128"/>
                </a:rPr>
                <a:t>大阪府健康づくり推進条例（</a:t>
              </a:r>
              <a:r>
                <a:rPr lang="en-US" altLang="ja-JP" sz="900" u="sng" dirty="0">
                  <a:solidFill>
                    <a:prstClr val="black"/>
                  </a:solidFill>
                  <a:latin typeface="Meiryo UI" panose="020B0604030504040204" pitchFamily="50" charset="-128"/>
                  <a:ea typeface="Meiryo UI" panose="020B0604030504040204" pitchFamily="50" charset="-128"/>
                </a:rPr>
                <a:t>H30.10</a:t>
              </a:r>
              <a:r>
                <a:rPr lang="ja-JP" altLang="en-US" sz="900" u="sng" dirty="0">
                  <a:solidFill>
                    <a:prstClr val="black"/>
                  </a:solidFill>
                  <a:latin typeface="Meiryo UI" panose="020B0604030504040204" pitchFamily="50" charset="-128"/>
                  <a:ea typeface="Meiryo UI" panose="020B0604030504040204" pitchFamily="50" charset="-128"/>
                </a:rPr>
                <a:t>）</a:t>
              </a:r>
            </a:p>
            <a:p>
              <a:r>
                <a:rPr lang="ja-JP" altLang="en-US" sz="900" dirty="0">
                  <a:solidFill>
                    <a:prstClr val="black"/>
                  </a:solidFill>
                  <a:latin typeface="Meiryo UI" panose="020B0604030504040204" pitchFamily="50" charset="-128"/>
                  <a:ea typeface="Meiryo UI" panose="020B0604030504040204" pitchFamily="50" charset="-128"/>
                </a:rPr>
                <a:t>　・府関連計画との整合</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医療計画、健康増進計画、歯科口腔保健計画（</a:t>
              </a:r>
              <a:r>
                <a:rPr lang="en-US" altLang="ja-JP" sz="900" dirty="0">
                  <a:solidFill>
                    <a:prstClr val="black"/>
                  </a:solidFill>
                  <a:latin typeface="Meiryo UI" panose="020B0604030504040204" pitchFamily="50" charset="-128"/>
                  <a:ea typeface="Meiryo UI" panose="020B0604030504040204" pitchFamily="50" charset="-128"/>
                </a:rPr>
                <a:t>R6.3</a:t>
              </a:r>
              <a:r>
                <a:rPr lang="ja-JP" altLang="en-US" sz="900" dirty="0">
                  <a:solidFill>
                    <a:prstClr val="black"/>
                  </a:solidFill>
                  <a:latin typeface="Meiryo UI" panose="020B0604030504040204" pitchFamily="50" charset="-128"/>
                  <a:ea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教育振興基本計画（</a:t>
              </a:r>
              <a:r>
                <a:rPr lang="en-US" altLang="ja-JP" sz="900" dirty="0">
                  <a:solidFill>
                    <a:prstClr val="black"/>
                  </a:solidFill>
                  <a:latin typeface="Meiryo UI" panose="020B0604030504040204" pitchFamily="50" charset="-128"/>
                  <a:ea typeface="Meiryo UI" panose="020B0604030504040204" pitchFamily="50" charset="-128"/>
                </a:rPr>
                <a:t>R5.3</a:t>
              </a:r>
              <a:r>
                <a:rPr lang="ja-JP" altLang="en-US" sz="900" dirty="0">
                  <a:solidFill>
                    <a:prstClr val="black"/>
                  </a:solidFill>
                  <a:latin typeface="Meiryo UI" panose="020B0604030504040204" pitchFamily="50" charset="-128"/>
                  <a:ea typeface="Meiryo UI" panose="020B0604030504040204" pitchFamily="50" charset="-128"/>
                </a:rPr>
                <a:t>）食の安全安心推進計画（</a:t>
              </a:r>
              <a:r>
                <a:rPr lang="en-US" altLang="ja-JP" sz="900" dirty="0">
                  <a:solidFill>
                    <a:prstClr val="black"/>
                  </a:solidFill>
                  <a:latin typeface="Meiryo UI" panose="020B0604030504040204" pitchFamily="50" charset="-128"/>
                  <a:ea typeface="Meiryo UI" panose="020B0604030504040204" pitchFamily="50" charset="-128"/>
                </a:rPr>
                <a:t>R5.3</a:t>
              </a:r>
              <a:r>
                <a:rPr lang="ja-JP" altLang="en-US" sz="900" dirty="0">
                  <a:solidFill>
                    <a:prstClr val="black"/>
                  </a:solidFill>
                  <a:latin typeface="Meiryo UI" panose="020B0604030504040204" pitchFamily="50" charset="-128"/>
                  <a:ea typeface="Meiryo UI" panose="020B0604030504040204" pitchFamily="50" charset="-128"/>
                </a:rPr>
                <a:t>）</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循環型社会推進計画（</a:t>
              </a:r>
              <a:r>
                <a:rPr lang="en-US" altLang="ja-JP" sz="900" dirty="0">
                  <a:solidFill>
                    <a:prstClr val="black"/>
                  </a:solidFill>
                  <a:latin typeface="Meiryo UI" panose="020B0604030504040204" pitchFamily="50" charset="-128"/>
                  <a:ea typeface="Meiryo UI" panose="020B0604030504040204" pitchFamily="50" charset="-128"/>
                </a:rPr>
                <a:t>R3.3</a:t>
              </a:r>
              <a:r>
                <a:rPr lang="ja-JP" altLang="en-US" sz="900" dirty="0">
                  <a:solidFill>
                    <a:prstClr val="black"/>
                  </a:solidFill>
                  <a:latin typeface="Meiryo UI" panose="020B0604030504040204" pitchFamily="50" charset="-128"/>
                  <a:ea typeface="Meiryo UI" panose="020B0604030504040204" pitchFamily="50" charset="-128"/>
                </a:rPr>
                <a:t>）</a:t>
              </a:r>
              <a:r>
                <a:rPr lang="ja-JP" altLang="en-US" sz="900" u="sng" dirty="0">
                  <a:solidFill>
                    <a:prstClr val="black"/>
                  </a:solidFill>
                  <a:latin typeface="Meiryo UI" panose="020B0604030504040204" pitchFamily="50" charset="-128"/>
                  <a:ea typeface="Meiryo UI" panose="020B0604030504040204" pitchFamily="50" charset="-128"/>
                </a:rPr>
                <a:t>食品ロス削減推進計画（</a:t>
              </a:r>
              <a:r>
                <a:rPr lang="en-US" altLang="ja-JP" sz="900" u="sng" dirty="0">
                  <a:solidFill>
                    <a:prstClr val="black"/>
                  </a:solidFill>
                  <a:latin typeface="Meiryo UI" panose="020B0604030504040204" pitchFamily="50" charset="-128"/>
                  <a:ea typeface="Meiryo UI" panose="020B0604030504040204" pitchFamily="50" charset="-128"/>
                </a:rPr>
                <a:t>R3.3</a:t>
              </a:r>
              <a:r>
                <a:rPr lang="ja-JP" altLang="en-US" sz="900" u="sng" dirty="0">
                  <a:solidFill>
                    <a:prstClr val="black"/>
                  </a:solidFill>
                  <a:latin typeface="Meiryo UI" panose="020B0604030504040204" pitchFamily="50" charset="-128"/>
                  <a:ea typeface="Meiryo UI" panose="020B0604030504040204" pitchFamily="50" charset="-128"/>
                </a:rPr>
                <a:t>）</a:t>
              </a:r>
              <a:endParaRPr lang="en-US" altLang="ja-JP" sz="900" u="sng" dirty="0">
                <a:solidFill>
                  <a:prstClr val="black"/>
                </a:solidFill>
                <a:latin typeface="Meiryo UI" panose="020B0604030504040204" pitchFamily="50" charset="-128"/>
                <a:ea typeface="Meiryo UI" panose="020B0604030504040204" pitchFamily="50" charset="-128"/>
              </a:endParaRPr>
            </a:p>
            <a:p>
              <a:r>
                <a:rPr lang="en-US" altLang="ja-JP" sz="900" b="1" dirty="0">
                  <a:solidFill>
                    <a:prstClr val="black"/>
                  </a:solidFill>
                  <a:latin typeface="Meiryo UI" panose="020B0604030504040204" pitchFamily="50" charset="-128"/>
                  <a:ea typeface="Meiryo UI" panose="020B0604030504040204" pitchFamily="50" charset="-128"/>
                </a:rPr>
                <a:t>3</a:t>
              </a:r>
              <a:r>
                <a:rPr lang="ja-JP" altLang="en-US" sz="900" b="1" dirty="0">
                  <a:solidFill>
                    <a:prstClr val="black"/>
                  </a:solidFill>
                  <a:latin typeface="Meiryo UI" panose="020B0604030504040204" pitchFamily="50" charset="-128"/>
                  <a:ea typeface="Meiryo UI" panose="020B0604030504040204" pitchFamily="50" charset="-128"/>
                </a:rPr>
                <a:t>　計画の期間</a:t>
              </a:r>
              <a:endParaRPr lang="en-US" altLang="ja-JP" sz="900" b="1"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令和</a:t>
              </a:r>
              <a:r>
                <a:rPr lang="en-US" altLang="ja-JP" sz="900" dirty="0">
                  <a:solidFill>
                    <a:prstClr val="black"/>
                  </a:solidFill>
                  <a:latin typeface="Meiryo UI" panose="020B0604030504040204" pitchFamily="50" charset="-128"/>
                  <a:ea typeface="Meiryo UI" panose="020B0604030504040204" pitchFamily="50" charset="-128"/>
                </a:rPr>
                <a:t>6</a:t>
              </a:r>
              <a:r>
                <a:rPr lang="ja-JP" altLang="en-US" sz="900" dirty="0">
                  <a:solidFill>
                    <a:prstClr val="black"/>
                  </a:solidFill>
                  <a:latin typeface="Meiryo UI" panose="020B0604030504040204" pitchFamily="50" charset="-128"/>
                  <a:ea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rPr>
                <a:t>2024</a:t>
              </a:r>
              <a:r>
                <a:rPr lang="ja-JP" altLang="en-US" sz="900" dirty="0">
                  <a:solidFill>
                    <a:prstClr val="black"/>
                  </a:solidFill>
                  <a:latin typeface="Meiryo UI" panose="020B0604030504040204" pitchFamily="50" charset="-128"/>
                  <a:ea typeface="Meiryo UI" panose="020B0604030504040204" pitchFamily="50" charset="-128"/>
                </a:rPr>
                <a:t>）年度から令和</a:t>
              </a:r>
              <a:r>
                <a:rPr lang="en-US" altLang="ja-JP" sz="900" dirty="0">
                  <a:solidFill>
                    <a:prstClr val="black"/>
                  </a:solidFill>
                  <a:latin typeface="Meiryo UI" panose="020B0604030504040204" pitchFamily="50" charset="-128"/>
                  <a:ea typeface="Meiryo UI" panose="020B0604030504040204" pitchFamily="50" charset="-128"/>
                </a:rPr>
                <a:t>17</a:t>
              </a:r>
              <a:r>
                <a:rPr lang="ja-JP" altLang="en-US" sz="900" dirty="0">
                  <a:solidFill>
                    <a:prstClr val="black"/>
                  </a:solidFill>
                  <a:latin typeface="Meiryo UI" panose="020B0604030504040204" pitchFamily="50" charset="-128"/>
                  <a:ea typeface="Meiryo UI" panose="020B0604030504040204" pitchFamily="50" charset="-128"/>
                </a:rPr>
                <a:t>（</a:t>
              </a:r>
              <a:r>
                <a:rPr lang="en-US" altLang="ja-JP" sz="900" dirty="0">
                  <a:solidFill>
                    <a:prstClr val="black"/>
                  </a:solidFill>
                  <a:latin typeface="Meiryo UI" panose="020B0604030504040204" pitchFamily="50" charset="-128"/>
                  <a:ea typeface="Meiryo UI" panose="020B0604030504040204" pitchFamily="50" charset="-128"/>
                </a:rPr>
                <a:t>2035</a:t>
              </a:r>
              <a:r>
                <a:rPr lang="ja-JP" altLang="en-US" sz="900" dirty="0">
                  <a:solidFill>
                    <a:prstClr val="black"/>
                  </a:solidFill>
                  <a:latin typeface="Meiryo UI" panose="020B0604030504040204" pitchFamily="50" charset="-128"/>
                  <a:ea typeface="Meiryo UI" panose="020B0604030504040204" pitchFamily="50" charset="-128"/>
                </a:rPr>
                <a:t>）年度までの</a:t>
              </a:r>
              <a:r>
                <a:rPr lang="en-US" altLang="ja-JP" sz="900" u="sng" dirty="0">
                  <a:solidFill>
                    <a:prstClr val="black"/>
                  </a:solidFill>
                  <a:latin typeface="Meiryo UI" panose="020B0604030504040204" pitchFamily="50" charset="-128"/>
                  <a:ea typeface="Meiryo UI" panose="020B0604030504040204" pitchFamily="50" charset="-128"/>
                </a:rPr>
                <a:t>12</a:t>
              </a:r>
              <a:r>
                <a:rPr lang="ja-JP" altLang="en-US" sz="900" u="sng" dirty="0">
                  <a:solidFill>
                    <a:prstClr val="black"/>
                  </a:solidFill>
                  <a:latin typeface="Meiryo UI" panose="020B0604030504040204" pitchFamily="50" charset="-128"/>
                  <a:ea typeface="Meiryo UI" panose="020B0604030504040204" pitchFamily="50" charset="-128"/>
                </a:rPr>
                <a:t>か年</a:t>
              </a:r>
              <a:endParaRPr lang="en-US" altLang="ja-JP" sz="900" u="sng" dirty="0">
                <a:solidFill>
                  <a:prstClr val="black"/>
                </a:solidFill>
                <a:latin typeface="Meiryo UI" panose="020B0604030504040204" pitchFamily="50" charset="-128"/>
                <a:ea typeface="Meiryo UI" panose="020B0604030504040204" pitchFamily="50" charset="-128"/>
              </a:endParaRPr>
            </a:p>
            <a:p>
              <a:r>
                <a:rPr kumimoji="1" lang="ja-JP" altLang="en-US" sz="900" dirty="0">
                  <a:solidFill>
                    <a:prstClr val="black"/>
                  </a:solidFill>
                  <a:latin typeface="Meiryo UI" panose="020B0604030504040204" pitchFamily="50" charset="-128"/>
                  <a:ea typeface="Meiryo UI" panose="020B0604030504040204" pitchFamily="50" charset="-128"/>
                </a:rPr>
                <a:t>　中間評価を令和</a:t>
              </a:r>
              <a:r>
                <a:rPr kumimoji="1" lang="en-US" altLang="ja-JP" sz="900" dirty="0">
                  <a:solidFill>
                    <a:prstClr val="black"/>
                  </a:solidFill>
                  <a:latin typeface="Meiryo UI" panose="020B0604030504040204" pitchFamily="50" charset="-128"/>
                  <a:ea typeface="Meiryo UI" panose="020B0604030504040204" pitchFamily="50" charset="-128"/>
                </a:rPr>
                <a:t>11</a:t>
              </a:r>
              <a:r>
                <a:rPr kumimoji="1" lang="ja-JP" altLang="en-US" sz="900" dirty="0">
                  <a:solidFill>
                    <a:prstClr val="black"/>
                  </a:solidFill>
                  <a:latin typeface="Meiryo UI" panose="020B0604030504040204" pitchFamily="50" charset="-128"/>
                  <a:ea typeface="Meiryo UI" panose="020B0604030504040204" pitchFamily="50" charset="-128"/>
                </a:rPr>
                <a:t>（</a:t>
              </a:r>
              <a:r>
                <a:rPr kumimoji="1" lang="en-US" altLang="ja-JP" sz="900" dirty="0">
                  <a:solidFill>
                    <a:prstClr val="black"/>
                  </a:solidFill>
                  <a:latin typeface="Meiryo UI" panose="020B0604030504040204" pitchFamily="50" charset="-128"/>
                  <a:ea typeface="Meiryo UI" panose="020B0604030504040204" pitchFamily="50" charset="-128"/>
                </a:rPr>
                <a:t>2029</a:t>
              </a:r>
              <a:r>
                <a:rPr kumimoji="1" lang="ja-JP" altLang="en-US" sz="900" dirty="0">
                  <a:solidFill>
                    <a:prstClr val="black"/>
                  </a:solidFill>
                  <a:latin typeface="Meiryo UI" panose="020B0604030504040204" pitchFamily="50" charset="-128"/>
                  <a:ea typeface="Meiryo UI" panose="020B0604030504040204" pitchFamily="50" charset="-128"/>
                </a:rPr>
                <a:t>）年度、最終評価を令和</a:t>
              </a:r>
              <a:r>
                <a:rPr kumimoji="1" lang="en-US" altLang="ja-JP" sz="900" dirty="0">
                  <a:solidFill>
                    <a:prstClr val="black"/>
                  </a:solidFill>
                  <a:latin typeface="Meiryo UI" panose="020B0604030504040204" pitchFamily="50" charset="-128"/>
                  <a:ea typeface="Meiryo UI" panose="020B0604030504040204" pitchFamily="50" charset="-128"/>
                </a:rPr>
                <a:t>17</a:t>
              </a:r>
              <a:r>
                <a:rPr kumimoji="1" lang="ja-JP" altLang="en-US" sz="900" dirty="0">
                  <a:solidFill>
                    <a:prstClr val="black"/>
                  </a:solidFill>
                  <a:latin typeface="Meiryo UI" panose="020B0604030504040204" pitchFamily="50" charset="-128"/>
                  <a:ea typeface="Meiryo UI" panose="020B0604030504040204" pitchFamily="50" charset="-128"/>
                </a:rPr>
                <a:t>（</a:t>
              </a:r>
              <a:r>
                <a:rPr kumimoji="1" lang="en-US" altLang="ja-JP" sz="900" dirty="0">
                  <a:solidFill>
                    <a:prstClr val="black"/>
                  </a:solidFill>
                  <a:latin typeface="Meiryo UI" panose="020B0604030504040204" pitchFamily="50" charset="-128"/>
                  <a:ea typeface="Meiryo UI" panose="020B0604030504040204" pitchFamily="50" charset="-128"/>
                </a:rPr>
                <a:t>2035</a:t>
              </a:r>
              <a:r>
                <a:rPr kumimoji="1" lang="ja-JP" altLang="en-US" sz="900" dirty="0">
                  <a:solidFill>
                    <a:prstClr val="black"/>
                  </a:solidFill>
                  <a:latin typeface="Meiryo UI" panose="020B0604030504040204" pitchFamily="50" charset="-128"/>
                  <a:ea typeface="Meiryo UI" panose="020B0604030504040204" pitchFamily="50" charset="-128"/>
                </a:rPr>
                <a:t>）</a:t>
              </a:r>
              <a:endParaRPr kumimoji="1"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a:t>
              </a:r>
              <a:r>
                <a:rPr kumimoji="1" lang="ja-JP" altLang="en-US" sz="900" dirty="0">
                  <a:solidFill>
                    <a:prstClr val="black"/>
                  </a:solidFill>
                  <a:latin typeface="Meiryo UI" panose="020B0604030504040204" pitchFamily="50" charset="-128"/>
                  <a:ea typeface="Meiryo UI" panose="020B0604030504040204" pitchFamily="50" charset="-128"/>
                </a:rPr>
                <a:t>年度に実施予定</a:t>
              </a:r>
              <a:endParaRPr kumimoji="1" lang="ja-JP" altLang="en-US" sz="1100" dirty="0">
                <a:solidFill>
                  <a:prstClr val="black"/>
                </a:solidFill>
                <a:latin typeface="ＭＳ Ｐゴシック" panose="020B0600070205080204" pitchFamily="50" charset="-128"/>
                <a:ea typeface="ＭＳ Ｐゴシック" panose="020B0600070205080204" pitchFamily="50" charset="-128"/>
              </a:endParaRPr>
            </a:p>
          </p:txBody>
        </p:sp>
      </p:grpSp>
      <p:grpSp>
        <p:nvGrpSpPr>
          <p:cNvPr id="9" name="グループ化 8">
            <a:extLst>
              <a:ext uri="{FF2B5EF4-FFF2-40B4-BE49-F238E27FC236}">
                <a16:creationId xmlns:a16="http://schemas.microsoft.com/office/drawing/2014/main" id="{29FB6777-452C-0B4D-06E8-5EEE95B88010}"/>
              </a:ext>
            </a:extLst>
          </p:cNvPr>
          <p:cNvGrpSpPr/>
          <p:nvPr/>
        </p:nvGrpSpPr>
        <p:grpSpPr>
          <a:xfrm>
            <a:off x="3542477" y="387826"/>
            <a:ext cx="3060000" cy="2547985"/>
            <a:chOff x="3542477" y="387826"/>
            <a:chExt cx="3060000" cy="2547985"/>
          </a:xfrm>
        </p:grpSpPr>
        <p:sp>
          <p:nvSpPr>
            <p:cNvPr id="12" name="正方形/長方形 11">
              <a:extLst>
                <a:ext uri="{FF2B5EF4-FFF2-40B4-BE49-F238E27FC236}">
                  <a16:creationId xmlns:a16="http://schemas.microsoft.com/office/drawing/2014/main" id="{A7A282EB-A014-130E-9777-D73BCC2337CA}"/>
                </a:ext>
              </a:extLst>
            </p:cNvPr>
            <p:cNvSpPr/>
            <p:nvPr/>
          </p:nvSpPr>
          <p:spPr>
            <a:xfrm>
              <a:off x="3542477" y="387826"/>
              <a:ext cx="2160000" cy="241200"/>
            </a:xfrm>
            <a:prstGeom prst="rect">
              <a:avLst/>
            </a:prstGeom>
            <a:solidFill>
              <a:schemeClr val="accent1">
                <a:lumMod val="60000"/>
                <a:lumOff val="40000"/>
              </a:schemeClr>
            </a:solidFill>
            <a:ln w="3175">
              <a:solidFill>
                <a:schemeClr val="tx1"/>
              </a:solidFill>
              <a:prstDash val="solid"/>
            </a:ln>
          </p:spPr>
          <p:style>
            <a:lnRef idx="2">
              <a:schemeClr val="accent6"/>
            </a:lnRef>
            <a:fillRef idx="1">
              <a:schemeClr val="lt1"/>
            </a:fillRef>
            <a:effectRef idx="0">
              <a:schemeClr val="accent6"/>
            </a:effectRef>
            <a:fontRef idx="minor">
              <a:schemeClr val="dk1"/>
            </a:fontRef>
          </p:style>
          <p:txBody>
            <a:bodyPr wrap="square" lIns="0" tIns="0" rIns="0" bIns="0" rtlCol="0" anchor="ctr" anchorCtr="0">
              <a:normAutofit/>
            </a:bodyPr>
            <a:lstStyle/>
            <a:p>
              <a:r>
                <a:rPr lang="en-US" altLang="ja-JP" sz="900" dirty="0">
                  <a:solidFill>
                    <a:schemeClr val="bg1"/>
                  </a:solidFill>
                  <a:latin typeface="ＭＳ Ｐゴシック" panose="020B0600070205080204" pitchFamily="50" charset="-128"/>
                  <a:ea typeface="ＭＳ Ｐゴシック" panose="020B0600070205080204" pitchFamily="50" charset="-128"/>
                </a:rPr>
                <a:t> </a:t>
              </a:r>
              <a:r>
                <a:rPr lang="ja-JP" altLang="en-US" sz="900" dirty="0">
                  <a:solidFill>
                    <a:schemeClr val="bg1"/>
                  </a:solidFill>
                  <a:latin typeface="ＭＳ Ｐゴシック" panose="020B0600070205080204" pitchFamily="50" charset="-128"/>
                  <a:ea typeface="ＭＳ Ｐゴシック" panose="020B0600070205080204" pitchFamily="50" charset="-128"/>
                </a:rPr>
                <a:t> </a:t>
              </a:r>
              <a:r>
                <a:rPr lang="ja-JP" altLang="en-US" sz="1000" b="1" dirty="0">
                  <a:solidFill>
                    <a:schemeClr val="tx1"/>
                  </a:solidFill>
                  <a:latin typeface="Meiryo UI" panose="020B0604030504040204" pitchFamily="50" charset="-128"/>
                  <a:ea typeface="Meiryo UI" panose="020B0604030504040204" pitchFamily="50" charset="-128"/>
                </a:rPr>
                <a:t>第</a:t>
              </a:r>
              <a:r>
                <a:rPr lang="en-US" altLang="ja-JP" sz="1000" b="1" dirty="0">
                  <a:solidFill>
                    <a:schemeClr val="tx1"/>
                  </a:solidFill>
                  <a:latin typeface="Meiryo UI" panose="020B0604030504040204" pitchFamily="50" charset="-128"/>
                  <a:ea typeface="Meiryo UI" panose="020B0604030504040204" pitchFamily="50" charset="-128"/>
                </a:rPr>
                <a:t>2</a:t>
              </a:r>
              <a:r>
                <a:rPr lang="ja-JP" altLang="en-US" sz="1000" b="1" dirty="0">
                  <a:solidFill>
                    <a:schemeClr val="tx1"/>
                  </a:solidFill>
                  <a:latin typeface="Meiryo UI" panose="020B0604030504040204" pitchFamily="50" charset="-128"/>
                  <a:ea typeface="Meiryo UI" panose="020B0604030504040204" pitchFamily="50" charset="-128"/>
                </a:rPr>
                <a:t>章　</a:t>
              </a:r>
              <a:r>
                <a:rPr lang="ja-JP" altLang="en-US" sz="1000" dirty="0">
                  <a:solidFill>
                    <a:schemeClr val="tx1"/>
                  </a:solidFill>
                  <a:latin typeface="Meiryo UI" panose="020B0604030504040204" pitchFamily="50" charset="-128"/>
                  <a:ea typeface="Meiryo UI" panose="020B0604030504040204" pitchFamily="50" charset="-128"/>
                </a:rPr>
                <a:t>第</a:t>
              </a:r>
              <a:r>
                <a:rPr lang="en-US" altLang="ja-JP" sz="1000" dirty="0">
                  <a:solidFill>
                    <a:schemeClr val="tx1"/>
                  </a:solidFill>
                  <a:latin typeface="Meiryo UI" panose="020B0604030504040204" pitchFamily="50" charset="-128"/>
                  <a:ea typeface="Meiryo UI" panose="020B0604030504040204" pitchFamily="50" charset="-128"/>
                </a:rPr>
                <a:t>3</a:t>
              </a:r>
              <a:r>
                <a:rPr lang="ja-JP" altLang="en-US" sz="1000" dirty="0">
                  <a:solidFill>
                    <a:schemeClr val="tx1"/>
                  </a:solidFill>
                  <a:latin typeface="Meiryo UI" panose="020B0604030504040204" pitchFamily="50" charset="-128"/>
                  <a:ea typeface="Meiryo UI" panose="020B0604030504040204" pitchFamily="50" charset="-128"/>
                </a:rPr>
                <a:t>次計画の評価</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D01B3E4B-F470-8771-2D89-4B974BE87E39}"/>
                </a:ext>
              </a:extLst>
            </p:cNvPr>
            <p:cNvSpPr/>
            <p:nvPr/>
          </p:nvSpPr>
          <p:spPr>
            <a:xfrm>
              <a:off x="3542477" y="631806"/>
              <a:ext cx="3060000" cy="2304005"/>
            </a:xfrm>
            <a:prstGeom prst="rect">
              <a:avLst/>
            </a:prstGeom>
            <a:ln w="3175">
              <a:solidFill>
                <a:schemeClr val="tx1"/>
              </a:solidFill>
              <a:prstDash val="solid"/>
            </a:ln>
          </p:spPr>
          <p:style>
            <a:lnRef idx="2">
              <a:schemeClr val="accent6"/>
            </a:lnRef>
            <a:fillRef idx="1">
              <a:schemeClr val="lt1"/>
            </a:fillRef>
            <a:effectRef idx="0">
              <a:schemeClr val="accent6"/>
            </a:effectRef>
            <a:fontRef idx="minor">
              <a:schemeClr val="dk1"/>
            </a:fontRef>
          </p:style>
          <p:txBody>
            <a:bodyPr wrap="square" lIns="72000" tIns="72000" rIns="72000" bIns="72000" rtlCol="0" anchor="t" anchorCtr="0">
              <a:noAutofit/>
            </a:bodyPr>
            <a:lstStyle/>
            <a:p>
              <a:r>
                <a:rPr kumimoji="1" lang="ja-JP" altLang="en-US" sz="900" b="1" dirty="0">
                  <a:solidFill>
                    <a:prstClr val="black"/>
                  </a:solidFill>
                  <a:latin typeface="Meiryo UI" panose="020B0604030504040204" pitchFamily="50" charset="-128"/>
                  <a:ea typeface="Meiryo UI" panose="020B0604030504040204" pitchFamily="50" charset="-128"/>
                </a:rPr>
                <a:t>評価概要　</a:t>
              </a:r>
              <a:r>
                <a:rPr kumimoji="1" lang="ja-JP" altLang="en-US" sz="900" dirty="0">
                  <a:solidFill>
                    <a:prstClr val="black"/>
                  </a:solidFill>
                  <a:latin typeface="Meiryo UI" panose="020B0604030504040204" pitchFamily="50" charset="-128"/>
                  <a:ea typeface="Meiryo UI" panose="020B0604030504040204" pitchFamily="50" charset="-128"/>
                </a:rPr>
                <a:t>計画期間内の数値で評価をした</a:t>
              </a:r>
              <a:r>
                <a:rPr kumimoji="1" lang="en-US" altLang="ja-JP" sz="900" dirty="0">
                  <a:solidFill>
                    <a:prstClr val="black"/>
                  </a:solidFill>
                  <a:latin typeface="Meiryo UI" panose="020B0604030504040204" pitchFamily="50" charset="-128"/>
                  <a:ea typeface="Meiryo UI" panose="020B0604030504040204" pitchFamily="50" charset="-128"/>
                </a:rPr>
                <a:t>13</a:t>
              </a:r>
              <a:r>
                <a:rPr kumimoji="1" lang="ja-JP" altLang="en-US" sz="900" dirty="0">
                  <a:solidFill>
                    <a:prstClr val="black"/>
                  </a:solidFill>
                  <a:latin typeface="Meiryo UI" panose="020B0604030504040204" pitchFamily="50" charset="-128"/>
                  <a:ea typeface="Meiryo UI" panose="020B0604030504040204" pitchFamily="50" charset="-128"/>
                </a:rPr>
                <a:t>項目</a:t>
              </a:r>
              <a:endParaRPr kumimoji="1" lang="en-US" altLang="ja-JP" sz="900" dirty="0">
                <a:solidFill>
                  <a:prstClr val="black"/>
                </a:solidFill>
                <a:latin typeface="Meiryo UI" panose="020B0604030504040204" pitchFamily="50" charset="-128"/>
                <a:ea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endParaRPr>
            </a:p>
            <a:p>
              <a:endParaRPr kumimoji="1" lang="en-US" altLang="ja-JP" sz="900" dirty="0">
                <a:solidFill>
                  <a:prstClr val="black"/>
                </a:solidFill>
                <a:latin typeface="Meiryo UI" panose="020B0604030504040204" pitchFamily="50" charset="-128"/>
                <a:ea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endParaRPr>
            </a:p>
            <a:p>
              <a:endParaRPr kumimoji="1" lang="en-US" altLang="ja-JP" sz="900" dirty="0">
                <a:solidFill>
                  <a:prstClr val="black"/>
                </a:solidFill>
                <a:latin typeface="Meiryo UI" panose="020B0604030504040204" pitchFamily="50" charset="-128"/>
                <a:ea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endParaRPr>
            </a:p>
            <a:p>
              <a:endParaRPr kumimoji="1" lang="en-US" altLang="ja-JP" sz="900" dirty="0">
                <a:solidFill>
                  <a:prstClr val="black"/>
                </a:solidFill>
                <a:latin typeface="Meiryo UI" panose="020B0604030504040204" pitchFamily="50" charset="-128"/>
                <a:ea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endParaRPr>
            </a:p>
            <a:p>
              <a:endParaRPr kumimoji="1" lang="en-US" altLang="ja-JP" sz="900" dirty="0">
                <a:solidFill>
                  <a:prstClr val="black"/>
                </a:solidFill>
                <a:latin typeface="Meiryo UI" panose="020B0604030504040204" pitchFamily="50" charset="-128"/>
                <a:ea typeface="Meiryo UI" panose="020B0604030504040204" pitchFamily="50" charset="-128"/>
              </a:endParaRPr>
            </a:p>
            <a:p>
              <a:endParaRPr lang="en-US" altLang="ja-JP" sz="900" dirty="0">
                <a:solidFill>
                  <a:prstClr val="black"/>
                </a:solidFill>
                <a:latin typeface="Meiryo UI" panose="020B0604030504040204" pitchFamily="50" charset="-128"/>
                <a:ea typeface="Meiryo UI" panose="020B0604030504040204" pitchFamily="50" charset="-128"/>
              </a:endParaRPr>
            </a:p>
            <a:p>
              <a:r>
                <a:rPr kumimoji="1" lang="en-US" altLang="ja-JP" sz="900" b="1" dirty="0">
                  <a:solidFill>
                    <a:prstClr val="black"/>
                  </a:solidFill>
                  <a:latin typeface="Meiryo UI" panose="020B0604030504040204" pitchFamily="50" charset="-128"/>
                  <a:ea typeface="Meiryo UI" panose="020B0604030504040204" pitchFamily="50" charset="-128"/>
                </a:rPr>
                <a:t>【</a:t>
              </a:r>
              <a:r>
                <a:rPr kumimoji="1" lang="ja-JP" altLang="en-US" sz="900" b="1" dirty="0">
                  <a:solidFill>
                    <a:prstClr val="black"/>
                  </a:solidFill>
                  <a:latin typeface="Meiryo UI" panose="020B0604030504040204" pitchFamily="50" charset="-128"/>
                  <a:ea typeface="Meiryo UI" panose="020B0604030504040204" pitchFamily="50" charset="-128"/>
                </a:rPr>
                <a:t>成果</a:t>
              </a:r>
              <a:r>
                <a:rPr kumimoji="1" lang="en-US" altLang="ja-JP" sz="900" b="1" dirty="0">
                  <a:solidFill>
                    <a:prstClr val="black"/>
                  </a:solidFill>
                  <a:latin typeface="Meiryo UI" panose="020B0604030504040204" pitchFamily="50" charset="-128"/>
                  <a:ea typeface="Meiryo UI" panose="020B0604030504040204" pitchFamily="50" charset="-128"/>
                </a:rPr>
                <a:t>】</a:t>
              </a:r>
              <a:r>
                <a:rPr kumimoji="1" lang="ja-JP" altLang="en-US" sz="900" b="1" dirty="0">
                  <a:solidFill>
                    <a:prstClr val="black"/>
                  </a:solidFill>
                  <a:latin typeface="Meiryo UI" panose="020B0604030504040204" pitchFamily="50" charset="-128"/>
                  <a:ea typeface="Meiryo UI" panose="020B0604030504040204" pitchFamily="50" charset="-128"/>
                </a:rPr>
                <a:t>　</a:t>
              </a:r>
              <a:endParaRPr kumimoji="1" lang="en-US" altLang="ja-JP" sz="900" b="1"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よく噛んで食べることに気をつけている府民の割合</a:t>
              </a:r>
            </a:p>
            <a:p>
              <a:r>
                <a:rPr lang="ja-JP" altLang="en-US" sz="900" dirty="0">
                  <a:solidFill>
                    <a:prstClr val="black"/>
                  </a:solidFill>
                  <a:latin typeface="Meiryo UI" panose="020B0604030504040204" pitchFamily="50" charset="-128"/>
                  <a:ea typeface="Meiryo UI" panose="020B0604030504040204" pitchFamily="50" charset="-128"/>
                </a:rPr>
                <a:t> 食育に関心を持っている府民の割合</a:t>
              </a:r>
            </a:p>
            <a:p>
              <a:r>
                <a:rPr kumimoji="1" lang="en-US" altLang="ja-JP" sz="900" b="1" dirty="0">
                  <a:solidFill>
                    <a:prstClr val="black"/>
                  </a:solidFill>
                  <a:latin typeface="Meiryo UI" panose="020B0604030504040204" pitchFamily="50" charset="-128"/>
                  <a:ea typeface="Meiryo UI" panose="020B0604030504040204" pitchFamily="50" charset="-128"/>
                </a:rPr>
                <a:t>【</a:t>
              </a:r>
              <a:r>
                <a:rPr kumimoji="1" lang="ja-JP" altLang="en-US" sz="900" b="1" dirty="0">
                  <a:solidFill>
                    <a:prstClr val="black"/>
                  </a:solidFill>
                  <a:latin typeface="Meiryo UI" panose="020B0604030504040204" pitchFamily="50" charset="-128"/>
                  <a:ea typeface="Meiryo UI" panose="020B0604030504040204" pitchFamily="50" charset="-128"/>
                </a:rPr>
                <a:t>課題</a:t>
              </a:r>
              <a:r>
                <a:rPr kumimoji="1" lang="en-US" altLang="ja-JP" sz="900" b="1" dirty="0">
                  <a:solidFill>
                    <a:prstClr val="black"/>
                  </a:solidFill>
                  <a:latin typeface="Meiryo UI" panose="020B0604030504040204" pitchFamily="50" charset="-128"/>
                  <a:ea typeface="Meiryo UI" panose="020B0604030504040204" pitchFamily="50" charset="-128"/>
                </a:rPr>
                <a:t>】</a:t>
              </a:r>
            </a:p>
            <a:p>
              <a:r>
                <a:rPr lang="ja-JP" altLang="en-US" sz="900" dirty="0">
                  <a:solidFill>
                    <a:prstClr val="black"/>
                  </a:solidFill>
                  <a:latin typeface="Meiryo UI" panose="020B0604030504040204" pitchFamily="50" charset="-128"/>
                  <a:ea typeface="Meiryo UI" panose="020B0604030504040204" pitchFamily="50" charset="-128"/>
                </a:rPr>
                <a:t> </a:t>
              </a:r>
              <a:r>
                <a:rPr kumimoji="1" lang="ja-JP" altLang="en-US" sz="900" dirty="0">
                  <a:solidFill>
                    <a:prstClr val="black"/>
                  </a:solidFill>
                  <a:latin typeface="Meiryo UI" panose="020B0604030504040204" pitchFamily="50" charset="-128"/>
                  <a:ea typeface="Meiryo UI" panose="020B0604030504040204" pitchFamily="50" charset="-128"/>
                </a:rPr>
                <a:t>地域や職場等の所属コミュニティで共食したい人の共食割合</a:t>
              </a:r>
              <a:endParaRPr kumimoji="1"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食育推進に携わるボランティアの増加</a:t>
              </a:r>
              <a:endParaRPr kumimoji="1" lang="ja-JP" altLang="en-US" sz="900" dirty="0">
                <a:solidFill>
                  <a:prstClr val="black"/>
                </a:solidFill>
                <a:latin typeface="Meiryo UI" panose="020B0604030504040204" pitchFamily="50" charset="-128"/>
                <a:ea typeface="Meiryo UI" panose="020B0604030504040204" pitchFamily="50" charset="-128"/>
              </a:endParaRPr>
            </a:p>
          </p:txBody>
        </p:sp>
      </p:grpSp>
      <p:graphicFrame>
        <p:nvGraphicFramePr>
          <p:cNvPr id="17" name="表 17">
            <a:extLst>
              <a:ext uri="{FF2B5EF4-FFF2-40B4-BE49-F238E27FC236}">
                <a16:creationId xmlns:a16="http://schemas.microsoft.com/office/drawing/2014/main" id="{FF6C8088-CC83-33EA-EBAB-43F556ADAABD}"/>
              </a:ext>
            </a:extLst>
          </p:cNvPr>
          <p:cNvGraphicFramePr>
            <a:graphicFrameLocks noGrp="1"/>
          </p:cNvGraphicFramePr>
          <p:nvPr/>
        </p:nvGraphicFramePr>
        <p:xfrm>
          <a:off x="3668477" y="891744"/>
          <a:ext cx="2808000" cy="1099832"/>
        </p:xfrm>
        <a:graphic>
          <a:graphicData uri="http://schemas.openxmlformats.org/drawingml/2006/table">
            <a:tbl>
              <a:tblPr firstRow="1" bandRow="1">
                <a:tableStyleId>{5940675A-B579-460E-94D1-54222C63F5DA}</a:tableStyleId>
              </a:tblPr>
              <a:tblGrid>
                <a:gridCol w="324000">
                  <a:extLst>
                    <a:ext uri="{9D8B030D-6E8A-4147-A177-3AD203B41FA5}">
                      <a16:colId xmlns:a16="http://schemas.microsoft.com/office/drawing/2014/main" val="2895959166"/>
                    </a:ext>
                  </a:extLst>
                </a:gridCol>
                <a:gridCol w="2052000">
                  <a:extLst>
                    <a:ext uri="{9D8B030D-6E8A-4147-A177-3AD203B41FA5}">
                      <a16:colId xmlns:a16="http://schemas.microsoft.com/office/drawing/2014/main" val="1672891153"/>
                    </a:ext>
                  </a:extLst>
                </a:gridCol>
                <a:gridCol w="432000">
                  <a:extLst>
                    <a:ext uri="{9D8B030D-6E8A-4147-A177-3AD203B41FA5}">
                      <a16:colId xmlns:a16="http://schemas.microsoft.com/office/drawing/2014/main" val="1415389539"/>
                    </a:ext>
                  </a:extLst>
                </a:gridCol>
              </a:tblGrid>
              <a:tr h="177809">
                <a:tc>
                  <a:txBody>
                    <a:bodyPr/>
                    <a:lstStyle/>
                    <a:p>
                      <a:pPr algn="ctr">
                        <a:lnSpc>
                          <a:spcPts val="700"/>
                        </a:lnSpc>
                      </a:pPr>
                      <a:r>
                        <a:rPr kumimoji="1" lang="ja-JP" altLang="en-US" sz="800" dirty="0">
                          <a:latin typeface="Meiryo UI" panose="020B0604030504040204" pitchFamily="50" charset="-128"/>
                          <a:ea typeface="Meiryo UI" panose="020B0604030504040204" pitchFamily="50" charset="-128"/>
                        </a:rPr>
                        <a:t>区分</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ts val="700"/>
                        </a:lnSpc>
                      </a:pPr>
                      <a:r>
                        <a:rPr kumimoji="1" lang="ja-JP" altLang="en-US" sz="800" dirty="0">
                          <a:latin typeface="Meiryo UI" panose="020B0604030504040204" pitchFamily="50" charset="-128"/>
                          <a:ea typeface="Meiryo UI" panose="020B0604030504040204" pitchFamily="50" charset="-128"/>
                        </a:rPr>
                        <a:t>評価</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ts val="700"/>
                        </a:lnSpc>
                      </a:pPr>
                      <a:r>
                        <a:rPr kumimoji="1" lang="ja-JP" altLang="en-US" sz="800" dirty="0">
                          <a:latin typeface="Meiryo UI" panose="020B0604030504040204" pitchFamily="50" charset="-128"/>
                          <a:ea typeface="Meiryo UI" panose="020B0604030504040204" pitchFamily="50" charset="-128"/>
                        </a:rPr>
                        <a:t>項目数</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35962264"/>
                  </a:ext>
                </a:extLst>
              </a:tr>
              <a:tr h="204451">
                <a:tc>
                  <a:txBody>
                    <a:bodyPr/>
                    <a:lstStyle/>
                    <a:p>
                      <a:pPr algn="ctr">
                        <a:lnSpc>
                          <a:spcPts val="700"/>
                        </a:lnSpc>
                        <a:spcAft>
                          <a:spcPts val="0"/>
                        </a:spcAft>
                      </a:pPr>
                      <a:r>
                        <a:rPr lang="ja-JP" sz="800" kern="100" dirty="0">
                          <a:effectLst/>
                          <a:latin typeface="Meiryo UI" panose="020B0604030504040204" pitchFamily="50" charset="-128"/>
                          <a:ea typeface="Meiryo UI" panose="020B0604030504040204" pitchFamily="50" charset="-128"/>
                        </a:rPr>
                        <a:t>Ａ</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lnSpc>
                          <a:spcPts val="700"/>
                        </a:lnSpc>
                        <a:spcAft>
                          <a:spcPts val="0"/>
                        </a:spcAft>
                      </a:pPr>
                      <a:r>
                        <a:rPr lang="ja-JP" sz="800" kern="100">
                          <a:effectLst/>
                          <a:latin typeface="Meiryo UI" panose="020B0604030504040204" pitchFamily="50" charset="-128"/>
                          <a:ea typeface="Meiryo UI" panose="020B0604030504040204" pitchFamily="50" charset="-128"/>
                        </a:rPr>
                        <a:t>目標値</a:t>
                      </a:r>
                      <a:r>
                        <a:rPr lang="ja-JP" sz="800" kern="100" dirty="0">
                          <a:effectLst/>
                          <a:latin typeface="Meiryo UI" panose="020B0604030504040204" pitchFamily="50" charset="-128"/>
                          <a:ea typeface="Meiryo UI" panose="020B0604030504040204" pitchFamily="50" charset="-128"/>
                        </a:rPr>
                        <a:t>に達した</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ts val="700"/>
                        </a:lnSpc>
                      </a:pPr>
                      <a:r>
                        <a:rPr kumimoji="1" lang="en-US" altLang="ja-JP" sz="800">
                          <a:latin typeface="Meiryo UI" panose="020B0604030504040204" pitchFamily="50" charset="-128"/>
                          <a:ea typeface="Meiryo UI" panose="020B0604030504040204" pitchFamily="50" charset="-128"/>
                        </a:rPr>
                        <a:t>5</a:t>
                      </a:r>
                      <a:endParaRPr kumimoji="1" lang="ja-JP" altLang="en-US" sz="8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47727736"/>
                  </a:ext>
                </a:extLst>
              </a:tr>
              <a:tr h="265461">
                <a:tc>
                  <a:txBody>
                    <a:bodyPr/>
                    <a:lstStyle/>
                    <a:p>
                      <a:pPr algn="ctr">
                        <a:lnSpc>
                          <a:spcPts val="700"/>
                        </a:lnSpc>
                        <a:spcAft>
                          <a:spcPts val="0"/>
                        </a:spcAft>
                      </a:pPr>
                      <a:r>
                        <a:rPr lang="ja-JP" sz="800" kern="100" dirty="0">
                          <a:effectLst/>
                          <a:latin typeface="Meiryo UI" panose="020B0604030504040204" pitchFamily="50" charset="-128"/>
                          <a:ea typeface="Meiryo UI" panose="020B0604030504040204" pitchFamily="50" charset="-128"/>
                        </a:rPr>
                        <a:t>Ｂ</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lnSpc>
                          <a:spcPts val="700"/>
                        </a:lnSpc>
                        <a:spcAft>
                          <a:spcPts val="0"/>
                        </a:spcAft>
                      </a:pPr>
                      <a:r>
                        <a:rPr lang="ja-JP" sz="800" kern="100" dirty="0">
                          <a:effectLst/>
                          <a:latin typeface="Meiryo UI" panose="020B0604030504040204" pitchFamily="50" charset="-128"/>
                          <a:ea typeface="Meiryo UI" panose="020B0604030504040204" pitchFamily="50" charset="-128"/>
                        </a:rPr>
                        <a:t>ベースライン値と比較して改善傾向にある</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ts val="700"/>
                        </a:lnSpc>
                      </a:pPr>
                      <a:r>
                        <a:rPr kumimoji="1" lang="en-US" altLang="ja-JP" sz="800">
                          <a:latin typeface="Meiryo UI" panose="020B0604030504040204" pitchFamily="50" charset="-128"/>
                          <a:ea typeface="Meiryo UI" panose="020B0604030504040204" pitchFamily="50" charset="-128"/>
                        </a:rPr>
                        <a:t>4</a:t>
                      </a:r>
                      <a:endParaRPr kumimoji="1" lang="ja-JP" altLang="en-US" sz="8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3774261"/>
                  </a:ext>
                </a:extLst>
              </a:tr>
              <a:tr h="242035">
                <a:tc>
                  <a:txBody>
                    <a:bodyPr/>
                    <a:lstStyle/>
                    <a:p>
                      <a:pPr algn="ctr">
                        <a:lnSpc>
                          <a:spcPts val="700"/>
                        </a:lnSpc>
                        <a:spcAft>
                          <a:spcPts val="0"/>
                        </a:spcAft>
                      </a:pPr>
                      <a:r>
                        <a:rPr lang="ja-JP" sz="800" kern="100" dirty="0">
                          <a:effectLst/>
                          <a:latin typeface="Meiryo UI" panose="020B0604030504040204" pitchFamily="50" charset="-128"/>
                          <a:ea typeface="Meiryo UI" panose="020B0604030504040204" pitchFamily="50" charset="-128"/>
                        </a:rPr>
                        <a:t>Ｃ</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lnSpc>
                          <a:spcPts val="700"/>
                        </a:lnSpc>
                        <a:spcAft>
                          <a:spcPts val="0"/>
                        </a:spcAft>
                      </a:pPr>
                      <a:r>
                        <a:rPr lang="ja-JP" sz="800" kern="100" dirty="0">
                          <a:effectLst/>
                          <a:latin typeface="Meiryo UI" panose="020B0604030504040204" pitchFamily="50" charset="-128"/>
                          <a:ea typeface="Meiryo UI" panose="020B0604030504040204" pitchFamily="50" charset="-128"/>
                        </a:rPr>
                        <a:t>ベースライン値と同程度で、明確な改善傾向も</a:t>
                      </a:r>
                      <a:endParaRPr lang="en-US" altLang="ja-JP" sz="800" kern="100" dirty="0">
                        <a:effectLst/>
                        <a:latin typeface="Meiryo UI" panose="020B0604030504040204" pitchFamily="50" charset="-128"/>
                        <a:ea typeface="Meiryo UI" panose="020B0604030504040204" pitchFamily="50" charset="-128"/>
                      </a:endParaRPr>
                    </a:p>
                    <a:p>
                      <a:pPr algn="l">
                        <a:lnSpc>
                          <a:spcPts val="700"/>
                        </a:lnSpc>
                        <a:spcAft>
                          <a:spcPts val="0"/>
                        </a:spcAft>
                      </a:pPr>
                      <a:r>
                        <a:rPr lang="ja-JP" sz="800" kern="100" dirty="0">
                          <a:effectLst/>
                          <a:latin typeface="Meiryo UI" panose="020B0604030504040204" pitchFamily="50" charset="-128"/>
                          <a:ea typeface="Meiryo UI" panose="020B0604030504040204" pitchFamily="50" charset="-128"/>
                        </a:rPr>
                        <a:t>悪化傾向もみられない</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ts val="700"/>
                        </a:lnSpc>
                      </a:pPr>
                      <a:r>
                        <a:rPr kumimoji="1" lang="en-US" altLang="ja-JP" sz="800">
                          <a:latin typeface="Meiryo UI" panose="020B0604030504040204" pitchFamily="50" charset="-128"/>
                          <a:ea typeface="Meiryo UI" panose="020B0604030504040204" pitchFamily="50" charset="-128"/>
                        </a:rPr>
                        <a:t>2</a:t>
                      </a:r>
                      <a:endParaRPr kumimoji="1" lang="ja-JP" altLang="en-US" sz="8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9536827"/>
                  </a:ext>
                </a:extLst>
              </a:tr>
              <a:tr h="177809">
                <a:tc>
                  <a:txBody>
                    <a:bodyPr/>
                    <a:lstStyle/>
                    <a:p>
                      <a:pPr algn="ctr">
                        <a:lnSpc>
                          <a:spcPts val="700"/>
                        </a:lnSpc>
                        <a:spcAft>
                          <a:spcPts val="0"/>
                        </a:spcAft>
                      </a:pPr>
                      <a:r>
                        <a:rPr lang="ja-JP" sz="800" kern="100" dirty="0">
                          <a:effectLst/>
                          <a:latin typeface="Meiryo UI" panose="020B0604030504040204" pitchFamily="50" charset="-128"/>
                          <a:ea typeface="Meiryo UI" panose="020B0604030504040204" pitchFamily="50" charset="-128"/>
                        </a:rPr>
                        <a:t>Ｄ</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lnSpc>
                          <a:spcPts val="700"/>
                        </a:lnSpc>
                        <a:spcAft>
                          <a:spcPts val="0"/>
                        </a:spcAft>
                      </a:pPr>
                      <a:r>
                        <a:rPr lang="ja-JP" sz="800" kern="100" dirty="0">
                          <a:effectLst/>
                          <a:latin typeface="Meiryo UI" panose="020B0604030504040204" pitchFamily="50" charset="-128"/>
                          <a:ea typeface="Meiryo UI" panose="020B0604030504040204" pitchFamily="50" charset="-128"/>
                        </a:rPr>
                        <a:t>ベースライン値よりも悪化している</a:t>
                      </a:r>
                      <a:endParaRPr lang="ja-JP" sz="800" kern="100" dirty="0">
                        <a:effectLst/>
                        <a:latin typeface="Meiryo UI" panose="020B0604030504040204" pitchFamily="50" charset="-128"/>
                        <a:ea typeface="Meiryo UI" panose="020B0604030504040204" pitchFamily="50" charset="-128"/>
                        <a:cs typeface="Times New Roman" panose="02020603050405020304" pitchFamily="18" charset="0"/>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ctr">
                        <a:lnSpc>
                          <a:spcPts val="700"/>
                        </a:lnSpc>
                      </a:pPr>
                      <a:r>
                        <a:rPr kumimoji="1" lang="en-US" altLang="ja-JP" sz="800" dirty="0">
                          <a:latin typeface="Meiryo UI" panose="020B0604030504040204" pitchFamily="50" charset="-128"/>
                          <a:ea typeface="Meiryo UI" panose="020B0604030504040204" pitchFamily="50" charset="-128"/>
                        </a:rPr>
                        <a:t>2</a:t>
                      </a:r>
                      <a:endParaRPr kumimoji="1" lang="ja-JP" altLang="en-US" sz="8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45153182"/>
                  </a:ext>
                </a:extLst>
              </a:tr>
            </a:tbl>
          </a:graphicData>
        </a:graphic>
      </p:graphicFrame>
      <p:grpSp>
        <p:nvGrpSpPr>
          <p:cNvPr id="16" name="グループ化 15">
            <a:extLst>
              <a:ext uri="{FF2B5EF4-FFF2-40B4-BE49-F238E27FC236}">
                <a16:creationId xmlns:a16="http://schemas.microsoft.com/office/drawing/2014/main" id="{25DBF252-2F35-9E05-4F15-B41264E00237}"/>
              </a:ext>
            </a:extLst>
          </p:cNvPr>
          <p:cNvGrpSpPr/>
          <p:nvPr/>
        </p:nvGrpSpPr>
        <p:grpSpPr>
          <a:xfrm>
            <a:off x="6662978" y="387826"/>
            <a:ext cx="3168000" cy="2547985"/>
            <a:chOff x="6662978" y="387826"/>
            <a:chExt cx="3168000" cy="2547985"/>
          </a:xfrm>
        </p:grpSpPr>
        <p:sp>
          <p:nvSpPr>
            <p:cNvPr id="23" name="正方形/長方形 22">
              <a:extLst>
                <a:ext uri="{FF2B5EF4-FFF2-40B4-BE49-F238E27FC236}">
                  <a16:creationId xmlns:a16="http://schemas.microsoft.com/office/drawing/2014/main" id="{E1E77280-9451-7E19-732F-C8BDD0487B8D}"/>
                </a:ext>
              </a:extLst>
            </p:cNvPr>
            <p:cNvSpPr/>
            <p:nvPr/>
          </p:nvSpPr>
          <p:spPr>
            <a:xfrm>
              <a:off x="6662978" y="631806"/>
              <a:ext cx="3168000" cy="2304005"/>
            </a:xfrm>
            <a:prstGeom prst="rect">
              <a:avLst/>
            </a:prstGeom>
            <a:ln w="3175">
              <a:solidFill>
                <a:schemeClr val="tx1"/>
              </a:solidFill>
              <a:prstDash val="solid"/>
            </a:ln>
          </p:spPr>
          <p:style>
            <a:lnRef idx="2">
              <a:schemeClr val="accent6"/>
            </a:lnRef>
            <a:fillRef idx="1">
              <a:schemeClr val="lt1"/>
            </a:fillRef>
            <a:effectRef idx="0">
              <a:schemeClr val="accent6"/>
            </a:effectRef>
            <a:fontRef idx="minor">
              <a:schemeClr val="dk1"/>
            </a:fontRef>
          </p:style>
          <p:txBody>
            <a:bodyPr wrap="square" lIns="72000" tIns="72000" rIns="72000" bIns="72000" rtlCol="0" anchor="t" anchorCtr="0">
              <a:noAutofit/>
            </a:bodyPr>
            <a:lstStyle/>
            <a:p>
              <a:r>
                <a:rPr lang="ja-JP" altLang="en-US" sz="900" b="1" u="sng" dirty="0">
                  <a:solidFill>
                    <a:prstClr val="black"/>
                  </a:solidFill>
                  <a:latin typeface="Meiryo UI" panose="020B0604030504040204" pitchFamily="50" charset="-128"/>
                  <a:ea typeface="Meiryo UI" panose="020B0604030504040204" pitchFamily="50" charset="-128"/>
                </a:rPr>
                <a:t>１　社会情勢の変化</a:t>
              </a:r>
              <a:endParaRPr lang="en-US" altLang="ja-JP" sz="900" b="1" u="sng" dirty="0">
                <a:solidFill>
                  <a:prstClr val="black"/>
                </a:solidFill>
                <a:latin typeface="Meiryo UI" panose="020B0604030504040204" pitchFamily="50" charset="-128"/>
                <a:ea typeface="Meiryo UI" panose="020B0604030504040204" pitchFamily="50" charset="-128"/>
              </a:endParaRPr>
            </a:p>
            <a:p>
              <a:r>
                <a:rPr lang="ja-JP" altLang="en-US" sz="900" b="1"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食育を通じた持続可能な開発目標（</a:t>
              </a:r>
              <a:r>
                <a:rPr lang="en-US" altLang="ja-JP" sz="900" dirty="0">
                  <a:solidFill>
                    <a:prstClr val="black"/>
                  </a:solidFill>
                  <a:latin typeface="Meiryo UI" panose="020B0604030504040204" pitchFamily="50" charset="-128"/>
                  <a:ea typeface="Meiryo UI" panose="020B0604030504040204" pitchFamily="50" charset="-128"/>
                </a:rPr>
                <a:t>SDGs</a:t>
              </a:r>
              <a:r>
                <a:rPr lang="ja-JP" altLang="en-US" sz="900" dirty="0">
                  <a:solidFill>
                    <a:prstClr val="black"/>
                  </a:solidFill>
                  <a:latin typeface="Meiryo UI" panose="020B0604030504040204" pitchFamily="50" charset="-128"/>
                  <a:ea typeface="Meiryo UI" panose="020B0604030504040204" pitchFamily="50" charset="-128"/>
                </a:rPr>
                <a:t>）への貢献</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「新しい生活様式」とデジタル化の進展</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b="1" dirty="0">
                  <a:solidFill>
                    <a:prstClr val="black"/>
                  </a:solidFill>
                  <a:latin typeface="Meiryo UI" panose="020B0604030504040204" pitchFamily="50" charset="-128"/>
                  <a:ea typeface="Meiryo UI" panose="020B0604030504040204" pitchFamily="50" charset="-128"/>
                </a:rPr>
                <a:t>２　身体状況</a:t>
              </a:r>
              <a:endParaRPr lang="en-US" altLang="ja-JP" sz="900" b="1"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肥満・やせの状況、低栄養傾向者の状況</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b="1" dirty="0">
                  <a:solidFill>
                    <a:prstClr val="black"/>
                  </a:solidFill>
                  <a:latin typeface="Meiryo UI" panose="020B0604030504040204" pitchFamily="50" charset="-128"/>
                  <a:ea typeface="Meiryo UI" panose="020B0604030504040204" pitchFamily="50" charset="-128"/>
                </a:rPr>
                <a:t>３</a:t>
              </a:r>
              <a:r>
                <a:rPr kumimoji="1" lang="ja-JP" altLang="en-US" sz="900" b="1" dirty="0">
                  <a:solidFill>
                    <a:prstClr val="black"/>
                  </a:solidFill>
                  <a:latin typeface="Meiryo UI" panose="020B0604030504040204" pitchFamily="50" charset="-128"/>
                  <a:ea typeface="Meiryo UI" panose="020B0604030504040204" pitchFamily="50" charset="-128"/>
                </a:rPr>
                <a:t>　食生活と歯と口の健康</a:t>
              </a:r>
              <a:endParaRPr kumimoji="1" lang="en-US" altLang="ja-JP" sz="900" b="1" dirty="0">
                <a:solidFill>
                  <a:prstClr val="black"/>
                </a:solidFill>
                <a:latin typeface="Meiryo UI" panose="020B0604030504040204" pitchFamily="50" charset="-128"/>
                <a:ea typeface="Meiryo UI" panose="020B0604030504040204" pitchFamily="50" charset="-128"/>
              </a:endParaRPr>
            </a:p>
            <a:p>
              <a:r>
                <a:rPr kumimoji="1" lang="ja-JP" altLang="en-US" sz="900" b="1"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府民の食生活：栄養バランス、野菜、</a:t>
              </a:r>
              <a:r>
                <a:rPr lang="ja-JP" altLang="en-US" sz="900" u="sng" dirty="0">
                  <a:solidFill>
                    <a:prstClr val="black"/>
                  </a:solidFill>
                  <a:latin typeface="Meiryo UI" panose="020B0604030504040204" pitchFamily="50" charset="-128"/>
                  <a:ea typeface="Meiryo UI" panose="020B0604030504040204" pitchFamily="50" charset="-128"/>
                </a:rPr>
                <a:t>果物</a:t>
              </a:r>
              <a:r>
                <a:rPr lang="ja-JP" altLang="en-US" sz="900" dirty="0">
                  <a:solidFill>
                    <a:prstClr val="black"/>
                  </a:solidFill>
                  <a:latin typeface="Meiryo UI" panose="020B0604030504040204" pitchFamily="50" charset="-128"/>
                  <a:ea typeface="Meiryo UI" panose="020B0604030504040204" pitchFamily="50" charset="-128"/>
                </a:rPr>
                <a:t>、食塩、朝食</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歯と口の健康：咀嚼への意識及び咀嚼良好者の状況</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食をとりまく環境：保育所・学校等、外食等、共食</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b="1" dirty="0">
                  <a:solidFill>
                    <a:prstClr val="black"/>
                  </a:solidFill>
                  <a:latin typeface="Meiryo UI" panose="020B0604030504040204" pitchFamily="50" charset="-128"/>
                  <a:ea typeface="Meiryo UI" panose="020B0604030504040204" pitchFamily="50" charset="-128"/>
                </a:rPr>
                <a:t>４　食の安全安心</a:t>
              </a:r>
              <a:endParaRPr lang="en-US" altLang="ja-JP" sz="900" b="1"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食の安全安心に関する情報発信</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b="1" dirty="0">
                  <a:solidFill>
                    <a:prstClr val="black"/>
                  </a:solidFill>
                  <a:latin typeface="Meiryo UI" panose="020B0604030504040204" pitchFamily="50" charset="-128"/>
                  <a:ea typeface="Meiryo UI" panose="020B0604030504040204" pitchFamily="50" charset="-128"/>
                </a:rPr>
                <a:t>５　食の生産・流通・消費</a:t>
              </a:r>
              <a:endParaRPr lang="en-US" altLang="ja-JP" sz="900" b="1" dirty="0">
                <a:solidFill>
                  <a:prstClr val="black"/>
                </a:solidFill>
                <a:latin typeface="Meiryo UI" panose="020B0604030504040204" pitchFamily="50" charset="-128"/>
                <a:ea typeface="Meiryo UI" panose="020B0604030504040204" pitchFamily="50" charset="-128"/>
              </a:endParaRPr>
            </a:p>
            <a:p>
              <a:r>
                <a:rPr lang="ja-JP" altLang="en-US" sz="900" b="1"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大阪府の農業・漁業の状況</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農産物に対する理解を深める取組み状況</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b="1"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大阪産</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もん</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に対する府民のニーズ</a:t>
              </a:r>
              <a:endParaRPr lang="en-US" altLang="ja-JP" sz="900" dirty="0">
                <a:solidFill>
                  <a:prstClr val="black"/>
                </a:solidFill>
                <a:latin typeface="Meiryo UI" panose="020B0604030504040204" pitchFamily="50" charset="-128"/>
                <a:ea typeface="Meiryo UI" panose="020B0604030504040204" pitchFamily="50" charset="-128"/>
              </a:endParaRPr>
            </a:p>
            <a:p>
              <a:r>
                <a:rPr lang="ja-JP" altLang="en-US" sz="900" dirty="0">
                  <a:solidFill>
                    <a:prstClr val="black"/>
                  </a:solidFill>
                  <a:latin typeface="Meiryo UI" panose="020B0604030504040204" pitchFamily="50" charset="-128"/>
                  <a:ea typeface="Meiryo UI" panose="020B0604030504040204" pitchFamily="50" charset="-128"/>
                </a:rPr>
                <a:t>　食品ロスの発生状況、食文化の継承</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99BE03A0-CAD6-0258-F880-B232D4B7C1BF}"/>
                </a:ext>
              </a:extLst>
            </p:cNvPr>
            <p:cNvSpPr/>
            <p:nvPr/>
          </p:nvSpPr>
          <p:spPr>
            <a:xfrm>
              <a:off x="6662978" y="387826"/>
              <a:ext cx="2160000" cy="241200"/>
            </a:xfrm>
            <a:prstGeom prst="rect">
              <a:avLst/>
            </a:prstGeom>
            <a:solidFill>
              <a:schemeClr val="accent1">
                <a:lumMod val="60000"/>
                <a:lumOff val="40000"/>
              </a:schemeClr>
            </a:solidFill>
            <a:ln w="3175">
              <a:solidFill>
                <a:schemeClr val="tx1"/>
              </a:solidFill>
              <a:prstDash val="solid"/>
            </a:ln>
          </p:spPr>
          <p:style>
            <a:lnRef idx="2">
              <a:schemeClr val="accent6"/>
            </a:lnRef>
            <a:fillRef idx="1">
              <a:schemeClr val="lt1"/>
            </a:fillRef>
            <a:effectRef idx="0">
              <a:schemeClr val="accent6"/>
            </a:effectRef>
            <a:fontRef idx="minor">
              <a:schemeClr val="dk1"/>
            </a:fontRef>
          </p:style>
          <p:txBody>
            <a:bodyPr wrap="square" lIns="0" tIns="0" rIns="0" bIns="0" rtlCol="0" anchor="ctr" anchorCtr="0">
              <a:normAutofit/>
            </a:bodyPr>
            <a:lstStyle/>
            <a:p>
              <a:r>
                <a:rPr lang="en-US" altLang="ja-JP" sz="900" dirty="0">
                  <a:solidFill>
                    <a:schemeClr val="bg1"/>
                  </a:solidFill>
                  <a:latin typeface="ＭＳ Ｐゴシック" panose="020B0600070205080204" pitchFamily="50" charset="-128"/>
                  <a:ea typeface="ＭＳ Ｐゴシック" panose="020B0600070205080204" pitchFamily="50" charset="-128"/>
                </a:rPr>
                <a:t> </a:t>
              </a:r>
              <a:r>
                <a:rPr lang="ja-JP" altLang="en-US" sz="900" dirty="0">
                  <a:solidFill>
                    <a:schemeClr val="bg1"/>
                  </a:solidFill>
                  <a:latin typeface="ＭＳ Ｐゴシック" panose="020B0600070205080204" pitchFamily="50" charset="-128"/>
                  <a:ea typeface="ＭＳ Ｐゴシック" panose="020B0600070205080204" pitchFamily="50" charset="-128"/>
                </a:rPr>
                <a:t> </a:t>
              </a:r>
              <a:r>
                <a:rPr lang="ja-JP" altLang="en-US" sz="1000" b="1" dirty="0">
                  <a:solidFill>
                    <a:schemeClr val="tx1"/>
                  </a:solidFill>
                  <a:latin typeface="Meiryo UI" panose="020B0604030504040204" pitchFamily="50" charset="-128"/>
                  <a:ea typeface="Meiryo UI" panose="020B0604030504040204" pitchFamily="50" charset="-128"/>
                </a:rPr>
                <a:t>第</a:t>
              </a:r>
              <a:r>
                <a:rPr lang="en-US" altLang="ja-JP" sz="1000" b="1" dirty="0">
                  <a:solidFill>
                    <a:schemeClr val="tx1"/>
                  </a:solidFill>
                  <a:latin typeface="Meiryo UI" panose="020B0604030504040204" pitchFamily="50" charset="-128"/>
                  <a:ea typeface="Meiryo UI" panose="020B0604030504040204" pitchFamily="50" charset="-128"/>
                </a:rPr>
                <a:t>3</a:t>
              </a:r>
              <a:r>
                <a:rPr lang="ja-JP" altLang="en-US" sz="1000" b="1" dirty="0">
                  <a:solidFill>
                    <a:schemeClr val="tx1"/>
                  </a:solidFill>
                  <a:latin typeface="Meiryo UI" panose="020B0604030504040204" pitchFamily="50" charset="-128"/>
                  <a:ea typeface="Meiryo UI" panose="020B0604030504040204" pitchFamily="50" charset="-128"/>
                </a:rPr>
                <a:t>章　</a:t>
              </a:r>
              <a:r>
                <a:rPr lang="ja-JP" altLang="en-US" sz="1000" dirty="0">
                  <a:solidFill>
                    <a:schemeClr val="tx1"/>
                  </a:solidFill>
                  <a:latin typeface="Meiryo UI" panose="020B0604030504040204" pitchFamily="50" charset="-128"/>
                  <a:ea typeface="Meiryo UI" panose="020B0604030504040204" pitchFamily="50" charset="-128"/>
                </a:rPr>
                <a:t>府民の食育をめぐる現状と課題</a:t>
              </a:r>
              <a:endParaRPr kumimoji="1" lang="ja-JP" altLang="en-US" sz="900" dirty="0">
                <a:solidFill>
                  <a:schemeClr val="tx1"/>
                </a:solidFill>
                <a:latin typeface="Meiryo UI" panose="020B0604030504040204" pitchFamily="50" charset="-128"/>
                <a:ea typeface="Meiryo UI" panose="020B0604030504040204" pitchFamily="50" charset="-128"/>
              </a:endParaRPr>
            </a:p>
          </p:txBody>
        </p:sp>
      </p:grpSp>
      <p:graphicFrame>
        <p:nvGraphicFramePr>
          <p:cNvPr id="30" name="表 30">
            <a:extLst>
              <a:ext uri="{FF2B5EF4-FFF2-40B4-BE49-F238E27FC236}">
                <a16:creationId xmlns:a16="http://schemas.microsoft.com/office/drawing/2014/main" id="{257D2231-94EB-84B6-E9D1-E4CB6DCD3F2A}"/>
              </a:ext>
            </a:extLst>
          </p:cNvPr>
          <p:cNvGraphicFramePr>
            <a:graphicFrameLocks noGrp="1"/>
          </p:cNvGraphicFramePr>
          <p:nvPr/>
        </p:nvGraphicFramePr>
        <p:xfrm>
          <a:off x="65185" y="3832289"/>
          <a:ext cx="9792000" cy="2747052"/>
        </p:xfrm>
        <a:graphic>
          <a:graphicData uri="http://schemas.openxmlformats.org/drawingml/2006/table">
            <a:tbl>
              <a:tblPr firstRow="1" bandRow="1">
                <a:tableStyleId>{5940675A-B579-460E-94D1-54222C63F5DA}</a:tableStyleId>
              </a:tblPr>
              <a:tblGrid>
                <a:gridCol w="2232000">
                  <a:extLst>
                    <a:ext uri="{9D8B030D-6E8A-4147-A177-3AD203B41FA5}">
                      <a16:colId xmlns:a16="http://schemas.microsoft.com/office/drawing/2014/main" val="3176633737"/>
                    </a:ext>
                  </a:extLst>
                </a:gridCol>
                <a:gridCol w="3636000">
                  <a:extLst>
                    <a:ext uri="{9D8B030D-6E8A-4147-A177-3AD203B41FA5}">
                      <a16:colId xmlns:a16="http://schemas.microsoft.com/office/drawing/2014/main" val="3214850168"/>
                    </a:ext>
                  </a:extLst>
                </a:gridCol>
                <a:gridCol w="2484000">
                  <a:extLst>
                    <a:ext uri="{9D8B030D-6E8A-4147-A177-3AD203B41FA5}">
                      <a16:colId xmlns:a16="http://schemas.microsoft.com/office/drawing/2014/main" val="1275653366"/>
                    </a:ext>
                  </a:extLst>
                </a:gridCol>
                <a:gridCol w="576000">
                  <a:extLst>
                    <a:ext uri="{9D8B030D-6E8A-4147-A177-3AD203B41FA5}">
                      <a16:colId xmlns:a16="http://schemas.microsoft.com/office/drawing/2014/main" val="2887274852"/>
                    </a:ext>
                  </a:extLst>
                </a:gridCol>
                <a:gridCol w="864000">
                  <a:extLst>
                    <a:ext uri="{9D8B030D-6E8A-4147-A177-3AD203B41FA5}">
                      <a16:colId xmlns:a16="http://schemas.microsoft.com/office/drawing/2014/main" val="1588302368"/>
                    </a:ext>
                  </a:extLst>
                </a:gridCol>
              </a:tblGrid>
              <a:tr h="230526">
                <a:tc gridSpan="5">
                  <a:txBody>
                    <a:bodyPr/>
                    <a:lstStyle/>
                    <a:p>
                      <a:pPr algn="l">
                        <a:lnSpc>
                          <a:spcPct val="100000"/>
                        </a:lnSpc>
                      </a:pPr>
                      <a:r>
                        <a:rPr kumimoji="1" lang="en-US" altLang="ja-JP" sz="900" b="1" dirty="0">
                          <a:latin typeface="Meiryo UI" panose="020B0604030504040204" pitchFamily="50" charset="-128"/>
                          <a:ea typeface="Meiryo UI" panose="020B0604030504040204" pitchFamily="50" charset="-128"/>
                        </a:rPr>
                        <a:t> 【</a:t>
                      </a:r>
                      <a:r>
                        <a:rPr kumimoji="1" lang="ja-JP" altLang="en-US" sz="900" b="1" dirty="0">
                          <a:latin typeface="Meiryo UI" panose="020B0604030504040204" pitchFamily="50" charset="-128"/>
                          <a:ea typeface="Meiryo UI" panose="020B0604030504040204" pitchFamily="50" charset="-128"/>
                        </a:rPr>
                        <a:t>基本方針</a:t>
                      </a:r>
                      <a:r>
                        <a:rPr kumimoji="1" lang="en-US" altLang="ja-JP" sz="900" b="1" dirty="0">
                          <a:latin typeface="Meiryo UI" panose="020B0604030504040204" pitchFamily="50" charset="-128"/>
                          <a:ea typeface="Meiryo UI" panose="020B0604030504040204" pitchFamily="50" charset="-128"/>
                        </a:rPr>
                        <a:t>】</a:t>
                      </a:r>
                      <a:r>
                        <a:rPr kumimoji="1" lang="ja-JP" altLang="en-US" sz="900" b="1" dirty="0">
                          <a:latin typeface="Meiryo UI" panose="020B0604030504040204" pitchFamily="50" charset="-128"/>
                          <a:ea typeface="Meiryo UI" panose="020B0604030504040204" pitchFamily="50" charset="-128"/>
                        </a:rPr>
                        <a:t>　健康的な食生活の実践と食に関する理解の促進</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lnL w="3175" cap="flat" cmpd="sng" algn="ctr">
                      <a:solidFill>
                        <a:schemeClr val="tx1"/>
                      </a:solidFill>
                      <a:prstDash val="solid"/>
                      <a:round/>
                      <a:headEnd type="none" w="med" len="med"/>
                      <a:tailEnd type="none" w="med" len="med"/>
                    </a:lnL>
                  </a:tcPr>
                </a:tc>
                <a:tc hMerge="1">
                  <a:txBody>
                    <a:bodyPr/>
                    <a:lstStyle/>
                    <a:p>
                      <a:pPr algn="ctr">
                        <a:lnSpc>
                          <a:spcPts val="800"/>
                        </a:lnSpc>
                      </a:pPr>
                      <a:endParaRPr kumimoji="1" lang="ja-JP" altLang="en-US" sz="8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288328615"/>
                  </a:ext>
                </a:extLst>
              </a:tr>
              <a:tr h="230526">
                <a:tc>
                  <a:txBody>
                    <a:bodyPr/>
                    <a:lstStyle/>
                    <a:p>
                      <a:pPr algn="ctr">
                        <a:lnSpc>
                          <a:spcPct val="100000"/>
                        </a:lnSpc>
                      </a:pPr>
                      <a:r>
                        <a:rPr kumimoji="1" lang="ja-JP" altLang="en-US" sz="900" dirty="0">
                          <a:latin typeface="Meiryo UI" panose="020B0604030504040204" pitchFamily="50" charset="-128"/>
                          <a:ea typeface="Meiryo UI" panose="020B0604030504040204" pitchFamily="50" charset="-128"/>
                        </a:rPr>
                        <a:t>府民の行動目標</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kumimoji="1" lang="ja-JP" altLang="en-US" sz="900" dirty="0">
                          <a:latin typeface="Meiryo UI" panose="020B0604030504040204" pitchFamily="50" charset="-128"/>
                          <a:ea typeface="Meiryo UI" panose="020B0604030504040204" pitchFamily="50" charset="-128"/>
                        </a:rPr>
                        <a:t>具体的な取組み</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kumimoji="1" lang="ja-JP" altLang="en-US" sz="900">
                          <a:latin typeface="Meiryo UI" panose="020B0604030504040204" pitchFamily="50" charset="-128"/>
                          <a:ea typeface="Meiryo UI" panose="020B0604030504040204" pitchFamily="50" charset="-128"/>
                        </a:rPr>
                        <a:t>主な取組みの目標</a:t>
                      </a:r>
                      <a:endParaRPr kumimoji="1" lang="ja-JP" altLang="en-US" sz="9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kumimoji="1" lang="ja-JP" altLang="en-US" sz="900">
                          <a:latin typeface="Meiryo UI" panose="020B0604030504040204" pitchFamily="50" charset="-128"/>
                          <a:ea typeface="Meiryo UI" panose="020B0604030504040204" pitchFamily="50" charset="-128"/>
                        </a:rPr>
                        <a:t>現状値</a:t>
                      </a:r>
                      <a:endParaRPr kumimoji="1" lang="ja-JP" altLang="en-US" sz="9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kumimoji="1" lang="ja-JP" altLang="en-US" sz="900">
                          <a:latin typeface="Meiryo UI" panose="020B0604030504040204" pitchFamily="50" charset="-128"/>
                          <a:ea typeface="Meiryo UI" panose="020B0604030504040204" pitchFamily="50" charset="-128"/>
                        </a:rPr>
                        <a:t>目標値</a:t>
                      </a:r>
                      <a:endParaRPr kumimoji="1" lang="ja-JP" altLang="en-US" sz="9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77817604"/>
                  </a:ext>
                </a:extLst>
              </a:tr>
              <a:tr h="230526">
                <a:tc>
                  <a:txBody>
                    <a:bodyPr/>
                    <a:lstStyle/>
                    <a:p>
                      <a:pPr algn="l">
                        <a:lnSpc>
                          <a:spcPct val="100000"/>
                        </a:lnSpc>
                      </a:pPr>
                      <a:r>
                        <a:rPr kumimoji="1" lang="ja-JP" altLang="en-US" sz="900" dirty="0">
                          <a:latin typeface="Meiryo UI" panose="020B0604030504040204" pitchFamily="50" charset="-128"/>
                          <a:ea typeface="Meiryo UI" panose="020B0604030504040204" pitchFamily="50" charset="-128"/>
                        </a:rPr>
                        <a:t>▶健康的な食生活の実践の促進</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2">
                  <a:txBody>
                    <a:bodyPr/>
                    <a:lstStyle/>
                    <a:p>
                      <a:pPr>
                        <a:lnSpc>
                          <a:spcPct val="100000"/>
                        </a:lnSpc>
                      </a:pPr>
                      <a:r>
                        <a:rPr kumimoji="1" lang="ja-JP" altLang="en-US" sz="900" u="none" dirty="0">
                          <a:latin typeface="Meiryo UI" panose="020B0604030504040204" pitchFamily="50" charset="-128"/>
                          <a:ea typeface="Meiryo UI" panose="020B0604030504040204" pitchFamily="50" charset="-128"/>
                        </a:rPr>
                        <a:t>・</a:t>
                      </a:r>
                      <a:r>
                        <a:rPr kumimoji="1" lang="ja-JP" altLang="en-US" sz="900" u="none" dirty="0">
                          <a:solidFill>
                            <a:schemeClr val="tx1"/>
                          </a:solidFill>
                          <a:latin typeface="Meiryo UI" panose="020B0604030504040204" pitchFamily="50" charset="-128"/>
                          <a:ea typeface="Meiryo UI" panose="020B0604030504040204" pitchFamily="50" charset="-128"/>
                        </a:rPr>
                        <a:t>家庭での健康的な食生活の実践を促す取組み</a:t>
                      </a:r>
                    </a:p>
                    <a:p>
                      <a:pP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・多様な暮らしに対応した豊かな食体験につながる取組み</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　地域等での共食の推進</a:t>
                      </a:r>
                      <a:r>
                        <a:rPr kumimoji="1" lang="en-US" altLang="ja-JP" sz="900" u="none" dirty="0">
                          <a:solidFill>
                            <a:schemeClr val="tx1"/>
                          </a:solidFill>
                          <a:latin typeface="Meiryo UI" panose="020B0604030504040204" pitchFamily="50" charset="-128"/>
                          <a:ea typeface="Meiryo UI" panose="020B0604030504040204" pitchFamily="50" charset="-128"/>
                        </a:rPr>
                        <a:t>/</a:t>
                      </a:r>
                      <a:r>
                        <a:rPr kumimoji="1" lang="ja-JP" altLang="en-US" sz="900" u="none" dirty="0">
                          <a:solidFill>
                            <a:schemeClr val="tx1"/>
                          </a:solidFill>
                          <a:latin typeface="Meiryo UI" panose="020B0604030504040204" pitchFamily="50" charset="-128"/>
                          <a:ea typeface="Meiryo UI" panose="020B0604030504040204" pitchFamily="50" charset="-128"/>
                        </a:rPr>
                        <a:t>子ども食堂への支援</a:t>
                      </a:r>
                      <a:r>
                        <a:rPr kumimoji="1" lang="en-US" altLang="ja-JP" sz="900" u="none" dirty="0">
                          <a:solidFill>
                            <a:schemeClr val="tx1"/>
                          </a:solidFill>
                          <a:latin typeface="Meiryo UI" panose="020B0604030504040204" pitchFamily="50" charset="-128"/>
                          <a:ea typeface="Meiryo UI" panose="020B0604030504040204" pitchFamily="50" charset="-128"/>
                        </a:rPr>
                        <a:t>/</a:t>
                      </a:r>
                    </a:p>
                    <a:p>
                      <a:pP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　身近な地域で相談できる体制の推進</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a:t>
                      </a:r>
                      <a:r>
                        <a:rPr kumimoji="1" lang="ja-JP" altLang="en-US" sz="900" u="sng" dirty="0">
                          <a:solidFill>
                            <a:schemeClr val="tx1"/>
                          </a:solidFill>
                          <a:latin typeface="Meiryo UI" panose="020B0604030504040204" pitchFamily="50" charset="-128"/>
                          <a:ea typeface="Meiryo UI" panose="020B0604030504040204" pitchFamily="50" charset="-128"/>
                        </a:rPr>
                        <a:t>社会の変化に即した新しい食育の推進</a:t>
                      </a:r>
                      <a:endParaRPr kumimoji="1" lang="en-US" altLang="ja-JP" sz="900" u="sng" dirty="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　自然に健康になれる食環境の整備</a:t>
                      </a:r>
                      <a:r>
                        <a:rPr kumimoji="1" lang="en-US" altLang="ja-JP" sz="900" u="none" dirty="0">
                          <a:solidFill>
                            <a:schemeClr val="tx1"/>
                          </a:solidFill>
                          <a:latin typeface="Meiryo UI" panose="020B0604030504040204" pitchFamily="50" charset="-128"/>
                          <a:ea typeface="Meiryo UI" panose="020B0604030504040204" pitchFamily="50" charset="-128"/>
                        </a:rPr>
                        <a:t>/</a:t>
                      </a:r>
                      <a:r>
                        <a:rPr kumimoji="1" lang="ja-JP" altLang="en-US" sz="900" u="none" dirty="0">
                          <a:solidFill>
                            <a:schemeClr val="tx1"/>
                          </a:solidFill>
                          <a:latin typeface="Meiryo UI" panose="020B0604030504040204" pitchFamily="50" charset="-128"/>
                          <a:ea typeface="Meiryo UI" panose="020B0604030504040204" pitchFamily="50" charset="-128"/>
                        </a:rPr>
                        <a:t>デジタル化に対応する食育の推進</a:t>
                      </a:r>
                    </a:p>
                    <a:p>
                      <a:pP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・食品関連事業者等との連携による健康的な食生活の実践を促す取組み</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　外食や中食、給食施設における取組み</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　健康づくりに役立つ食品表示の活用を促す取組み</a:t>
                      </a:r>
                    </a:p>
                    <a:p>
                      <a:pP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・ライフステージに応じた取組み</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　保育所・認定こども園・幼稚園における取組み</a:t>
                      </a:r>
                      <a:r>
                        <a:rPr kumimoji="1" lang="en-US" altLang="ja-JP" sz="900" u="none" dirty="0">
                          <a:solidFill>
                            <a:schemeClr val="tx1"/>
                          </a:solidFill>
                          <a:latin typeface="Meiryo UI" panose="020B0604030504040204" pitchFamily="50" charset="-128"/>
                          <a:ea typeface="Meiryo UI" panose="020B0604030504040204" pitchFamily="50" charset="-128"/>
                        </a:rPr>
                        <a:t>/</a:t>
                      </a:r>
                      <a:r>
                        <a:rPr kumimoji="1" lang="ja-JP" altLang="en-US" sz="900" u="none" dirty="0">
                          <a:solidFill>
                            <a:schemeClr val="tx1"/>
                          </a:solidFill>
                          <a:latin typeface="Meiryo UI" panose="020B0604030504040204" pitchFamily="50" charset="-128"/>
                          <a:ea typeface="Meiryo UI" panose="020B0604030504040204" pitchFamily="50" charset="-128"/>
                        </a:rPr>
                        <a:t>小・中学校等における取組み</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　高等学校等における取組み</a:t>
                      </a:r>
                      <a:r>
                        <a:rPr kumimoji="1" lang="en-US" altLang="ja-JP" sz="900" u="none" dirty="0">
                          <a:solidFill>
                            <a:schemeClr val="tx1"/>
                          </a:solidFill>
                          <a:latin typeface="Meiryo UI" panose="020B0604030504040204" pitchFamily="50" charset="-128"/>
                          <a:ea typeface="Meiryo UI" panose="020B0604030504040204" pitchFamily="50" charset="-128"/>
                        </a:rPr>
                        <a:t>/</a:t>
                      </a:r>
                      <a:r>
                        <a:rPr kumimoji="1" lang="ja-JP" altLang="en-US" sz="900" u="none" dirty="0">
                          <a:solidFill>
                            <a:schemeClr val="tx1"/>
                          </a:solidFill>
                          <a:latin typeface="Meiryo UI" panose="020B0604030504040204" pitchFamily="50" charset="-128"/>
                          <a:ea typeface="Meiryo UI" panose="020B0604030504040204" pitchFamily="50" charset="-128"/>
                        </a:rPr>
                        <a:t>大学や職場等における取組み</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　高齢者の低栄養予防のための取組み</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　</a:t>
                      </a:r>
                      <a:r>
                        <a:rPr kumimoji="1" lang="en-US" altLang="ja-JP" sz="900" u="none" dirty="0">
                          <a:solidFill>
                            <a:schemeClr val="tx1"/>
                          </a:solidFill>
                          <a:latin typeface="Meiryo UI" panose="020B0604030504040204" pitchFamily="50" charset="-128"/>
                          <a:ea typeface="Meiryo UI" panose="020B0604030504040204" pitchFamily="50" charset="-128"/>
                        </a:rPr>
                        <a:t>/</a:t>
                      </a:r>
                      <a:r>
                        <a:rPr kumimoji="1" lang="ja-JP" altLang="en-US" sz="900" u="sng" dirty="0">
                          <a:solidFill>
                            <a:schemeClr val="tx1"/>
                          </a:solidFill>
                          <a:latin typeface="Meiryo UI" panose="020B0604030504040204" pitchFamily="50" charset="-128"/>
                          <a:ea typeface="Meiryo UI" panose="020B0604030504040204" pitchFamily="50" charset="-128"/>
                        </a:rPr>
                        <a:t>ライフコースアプローチを踏まえた取組み</a:t>
                      </a:r>
                    </a:p>
                    <a:p>
                      <a:pP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・歯と口の健康づくりの取組み</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a:t>
                      </a:r>
                      <a:r>
                        <a:rPr kumimoji="1" lang="ja-JP" altLang="en-US" sz="900" u="sng" dirty="0">
                          <a:solidFill>
                            <a:schemeClr val="tx1"/>
                          </a:solidFill>
                          <a:latin typeface="Meiryo UI" panose="020B0604030504040204" pitchFamily="50" charset="-128"/>
                          <a:ea typeface="Meiryo UI" panose="020B0604030504040204" pitchFamily="50" charset="-128"/>
                        </a:rPr>
                        <a:t>災害時に備えた食育の推進</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2">
                  <a:txBody>
                    <a:bodyPr/>
                    <a:lstStyle/>
                    <a:p>
                      <a:pPr algn="l">
                        <a:lnSpc>
                          <a:spcPct val="100000"/>
                        </a:lnSpc>
                      </a:pPr>
                      <a:r>
                        <a:rPr kumimoji="1" lang="ja-JP" altLang="en-US" sz="900" dirty="0">
                          <a:latin typeface="Meiryo UI" panose="020B0604030504040204" pitchFamily="50" charset="-128"/>
                          <a:ea typeface="Meiryo UI" panose="020B0604030504040204" pitchFamily="50" charset="-128"/>
                        </a:rPr>
                        <a:t>・栄養バランスのとれた食生活を実践する府民の</a:t>
                      </a:r>
                      <a:endParaRPr kumimoji="1" lang="en-US" altLang="ja-JP" sz="900" dirty="0">
                        <a:latin typeface="Meiryo UI" panose="020B0604030504040204" pitchFamily="50" charset="-128"/>
                        <a:ea typeface="Meiryo UI" panose="020B0604030504040204" pitchFamily="50" charset="-128"/>
                      </a:endParaRPr>
                    </a:p>
                    <a:p>
                      <a:pPr algn="l">
                        <a:lnSpc>
                          <a:spcPct val="100000"/>
                        </a:lnSpc>
                      </a:pPr>
                      <a:r>
                        <a:rPr kumimoji="1" lang="ja-JP" altLang="en-US" sz="900" dirty="0">
                          <a:latin typeface="Meiryo UI" panose="020B0604030504040204" pitchFamily="50" charset="-128"/>
                          <a:ea typeface="Meiryo UI" panose="020B0604030504040204" pitchFamily="50" charset="-128"/>
                        </a:rPr>
                        <a:t>　割合の増加</a:t>
                      </a:r>
                    </a:p>
                    <a:p>
                      <a:pPr algn="l">
                        <a:lnSpc>
                          <a:spcPct val="100000"/>
                        </a:lnSpc>
                      </a:pPr>
                      <a:r>
                        <a:rPr kumimoji="1" lang="ja-JP" altLang="en-US" sz="900" dirty="0">
                          <a:latin typeface="Meiryo UI" panose="020B0604030504040204" pitchFamily="50" charset="-128"/>
                          <a:ea typeface="Meiryo UI" panose="020B0604030504040204" pitchFamily="50" charset="-128"/>
                        </a:rPr>
                        <a:t>・朝食を欠食する府民の割合の減少</a:t>
                      </a:r>
                      <a:r>
                        <a:rPr kumimoji="1" lang="ja-JP" altLang="en-US" sz="800" dirty="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20-30</a:t>
                      </a:r>
                      <a:r>
                        <a:rPr kumimoji="1" lang="ja-JP" altLang="en-US" sz="800" dirty="0">
                          <a:latin typeface="Meiryo UI" panose="020B0604030504040204" pitchFamily="50" charset="-128"/>
                          <a:ea typeface="Meiryo UI" panose="020B0604030504040204" pitchFamily="50" charset="-128"/>
                        </a:rPr>
                        <a:t>歳代）</a:t>
                      </a:r>
                    </a:p>
                    <a:p>
                      <a:pPr algn="l">
                        <a:lnSpc>
                          <a:spcPct val="100000"/>
                        </a:lnSpc>
                      </a:pPr>
                      <a:r>
                        <a:rPr kumimoji="1" lang="ja-JP" altLang="en-US" sz="900" dirty="0">
                          <a:latin typeface="Meiryo UI" panose="020B0604030504040204" pitchFamily="50" charset="-128"/>
                          <a:ea typeface="Meiryo UI" panose="020B0604030504040204" pitchFamily="50" charset="-128"/>
                        </a:rPr>
                        <a:t>・野菜摂取量の増加</a:t>
                      </a:r>
                      <a:r>
                        <a:rPr kumimoji="1" lang="ja-JP" altLang="en-US" sz="800" dirty="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20</a:t>
                      </a:r>
                      <a:r>
                        <a:rPr kumimoji="1" lang="ja-JP" altLang="en-US" sz="800" dirty="0">
                          <a:latin typeface="Meiryo UI" panose="020B0604030504040204" pitchFamily="50" charset="-128"/>
                          <a:ea typeface="Meiryo UI" panose="020B0604030504040204" pitchFamily="50" charset="-128"/>
                        </a:rPr>
                        <a:t>歳以上）</a:t>
                      </a:r>
                      <a:endParaRPr kumimoji="1" lang="en-US" altLang="ja-JP" sz="800" dirty="0">
                        <a:latin typeface="Meiryo UI" panose="020B0604030504040204" pitchFamily="50" charset="-128"/>
                        <a:ea typeface="Meiryo UI" panose="020B0604030504040204" pitchFamily="50" charset="-128"/>
                      </a:endParaRPr>
                    </a:p>
                    <a:p>
                      <a:pPr marL="0" marR="0" lvl="0" indent="0" algn="l" defTabSz="914436" rtl="0" eaLnBrk="1" fontAlgn="auto" latinLnBrk="0" hangingPunct="1">
                        <a:lnSpc>
                          <a:spcPct val="100000"/>
                        </a:lnSpc>
                        <a:spcBef>
                          <a:spcPts val="0"/>
                        </a:spcBef>
                        <a:spcAft>
                          <a:spcPts val="0"/>
                        </a:spcAft>
                        <a:buClrTx/>
                        <a:buSzTx/>
                        <a:buFontTx/>
                        <a:buNone/>
                        <a:tabLst/>
                        <a:defRPr/>
                      </a:pPr>
                      <a:r>
                        <a:rPr kumimoji="1" lang="ja-JP" altLang="en-US" sz="900" dirty="0">
                          <a:latin typeface="Meiryo UI" panose="020B0604030504040204" pitchFamily="50" charset="-128"/>
                          <a:ea typeface="Meiryo UI" panose="020B0604030504040204" pitchFamily="50" charset="-128"/>
                        </a:rPr>
                        <a:t>・</a:t>
                      </a:r>
                      <a:r>
                        <a:rPr kumimoji="1" lang="ja-JP" altLang="en-US" sz="900" u="sng" dirty="0">
                          <a:latin typeface="Meiryo UI" panose="020B0604030504040204" pitchFamily="50" charset="-128"/>
                          <a:ea typeface="Meiryo UI" panose="020B0604030504040204" pitchFamily="50" charset="-128"/>
                        </a:rPr>
                        <a:t>果物摂取量の増加</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a:t>
                      </a:r>
                      <a:r>
                        <a:rPr kumimoji="1"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歳以上）</a:t>
                      </a:r>
                      <a:endParaRPr kumimoji="1" lang="ja-JP" altLang="en-US" sz="900" u="sng" dirty="0">
                        <a:latin typeface="Meiryo UI" panose="020B0604030504040204" pitchFamily="50" charset="-128"/>
                        <a:ea typeface="Meiryo UI" panose="020B0604030504040204" pitchFamily="50" charset="-128"/>
                      </a:endParaRPr>
                    </a:p>
                    <a:p>
                      <a:pPr algn="l">
                        <a:lnSpc>
                          <a:spcPct val="100000"/>
                        </a:lnSpc>
                      </a:pPr>
                      <a:r>
                        <a:rPr kumimoji="1" lang="ja-JP" altLang="en-US" sz="900" dirty="0">
                          <a:latin typeface="Meiryo UI" panose="020B0604030504040204" pitchFamily="50" charset="-128"/>
                          <a:ea typeface="Meiryo UI" panose="020B0604030504040204" pitchFamily="50" charset="-128"/>
                        </a:rPr>
                        <a:t>・食塩摂取量の減少</a:t>
                      </a:r>
                      <a:r>
                        <a:rPr kumimoji="1" lang="ja-JP" altLang="en-US" sz="800" dirty="0">
                          <a:latin typeface="Meiryo UI" panose="020B0604030504040204" pitchFamily="50" charset="-128"/>
                          <a:ea typeface="Meiryo UI" panose="020B0604030504040204" pitchFamily="50" charset="-128"/>
                        </a:rPr>
                        <a:t>（</a:t>
                      </a:r>
                      <a:r>
                        <a:rPr kumimoji="1" lang="en-US" altLang="ja-JP" sz="800" dirty="0">
                          <a:latin typeface="Meiryo UI" panose="020B0604030504040204" pitchFamily="50" charset="-128"/>
                          <a:ea typeface="Meiryo UI" panose="020B0604030504040204" pitchFamily="50" charset="-128"/>
                        </a:rPr>
                        <a:t>20</a:t>
                      </a:r>
                      <a:r>
                        <a:rPr kumimoji="1" lang="ja-JP" altLang="en-US" sz="800" dirty="0">
                          <a:latin typeface="Meiryo UI" panose="020B0604030504040204" pitchFamily="50" charset="-128"/>
                          <a:ea typeface="Meiryo UI" panose="020B0604030504040204" pitchFamily="50" charset="-128"/>
                        </a:rPr>
                        <a:t>歳以上）</a:t>
                      </a:r>
                      <a:endParaRPr kumimoji="1" lang="en-US" altLang="ja-JP" sz="900" dirty="0">
                        <a:latin typeface="Meiryo UI" panose="020B0604030504040204" pitchFamily="50" charset="-128"/>
                        <a:ea typeface="Meiryo UI" panose="020B0604030504040204" pitchFamily="50" charset="-128"/>
                      </a:endParaRPr>
                    </a:p>
                    <a:p>
                      <a:pPr algn="l">
                        <a:lnSpc>
                          <a:spcPct val="100000"/>
                        </a:lnSpc>
                      </a:pPr>
                      <a:r>
                        <a:rPr kumimoji="1" lang="ja-JP" altLang="en-US" sz="900" dirty="0">
                          <a:latin typeface="Meiryo UI" panose="020B0604030504040204" pitchFamily="50" charset="-128"/>
                          <a:ea typeface="Meiryo UI" panose="020B0604030504040204" pitchFamily="50" charset="-128"/>
                        </a:rPr>
                        <a:t>・よく噛んで食べることに気を付けている府民の</a:t>
                      </a:r>
                      <a:endParaRPr kumimoji="1" lang="en-US" altLang="ja-JP" sz="900" dirty="0">
                        <a:latin typeface="Meiryo UI" panose="020B0604030504040204" pitchFamily="50" charset="-128"/>
                        <a:ea typeface="Meiryo UI" panose="020B0604030504040204" pitchFamily="50" charset="-128"/>
                      </a:endParaRPr>
                    </a:p>
                    <a:p>
                      <a:pPr algn="l">
                        <a:lnSpc>
                          <a:spcPct val="100000"/>
                        </a:lnSpc>
                      </a:pPr>
                      <a:r>
                        <a:rPr kumimoji="1" lang="ja-JP" altLang="en-US" sz="900" dirty="0">
                          <a:latin typeface="Meiryo UI" panose="020B0604030504040204" pitchFamily="50" charset="-128"/>
                          <a:ea typeface="Meiryo UI" panose="020B0604030504040204" pitchFamily="50" charset="-128"/>
                        </a:rPr>
                        <a:t>　割合の増加</a:t>
                      </a:r>
                      <a:endParaRPr kumimoji="1" lang="en-US" altLang="ja-JP" sz="900" dirty="0">
                        <a:latin typeface="Meiryo UI" panose="020B0604030504040204" pitchFamily="50" charset="-128"/>
                        <a:ea typeface="Meiryo UI" panose="020B0604030504040204" pitchFamily="50" charset="-128"/>
                      </a:endParaRPr>
                    </a:p>
                    <a:p>
                      <a:pPr algn="l">
                        <a:lnSpc>
                          <a:spcPct val="100000"/>
                        </a:lnSpc>
                      </a:pPr>
                      <a:r>
                        <a:rPr kumimoji="1" lang="ja-JP" altLang="en-US" sz="900" dirty="0">
                          <a:latin typeface="Meiryo UI" panose="020B0604030504040204" pitchFamily="50" charset="-128"/>
                          <a:ea typeface="Meiryo UI" panose="020B0604030504040204" pitchFamily="50" charset="-128"/>
                        </a:rPr>
                        <a:t>・</a:t>
                      </a:r>
                      <a:r>
                        <a:rPr kumimoji="1" lang="ja-JP" altLang="en-US" sz="900" u="sng" dirty="0">
                          <a:latin typeface="Meiryo UI" panose="020B0604030504040204" pitchFamily="50" charset="-128"/>
                          <a:ea typeface="Meiryo UI" panose="020B0604030504040204" pitchFamily="50" charset="-128"/>
                        </a:rPr>
                        <a:t>小・中学校で栄養教諭等による食に関する指導の</a:t>
                      </a:r>
                      <a:endParaRPr kumimoji="1" lang="en-US" altLang="ja-JP" sz="900" u="sng" dirty="0">
                        <a:latin typeface="Meiryo UI" panose="020B0604030504040204" pitchFamily="50" charset="-128"/>
                        <a:ea typeface="Meiryo UI" panose="020B0604030504040204" pitchFamily="50" charset="-128"/>
                      </a:endParaRPr>
                    </a:p>
                    <a:p>
                      <a:pPr algn="l">
                        <a:lnSpc>
                          <a:spcPct val="100000"/>
                        </a:lnSpc>
                      </a:pPr>
                      <a:r>
                        <a:rPr kumimoji="1" lang="ja-JP" altLang="en-US" sz="900" u="none" dirty="0">
                          <a:latin typeface="Meiryo UI" panose="020B0604030504040204" pitchFamily="50" charset="-128"/>
                          <a:ea typeface="Meiryo UI" panose="020B0604030504040204" pitchFamily="50" charset="-128"/>
                        </a:rPr>
                        <a:t>　</a:t>
                      </a:r>
                      <a:r>
                        <a:rPr kumimoji="1" lang="en-US" altLang="ja-JP" sz="900" u="sng" dirty="0">
                          <a:latin typeface="Meiryo UI" panose="020B0604030504040204" pitchFamily="50" charset="-128"/>
                          <a:ea typeface="Meiryo UI" panose="020B0604030504040204" pitchFamily="50" charset="-128"/>
                        </a:rPr>
                        <a:t>1</a:t>
                      </a:r>
                      <a:r>
                        <a:rPr kumimoji="1" lang="ja-JP" altLang="en-US" sz="900" u="sng" dirty="0">
                          <a:latin typeface="Meiryo UI" panose="020B0604030504040204" pitchFamily="50" charset="-128"/>
                          <a:ea typeface="Meiryo UI" panose="020B0604030504040204" pitchFamily="50" charset="-128"/>
                        </a:rPr>
                        <a:t>校あたりの年間平均取組回数</a:t>
                      </a:r>
                      <a:endParaRPr kumimoji="1" lang="en-US" altLang="ja-JP" sz="900" u="sng" dirty="0">
                        <a:latin typeface="Meiryo UI" panose="020B0604030504040204" pitchFamily="50" charset="-128"/>
                        <a:ea typeface="Meiryo UI" panose="020B0604030504040204" pitchFamily="50" charset="-128"/>
                      </a:endParaRPr>
                    </a:p>
                    <a:p>
                      <a:pPr algn="l">
                        <a:lnSpc>
                          <a:spcPct val="100000"/>
                        </a:lnSpc>
                      </a:pPr>
                      <a:r>
                        <a:rPr kumimoji="1" lang="ja-JP" altLang="en-US" sz="900" dirty="0">
                          <a:latin typeface="Meiryo UI" panose="020B0604030504040204" pitchFamily="50" charset="-128"/>
                          <a:ea typeface="Meiryo UI" panose="020B0604030504040204" pitchFamily="50" charset="-128"/>
                        </a:rPr>
                        <a:t>・</a:t>
                      </a:r>
                      <a:r>
                        <a:rPr kumimoji="1" lang="en-US" altLang="ja-JP" sz="900" dirty="0">
                          <a:latin typeface="Meiryo UI" panose="020B0604030504040204" pitchFamily="50" charset="-128"/>
                          <a:ea typeface="Meiryo UI" panose="020B0604030504040204" pitchFamily="50" charset="-128"/>
                        </a:rPr>
                        <a:t>V.O.S.</a:t>
                      </a:r>
                      <a:r>
                        <a:rPr kumimoji="1" lang="ja-JP" altLang="en-US" sz="900" dirty="0">
                          <a:latin typeface="Meiryo UI" panose="020B0604030504040204" pitchFamily="50" charset="-128"/>
                          <a:ea typeface="Meiryo UI" panose="020B0604030504040204" pitchFamily="50" charset="-128"/>
                        </a:rPr>
                        <a:t>メニューロゴマーク使用承認件数</a:t>
                      </a:r>
                      <a:endParaRPr kumimoji="1" lang="en-US" altLang="ja-JP" sz="900" dirty="0">
                        <a:latin typeface="Meiryo UI" panose="020B0604030504040204" pitchFamily="50" charset="-128"/>
                        <a:ea typeface="Meiryo UI" panose="020B0604030504040204" pitchFamily="50" charset="-128"/>
                      </a:endParaRPr>
                    </a:p>
                    <a:p>
                      <a:pPr algn="l">
                        <a:lnSpc>
                          <a:spcPct val="100000"/>
                        </a:lnSpc>
                      </a:pPr>
                      <a:r>
                        <a:rPr kumimoji="1" lang="ja-JP" altLang="en-US" sz="900" dirty="0">
                          <a:latin typeface="Meiryo UI" panose="020B0604030504040204" pitchFamily="50" charset="-128"/>
                          <a:ea typeface="Meiryo UI" panose="020B0604030504040204" pitchFamily="50" charset="-128"/>
                        </a:rPr>
                        <a:t>・朝食又は夕食を家族と一緒に食べる「共食」の回数</a:t>
                      </a:r>
                      <a:endParaRPr kumimoji="1" lang="en-US" altLang="ja-JP" sz="900" dirty="0">
                        <a:latin typeface="Meiryo UI" panose="020B0604030504040204" pitchFamily="50" charset="-128"/>
                        <a:ea typeface="Meiryo UI" panose="020B0604030504040204" pitchFamily="50" charset="-128"/>
                      </a:endParaRPr>
                    </a:p>
                    <a:p>
                      <a:pPr algn="l">
                        <a:lnSpc>
                          <a:spcPct val="100000"/>
                        </a:lnSpc>
                      </a:pPr>
                      <a:r>
                        <a:rPr kumimoji="1" lang="ja-JP" altLang="en-US" sz="900" u="none" dirty="0">
                          <a:latin typeface="Meiryo UI" panose="020B0604030504040204" pitchFamily="50" charset="-128"/>
                          <a:ea typeface="Meiryo UI" panose="020B0604030504040204" pitchFamily="50" charset="-128"/>
                        </a:rPr>
                        <a:t>・</a:t>
                      </a:r>
                      <a:r>
                        <a:rPr kumimoji="1" lang="ja-JP" altLang="en-US" sz="900" u="sng" dirty="0">
                          <a:latin typeface="Meiryo UI" panose="020B0604030504040204" pitchFamily="50" charset="-128"/>
                          <a:ea typeface="Meiryo UI" panose="020B0604030504040204" pitchFamily="50" charset="-128"/>
                        </a:rPr>
                        <a:t>地域や職場等の所属コミュニティで「共食」する割合</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2">
                  <a:txBody>
                    <a:bodyPr/>
                    <a:lstStyle/>
                    <a:p>
                      <a:pPr algn="r">
                        <a:lnSpc>
                          <a:spcPct val="100000"/>
                        </a:lnSpc>
                      </a:pPr>
                      <a:r>
                        <a:rPr kumimoji="1" lang="en-US" altLang="ja-JP" sz="900" u="none" dirty="0">
                          <a:solidFill>
                            <a:schemeClr val="tx1"/>
                          </a:solidFill>
                          <a:latin typeface="Meiryo UI" panose="020B0604030504040204" pitchFamily="50" charset="-128"/>
                          <a:ea typeface="Meiryo UI" panose="020B0604030504040204" pitchFamily="50" charset="-128"/>
                        </a:rPr>
                        <a:t>45.9%</a:t>
                      </a:r>
                    </a:p>
                    <a:p>
                      <a:pPr algn="r">
                        <a:lnSpc>
                          <a:spcPct val="100000"/>
                        </a:lnSpc>
                      </a:pP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ct val="100000"/>
                        </a:lnSpc>
                      </a:pPr>
                      <a:r>
                        <a:rPr kumimoji="1" lang="en-US" altLang="ja-JP" sz="900" u="none" dirty="0">
                          <a:solidFill>
                            <a:schemeClr val="tx1"/>
                          </a:solidFill>
                          <a:latin typeface="Meiryo UI" panose="020B0604030504040204" pitchFamily="50" charset="-128"/>
                          <a:ea typeface="Meiryo UI" panose="020B0604030504040204" pitchFamily="50" charset="-128"/>
                        </a:rPr>
                        <a:t>24.8%</a:t>
                      </a:r>
                    </a:p>
                    <a:p>
                      <a:pPr algn="r">
                        <a:lnSpc>
                          <a:spcPct val="100000"/>
                        </a:lnSpc>
                      </a:pPr>
                      <a:r>
                        <a:rPr kumimoji="1" lang="en-US" altLang="ja-JP" sz="900" u="none" dirty="0">
                          <a:solidFill>
                            <a:schemeClr val="tx1"/>
                          </a:solidFill>
                          <a:latin typeface="Meiryo UI" panose="020B0604030504040204" pitchFamily="50" charset="-128"/>
                          <a:ea typeface="Meiryo UI" panose="020B0604030504040204" pitchFamily="50" charset="-128"/>
                        </a:rPr>
                        <a:t>256</a:t>
                      </a:r>
                      <a:r>
                        <a:rPr kumimoji="1" lang="ja-JP" altLang="en-US" sz="900" u="none" dirty="0">
                          <a:solidFill>
                            <a:schemeClr val="tx1"/>
                          </a:solidFill>
                          <a:latin typeface="Meiryo UI" panose="020B0604030504040204" pitchFamily="50" charset="-128"/>
                          <a:ea typeface="Meiryo UI" panose="020B0604030504040204" pitchFamily="50" charset="-128"/>
                        </a:rPr>
                        <a:t>ｇ</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ct val="100000"/>
                        </a:lnSpc>
                      </a:pPr>
                      <a:r>
                        <a:rPr kumimoji="1" lang="en-US" altLang="ja-JP" sz="900" u="none" dirty="0">
                          <a:solidFill>
                            <a:schemeClr val="tx1"/>
                          </a:solidFill>
                          <a:latin typeface="Meiryo UI" panose="020B0604030504040204" pitchFamily="50" charset="-128"/>
                          <a:ea typeface="Meiryo UI" panose="020B0604030504040204" pitchFamily="50" charset="-128"/>
                        </a:rPr>
                        <a:t>91.2g</a:t>
                      </a:r>
                    </a:p>
                    <a:p>
                      <a:pPr algn="r">
                        <a:lnSpc>
                          <a:spcPct val="100000"/>
                        </a:lnSpc>
                      </a:pPr>
                      <a:r>
                        <a:rPr kumimoji="1" lang="en-US" altLang="ja-JP" sz="900" u="none" dirty="0">
                          <a:solidFill>
                            <a:schemeClr val="tx1"/>
                          </a:solidFill>
                          <a:latin typeface="Meiryo UI" panose="020B0604030504040204" pitchFamily="50" charset="-128"/>
                          <a:ea typeface="Meiryo UI" panose="020B0604030504040204" pitchFamily="50" charset="-128"/>
                        </a:rPr>
                        <a:t>9.7</a:t>
                      </a:r>
                      <a:r>
                        <a:rPr kumimoji="1" lang="ja-JP" altLang="en-US" sz="900" u="none" dirty="0">
                          <a:solidFill>
                            <a:schemeClr val="tx1"/>
                          </a:solidFill>
                          <a:latin typeface="Meiryo UI" panose="020B0604030504040204" pitchFamily="50" charset="-128"/>
                          <a:ea typeface="Meiryo UI" panose="020B0604030504040204" pitchFamily="50" charset="-128"/>
                        </a:rPr>
                        <a:t>ｇ</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ct val="100000"/>
                        </a:lnSpc>
                      </a:pPr>
                      <a:r>
                        <a:rPr kumimoji="1" lang="en-US" altLang="ja-JP" sz="900" u="none" dirty="0">
                          <a:solidFill>
                            <a:schemeClr val="tx1"/>
                          </a:solidFill>
                          <a:latin typeface="Meiryo UI" panose="020B0604030504040204" pitchFamily="50" charset="-128"/>
                          <a:ea typeface="Meiryo UI" panose="020B0604030504040204" pitchFamily="50" charset="-128"/>
                        </a:rPr>
                        <a:t>65.2%</a:t>
                      </a:r>
                    </a:p>
                    <a:p>
                      <a:pPr algn="r">
                        <a:lnSpc>
                          <a:spcPct val="100000"/>
                        </a:lnSpc>
                      </a:pP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ct val="100000"/>
                        </a:lnSpc>
                      </a:pPr>
                      <a:r>
                        <a:rPr kumimoji="1" lang="en-US" altLang="ja-JP" sz="900" u="none" dirty="0">
                          <a:solidFill>
                            <a:schemeClr val="tx1"/>
                          </a:solidFill>
                          <a:latin typeface="Meiryo UI" panose="020B0604030504040204" pitchFamily="50" charset="-128"/>
                          <a:ea typeface="Meiryo UI" panose="020B0604030504040204" pitchFamily="50" charset="-128"/>
                        </a:rPr>
                        <a:t>113.8</a:t>
                      </a:r>
                      <a:r>
                        <a:rPr kumimoji="1" lang="ja-JP" altLang="en-US" sz="900" u="none" dirty="0">
                          <a:solidFill>
                            <a:schemeClr val="tx1"/>
                          </a:solidFill>
                          <a:latin typeface="Meiryo UI" panose="020B0604030504040204" pitchFamily="50" charset="-128"/>
                          <a:ea typeface="Meiryo UI" panose="020B0604030504040204" pitchFamily="50" charset="-128"/>
                        </a:rPr>
                        <a:t>回</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ct val="100000"/>
                        </a:lnSpc>
                      </a:pP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ct val="100000"/>
                        </a:lnSpc>
                      </a:pPr>
                      <a:r>
                        <a:rPr kumimoji="1" lang="en-US" altLang="ja-JP" sz="900" u="none" dirty="0">
                          <a:solidFill>
                            <a:schemeClr val="tx1"/>
                          </a:solidFill>
                          <a:latin typeface="Meiryo UI" panose="020B0604030504040204" pitchFamily="50" charset="-128"/>
                          <a:ea typeface="Meiryo UI" panose="020B0604030504040204" pitchFamily="50" charset="-128"/>
                        </a:rPr>
                        <a:t>1,210</a:t>
                      </a:r>
                      <a:r>
                        <a:rPr kumimoji="1" lang="ja-JP" altLang="en-US" sz="900" u="none" dirty="0">
                          <a:solidFill>
                            <a:schemeClr val="tx1"/>
                          </a:solidFill>
                          <a:latin typeface="Meiryo UI" panose="020B0604030504040204" pitchFamily="50" charset="-128"/>
                          <a:ea typeface="Meiryo UI" panose="020B0604030504040204" pitchFamily="50" charset="-128"/>
                        </a:rPr>
                        <a:t>件</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ct val="100000"/>
                        </a:lnSpc>
                      </a:pPr>
                      <a:r>
                        <a:rPr kumimoji="1" lang="ja-JP" altLang="en-US" sz="900" u="none" dirty="0">
                          <a:solidFill>
                            <a:schemeClr val="tx1"/>
                          </a:solidFill>
                          <a:latin typeface="Meiryo UI" panose="020B0604030504040204" pitchFamily="50" charset="-128"/>
                          <a:ea typeface="Meiryo UI" panose="020B0604030504040204" pitchFamily="50" charset="-128"/>
                        </a:rPr>
                        <a:t>週</a:t>
                      </a:r>
                      <a:r>
                        <a:rPr kumimoji="1" lang="en-US" altLang="ja-JP" sz="900" u="none" dirty="0">
                          <a:solidFill>
                            <a:schemeClr val="tx1"/>
                          </a:solidFill>
                          <a:latin typeface="Meiryo UI" panose="020B0604030504040204" pitchFamily="50" charset="-128"/>
                          <a:ea typeface="Meiryo UI" panose="020B0604030504040204" pitchFamily="50" charset="-128"/>
                        </a:rPr>
                        <a:t>9.0</a:t>
                      </a:r>
                      <a:r>
                        <a:rPr kumimoji="1" lang="ja-JP" altLang="en-US" sz="900" u="none" dirty="0">
                          <a:solidFill>
                            <a:schemeClr val="tx1"/>
                          </a:solidFill>
                          <a:latin typeface="Meiryo UI" panose="020B0604030504040204" pitchFamily="50" charset="-128"/>
                          <a:ea typeface="Meiryo UI" panose="020B0604030504040204" pitchFamily="50" charset="-128"/>
                        </a:rPr>
                        <a:t>回</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ct val="100000"/>
                        </a:lnSpc>
                      </a:pPr>
                      <a:r>
                        <a:rPr kumimoji="1" lang="en-US" altLang="ja-JP" sz="900" u="none" dirty="0">
                          <a:solidFill>
                            <a:schemeClr val="tx1"/>
                          </a:solidFill>
                          <a:latin typeface="Meiryo UI" panose="020B0604030504040204" pitchFamily="50" charset="-128"/>
                          <a:ea typeface="Meiryo UI" panose="020B0604030504040204" pitchFamily="50" charset="-128"/>
                        </a:rPr>
                        <a:t>38.3%</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rowSpan="2">
                  <a:txBody>
                    <a:bodyPr/>
                    <a:lstStyle/>
                    <a:p>
                      <a:pPr algn="r">
                        <a:lnSpc>
                          <a:spcPct val="100000"/>
                        </a:lnSpc>
                      </a:pPr>
                      <a:r>
                        <a:rPr kumimoji="1" lang="en-US" altLang="ja-JP" sz="900" u="sng" dirty="0">
                          <a:latin typeface="Meiryo UI" panose="020B0604030504040204" pitchFamily="50" charset="-128"/>
                          <a:ea typeface="Meiryo UI" panose="020B0604030504040204" pitchFamily="50" charset="-128"/>
                        </a:rPr>
                        <a:t>60%</a:t>
                      </a:r>
                      <a:r>
                        <a:rPr kumimoji="1" lang="ja-JP" altLang="en-US" sz="900" u="sng" dirty="0">
                          <a:latin typeface="Meiryo UI" panose="020B0604030504040204" pitchFamily="50" charset="-128"/>
                          <a:ea typeface="Meiryo UI" panose="020B0604030504040204" pitchFamily="50" charset="-128"/>
                        </a:rPr>
                        <a:t>以上</a:t>
                      </a:r>
                      <a:endParaRPr kumimoji="1" lang="en-US" altLang="ja-JP" sz="900" u="sng" dirty="0">
                        <a:latin typeface="Meiryo UI" panose="020B0604030504040204" pitchFamily="50" charset="-128"/>
                        <a:ea typeface="Meiryo UI" panose="020B0604030504040204" pitchFamily="50" charset="-128"/>
                      </a:endParaRPr>
                    </a:p>
                    <a:p>
                      <a:pPr algn="r">
                        <a:lnSpc>
                          <a:spcPct val="100000"/>
                        </a:lnSpc>
                      </a:pPr>
                      <a:endParaRPr kumimoji="1" lang="en-US" altLang="ja-JP" sz="900" u="none" dirty="0">
                        <a:latin typeface="Meiryo UI" panose="020B0604030504040204" pitchFamily="50" charset="-128"/>
                        <a:ea typeface="Meiryo UI" panose="020B0604030504040204" pitchFamily="50" charset="-128"/>
                      </a:endParaRPr>
                    </a:p>
                    <a:p>
                      <a:pPr algn="r">
                        <a:lnSpc>
                          <a:spcPct val="100000"/>
                        </a:lnSpc>
                      </a:pPr>
                      <a:r>
                        <a:rPr kumimoji="1" lang="en-US" altLang="ja-JP" sz="900" u="none" dirty="0">
                          <a:latin typeface="Meiryo UI" panose="020B0604030504040204" pitchFamily="50" charset="-128"/>
                          <a:ea typeface="Meiryo UI" panose="020B0604030504040204" pitchFamily="50" charset="-128"/>
                        </a:rPr>
                        <a:t>15%</a:t>
                      </a:r>
                      <a:r>
                        <a:rPr kumimoji="1" lang="ja-JP" altLang="en-US" sz="900" u="none" dirty="0">
                          <a:latin typeface="Meiryo UI" panose="020B0604030504040204" pitchFamily="50" charset="-128"/>
                          <a:ea typeface="Meiryo UI" panose="020B0604030504040204" pitchFamily="50" charset="-128"/>
                        </a:rPr>
                        <a:t>以下</a:t>
                      </a:r>
                      <a:endParaRPr kumimoji="1" lang="en-US" altLang="ja-JP" sz="900" u="none" dirty="0">
                        <a:latin typeface="Meiryo UI" panose="020B0604030504040204" pitchFamily="50" charset="-128"/>
                        <a:ea typeface="Meiryo UI" panose="020B0604030504040204" pitchFamily="50" charset="-128"/>
                      </a:endParaRPr>
                    </a:p>
                    <a:p>
                      <a:pPr algn="r">
                        <a:lnSpc>
                          <a:spcPct val="100000"/>
                        </a:lnSpc>
                      </a:pPr>
                      <a:r>
                        <a:rPr kumimoji="1" lang="en-US" altLang="ja-JP" sz="900" u="none" dirty="0">
                          <a:latin typeface="Meiryo UI" panose="020B0604030504040204" pitchFamily="50" charset="-128"/>
                          <a:ea typeface="Meiryo UI" panose="020B0604030504040204" pitchFamily="50" charset="-128"/>
                        </a:rPr>
                        <a:t>350</a:t>
                      </a:r>
                      <a:r>
                        <a:rPr kumimoji="1" lang="ja-JP" altLang="en-US" sz="900" u="none" dirty="0">
                          <a:latin typeface="Meiryo UI" panose="020B0604030504040204" pitchFamily="50" charset="-128"/>
                          <a:ea typeface="Meiryo UI" panose="020B0604030504040204" pitchFamily="50" charset="-128"/>
                        </a:rPr>
                        <a:t>ｇ以上</a:t>
                      </a:r>
                      <a:endParaRPr kumimoji="1" lang="en-US" altLang="ja-JP" sz="900" u="none" dirty="0">
                        <a:latin typeface="Meiryo UI" panose="020B0604030504040204" pitchFamily="50" charset="-128"/>
                        <a:ea typeface="Meiryo UI" panose="020B0604030504040204" pitchFamily="50" charset="-128"/>
                      </a:endParaRPr>
                    </a:p>
                    <a:p>
                      <a:pPr algn="r">
                        <a:lnSpc>
                          <a:spcPct val="100000"/>
                        </a:lnSpc>
                      </a:pPr>
                      <a:r>
                        <a:rPr kumimoji="1" lang="en-US" altLang="ja-JP" sz="900" u="sng" dirty="0">
                          <a:latin typeface="Meiryo UI" panose="020B0604030504040204" pitchFamily="50" charset="-128"/>
                          <a:ea typeface="Meiryo UI" panose="020B0604030504040204" pitchFamily="50" charset="-128"/>
                        </a:rPr>
                        <a:t>200</a:t>
                      </a:r>
                      <a:r>
                        <a:rPr kumimoji="1" lang="ja-JP" altLang="en-US" sz="900" u="sng" dirty="0">
                          <a:latin typeface="Meiryo UI" panose="020B0604030504040204" pitchFamily="50" charset="-128"/>
                          <a:ea typeface="Meiryo UI" panose="020B0604030504040204" pitchFamily="50" charset="-128"/>
                        </a:rPr>
                        <a:t>ｇ</a:t>
                      </a:r>
                      <a:endParaRPr kumimoji="1" lang="en-US" altLang="ja-JP" sz="900" u="sng" dirty="0">
                        <a:latin typeface="Meiryo UI" panose="020B0604030504040204" pitchFamily="50" charset="-128"/>
                        <a:ea typeface="Meiryo UI" panose="020B0604030504040204" pitchFamily="50" charset="-128"/>
                      </a:endParaRPr>
                    </a:p>
                    <a:p>
                      <a:pPr algn="r">
                        <a:lnSpc>
                          <a:spcPct val="100000"/>
                        </a:lnSpc>
                      </a:pPr>
                      <a:r>
                        <a:rPr kumimoji="1" lang="en-US" altLang="ja-JP" sz="900" u="sng" dirty="0">
                          <a:latin typeface="Meiryo UI" panose="020B0604030504040204" pitchFamily="50" charset="-128"/>
                          <a:ea typeface="Meiryo UI" panose="020B0604030504040204" pitchFamily="50" charset="-128"/>
                        </a:rPr>
                        <a:t>7g</a:t>
                      </a:r>
                      <a:r>
                        <a:rPr kumimoji="1" lang="ja-JP" altLang="en-US" sz="900" u="sng" dirty="0">
                          <a:latin typeface="Meiryo UI" panose="020B0604030504040204" pitchFamily="50" charset="-128"/>
                          <a:ea typeface="Meiryo UI" panose="020B0604030504040204" pitchFamily="50" charset="-128"/>
                        </a:rPr>
                        <a:t>未満</a:t>
                      </a:r>
                      <a:endParaRPr kumimoji="1" lang="en-US" altLang="ja-JP" sz="900" u="sng" dirty="0">
                        <a:latin typeface="Meiryo UI" panose="020B0604030504040204" pitchFamily="50" charset="-128"/>
                        <a:ea typeface="Meiryo UI" panose="020B0604030504040204" pitchFamily="50" charset="-128"/>
                      </a:endParaRPr>
                    </a:p>
                    <a:p>
                      <a:pPr algn="r">
                        <a:lnSpc>
                          <a:spcPct val="100000"/>
                        </a:lnSpc>
                      </a:pPr>
                      <a:r>
                        <a:rPr kumimoji="1" lang="en-US" altLang="ja-JP" sz="900" u="sng" dirty="0">
                          <a:latin typeface="Meiryo UI" panose="020B0604030504040204" pitchFamily="50" charset="-128"/>
                          <a:ea typeface="Meiryo UI" panose="020B0604030504040204" pitchFamily="50" charset="-128"/>
                        </a:rPr>
                        <a:t>70%</a:t>
                      </a:r>
                      <a:r>
                        <a:rPr kumimoji="1" lang="ja-JP" altLang="en-US" sz="900" u="sng" dirty="0">
                          <a:latin typeface="Meiryo UI" panose="020B0604030504040204" pitchFamily="50" charset="-128"/>
                          <a:ea typeface="Meiryo UI" panose="020B0604030504040204" pitchFamily="50" charset="-128"/>
                        </a:rPr>
                        <a:t>以上</a:t>
                      </a:r>
                      <a:endParaRPr kumimoji="1" lang="en-US" altLang="ja-JP" sz="900" u="sng" dirty="0">
                        <a:latin typeface="Meiryo UI" panose="020B0604030504040204" pitchFamily="50" charset="-128"/>
                        <a:ea typeface="Meiryo UI" panose="020B0604030504040204" pitchFamily="50" charset="-128"/>
                      </a:endParaRPr>
                    </a:p>
                    <a:p>
                      <a:pPr algn="r">
                        <a:lnSpc>
                          <a:spcPct val="100000"/>
                        </a:lnSpc>
                      </a:pPr>
                      <a:endParaRPr kumimoji="1" lang="en-US" altLang="ja-JP" sz="900" u="none" dirty="0">
                        <a:latin typeface="Meiryo UI" panose="020B0604030504040204" pitchFamily="50" charset="-128"/>
                        <a:ea typeface="Meiryo UI" panose="020B0604030504040204" pitchFamily="50" charset="-128"/>
                      </a:endParaRPr>
                    </a:p>
                    <a:p>
                      <a:pPr algn="r">
                        <a:lnSpc>
                          <a:spcPct val="100000"/>
                        </a:lnSpc>
                      </a:pPr>
                      <a:r>
                        <a:rPr kumimoji="1" lang="en-US" altLang="ja-JP" sz="900" u="sng" dirty="0">
                          <a:latin typeface="Meiryo UI" panose="020B0604030504040204" pitchFamily="50" charset="-128"/>
                          <a:ea typeface="Meiryo UI" panose="020B0604030504040204" pitchFamily="50" charset="-128"/>
                        </a:rPr>
                        <a:t>130</a:t>
                      </a:r>
                      <a:r>
                        <a:rPr kumimoji="1" lang="ja-JP" altLang="en-US" sz="900" u="sng" dirty="0">
                          <a:latin typeface="Meiryo UI" panose="020B0604030504040204" pitchFamily="50" charset="-128"/>
                          <a:ea typeface="Meiryo UI" panose="020B0604030504040204" pitchFamily="50" charset="-128"/>
                        </a:rPr>
                        <a:t>回以上</a:t>
                      </a:r>
                      <a:endParaRPr kumimoji="1" lang="en-US" altLang="ja-JP" sz="900" u="sng" dirty="0">
                        <a:latin typeface="Meiryo UI" panose="020B0604030504040204" pitchFamily="50" charset="-128"/>
                        <a:ea typeface="Meiryo UI" panose="020B0604030504040204" pitchFamily="50" charset="-128"/>
                      </a:endParaRPr>
                    </a:p>
                    <a:p>
                      <a:pPr algn="r">
                        <a:lnSpc>
                          <a:spcPct val="100000"/>
                        </a:lnSpc>
                      </a:pPr>
                      <a:endParaRPr kumimoji="1" lang="en-US" altLang="ja-JP" sz="900" u="none" dirty="0">
                        <a:latin typeface="Meiryo UI" panose="020B0604030504040204" pitchFamily="50" charset="-128"/>
                        <a:ea typeface="Meiryo UI" panose="020B0604030504040204" pitchFamily="50" charset="-128"/>
                      </a:endParaRPr>
                    </a:p>
                    <a:p>
                      <a:pPr algn="r">
                        <a:lnSpc>
                          <a:spcPct val="100000"/>
                        </a:lnSpc>
                      </a:pPr>
                      <a:r>
                        <a:rPr kumimoji="1" lang="en-US" altLang="ja-JP" sz="900" u="sng" dirty="0">
                          <a:latin typeface="Meiryo UI" panose="020B0604030504040204" pitchFamily="50" charset="-128"/>
                          <a:ea typeface="Meiryo UI" panose="020B0604030504040204" pitchFamily="50" charset="-128"/>
                        </a:rPr>
                        <a:t>2,000</a:t>
                      </a:r>
                      <a:r>
                        <a:rPr kumimoji="1" lang="ja-JP" altLang="en-US" sz="900" u="sng" dirty="0">
                          <a:latin typeface="Meiryo UI" panose="020B0604030504040204" pitchFamily="50" charset="-128"/>
                          <a:ea typeface="Meiryo UI" panose="020B0604030504040204" pitchFamily="50" charset="-128"/>
                        </a:rPr>
                        <a:t>件</a:t>
                      </a:r>
                      <a:endParaRPr kumimoji="1" lang="en-US" altLang="ja-JP" sz="900" u="sng" dirty="0">
                        <a:latin typeface="Meiryo UI" panose="020B0604030504040204" pitchFamily="50" charset="-128"/>
                        <a:ea typeface="Meiryo UI" panose="020B0604030504040204" pitchFamily="50" charset="-128"/>
                      </a:endParaRPr>
                    </a:p>
                    <a:p>
                      <a:pPr algn="r">
                        <a:lnSpc>
                          <a:spcPct val="100000"/>
                        </a:lnSpc>
                      </a:pPr>
                      <a:r>
                        <a:rPr kumimoji="1" lang="ja-JP" altLang="en-US" sz="900" u="none" dirty="0">
                          <a:latin typeface="Meiryo UI" panose="020B0604030504040204" pitchFamily="50" charset="-128"/>
                          <a:ea typeface="Meiryo UI" panose="020B0604030504040204" pitchFamily="50" charset="-128"/>
                        </a:rPr>
                        <a:t>週</a:t>
                      </a:r>
                      <a:r>
                        <a:rPr kumimoji="1" lang="en-US" altLang="ja-JP" sz="900" u="none" dirty="0">
                          <a:latin typeface="Meiryo UI" panose="020B0604030504040204" pitchFamily="50" charset="-128"/>
                          <a:ea typeface="Meiryo UI" panose="020B0604030504040204" pitchFamily="50" charset="-128"/>
                        </a:rPr>
                        <a:t>11</a:t>
                      </a:r>
                      <a:r>
                        <a:rPr kumimoji="1" lang="ja-JP" altLang="en-US" sz="900" u="none" dirty="0">
                          <a:latin typeface="Meiryo UI" panose="020B0604030504040204" pitchFamily="50" charset="-128"/>
                          <a:ea typeface="Meiryo UI" panose="020B0604030504040204" pitchFamily="50" charset="-128"/>
                        </a:rPr>
                        <a:t>回以上</a:t>
                      </a:r>
                      <a:endParaRPr kumimoji="1" lang="en-US" altLang="ja-JP" sz="900" u="none" dirty="0">
                        <a:latin typeface="Meiryo UI" panose="020B0604030504040204" pitchFamily="50" charset="-128"/>
                        <a:ea typeface="Meiryo UI" panose="020B0604030504040204" pitchFamily="50" charset="-128"/>
                      </a:endParaRPr>
                    </a:p>
                    <a:p>
                      <a:pPr algn="r">
                        <a:lnSpc>
                          <a:spcPct val="100000"/>
                        </a:lnSpc>
                      </a:pPr>
                      <a:r>
                        <a:rPr kumimoji="1" lang="en-US" altLang="ja-JP" sz="900" u="sng" dirty="0">
                          <a:latin typeface="Meiryo UI" panose="020B0604030504040204" pitchFamily="50" charset="-128"/>
                          <a:ea typeface="Meiryo UI" panose="020B0604030504040204" pitchFamily="50" charset="-128"/>
                        </a:rPr>
                        <a:t>40%</a:t>
                      </a:r>
                      <a:r>
                        <a:rPr kumimoji="1" lang="ja-JP" altLang="en-US" sz="900" u="sng" dirty="0">
                          <a:latin typeface="Meiryo UI" panose="020B0604030504040204" pitchFamily="50" charset="-128"/>
                          <a:ea typeface="Meiryo UI" panose="020B0604030504040204" pitchFamily="50" charset="-128"/>
                        </a:rPr>
                        <a:t>以上</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13742267"/>
                  </a:ext>
                </a:extLst>
              </a:tr>
              <a:tr h="1936422">
                <a:tc>
                  <a:txBody>
                    <a:bodyPr/>
                    <a:lstStyle/>
                    <a:p>
                      <a:pPr algn="l">
                        <a:lnSpc>
                          <a:spcPct val="100000"/>
                        </a:lnSpc>
                      </a:pPr>
                      <a:r>
                        <a:rPr kumimoji="1" lang="ja-JP" altLang="en-US" sz="900" dirty="0">
                          <a:latin typeface="Meiryo UI" panose="020B0604030504040204" pitchFamily="50" charset="-128"/>
                          <a:ea typeface="Meiryo UI" panose="020B0604030504040204" pitchFamily="50" charset="-128"/>
                        </a:rPr>
                        <a:t>生涯を通じて健やかな生活を送ることができる</a:t>
                      </a:r>
                      <a:endParaRPr kumimoji="1" lang="en-US" altLang="ja-JP" sz="900" dirty="0">
                        <a:latin typeface="Meiryo UI" panose="020B0604030504040204" pitchFamily="50" charset="-128"/>
                        <a:ea typeface="Meiryo UI" panose="020B0604030504040204" pitchFamily="50" charset="-128"/>
                      </a:endParaRPr>
                    </a:p>
                    <a:p>
                      <a:pPr algn="l">
                        <a:lnSpc>
                          <a:spcPct val="100000"/>
                        </a:lnSpc>
                      </a:pPr>
                      <a:r>
                        <a:rPr kumimoji="1" lang="ja-JP" altLang="en-US" sz="900" dirty="0">
                          <a:latin typeface="Meiryo UI" panose="020B0604030504040204" pitchFamily="50" charset="-128"/>
                          <a:ea typeface="Meiryo UI" panose="020B0604030504040204" pitchFamily="50" charset="-128"/>
                        </a:rPr>
                        <a:t>よう、栄養バランスのとれた食事、朝食や野菜摂取、食塩をとりすぎないこと、よく噛んで食べること、適正体重等の重要性を理解し、習慣的に実践します。</a:t>
                      </a:r>
                    </a:p>
                    <a:p>
                      <a:pPr algn="l">
                        <a:lnSpc>
                          <a:spcPct val="100000"/>
                        </a:lnSpc>
                      </a:pPr>
                      <a:endParaRPr kumimoji="1" lang="ja-JP" altLang="en-US" sz="900" dirty="0">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vMerge="1">
                  <a:txBody>
                    <a:bodyPr/>
                    <a:lstStyle/>
                    <a:p>
                      <a:pPr>
                        <a:lnSpc>
                          <a:spcPts val="800"/>
                        </a:lnSpc>
                      </a:pPr>
                      <a:endParaRPr kumimoji="1" lang="ja-JP" altLang="en-US" sz="800" dirty="0">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vMerge="1">
                  <a:txBody>
                    <a:bodyPr/>
                    <a:lstStyle/>
                    <a:p>
                      <a:pPr algn="l">
                        <a:lnSpc>
                          <a:spcPts val="800"/>
                        </a:lnSpc>
                      </a:pPr>
                      <a:endParaRPr kumimoji="1" lang="ja-JP" altLang="en-US" sz="800" dirty="0">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ysDot"/>
                      <a:round/>
                      <a:headEnd type="none" w="med" len="med"/>
                      <a:tailEnd type="none" w="med" len="med"/>
                    </a:lnT>
                    <a:lnB w="3175" cap="flat" cmpd="sng" algn="ctr">
                      <a:solidFill>
                        <a:schemeClr val="tx1"/>
                      </a:solidFill>
                      <a:prstDash val="solid"/>
                      <a:round/>
                      <a:headEnd type="none" w="med" len="med"/>
                      <a:tailEnd type="none" w="med" len="med"/>
                    </a:lnB>
                    <a:noFill/>
                  </a:tcPr>
                </a:tc>
                <a:tc vMerge="1">
                  <a:txBody>
                    <a:bodyPr/>
                    <a:lstStyle/>
                    <a:p>
                      <a:endParaRPr kumimoji="1" lang="ja-JP" altLang="en-US"/>
                    </a:p>
                  </a:txBody>
                  <a:tcPr/>
                </a:tc>
                <a:tc vMerge="1">
                  <a:txBody>
                    <a:bodyPr/>
                    <a:lstStyle/>
                    <a:p>
                      <a:endParaRPr kumimoji="1" lang="ja-JP" altLang="en-US"/>
                    </a:p>
                  </a:txBody>
                  <a:tcPr/>
                </a:tc>
                <a:extLst>
                  <a:ext uri="{0D108BD9-81ED-4DB2-BD59-A6C34878D82A}">
                    <a16:rowId xmlns:a16="http://schemas.microsoft.com/office/drawing/2014/main" val="4159130645"/>
                  </a:ext>
                </a:extLst>
              </a:tr>
            </a:tbl>
          </a:graphicData>
        </a:graphic>
      </p:graphicFrame>
      <p:grpSp>
        <p:nvGrpSpPr>
          <p:cNvPr id="8" name="グループ化 7"/>
          <p:cNvGrpSpPr/>
          <p:nvPr/>
        </p:nvGrpSpPr>
        <p:grpSpPr>
          <a:xfrm>
            <a:off x="57000" y="3068960"/>
            <a:ext cx="9802666" cy="636631"/>
            <a:chOff x="112974" y="2815490"/>
            <a:chExt cx="9802666" cy="476735"/>
          </a:xfrm>
        </p:grpSpPr>
        <p:sp>
          <p:nvSpPr>
            <p:cNvPr id="3" name="正方形/長方形 2">
              <a:extLst>
                <a:ext uri="{FF2B5EF4-FFF2-40B4-BE49-F238E27FC236}">
                  <a16:creationId xmlns:a16="http://schemas.microsoft.com/office/drawing/2014/main" id="{318CCF78-586E-E940-576A-E68CFD2854FC}"/>
                </a:ext>
              </a:extLst>
            </p:cNvPr>
            <p:cNvSpPr/>
            <p:nvPr/>
          </p:nvSpPr>
          <p:spPr>
            <a:xfrm>
              <a:off x="112974" y="2815490"/>
              <a:ext cx="2160000" cy="180000"/>
            </a:xfrm>
            <a:prstGeom prst="rect">
              <a:avLst/>
            </a:prstGeom>
            <a:solidFill>
              <a:schemeClr val="accent1">
                <a:lumMod val="60000"/>
                <a:lumOff val="40000"/>
              </a:schemeClr>
            </a:solidFill>
            <a:ln w="3175">
              <a:solidFill>
                <a:schemeClr val="tx1"/>
              </a:solidFill>
              <a:prstDash val="solid"/>
            </a:ln>
          </p:spPr>
          <p:style>
            <a:lnRef idx="2">
              <a:schemeClr val="accent6"/>
            </a:lnRef>
            <a:fillRef idx="1">
              <a:schemeClr val="lt1"/>
            </a:fillRef>
            <a:effectRef idx="0">
              <a:schemeClr val="accent6"/>
            </a:effectRef>
            <a:fontRef idx="minor">
              <a:schemeClr val="dk1"/>
            </a:fontRef>
          </p:style>
          <p:txBody>
            <a:bodyPr wrap="square" lIns="0" tIns="0" rIns="0" bIns="0" rtlCol="0" anchor="ctr" anchorCtr="0">
              <a:normAutofit/>
            </a:bodyPr>
            <a:lstStyle/>
            <a:p>
              <a:r>
                <a:rPr lang="ja-JP" altLang="en-US" sz="900" b="1" dirty="0">
                  <a:solidFill>
                    <a:schemeClr val="bg1"/>
                  </a:solidFill>
                  <a:latin typeface="Meiryo UI" panose="020B0604030504040204" pitchFamily="50" charset="-128"/>
                  <a:ea typeface="Meiryo UI" panose="020B0604030504040204" pitchFamily="50" charset="-128"/>
                </a:rPr>
                <a:t>　</a:t>
              </a:r>
              <a:r>
                <a:rPr lang="ja-JP" altLang="en-US" sz="1000" b="1" dirty="0">
                  <a:solidFill>
                    <a:sysClr val="windowText" lastClr="000000"/>
                  </a:solidFill>
                  <a:latin typeface="Meiryo UI" panose="020B0604030504040204" pitchFamily="50" charset="-128"/>
                  <a:ea typeface="Meiryo UI" panose="020B0604030504040204" pitchFamily="50" charset="-128"/>
                </a:rPr>
                <a:t>第</a:t>
              </a:r>
              <a:r>
                <a:rPr lang="en-US" altLang="ja-JP" sz="1000" b="1" dirty="0">
                  <a:solidFill>
                    <a:sysClr val="windowText" lastClr="000000"/>
                  </a:solidFill>
                  <a:latin typeface="Meiryo UI" panose="020B0604030504040204" pitchFamily="50" charset="-128"/>
                  <a:ea typeface="Meiryo UI" panose="020B0604030504040204" pitchFamily="50" charset="-128"/>
                </a:rPr>
                <a:t>4</a:t>
              </a:r>
              <a:r>
                <a:rPr lang="ja-JP" altLang="en-US" sz="1000" b="1" dirty="0">
                  <a:solidFill>
                    <a:sysClr val="windowText" lastClr="000000"/>
                  </a:solidFill>
                  <a:latin typeface="Meiryo UI" panose="020B0604030504040204" pitchFamily="50" charset="-128"/>
                  <a:ea typeface="Meiryo UI" panose="020B0604030504040204" pitchFamily="50" charset="-128"/>
                </a:rPr>
                <a:t>章　</a:t>
              </a:r>
              <a:r>
                <a:rPr lang="ja-JP" altLang="en-US" sz="1000" dirty="0">
                  <a:solidFill>
                    <a:sysClr val="windowText" lastClr="000000"/>
                  </a:solidFill>
                  <a:latin typeface="Meiryo UI" panose="020B0604030504040204" pitchFamily="50" charset="-128"/>
                  <a:ea typeface="Meiryo UI" panose="020B0604030504040204" pitchFamily="50" charset="-128"/>
                </a:rPr>
                <a:t>基本的な考え方</a:t>
              </a:r>
              <a:endParaRPr kumimoji="1" lang="ja-JP" altLang="en-US" sz="800" dirty="0">
                <a:solidFill>
                  <a:sysClr val="windowText" lastClr="00000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3F15753C-65CF-DC4F-39AC-F048A77729C2}"/>
                </a:ext>
              </a:extLst>
            </p:cNvPr>
            <p:cNvSpPr/>
            <p:nvPr/>
          </p:nvSpPr>
          <p:spPr>
            <a:xfrm>
              <a:off x="118678" y="2995684"/>
              <a:ext cx="9796962" cy="296541"/>
            </a:xfrm>
            <a:prstGeom prst="rect">
              <a:avLst/>
            </a:prstGeom>
            <a:ln w="3175">
              <a:solidFill>
                <a:schemeClr val="tx1"/>
              </a:solidFill>
              <a:prstDash val="solid"/>
            </a:ln>
          </p:spPr>
          <p:style>
            <a:lnRef idx="2">
              <a:schemeClr val="accent6"/>
            </a:lnRef>
            <a:fillRef idx="1">
              <a:schemeClr val="lt1"/>
            </a:fillRef>
            <a:effectRef idx="0">
              <a:schemeClr val="accent6"/>
            </a:effectRef>
            <a:fontRef idx="minor">
              <a:schemeClr val="dk1"/>
            </a:fontRef>
          </p:style>
          <p:txBody>
            <a:bodyPr wrap="square" lIns="72000" tIns="72000" rIns="72000" bIns="72000" rtlCol="0" anchor="ctr" anchorCtr="0">
              <a:noAutofit/>
            </a:bodyPr>
            <a:lstStyle/>
            <a:p>
              <a:r>
                <a:rPr kumimoji="1" lang="en-US" altLang="ja-JP" sz="900" b="1" dirty="0">
                  <a:solidFill>
                    <a:prstClr val="black"/>
                  </a:solidFill>
                  <a:latin typeface="Meiryo UI" panose="020B0604030504040204" pitchFamily="50" charset="-128"/>
                  <a:ea typeface="Meiryo UI" panose="020B0604030504040204" pitchFamily="50" charset="-128"/>
                </a:rPr>
                <a:t>【</a:t>
              </a:r>
              <a:r>
                <a:rPr kumimoji="1" lang="ja-JP" altLang="en-US" sz="900" b="1" dirty="0">
                  <a:solidFill>
                    <a:prstClr val="black"/>
                  </a:solidFill>
                  <a:latin typeface="Meiryo UI" panose="020B0604030504040204" pitchFamily="50" charset="-128"/>
                  <a:ea typeface="Meiryo UI" panose="020B0604030504040204" pitchFamily="50" charset="-128"/>
                </a:rPr>
                <a:t>基本理念</a:t>
              </a:r>
              <a:r>
                <a:rPr kumimoji="1" lang="en-US" altLang="ja-JP" sz="900" b="1"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全ての府民が健やかで心豊かに生活できる活力ある社会</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いのち輝く健康未来都市・大阪の実現</a:t>
              </a:r>
              <a:r>
                <a:rPr lang="en-US" altLang="ja-JP" sz="900"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　</a:t>
              </a:r>
              <a:r>
                <a:rPr lang="en-US" altLang="ja-JP" sz="900" b="1" dirty="0">
                  <a:solidFill>
                    <a:prstClr val="black"/>
                  </a:solidFill>
                  <a:latin typeface="Meiryo UI" panose="020B0604030504040204" pitchFamily="50" charset="-128"/>
                  <a:ea typeface="Meiryo UI" panose="020B0604030504040204" pitchFamily="50" charset="-128"/>
                </a:rPr>
                <a:t>【</a:t>
              </a:r>
              <a:r>
                <a:rPr lang="ja-JP" altLang="en-US" sz="900" b="1" dirty="0">
                  <a:solidFill>
                    <a:prstClr val="black"/>
                  </a:solidFill>
                  <a:latin typeface="Meiryo UI" panose="020B0604030504040204" pitchFamily="50" charset="-128"/>
                  <a:ea typeface="Meiryo UI" panose="020B0604030504040204" pitchFamily="50" charset="-128"/>
                </a:rPr>
                <a:t>基本方針</a:t>
              </a:r>
              <a:r>
                <a:rPr lang="en-US" altLang="ja-JP" sz="900" b="1" dirty="0">
                  <a:solidFill>
                    <a:prstClr val="black"/>
                  </a:solidFill>
                  <a:latin typeface="Meiryo UI" panose="020B0604030504040204" pitchFamily="50" charset="-128"/>
                  <a:ea typeface="Meiryo UI" panose="020B0604030504040204" pitchFamily="50" charset="-128"/>
                </a:rPr>
                <a:t>】</a:t>
              </a:r>
              <a:r>
                <a:rPr lang="ja-JP" altLang="en-US" sz="900" b="1"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健康的な食生活の実践と食に関する理解の促進</a:t>
              </a:r>
              <a:r>
                <a:rPr lang="en-US" altLang="ja-JP" sz="900" dirty="0">
                  <a:solidFill>
                    <a:prstClr val="black"/>
                  </a:solidFill>
                  <a:latin typeface="Meiryo UI" panose="020B0604030504040204" pitchFamily="50" charset="-128"/>
                  <a:ea typeface="Meiryo UI" panose="020B0604030504040204" pitchFamily="50" charset="-128"/>
                </a:rPr>
                <a:t>/</a:t>
              </a:r>
              <a:r>
                <a:rPr kumimoji="1" lang="ja-JP" altLang="en-US" sz="900" dirty="0">
                  <a:solidFill>
                    <a:prstClr val="black"/>
                  </a:solidFill>
                  <a:latin typeface="Meiryo UI" panose="020B0604030504040204" pitchFamily="50" charset="-128"/>
                  <a:ea typeface="Meiryo UI" panose="020B0604030504040204" pitchFamily="50" charset="-128"/>
                </a:rPr>
                <a:t>食育を支える社会環境整備</a:t>
              </a:r>
              <a:endParaRPr kumimoji="1" lang="en-US" altLang="ja-JP" sz="900" dirty="0">
                <a:solidFill>
                  <a:prstClr val="black"/>
                </a:solidFill>
                <a:latin typeface="Meiryo UI" panose="020B0604030504040204" pitchFamily="50" charset="-128"/>
                <a:ea typeface="Meiryo UI" panose="020B0604030504040204" pitchFamily="50" charset="-128"/>
              </a:endParaRPr>
            </a:p>
            <a:p>
              <a:r>
                <a:rPr lang="en-US" altLang="ja-JP" sz="900" b="1" dirty="0">
                  <a:solidFill>
                    <a:prstClr val="black"/>
                  </a:solidFill>
                  <a:latin typeface="Meiryo UI" panose="020B0604030504040204" pitchFamily="50" charset="-128"/>
                  <a:ea typeface="Meiryo UI" panose="020B0604030504040204" pitchFamily="50" charset="-128"/>
                </a:rPr>
                <a:t>【</a:t>
              </a:r>
              <a:r>
                <a:rPr lang="ja-JP" altLang="en-US" sz="900" b="1" dirty="0">
                  <a:solidFill>
                    <a:prstClr val="black"/>
                  </a:solidFill>
                  <a:latin typeface="Meiryo UI" panose="020B0604030504040204" pitchFamily="50" charset="-128"/>
                  <a:ea typeface="Meiryo UI" panose="020B0604030504040204" pitchFamily="50" charset="-128"/>
                </a:rPr>
                <a:t>基本目標</a:t>
              </a:r>
              <a:r>
                <a:rPr lang="en-US" altLang="ja-JP" sz="900" b="1"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食を通じた健康づくり</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食を通じた豊かな心の育成</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u="sng" dirty="0">
                  <a:solidFill>
                    <a:prstClr val="black"/>
                  </a:solidFill>
                  <a:latin typeface="Meiryo UI" panose="020B0604030504040204" pitchFamily="50" charset="-128"/>
                  <a:ea typeface="Meiryo UI" panose="020B0604030504040204" pitchFamily="50" charset="-128"/>
                </a:rPr>
                <a:t>自然に健康になれる持続可能な食環境づくり</a:t>
              </a:r>
              <a:r>
                <a:rPr lang="ja-JP" altLang="en-US" sz="900" dirty="0">
                  <a:solidFill>
                    <a:prstClr val="black"/>
                  </a:solidFill>
                  <a:latin typeface="Meiryo UI" panose="020B0604030504040204" pitchFamily="50" charset="-128"/>
                  <a:ea typeface="Meiryo UI" panose="020B0604030504040204" pitchFamily="50" charset="-128"/>
                </a:rPr>
                <a:t>　　　（合言葉）野菜バリバリ朝食モリモリ！</a:t>
              </a:r>
              <a:r>
                <a:rPr lang="ja-JP" altLang="en-US" sz="900" u="sng" dirty="0">
                  <a:solidFill>
                    <a:prstClr val="black"/>
                  </a:solidFill>
                  <a:latin typeface="Meiryo UI" panose="020B0604030504040204" pitchFamily="50" charset="-128"/>
                  <a:ea typeface="Meiryo UI" panose="020B0604030504040204" pitchFamily="50" charset="-128"/>
                </a:rPr>
                <a:t>みんなでつなぐ大阪の食</a:t>
              </a:r>
              <a:endParaRPr kumimoji="1" lang="en-US" altLang="ja-JP" sz="900" u="sng" dirty="0">
                <a:solidFill>
                  <a:prstClr val="black"/>
                </a:solidFill>
                <a:latin typeface="Meiryo UI" panose="020B0604030504040204" pitchFamily="50" charset="-128"/>
                <a:ea typeface="Meiryo UI" panose="020B0604030504040204" pitchFamily="50" charset="-128"/>
              </a:endParaRPr>
            </a:p>
          </p:txBody>
        </p:sp>
        <p:sp>
          <p:nvSpPr>
            <p:cNvPr id="35" name="正方形/長方形 34">
              <a:extLst>
                <a:ext uri="{FF2B5EF4-FFF2-40B4-BE49-F238E27FC236}">
                  <a16:creationId xmlns:a16="http://schemas.microsoft.com/office/drawing/2014/main" id="{00641FFD-7389-ED97-1CA2-43EDE89977CE}"/>
                </a:ext>
              </a:extLst>
            </p:cNvPr>
            <p:cNvSpPr/>
            <p:nvPr/>
          </p:nvSpPr>
          <p:spPr>
            <a:xfrm>
              <a:off x="2268637" y="2815490"/>
              <a:ext cx="2160000" cy="180000"/>
            </a:xfrm>
            <a:prstGeom prst="rect">
              <a:avLst/>
            </a:prstGeom>
            <a:solidFill>
              <a:schemeClr val="accent1">
                <a:lumMod val="60000"/>
                <a:lumOff val="40000"/>
              </a:schemeClr>
            </a:solidFill>
            <a:ln w="3175">
              <a:solidFill>
                <a:schemeClr val="tx1"/>
              </a:solidFill>
              <a:prstDash val="solid"/>
            </a:ln>
          </p:spPr>
          <p:style>
            <a:lnRef idx="2">
              <a:schemeClr val="accent6"/>
            </a:lnRef>
            <a:fillRef idx="1">
              <a:schemeClr val="lt1"/>
            </a:fillRef>
            <a:effectRef idx="0">
              <a:schemeClr val="accent6"/>
            </a:effectRef>
            <a:fontRef idx="minor">
              <a:schemeClr val="dk1"/>
            </a:fontRef>
          </p:style>
          <p:txBody>
            <a:bodyPr wrap="square" lIns="0" tIns="0" rIns="0" bIns="0" rtlCol="0" anchor="ctr" anchorCtr="0">
              <a:normAutofit/>
            </a:bodyPr>
            <a:lstStyle/>
            <a:p>
              <a:r>
                <a:rPr lang="ja-JP" altLang="en-US" sz="900" b="1" dirty="0">
                  <a:solidFill>
                    <a:schemeClr val="bg1"/>
                  </a:solidFill>
                  <a:latin typeface="Meiryo UI" panose="020B0604030504040204" pitchFamily="50" charset="-128"/>
                  <a:ea typeface="Meiryo UI" panose="020B0604030504040204" pitchFamily="50" charset="-128"/>
                </a:rPr>
                <a:t>　</a:t>
              </a:r>
              <a:r>
                <a:rPr lang="ja-JP" altLang="en-US" sz="1000" b="1" dirty="0">
                  <a:solidFill>
                    <a:sysClr val="windowText" lastClr="000000"/>
                  </a:solidFill>
                  <a:latin typeface="Meiryo UI" panose="020B0604030504040204" pitchFamily="50" charset="-128"/>
                  <a:ea typeface="Meiryo UI" panose="020B0604030504040204" pitchFamily="50" charset="-128"/>
                </a:rPr>
                <a:t>第</a:t>
              </a:r>
              <a:r>
                <a:rPr lang="en-US" altLang="ja-JP" sz="1000" b="1" dirty="0">
                  <a:solidFill>
                    <a:sysClr val="windowText" lastClr="000000"/>
                  </a:solidFill>
                  <a:latin typeface="Meiryo UI" panose="020B0604030504040204" pitchFamily="50" charset="-128"/>
                  <a:ea typeface="Meiryo UI" panose="020B0604030504040204" pitchFamily="50" charset="-128"/>
                </a:rPr>
                <a:t>5</a:t>
              </a:r>
              <a:r>
                <a:rPr lang="ja-JP" altLang="en-US" sz="1000" b="1" dirty="0">
                  <a:solidFill>
                    <a:sysClr val="windowText" lastClr="000000"/>
                  </a:solidFill>
                  <a:latin typeface="Meiryo UI" panose="020B0604030504040204" pitchFamily="50" charset="-128"/>
                  <a:ea typeface="Meiryo UI" panose="020B0604030504040204" pitchFamily="50" charset="-128"/>
                </a:rPr>
                <a:t>章　</a:t>
              </a:r>
              <a:r>
                <a:rPr lang="ja-JP" altLang="en-US" sz="1000" dirty="0">
                  <a:solidFill>
                    <a:sysClr val="windowText" lastClr="000000"/>
                  </a:solidFill>
                  <a:latin typeface="Meiryo UI" panose="020B0604030504040204" pitchFamily="50" charset="-128"/>
                  <a:ea typeface="Meiryo UI" panose="020B0604030504040204" pitchFamily="50" charset="-128"/>
                </a:rPr>
                <a:t>取組みと目標</a:t>
              </a:r>
              <a:endParaRPr kumimoji="1" lang="ja-JP" altLang="en-US" sz="800" dirty="0">
                <a:solidFill>
                  <a:sysClr val="windowText" lastClr="000000"/>
                </a:solidFill>
                <a:latin typeface="Meiryo UI" panose="020B0604030504040204" pitchFamily="50" charset="-128"/>
                <a:ea typeface="Meiryo UI" panose="020B0604030504040204" pitchFamily="50" charset="-128"/>
              </a:endParaRPr>
            </a:p>
          </p:txBody>
        </p:sp>
      </p:grpSp>
      <p:sp>
        <p:nvSpPr>
          <p:cNvPr id="24" name="テキスト ボックス 14">
            <a:extLst>
              <a:ext uri="{FF2B5EF4-FFF2-40B4-BE49-F238E27FC236}">
                <a16:creationId xmlns:a16="http://schemas.microsoft.com/office/drawing/2014/main" id="{ABDA3D65-D784-4213-B2B9-143EF26FA169}"/>
              </a:ext>
            </a:extLst>
          </p:cNvPr>
          <p:cNvSpPr txBox="1">
            <a:spLocks noChangeArrowheads="1"/>
          </p:cNvSpPr>
          <p:nvPr/>
        </p:nvSpPr>
        <p:spPr bwMode="white">
          <a:xfrm>
            <a:off x="8830591" y="104629"/>
            <a:ext cx="1000387" cy="21531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lIns="0" tIns="0" rIns="0" bIns="0" anchor="ctr" anchorCtr="0" upright="1"/>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rtl="0">
              <a:defRPr sz="1000"/>
            </a:pPr>
            <a:endParaRPr lang="ja-JP" altLang="en-US" sz="1000" b="0" i="0" u="none" strike="noStrike" baseline="0" dirty="0">
              <a:solidFill>
                <a:srgbClr val="000000"/>
              </a:solidFill>
              <a:latin typeface="Times New Roman"/>
              <a:cs typeface="Times New Roman"/>
            </a:endParaRPr>
          </a:p>
        </p:txBody>
      </p:sp>
      <p:sp>
        <p:nvSpPr>
          <p:cNvPr id="22" name="スライド番号プレースホルダー 1">
            <a:extLst>
              <a:ext uri="{FF2B5EF4-FFF2-40B4-BE49-F238E27FC236}">
                <a16:creationId xmlns:a16="http://schemas.microsoft.com/office/drawing/2014/main" id="{24121E87-7880-483E-B942-FBCC0CFB7F7B}"/>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94</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6268390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B1AF96C3-7EA4-6CD9-00DF-56A06B787117}"/>
              </a:ext>
            </a:extLst>
          </p:cNvPr>
          <p:cNvSpPr/>
          <p:nvPr/>
        </p:nvSpPr>
        <p:spPr>
          <a:xfrm>
            <a:off x="0" y="0"/>
            <a:ext cx="9928920" cy="288000"/>
          </a:xfrm>
          <a:prstGeom prst="rect">
            <a:avLst/>
          </a:prstGeom>
          <a:solidFill>
            <a:srgbClr val="002060"/>
          </a:solidFill>
          <a:ln w="3175">
            <a:noFill/>
            <a:prstDash val="solid"/>
          </a:ln>
        </p:spPr>
        <p:style>
          <a:lnRef idx="2">
            <a:schemeClr val="accent6"/>
          </a:lnRef>
          <a:fillRef idx="1">
            <a:schemeClr val="lt1"/>
          </a:fillRef>
          <a:effectRef idx="0">
            <a:schemeClr val="accent6"/>
          </a:effectRef>
          <a:fontRef idx="minor">
            <a:schemeClr val="dk1"/>
          </a:fontRef>
        </p:style>
        <p:txBody>
          <a:bodyPr wrap="square" lIns="0" tIns="0" rIns="0" bIns="0" rtlCol="0" anchor="ctr" anchorCtr="0">
            <a:normAutofit/>
          </a:bodyPr>
          <a:lstStyle/>
          <a:p>
            <a:r>
              <a:rPr kumimoji="1" lang="ja-JP" altLang="en-US" sz="1200" b="1" dirty="0">
                <a:solidFill>
                  <a:schemeClr val="bg1"/>
                </a:solidFill>
                <a:latin typeface="ＭＳ Ｐゴシック" panose="020B0600070205080204" pitchFamily="50" charset="-128"/>
                <a:ea typeface="ＭＳ Ｐゴシック" panose="020B0600070205080204" pitchFamily="50" charset="-128"/>
              </a:rPr>
              <a:t>　　</a:t>
            </a:r>
            <a:r>
              <a:rPr kumimoji="1" lang="ja-JP" altLang="en-US" sz="1050" b="1" dirty="0">
                <a:solidFill>
                  <a:schemeClr val="bg1"/>
                </a:solidFill>
                <a:latin typeface="Meiryo UI" panose="020B0604030504040204" pitchFamily="50" charset="-128"/>
                <a:ea typeface="Meiryo UI" panose="020B0604030504040204" pitchFamily="50" charset="-128"/>
              </a:rPr>
              <a:t>第</a:t>
            </a:r>
            <a:r>
              <a:rPr kumimoji="1" lang="en-US" altLang="ja-JP" sz="1050" b="1" dirty="0">
                <a:solidFill>
                  <a:schemeClr val="bg1"/>
                </a:solidFill>
                <a:latin typeface="Meiryo UI" panose="020B0604030504040204" pitchFamily="50" charset="-128"/>
                <a:ea typeface="Meiryo UI" panose="020B0604030504040204" pitchFamily="50" charset="-128"/>
              </a:rPr>
              <a:t>4</a:t>
            </a:r>
            <a:r>
              <a:rPr kumimoji="1" lang="ja-JP" altLang="en-US" sz="1050" b="1" dirty="0">
                <a:solidFill>
                  <a:schemeClr val="bg1"/>
                </a:solidFill>
                <a:latin typeface="Meiryo UI" panose="020B0604030504040204" pitchFamily="50" charset="-128"/>
                <a:ea typeface="Meiryo UI" panose="020B0604030504040204" pitchFamily="50" charset="-128"/>
              </a:rPr>
              <a:t>次大阪府食育推進計画の概要</a:t>
            </a:r>
            <a:endParaRPr kumimoji="1" lang="ja-JP" altLang="en-US" sz="1200" b="1" dirty="0">
              <a:solidFill>
                <a:schemeClr val="bg1"/>
              </a:solidFill>
              <a:latin typeface="Meiryo UI" panose="020B0604030504040204" pitchFamily="50" charset="-128"/>
              <a:ea typeface="Meiryo UI" panose="020B0604030504040204" pitchFamily="50" charset="-128"/>
            </a:endParaRPr>
          </a:p>
        </p:txBody>
      </p:sp>
      <p:graphicFrame>
        <p:nvGraphicFramePr>
          <p:cNvPr id="30" name="表 30">
            <a:extLst>
              <a:ext uri="{FF2B5EF4-FFF2-40B4-BE49-F238E27FC236}">
                <a16:creationId xmlns:a16="http://schemas.microsoft.com/office/drawing/2014/main" id="{257D2231-94EB-84B6-E9D1-E4CB6DCD3F2A}"/>
              </a:ext>
            </a:extLst>
          </p:cNvPr>
          <p:cNvGraphicFramePr>
            <a:graphicFrameLocks noGrp="1"/>
          </p:cNvGraphicFramePr>
          <p:nvPr/>
        </p:nvGraphicFramePr>
        <p:xfrm>
          <a:off x="55049" y="461525"/>
          <a:ext cx="9792000" cy="4526280"/>
        </p:xfrm>
        <a:graphic>
          <a:graphicData uri="http://schemas.openxmlformats.org/drawingml/2006/table">
            <a:tbl>
              <a:tblPr firstRow="1" bandRow="1">
                <a:tableStyleId>{5940675A-B579-460E-94D1-54222C63F5DA}</a:tableStyleId>
              </a:tblPr>
              <a:tblGrid>
                <a:gridCol w="2232000">
                  <a:extLst>
                    <a:ext uri="{9D8B030D-6E8A-4147-A177-3AD203B41FA5}">
                      <a16:colId xmlns:a16="http://schemas.microsoft.com/office/drawing/2014/main" val="3176633737"/>
                    </a:ext>
                  </a:extLst>
                </a:gridCol>
                <a:gridCol w="3636000">
                  <a:extLst>
                    <a:ext uri="{9D8B030D-6E8A-4147-A177-3AD203B41FA5}">
                      <a16:colId xmlns:a16="http://schemas.microsoft.com/office/drawing/2014/main" val="3214850168"/>
                    </a:ext>
                  </a:extLst>
                </a:gridCol>
                <a:gridCol w="2484000">
                  <a:extLst>
                    <a:ext uri="{9D8B030D-6E8A-4147-A177-3AD203B41FA5}">
                      <a16:colId xmlns:a16="http://schemas.microsoft.com/office/drawing/2014/main" val="1275653366"/>
                    </a:ext>
                  </a:extLst>
                </a:gridCol>
                <a:gridCol w="576000">
                  <a:extLst>
                    <a:ext uri="{9D8B030D-6E8A-4147-A177-3AD203B41FA5}">
                      <a16:colId xmlns:a16="http://schemas.microsoft.com/office/drawing/2014/main" val="1281504287"/>
                    </a:ext>
                  </a:extLst>
                </a:gridCol>
                <a:gridCol w="864000">
                  <a:extLst>
                    <a:ext uri="{9D8B030D-6E8A-4147-A177-3AD203B41FA5}">
                      <a16:colId xmlns:a16="http://schemas.microsoft.com/office/drawing/2014/main" val="2024716417"/>
                    </a:ext>
                  </a:extLst>
                </a:gridCol>
              </a:tblGrid>
              <a:tr h="191617">
                <a:tc gridSpan="5">
                  <a:txBody>
                    <a:bodyPr/>
                    <a:lstStyle/>
                    <a:p>
                      <a:pPr algn="l">
                        <a:lnSpc>
                          <a:spcPct val="100000"/>
                        </a:lnSpc>
                      </a:pPr>
                      <a:r>
                        <a:rPr kumimoji="1" lang="en-US" altLang="ja-JP" sz="900" b="1" dirty="0">
                          <a:latin typeface="Meiryo UI" panose="020B0604030504040204" pitchFamily="50" charset="-128"/>
                          <a:ea typeface="Meiryo UI" panose="020B0604030504040204" pitchFamily="50" charset="-128"/>
                        </a:rPr>
                        <a:t> 【</a:t>
                      </a:r>
                      <a:r>
                        <a:rPr kumimoji="1" lang="ja-JP" altLang="en-US" sz="900" b="1" dirty="0">
                          <a:latin typeface="Meiryo UI" panose="020B0604030504040204" pitchFamily="50" charset="-128"/>
                          <a:ea typeface="Meiryo UI" panose="020B0604030504040204" pitchFamily="50" charset="-128"/>
                        </a:rPr>
                        <a:t>基本方針</a:t>
                      </a:r>
                      <a:r>
                        <a:rPr kumimoji="1" lang="en-US" altLang="ja-JP" sz="900" b="1" dirty="0">
                          <a:latin typeface="Meiryo UI" panose="020B0604030504040204" pitchFamily="50" charset="-128"/>
                          <a:ea typeface="Meiryo UI" panose="020B0604030504040204" pitchFamily="50" charset="-128"/>
                        </a:rPr>
                        <a:t>】</a:t>
                      </a:r>
                      <a:r>
                        <a:rPr kumimoji="1" lang="ja-JP" altLang="en-US" sz="900" b="1" dirty="0">
                          <a:latin typeface="Meiryo UI" panose="020B0604030504040204" pitchFamily="50" charset="-128"/>
                          <a:ea typeface="Meiryo UI" panose="020B0604030504040204" pitchFamily="50" charset="-128"/>
                        </a:rPr>
                        <a:t>　健康的な食生活の実践と食に関する理解の促進</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lnL w="3175" cap="flat" cmpd="sng" algn="ctr">
                      <a:solidFill>
                        <a:schemeClr val="tx1"/>
                      </a:solidFill>
                      <a:prstDash val="solid"/>
                      <a:round/>
                      <a:headEnd type="none" w="med" len="med"/>
                      <a:tailEnd type="none" w="med" len="med"/>
                    </a:lnL>
                  </a:tcPr>
                </a:tc>
                <a:tc hMerge="1">
                  <a:txBody>
                    <a:bodyPr/>
                    <a:lstStyle/>
                    <a:p>
                      <a:pPr algn="ctr">
                        <a:lnSpc>
                          <a:spcPts val="800"/>
                        </a:lnSpc>
                      </a:pPr>
                      <a:endParaRPr kumimoji="1" lang="ja-JP" altLang="en-US" sz="8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288328615"/>
                  </a:ext>
                </a:extLst>
              </a:tr>
              <a:tr h="191617">
                <a:tc>
                  <a:txBody>
                    <a:bodyPr/>
                    <a:lstStyle/>
                    <a:p>
                      <a:pPr algn="ctr">
                        <a:lnSpc>
                          <a:spcPct val="100000"/>
                        </a:lnSpc>
                      </a:pPr>
                      <a:r>
                        <a:rPr kumimoji="1" lang="ja-JP" altLang="en-US" sz="900" dirty="0">
                          <a:latin typeface="Meiryo UI" panose="020B0604030504040204" pitchFamily="50" charset="-128"/>
                          <a:ea typeface="Meiryo UI" panose="020B0604030504040204" pitchFamily="50" charset="-128"/>
                        </a:rPr>
                        <a:t>府民の行動目標</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kumimoji="1" lang="ja-JP" altLang="en-US" sz="900" dirty="0">
                          <a:latin typeface="Meiryo UI" panose="020B0604030504040204" pitchFamily="50" charset="-128"/>
                          <a:ea typeface="Meiryo UI" panose="020B0604030504040204" pitchFamily="50" charset="-128"/>
                        </a:rPr>
                        <a:t>具体的な取組み</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kumimoji="1" lang="ja-JP" altLang="en-US" sz="900" dirty="0">
                          <a:latin typeface="Meiryo UI" panose="020B0604030504040204" pitchFamily="50" charset="-128"/>
                          <a:ea typeface="Meiryo UI" panose="020B0604030504040204" pitchFamily="50" charset="-128"/>
                        </a:rPr>
                        <a:t>取組み</a:t>
                      </a:r>
                      <a:r>
                        <a:rPr kumimoji="1" lang="ja-JP" altLang="en-US" sz="900">
                          <a:latin typeface="Meiryo UI" panose="020B0604030504040204" pitchFamily="50" charset="-128"/>
                          <a:ea typeface="Meiryo UI" panose="020B0604030504040204" pitchFamily="50" charset="-128"/>
                        </a:rPr>
                        <a:t>の目標</a:t>
                      </a:r>
                      <a:endParaRPr kumimoji="1" lang="ja-JP" altLang="en-US" sz="9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kumimoji="1" lang="ja-JP" altLang="en-US" sz="900">
                          <a:latin typeface="Meiryo UI" panose="020B0604030504040204" pitchFamily="50" charset="-128"/>
                          <a:ea typeface="Meiryo UI" panose="020B0604030504040204" pitchFamily="50" charset="-128"/>
                        </a:rPr>
                        <a:t>現状値</a:t>
                      </a:r>
                      <a:endParaRPr kumimoji="1" lang="ja-JP" altLang="en-US" sz="9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kumimoji="1" lang="ja-JP" altLang="en-US" sz="900">
                          <a:latin typeface="Meiryo UI" panose="020B0604030504040204" pitchFamily="50" charset="-128"/>
                          <a:ea typeface="Meiryo UI" panose="020B0604030504040204" pitchFamily="50" charset="-128"/>
                        </a:rPr>
                        <a:t>目標値</a:t>
                      </a:r>
                      <a:endParaRPr kumimoji="1" lang="ja-JP" altLang="en-US" sz="9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477817604"/>
                  </a:ext>
                </a:extLst>
              </a:tr>
              <a:tr h="292468">
                <a:tc>
                  <a:txBody>
                    <a:bodyPr/>
                    <a:lstStyle/>
                    <a:p>
                      <a:pPr>
                        <a:lnSpc>
                          <a:spcPct val="100000"/>
                        </a:lnSpc>
                      </a:pPr>
                      <a:r>
                        <a:rPr kumimoji="1" lang="ja-JP" altLang="en-US" sz="900" dirty="0">
                          <a:latin typeface="Meiryo UI" panose="020B0604030504040204" pitchFamily="50" charset="-128"/>
                          <a:ea typeface="Meiryo UI" panose="020B0604030504040204" pitchFamily="50" charset="-128"/>
                        </a:rPr>
                        <a:t>▶食の安全安心の取組み</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食品の選び方や適切な調理・保管の方法等、食の安全安心に関する基礎的な知識を学び、その知識を踏まえて行動します。</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nSpc>
                          <a:spcPct val="100000"/>
                        </a:lnSpc>
                      </a:pPr>
                      <a:r>
                        <a:rPr kumimoji="1" lang="ja-JP" altLang="en-US" sz="900" dirty="0">
                          <a:latin typeface="Meiryo UI" panose="020B0604030504040204" pitchFamily="50" charset="-128"/>
                          <a:ea typeface="Meiryo UI" panose="020B0604030504040204" pitchFamily="50" charset="-128"/>
                        </a:rPr>
                        <a:t>・食の安全安心の情報提供の推進</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　正確でわかりやすい食の安全安心に関する情報の提供</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　食に関する社会の動向を踏まえた食品衛生に関する情報の提供</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・食品表示の理解促進</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　食品表示に関する基礎的知識の普及</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・リスクコミュニケーションの促進</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　食の安全に関するリスクコミュニケーションの促進</a:t>
                      </a:r>
                      <a:endParaRPr kumimoji="1" lang="en-US" altLang="ja-JP" sz="900" dirty="0">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lnSpc>
                          <a:spcPct val="100000"/>
                        </a:lnSpc>
                      </a:pPr>
                      <a:r>
                        <a:rPr kumimoji="1" lang="ja-JP" altLang="en-US" sz="900" dirty="0">
                          <a:latin typeface="Meiryo UI" panose="020B0604030504040204" pitchFamily="50" charset="-128"/>
                          <a:ea typeface="Meiryo UI" panose="020B0604030504040204" pitchFamily="50" charset="-128"/>
                        </a:rPr>
                        <a:t>・大阪府食の安全安心メールマガジンの</a:t>
                      </a:r>
                      <a:r>
                        <a:rPr kumimoji="1" lang="ja-JP" altLang="en-US" sz="900" u="sng">
                          <a:latin typeface="Meiryo UI" panose="020B0604030504040204" pitchFamily="50" charset="-128"/>
                          <a:ea typeface="Meiryo UI" panose="020B0604030504040204" pitchFamily="50" charset="-128"/>
                        </a:rPr>
                        <a:t>登録者の</a:t>
                      </a:r>
                      <a:endParaRPr kumimoji="1" lang="en-US" altLang="ja-JP" sz="900" u="sng">
                        <a:latin typeface="Meiryo UI" panose="020B0604030504040204" pitchFamily="50" charset="-128"/>
                        <a:ea typeface="Meiryo UI" panose="020B0604030504040204" pitchFamily="50" charset="-128"/>
                      </a:endParaRPr>
                    </a:p>
                    <a:p>
                      <a:pPr algn="l">
                        <a:lnSpc>
                          <a:spcPct val="100000"/>
                        </a:lnSpc>
                      </a:pPr>
                      <a:r>
                        <a:rPr kumimoji="1" lang="ja-JP" altLang="en-US" sz="900" u="none">
                          <a:latin typeface="Meiryo UI" panose="020B0604030504040204" pitchFamily="50" charset="-128"/>
                          <a:ea typeface="Meiryo UI" panose="020B0604030504040204" pitchFamily="50" charset="-128"/>
                        </a:rPr>
                        <a:t>　</a:t>
                      </a:r>
                      <a:r>
                        <a:rPr kumimoji="1" lang="ja-JP" altLang="en-US" sz="900" u="sng">
                          <a:latin typeface="Meiryo UI" panose="020B0604030504040204" pitchFamily="50" charset="-128"/>
                          <a:ea typeface="Meiryo UI" panose="020B0604030504040204" pitchFamily="50" charset="-128"/>
                        </a:rPr>
                        <a:t>増加</a:t>
                      </a:r>
                      <a:endParaRPr kumimoji="1" lang="en-US" altLang="ja-JP" sz="900" u="sng" dirty="0">
                        <a:latin typeface="Meiryo UI" panose="020B0604030504040204" pitchFamily="50" charset="-128"/>
                        <a:ea typeface="Meiryo UI" panose="020B0604030504040204" pitchFamily="50" charset="-128"/>
                      </a:endParaRPr>
                    </a:p>
                    <a:p>
                      <a:pPr algn="l">
                        <a:lnSpc>
                          <a:spcPct val="100000"/>
                        </a:lnSpc>
                      </a:pPr>
                      <a:r>
                        <a:rPr kumimoji="1" lang="ja-JP" altLang="en-US" sz="900" dirty="0">
                          <a:latin typeface="Meiryo UI" panose="020B0604030504040204" pitchFamily="50" charset="-128"/>
                          <a:ea typeface="Meiryo UI" panose="020B0604030504040204" pitchFamily="50" charset="-128"/>
                        </a:rPr>
                        <a:t>・</a:t>
                      </a:r>
                      <a:r>
                        <a:rPr kumimoji="1" lang="ja-JP" altLang="en-US" sz="900" u="sng" dirty="0">
                          <a:latin typeface="Meiryo UI" panose="020B0604030504040204" pitchFamily="50" charset="-128"/>
                          <a:ea typeface="Meiryo UI" panose="020B0604030504040204" pitchFamily="50" charset="-128"/>
                        </a:rPr>
                        <a:t>大阪府の食の安全安心関連</a:t>
                      </a:r>
                      <a:r>
                        <a:rPr kumimoji="1" lang="ja-JP" altLang="en-US" sz="900" u="sng">
                          <a:latin typeface="Meiryo UI" panose="020B0604030504040204" pitchFamily="50" charset="-128"/>
                          <a:ea typeface="Meiryo UI" panose="020B0604030504040204" pitchFamily="50" charset="-128"/>
                        </a:rPr>
                        <a:t>ホームページの</a:t>
                      </a:r>
                      <a:endParaRPr kumimoji="1" lang="en-US" altLang="ja-JP" sz="900" u="sng">
                        <a:latin typeface="Meiryo UI" panose="020B0604030504040204" pitchFamily="50" charset="-128"/>
                        <a:ea typeface="Meiryo UI" panose="020B0604030504040204" pitchFamily="50" charset="-128"/>
                      </a:endParaRPr>
                    </a:p>
                    <a:p>
                      <a:pPr algn="l">
                        <a:lnSpc>
                          <a:spcPct val="100000"/>
                        </a:lnSpc>
                      </a:pPr>
                      <a:r>
                        <a:rPr kumimoji="1" lang="ja-JP" altLang="en-US" sz="900" u="none">
                          <a:latin typeface="Meiryo UI" panose="020B0604030504040204" pitchFamily="50" charset="-128"/>
                          <a:ea typeface="Meiryo UI" panose="020B0604030504040204" pitchFamily="50" charset="-128"/>
                        </a:rPr>
                        <a:t>　</a:t>
                      </a:r>
                      <a:r>
                        <a:rPr kumimoji="1" lang="ja-JP" altLang="en-US" sz="900" u="sng">
                          <a:latin typeface="Meiryo UI" panose="020B0604030504040204" pitchFamily="50" charset="-128"/>
                          <a:ea typeface="Meiryo UI" panose="020B0604030504040204" pitchFamily="50" charset="-128"/>
                        </a:rPr>
                        <a:t>アクセス数</a:t>
                      </a:r>
                      <a:r>
                        <a:rPr kumimoji="1" lang="ja-JP" altLang="en-US" sz="900" u="sng" dirty="0">
                          <a:latin typeface="Meiryo UI" panose="020B0604030504040204" pitchFamily="50" charset="-128"/>
                          <a:ea typeface="Meiryo UI" panose="020B0604030504040204" pitchFamily="50" charset="-128"/>
                        </a:rPr>
                        <a:t>の増加</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a:lnSpc>
                          <a:spcPct val="100000"/>
                        </a:lnSpc>
                      </a:pPr>
                      <a:r>
                        <a:rPr kumimoji="1" lang="en-US" altLang="ja-JP" sz="900" u="none" dirty="0">
                          <a:solidFill>
                            <a:schemeClr val="tx1"/>
                          </a:solidFill>
                          <a:latin typeface="Meiryo UI" panose="020B0604030504040204" pitchFamily="50" charset="-128"/>
                          <a:ea typeface="Meiryo UI" panose="020B0604030504040204" pitchFamily="50" charset="-128"/>
                        </a:rPr>
                        <a:t>9,931</a:t>
                      </a:r>
                      <a:r>
                        <a:rPr kumimoji="1" lang="ja-JP" altLang="en-US" sz="900" u="none" dirty="0">
                          <a:solidFill>
                            <a:schemeClr val="tx1"/>
                          </a:solidFill>
                          <a:latin typeface="Meiryo UI" panose="020B0604030504040204" pitchFamily="50" charset="-128"/>
                          <a:ea typeface="Meiryo UI" panose="020B0604030504040204" pitchFamily="50" charset="-128"/>
                        </a:rPr>
                        <a:t>人</a:t>
                      </a:r>
                      <a:endParaRPr kumimoji="1" lang="en-US" altLang="ja-JP" sz="900" u="none" dirty="0">
                        <a:solidFill>
                          <a:schemeClr val="tx1"/>
                        </a:solidFill>
                        <a:latin typeface="Meiryo UI" panose="020B0604030504040204" pitchFamily="50" charset="-128"/>
                        <a:ea typeface="Meiryo UI" panose="020B0604030504040204" pitchFamily="50" charset="-128"/>
                      </a:endParaRPr>
                    </a:p>
                    <a:p>
                      <a:pPr algn="r">
                        <a:lnSpc>
                          <a:spcPct val="100000"/>
                        </a:lnSpc>
                      </a:pPr>
                      <a:endParaRPr kumimoji="1" lang="en-US" altLang="ja-JP" sz="900" u="sng" dirty="0">
                        <a:solidFill>
                          <a:schemeClr val="tx1"/>
                        </a:solidFill>
                        <a:latin typeface="Meiryo UI" panose="020B0604030504040204" pitchFamily="50" charset="-128"/>
                        <a:ea typeface="Meiryo UI" panose="020B0604030504040204" pitchFamily="50" charset="-128"/>
                      </a:endParaRPr>
                    </a:p>
                    <a:p>
                      <a:pPr algn="r">
                        <a:lnSpc>
                          <a:spcPct val="100000"/>
                        </a:lnSpc>
                      </a:pPr>
                      <a:r>
                        <a:rPr kumimoji="1" lang="en-US" altLang="ja-JP" sz="900" u="none" dirty="0">
                          <a:solidFill>
                            <a:schemeClr val="tx1"/>
                          </a:solidFill>
                          <a:latin typeface="Meiryo UI" panose="020B0604030504040204" pitchFamily="50" charset="-128"/>
                          <a:ea typeface="Meiryo UI" panose="020B0604030504040204" pitchFamily="50" charset="-128"/>
                        </a:rPr>
                        <a:t>45</a:t>
                      </a:r>
                      <a:r>
                        <a:rPr kumimoji="1" lang="ja-JP" altLang="en-US" sz="900" u="none" dirty="0">
                          <a:solidFill>
                            <a:schemeClr val="tx1"/>
                          </a:solidFill>
                          <a:latin typeface="Meiryo UI" panose="020B0604030504040204" pitchFamily="50" charset="-128"/>
                          <a:ea typeface="Meiryo UI" panose="020B0604030504040204" pitchFamily="50" charset="-128"/>
                        </a:rPr>
                        <a:t>万</a:t>
                      </a:r>
                      <a:r>
                        <a:rPr kumimoji="1" lang="en-US" altLang="ja-JP" sz="900" u="none" dirty="0">
                          <a:solidFill>
                            <a:schemeClr val="tx1"/>
                          </a:solidFill>
                          <a:latin typeface="Meiryo UI" panose="020B0604030504040204" pitchFamily="50" charset="-128"/>
                          <a:ea typeface="Meiryo UI" panose="020B0604030504040204" pitchFamily="50" charset="-128"/>
                        </a:rPr>
                        <a:t>PV</a:t>
                      </a:r>
                      <a:endParaRPr kumimoji="1" lang="ja-JP" altLang="en-US" sz="900" u="none" dirty="0">
                        <a:solidFill>
                          <a:schemeClr val="tx1"/>
                        </a:solidFill>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a:lnSpc>
                          <a:spcPct val="100000"/>
                        </a:lnSpc>
                      </a:pPr>
                      <a:r>
                        <a:rPr kumimoji="1" lang="en-US" altLang="ja-JP" sz="900" u="sng" dirty="0">
                          <a:latin typeface="Meiryo UI" panose="020B0604030504040204" pitchFamily="50" charset="-128"/>
                          <a:ea typeface="Meiryo UI" panose="020B0604030504040204" pitchFamily="50" charset="-128"/>
                        </a:rPr>
                        <a:t>15,000</a:t>
                      </a:r>
                      <a:r>
                        <a:rPr kumimoji="1" lang="ja-JP" altLang="en-US" sz="900" u="sng" dirty="0">
                          <a:latin typeface="Meiryo UI" panose="020B0604030504040204" pitchFamily="50" charset="-128"/>
                          <a:ea typeface="Meiryo UI" panose="020B0604030504040204" pitchFamily="50" charset="-128"/>
                        </a:rPr>
                        <a:t>人以上</a:t>
                      </a:r>
                      <a:endParaRPr kumimoji="1" lang="en-US" altLang="ja-JP" sz="900" u="sng" dirty="0">
                        <a:latin typeface="Meiryo UI" panose="020B0604030504040204" pitchFamily="50" charset="-128"/>
                        <a:ea typeface="Meiryo UI" panose="020B0604030504040204" pitchFamily="50" charset="-128"/>
                      </a:endParaRPr>
                    </a:p>
                    <a:p>
                      <a:pPr algn="r">
                        <a:lnSpc>
                          <a:spcPct val="100000"/>
                        </a:lnSpc>
                      </a:pPr>
                      <a:endParaRPr kumimoji="1" lang="en-US" altLang="ja-JP" sz="900" u="sng" dirty="0">
                        <a:latin typeface="Meiryo UI" panose="020B0604030504040204" pitchFamily="50" charset="-128"/>
                        <a:ea typeface="Meiryo UI" panose="020B0604030504040204" pitchFamily="50" charset="-128"/>
                      </a:endParaRPr>
                    </a:p>
                    <a:p>
                      <a:pPr algn="r">
                        <a:lnSpc>
                          <a:spcPct val="100000"/>
                        </a:lnSpc>
                      </a:pPr>
                      <a:r>
                        <a:rPr kumimoji="1" lang="en-US" altLang="ja-JP" sz="900" u="sng" dirty="0">
                          <a:latin typeface="Meiryo UI" panose="020B0604030504040204" pitchFamily="50" charset="-128"/>
                          <a:ea typeface="Meiryo UI" panose="020B0604030504040204" pitchFamily="50" charset="-128"/>
                        </a:rPr>
                        <a:t>120</a:t>
                      </a:r>
                      <a:r>
                        <a:rPr kumimoji="1" lang="ja-JP" altLang="en-US" sz="900" u="sng" dirty="0">
                          <a:latin typeface="Meiryo UI" panose="020B0604030504040204" pitchFamily="50" charset="-128"/>
                          <a:ea typeface="Meiryo UI" panose="020B0604030504040204" pitchFamily="50" charset="-128"/>
                        </a:rPr>
                        <a:t>万</a:t>
                      </a:r>
                      <a:r>
                        <a:rPr kumimoji="1" lang="en-US" altLang="ja-JP" sz="900" u="sng" dirty="0">
                          <a:latin typeface="Meiryo UI" panose="020B0604030504040204" pitchFamily="50" charset="-128"/>
                          <a:ea typeface="Meiryo UI" panose="020B0604030504040204" pitchFamily="50" charset="-128"/>
                        </a:rPr>
                        <a:t>PV</a:t>
                      </a:r>
                      <a:r>
                        <a:rPr kumimoji="1" lang="ja-JP" altLang="en-US" sz="900" u="sng" dirty="0">
                          <a:latin typeface="Meiryo UI" panose="020B0604030504040204" pitchFamily="50" charset="-128"/>
                          <a:ea typeface="Meiryo UI" panose="020B0604030504040204" pitchFamily="50" charset="-128"/>
                        </a:rPr>
                        <a:t>以上</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09446689"/>
                  </a:ext>
                </a:extLst>
              </a:tr>
              <a:tr h="635741">
                <a:tc>
                  <a:txBody>
                    <a:bodyPr/>
                    <a:lstStyle/>
                    <a:p>
                      <a:pPr>
                        <a:lnSpc>
                          <a:spcPct val="100000"/>
                        </a:lnSpc>
                      </a:pPr>
                      <a:r>
                        <a:rPr kumimoji="1" lang="ja-JP" altLang="en-US" sz="900" dirty="0">
                          <a:latin typeface="Meiryo UI" panose="020B0604030504040204" pitchFamily="50" charset="-128"/>
                          <a:ea typeface="Meiryo UI" panose="020B0604030504040204" pitchFamily="50" charset="-128"/>
                        </a:rPr>
                        <a:t>▶生産から消費までを通した食育の推進</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生産から消費に至る食の循環を意識し、大阪でとれる農林水産物等を積極的に利用するとともに、食品ロスの削減に主体的に取り組み、</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地域や家庭で受け継がれてきた郷土料理、</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伝統食材等の食文化を次世代に伝えます。</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00000"/>
                        </a:lnSpc>
                      </a:pPr>
                      <a:r>
                        <a:rPr kumimoji="1" lang="ja-JP" altLang="en-US" sz="900" dirty="0">
                          <a:latin typeface="Meiryo UI" panose="020B0604030504040204" pitchFamily="50" charset="-128"/>
                          <a:ea typeface="Meiryo UI" panose="020B0604030504040204" pitchFamily="50" charset="-128"/>
                        </a:rPr>
                        <a:t>・地産地消の推進</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　食の生産・流通に関する体験・交流の促進</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en-US" altLang="ja-JP" sz="900" dirty="0">
                          <a:latin typeface="Meiryo UI" panose="020B0604030504040204" pitchFamily="50" charset="-128"/>
                          <a:ea typeface="Meiryo UI" panose="020B0604030504040204" pitchFamily="50" charset="-128"/>
                        </a:rPr>
                        <a:t>  </a:t>
                      </a:r>
                      <a:r>
                        <a:rPr kumimoji="1" lang="ja-JP" altLang="en-US" sz="900" dirty="0">
                          <a:latin typeface="Meiryo UI" panose="020B0604030504040204" pitchFamily="50" charset="-128"/>
                          <a:ea typeface="Meiryo UI" panose="020B0604030504040204" pitchFamily="50" charset="-128"/>
                        </a:rPr>
                        <a:t>大阪産農林水産物の利用促進及び消費拡大</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　大阪産農林水産物を府民が身近に触れられる場の情報発信</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　</a:t>
                      </a:r>
                      <a:r>
                        <a:rPr kumimoji="1" lang="ja-JP" altLang="en-US" sz="900" u="sng" dirty="0">
                          <a:latin typeface="Meiryo UI" panose="020B0604030504040204" pitchFamily="50" charset="-128"/>
                          <a:ea typeface="Meiryo UI" panose="020B0604030504040204" pitchFamily="50" charset="-128"/>
                        </a:rPr>
                        <a:t>環境と調和のとれた持続可能な食料生産とその消費にも配慮した</a:t>
                      </a:r>
                      <a:endParaRPr kumimoji="1" lang="en-US" altLang="ja-JP" sz="900" u="sng" dirty="0">
                        <a:latin typeface="Meiryo UI" panose="020B0604030504040204" pitchFamily="50" charset="-128"/>
                        <a:ea typeface="Meiryo UI" panose="020B0604030504040204" pitchFamily="50" charset="-128"/>
                      </a:endParaRPr>
                    </a:p>
                    <a:p>
                      <a:pPr>
                        <a:lnSpc>
                          <a:spcPct val="100000"/>
                        </a:lnSpc>
                      </a:pPr>
                      <a:r>
                        <a:rPr kumimoji="1" lang="ja-JP" altLang="en-US" sz="900" u="none" dirty="0">
                          <a:latin typeface="Meiryo UI" panose="020B0604030504040204" pitchFamily="50" charset="-128"/>
                          <a:ea typeface="Meiryo UI" panose="020B0604030504040204" pitchFamily="50" charset="-128"/>
                        </a:rPr>
                        <a:t>　</a:t>
                      </a:r>
                      <a:r>
                        <a:rPr kumimoji="1" lang="ja-JP" altLang="en-US" sz="900" u="sng" dirty="0">
                          <a:latin typeface="Meiryo UI" panose="020B0604030504040204" pitchFamily="50" charset="-128"/>
                          <a:ea typeface="Meiryo UI" panose="020B0604030504040204" pitchFamily="50" charset="-128"/>
                        </a:rPr>
                        <a:t>食育の推進</a:t>
                      </a:r>
                      <a:endParaRPr kumimoji="1" lang="en-US" altLang="ja-JP" sz="900" u="sng"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・食品ロスの削減</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・食文化の継承</a:t>
                      </a:r>
                      <a:endParaRPr kumimoji="1" lang="en-US" altLang="ja-JP" sz="900" dirty="0">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lnSpc>
                          <a:spcPct val="100000"/>
                        </a:lnSpc>
                      </a:pPr>
                      <a:r>
                        <a:rPr kumimoji="1" lang="ja-JP" altLang="en-US" sz="900" dirty="0">
                          <a:latin typeface="Meiryo UI" panose="020B0604030504040204" pitchFamily="50" charset="-128"/>
                          <a:ea typeface="Meiryo UI" panose="020B0604030504040204" pitchFamily="50" charset="-128"/>
                        </a:rPr>
                        <a:t>・郷土料理等の地域や家庭で受け継がれて</a:t>
                      </a:r>
                      <a:r>
                        <a:rPr kumimoji="1" lang="ja-JP" altLang="en-US" sz="900">
                          <a:latin typeface="Meiryo UI" panose="020B0604030504040204" pitchFamily="50" charset="-128"/>
                          <a:ea typeface="Meiryo UI" panose="020B0604030504040204" pitchFamily="50" charset="-128"/>
                        </a:rPr>
                        <a:t>きた料理</a:t>
                      </a:r>
                      <a:endParaRPr kumimoji="1" lang="en-US" altLang="ja-JP" sz="900">
                        <a:latin typeface="Meiryo UI" panose="020B0604030504040204" pitchFamily="50" charset="-128"/>
                        <a:ea typeface="Meiryo UI" panose="020B0604030504040204" pitchFamily="50" charset="-128"/>
                      </a:endParaRPr>
                    </a:p>
                    <a:p>
                      <a:pPr algn="l">
                        <a:lnSpc>
                          <a:spcPct val="100000"/>
                        </a:lnSpc>
                      </a:pPr>
                      <a:r>
                        <a:rPr kumimoji="1" lang="ja-JP" altLang="en-US" sz="900">
                          <a:latin typeface="Meiryo UI" panose="020B0604030504040204" pitchFamily="50" charset="-128"/>
                          <a:ea typeface="Meiryo UI" panose="020B0604030504040204" pitchFamily="50" charset="-128"/>
                        </a:rPr>
                        <a:t>　や味、箸づかい</a:t>
                      </a:r>
                      <a:r>
                        <a:rPr kumimoji="1" lang="ja-JP" altLang="en-US" sz="900" dirty="0">
                          <a:latin typeface="Meiryo UI" panose="020B0604030504040204" pitchFamily="50" charset="-128"/>
                          <a:ea typeface="Meiryo UI" panose="020B0604030504040204" pitchFamily="50" charset="-128"/>
                        </a:rPr>
                        <a:t>等の食べ方・作法を継承し</a:t>
                      </a:r>
                      <a:r>
                        <a:rPr kumimoji="1" lang="ja-JP" altLang="en-US" sz="900">
                          <a:latin typeface="Meiryo UI" panose="020B0604030504040204" pitchFamily="50" charset="-128"/>
                          <a:ea typeface="Meiryo UI" panose="020B0604030504040204" pitchFamily="50" charset="-128"/>
                        </a:rPr>
                        <a:t>、伝えて</a:t>
                      </a:r>
                      <a:endParaRPr kumimoji="1" lang="en-US" altLang="ja-JP" sz="900">
                        <a:latin typeface="Meiryo UI" panose="020B0604030504040204" pitchFamily="50" charset="-128"/>
                        <a:ea typeface="Meiryo UI" panose="020B0604030504040204" pitchFamily="50" charset="-128"/>
                      </a:endParaRPr>
                    </a:p>
                    <a:p>
                      <a:pPr algn="l">
                        <a:lnSpc>
                          <a:spcPct val="100000"/>
                        </a:lnSpc>
                      </a:pPr>
                      <a:r>
                        <a:rPr kumimoji="1" lang="ja-JP" altLang="en-US" sz="900">
                          <a:latin typeface="Meiryo UI" panose="020B0604030504040204" pitchFamily="50" charset="-128"/>
                          <a:ea typeface="Meiryo UI" panose="020B0604030504040204" pitchFamily="50" charset="-128"/>
                        </a:rPr>
                        <a:t>　いる</a:t>
                      </a:r>
                      <a:r>
                        <a:rPr kumimoji="1" lang="ja-JP" altLang="en-US" sz="900" dirty="0">
                          <a:latin typeface="Meiryo UI" panose="020B0604030504040204" pitchFamily="50" charset="-128"/>
                          <a:ea typeface="Meiryo UI" panose="020B0604030504040204" pitchFamily="50" charset="-128"/>
                        </a:rPr>
                        <a:t>府民の割合の増加</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a:lnSpc>
                          <a:spcPct val="100000"/>
                        </a:lnSpc>
                      </a:pPr>
                      <a:r>
                        <a:rPr kumimoji="1" lang="en-US" altLang="ja-JP" sz="900" dirty="0">
                          <a:solidFill>
                            <a:schemeClr val="tx1"/>
                          </a:solidFill>
                          <a:latin typeface="Meiryo UI" panose="020B0604030504040204" pitchFamily="50" charset="-128"/>
                          <a:ea typeface="Meiryo UI" panose="020B0604030504040204" pitchFamily="50" charset="-128"/>
                        </a:rPr>
                        <a:t>58.4%</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a:lnSpc>
                          <a:spcPct val="100000"/>
                        </a:lnSpc>
                      </a:pPr>
                      <a:r>
                        <a:rPr kumimoji="1" lang="en-US" altLang="ja-JP" sz="900">
                          <a:latin typeface="Meiryo UI" panose="020B0604030504040204" pitchFamily="50" charset="-128"/>
                          <a:ea typeface="Meiryo UI" panose="020B0604030504040204" pitchFamily="50" charset="-128"/>
                        </a:rPr>
                        <a:t>30%</a:t>
                      </a:r>
                      <a:r>
                        <a:rPr kumimoji="1" lang="ja-JP" altLang="en-US" sz="900">
                          <a:latin typeface="Meiryo UI" panose="020B0604030504040204" pitchFamily="50" charset="-128"/>
                          <a:ea typeface="Meiryo UI" panose="020B0604030504040204" pitchFamily="50" charset="-128"/>
                        </a:rPr>
                        <a:t>以上</a:t>
                      </a:r>
                      <a:endParaRPr kumimoji="1" lang="ja-JP" altLang="en-US" sz="900" dirty="0">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15335243"/>
                  </a:ext>
                </a:extLst>
              </a:tr>
              <a:tr h="342003">
                <a:tc>
                  <a:txBody>
                    <a:bodyPr/>
                    <a:lstStyle/>
                    <a:p>
                      <a:pPr>
                        <a:lnSpc>
                          <a:spcPct val="100000"/>
                        </a:lnSpc>
                      </a:pPr>
                      <a:r>
                        <a:rPr kumimoji="1" lang="ja-JP" altLang="en-US" sz="900" dirty="0">
                          <a:latin typeface="Meiryo UI" panose="020B0604030504040204" pitchFamily="50" charset="-128"/>
                          <a:ea typeface="Meiryo UI" panose="020B0604030504040204" pitchFamily="50" charset="-128"/>
                        </a:rPr>
                        <a:t>▶</a:t>
                      </a:r>
                      <a:r>
                        <a:rPr kumimoji="1" lang="ja-JP" altLang="en-US" sz="900" u="sng" dirty="0">
                          <a:latin typeface="Meiryo UI" panose="020B0604030504040204" pitchFamily="50" charset="-128"/>
                          <a:ea typeface="Meiryo UI" panose="020B0604030504040204" pitchFamily="50" charset="-128"/>
                        </a:rPr>
                        <a:t>万博を契機とした食育の推進</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00000"/>
                        </a:lnSpc>
                      </a:pPr>
                      <a:r>
                        <a:rPr kumimoji="1" lang="ja-JP" altLang="en-US" sz="900" dirty="0">
                          <a:latin typeface="Meiryo UI" panose="020B0604030504040204" pitchFamily="50" charset="-128"/>
                          <a:ea typeface="Meiryo UI" panose="020B0604030504040204" pitchFamily="50" charset="-128"/>
                        </a:rPr>
                        <a:t>・</a:t>
                      </a:r>
                      <a:r>
                        <a:rPr kumimoji="1" lang="ja-JP" altLang="en-US" sz="900" u="sng" dirty="0">
                          <a:latin typeface="Meiryo UI" panose="020B0604030504040204" pitchFamily="50" charset="-128"/>
                          <a:ea typeface="Meiryo UI" panose="020B0604030504040204" pitchFamily="50" charset="-128"/>
                        </a:rPr>
                        <a:t>新たな食文化の提案</a:t>
                      </a:r>
                      <a:endParaRPr kumimoji="1" lang="en-US" altLang="ja-JP" sz="900" u="sng"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a:t>
                      </a:r>
                      <a:r>
                        <a:rPr kumimoji="1" lang="ja-JP" altLang="en-US" sz="900" u="sng" dirty="0">
                          <a:latin typeface="Meiryo UI" panose="020B0604030504040204" pitchFamily="50" charset="-128"/>
                          <a:ea typeface="Meiryo UI" panose="020B0604030504040204" pitchFamily="50" charset="-128"/>
                        </a:rPr>
                        <a:t>持続可能な食を支える食育の推進</a:t>
                      </a:r>
                      <a:endParaRPr kumimoji="1" lang="en-US" altLang="ja-JP" sz="900" u="sng" dirty="0">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lnSpc>
                          <a:spcPct val="100000"/>
                        </a:lnSpc>
                      </a:pPr>
                      <a:endParaRPr kumimoji="1" lang="ja-JP" altLang="en-US" sz="900" dirty="0">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lnSpc>
                          <a:spcPct val="100000"/>
                        </a:lnSpc>
                      </a:pP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lnSpc>
                          <a:spcPct val="100000"/>
                        </a:lnSpc>
                      </a:pPr>
                      <a:endParaRPr kumimoji="1" lang="ja-JP" altLang="en-US" sz="900" dirty="0">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32482316"/>
                  </a:ext>
                </a:extLst>
              </a:tr>
              <a:tr h="191617">
                <a:tc gridSpan="5">
                  <a:txBody>
                    <a:bodyPr/>
                    <a:lstStyle/>
                    <a:p>
                      <a:pPr algn="l">
                        <a:lnSpc>
                          <a:spcPct val="100000"/>
                        </a:lnSpc>
                      </a:pPr>
                      <a:r>
                        <a:rPr kumimoji="1" lang="ja-JP" altLang="en-US" sz="900" b="1" dirty="0">
                          <a:solidFill>
                            <a:schemeClr val="tx1"/>
                          </a:solidFill>
                          <a:latin typeface="Meiryo UI" panose="020B0604030504040204" pitchFamily="50" charset="-128"/>
                          <a:ea typeface="Meiryo UI" panose="020B0604030504040204" pitchFamily="50" charset="-128"/>
                        </a:rPr>
                        <a:t>　</a:t>
                      </a:r>
                      <a:r>
                        <a:rPr kumimoji="1" lang="en-US" altLang="ja-JP" sz="900" b="1"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基本方針</a:t>
                      </a:r>
                      <a:r>
                        <a:rPr kumimoji="1" lang="en-US" altLang="ja-JP" sz="900" b="1" dirty="0">
                          <a:solidFill>
                            <a:schemeClr val="tx1"/>
                          </a:solidFill>
                          <a:latin typeface="Meiryo UI" panose="020B0604030504040204" pitchFamily="50" charset="-128"/>
                          <a:ea typeface="Meiryo UI" panose="020B0604030504040204" pitchFamily="50" charset="-128"/>
                        </a:rPr>
                        <a:t>】</a:t>
                      </a:r>
                      <a:r>
                        <a:rPr kumimoji="1" lang="ja-JP" altLang="en-US" sz="900" b="1" dirty="0">
                          <a:solidFill>
                            <a:schemeClr val="tx1"/>
                          </a:solidFill>
                          <a:latin typeface="Meiryo UI" panose="020B0604030504040204" pitchFamily="50" charset="-128"/>
                          <a:ea typeface="Meiryo UI" panose="020B0604030504040204" pitchFamily="50" charset="-128"/>
                        </a:rPr>
                        <a:t>　　食育を支える社会環境整備</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ctr">
                        <a:lnSpc>
                          <a:spcPts val="800"/>
                        </a:lnSpc>
                      </a:pPr>
                      <a:endParaRPr kumimoji="1" lang="ja-JP" altLang="en-US" sz="8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pPr algn="l">
                        <a:lnSpc>
                          <a:spcPts val="800"/>
                        </a:lnSpc>
                      </a:pPr>
                      <a:endParaRPr kumimoji="1" lang="ja-JP" altLang="en-US" sz="8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4263058056"/>
                  </a:ext>
                </a:extLst>
              </a:tr>
              <a:tr h="191617">
                <a:tc>
                  <a:txBody>
                    <a:bodyPr/>
                    <a:lstStyle/>
                    <a:p>
                      <a:pPr algn="ctr">
                        <a:lnSpc>
                          <a:spcPct val="100000"/>
                        </a:lnSpc>
                      </a:pPr>
                      <a:r>
                        <a:rPr kumimoji="1" lang="ja-JP" altLang="en-US" sz="900" dirty="0">
                          <a:latin typeface="Meiryo UI" panose="020B0604030504040204" pitchFamily="50" charset="-128"/>
                          <a:ea typeface="Meiryo UI" panose="020B0604030504040204" pitchFamily="50" charset="-128"/>
                        </a:rPr>
                        <a:t>府民の行動目標</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kumimoji="1" lang="ja-JP" altLang="en-US" sz="900" dirty="0">
                          <a:latin typeface="Meiryo UI" panose="020B0604030504040204" pitchFamily="50" charset="-128"/>
                          <a:ea typeface="Meiryo UI" panose="020B0604030504040204" pitchFamily="50" charset="-128"/>
                        </a:rPr>
                        <a:t>具体的な取組み</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kumimoji="1" lang="ja-JP" altLang="en-US" sz="900" dirty="0">
                          <a:latin typeface="Meiryo UI" panose="020B0604030504040204" pitchFamily="50" charset="-128"/>
                          <a:ea typeface="Meiryo UI" panose="020B0604030504040204" pitchFamily="50" charset="-128"/>
                        </a:rPr>
                        <a:t>取組み</a:t>
                      </a:r>
                      <a:r>
                        <a:rPr kumimoji="1" lang="ja-JP" altLang="en-US" sz="900">
                          <a:latin typeface="Meiryo UI" panose="020B0604030504040204" pitchFamily="50" charset="-128"/>
                          <a:ea typeface="Meiryo UI" panose="020B0604030504040204" pitchFamily="50" charset="-128"/>
                        </a:rPr>
                        <a:t>の目標</a:t>
                      </a:r>
                      <a:endParaRPr kumimoji="1" lang="ja-JP" altLang="en-US" sz="9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kumimoji="1" lang="ja-JP" altLang="en-US" sz="900" dirty="0">
                          <a:solidFill>
                            <a:schemeClr val="tx1"/>
                          </a:solidFill>
                          <a:latin typeface="Meiryo UI" panose="020B0604030504040204" pitchFamily="50" charset="-128"/>
                          <a:ea typeface="Meiryo UI" panose="020B0604030504040204" pitchFamily="50" charset="-128"/>
                        </a:rPr>
                        <a:t>現状値</a:t>
                      </a: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lnSpc>
                          <a:spcPct val="100000"/>
                        </a:lnSpc>
                      </a:pPr>
                      <a:r>
                        <a:rPr kumimoji="1" lang="ja-JP" altLang="en-US" sz="900">
                          <a:latin typeface="Meiryo UI" panose="020B0604030504040204" pitchFamily="50" charset="-128"/>
                          <a:ea typeface="Meiryo UI" panose="020B0604030504040204" pitchFamily="50" charset="-128"/>
                        </a:rPr>
                        <a:t>目標値</a:t>
                      </a:r>
                      <a:endParaRPr kumimoji="1" lang="ja-JP" altLang="en-US" sz="900" dirty="0">
                        <a:latin typeface="Meiryo UI" panose="020B0604030504040204" pitchFamily="50" charset="-128"/>
                        <a:ea typeface="Meiryo UI" panose="020B0604030504040204" pitchFamily="50" charset="-128"/>
                      </a:endParaRPr>
                    </a:p>
                  </a:txBody>
                  <a:tcPr marL="45720" marR="4572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631780843"/>
                  </a:ext>
                </a:extLst>
              </a:tr>
              <a:tr h="191617">
                <a:tc>
                  <a:txBody>
                    <a:bodyPr/>
                    <a:lstStyle/>
                    <a:p>
                      <a:pPr>
                        <a:lnSpc>
                          <a:spcPct val="100000"/>
                        </a:lnSpc>
                      </a:pPr>
                      <a:r>
                        <a:rPr kumimoji="1" lang="ja-JP" altLang="en-US" sz="900" dirty="0">
                          <a:latin typeface="Meiryo UI" panose="020B0604030504040204" pitchFamily="50" charset="-128"/>
                          <a:ea typeface="Meiryo UI" panose="020B0604030504040204" pitchFamily="50" charset="-128"/>
                        </a:rPr>
                        <a:t>▶多様な主体による食育推進運動の展開</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00000"/>
                        </a:lnSpc>
                      </a:pPr>
                      <a:r>
                        <a:rPr kumimoji="1" lang="ja-JP" altLang="en-US" sz="900" dirty="0">
                          <a:latin typeface="Meiryo UI" panose="020B0604030504040204" pitchFamily="50" charset="-128"/>
                          <a:ea typeface="Meiryo UI" panose="020B0604030504040204" pitchFamily="50" charset="-128"/>
                        </a:rPr>
                        <a:t>・食育を府民運動とする機運を高める取組み</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・「大阪府食育推進強化月間」及び「野菜バリバリ朝食モリモリ推進の日」の</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　取組みの充実</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・市町村食育推進計画の策定促進と施策の推進</a:t>
                      </a:r>
                      <a:endParaRPr kumimoji="1" lang="en-US" altLang="ja-JP" sz="900" dirty="0">
                        <a:latin typeface="Meiryo UI" panose="020B0604030504040204" pitchFamily="50" charset="-128"/>
                        <a:ea typeface="Meiryo UI" panose="020B0604030504040204" pitchFamily="50" charset="-128"/>
                      </a:endParaRPr>
                    </a:p>
                    <a:p>
                      <a:pPr>
                        <a:lnSpc>
                          <a:spcPct val="100000"/>
                        </a:lnSpc>
                      </a:pPr>
                      <a:r>
                        <a:rPr kumimoji="1" lang="ja-JP" altLang="en-US" sz="900" dirty="0">
                          <a:latin typeface="Meiryo UI" panose="020B0604030504040204" pitchFamily="50" charset="-128"/>
                          <a:ea typeface="Meiryo UI" panose="020B0604030504040204" pitchFamily="50" charset="-128"/>
                        </a:rPr>
                        <a:t>・食に関するボランティア等が行う食育活動への支援</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lnSpc>
                          <a:spcPct val="100000"/>
                        </a:lnSpc>
                      </a:pPr>
                      <a:r>
                        <a:rPr kumimoji="1" lang="ja-JP" altLang="en-US" sz="900" dirty="0">
                          <a:latin typeface="Meiryo UI" panose="020B0604030504040204" pitchFamily="50" charset="-128"/>
                          <a:ea typeface="Meiryo UI" panose="020B0604030504040204" pitchFamily="50" charset="-128"/>
                        </a:rPr>
                        <a:t>・食育に関心を持っている府民の割合の増加</a:t>
                      </a:r>
                      <a:endParaRPr kumimoji="1" lang="en-US" altLang="ja-JP" sz="900" dirty="0">
                        <a:latin typeface="Meiryo UI" panose="020B0604030504040204" pitchFamily="50" charset="-128"/>
                        <a:ea typeface="Meiryo UI" panose="020B0604030504040204" pitchFamily="50" charset="-128"/>
                      </a:endParaRPr>
                    </a:p>
                    <a:p>
                      <a:pPr algn="l">
                        <a:lnSpc>
                          <a:spcPct val="100000"/>
                        </a:lnSpc>
                      </a:pPr>
                      <a:r>
                        <a:rPr kumimoji="1" lang="ja-JP" altLang="en-US" sz="900" dirty="0">
                          <a:latin typeface="Meiryo UI" panose="020B0604030504040204" pitchFamily="50" charset="-128"/>
                          <a:ea typeface="Meiryo UI" panose="020B0604030504040204" pitchFamily="50" charset="-128"/>
                        </a:rPr>
                        <a:t>・食育推進に携わるボランティアの増加</a:t>
                      </a:r>
                      <a:endParaRPr kumimoji="1" lang="en-US" altLang="ja-JP" sz="900" dirty="0">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a:lnSpc>
                          <a:spcPct val="100000"/>
                        </a:lnSpc>
                      </a:pPr>
                      <a:r>
                        <a:rPr kumimoji="1" lang="en-US" altLang="ja-JP" sz="900" dirty="0">
                          <a:solidFill>
                            <a:schemeClr val="tx1"/>
                          </a:solidFill>
                          <a:latin typeface="Meiryo UI" panose="020B0604030504040204" pitchFamily="50" charset="-128"/>
                          <a:ea typeface="Meiryo UI" panose="020B0604030504040204" pitchFamily="50" charset="-128"/>
                        </a:rPr>
                        <a:t>66.3%</a:t>
                      </a:r>
                    </a:p>
                    <a:p>
                      <a:pPr algn="r">
                        <a:lnSpc>
                          <a:spcPct val="100000"/>
                        </a:lnSpc>
                      </a:pPr>
                      <a:r>
                        <a:rPr kumimoji="1" lang="en-US" altLang="ja-JP" sz="900" dirty="0">
                          <a:solidFill>
                            <a:schemeClr val="tx1"/>
                          </a:solidFill>
                          <a:latin typeface="Meiryo UI" panose="020B0604030504040204" pitchFamily="50" charset="-128"/>
                          <a:ea typeface="Meiryo UI" panose="020B0604030504040204" pitchFamily="50" charset="-128"/>
                        </a:rPr>
                        <a:t>4,642</a:t>
                      </a:r>
                      <a:r>
                        <a:rPr kumimoji="1" lang="ja-JP" altLang="en-US" sz="900" dirty="0">
                          <a:solidFill>
                            <a:schemeClr val="tx1"/>
                          </a:solidFill>
                          <a:latin typeface="Meiryo UI" panose="020B0604030504040204" pitchFamily="50" charset="-128"/>
                          <a:ea typeface="Meiryo UI" panose="020B0604030504040204" pitchFamily="50" charset="-128"/>
                        </a:rPr>
                        <a:t>人</a:t>
                      </a:r>
                      <a:endParaRPr kumimoji="1" lang="en-US" altLang="ja-JP" sz="900" dirty="0">
                        <a:solidFill>
                          <a:schemeClr val="tx1"/>
                        </a:solidFill>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r">
                        <a:lnSpc>
                          <a:spcPct val="100000"/>
                        </a:lnSpc>
                      </a:pPr>
                      <a:r>
                        <a:rPr kumimoji="1" lang="en-US" altLang="ja-JP" sz="900" u="sng">
                          <a:latin typeface="Meiryo UI" panose="020B0604030504040204" pitchFamily="50" charset="-128"/>
                          <a:ea typeface="Meiryo UI" panose="020B0604030504040204" pitchFamily="50" charset="-128"/>
                        </a:rPr>
                        <a:t>75%</a:t>
                      </a:r>
                      <a:r>
                        <a:rPr kumimoji="1" lang="ja-JP" altLang="en-US" sz="900" u="sng">
                          <a:latin typeface="Meiryo UI" panose="020B0604030504040204" pitchFamily="50" charset="-128"/>
                          <a:ea typeface="Meiryo UI" panose="020B0604030504040204" pitchFamily="50" charset="-128"/>
                        </a:rPr>
                        <a:t>以上</a:t>
                      </a:r>
                      <a:endParaRPr kumimoji="1" lang="en-US" altLang="ja-JP" sz="900" u="sng">
                        <a:latin typeface="Meiryo UI" panose="020B0604030504040204" pitchFamily="50" charset="-128"/>
                        <a:ea typeface="Meiryo UI" panose="020B0604030504040204" pitchFamily="50" charset="-128"/>
                      </a:endParaRPr>
                    </a:p>
                    <a:p>
                      <a:pPr algn="r">
                        <a:lnSpc>
                          <a:spcPct val="100000"/>
                        </a:lnSpc>
                      </a:pPr>
                      <a:r>
                        <a:rPr kumimoji="1" lang="ja-JP" altLang="en-US" sz="900">
                          <a:latin typeface="Meiryo UI" panose="020B0604030504040204" pitchFamily="50" charset="-128"/>
                          <a:ea typeface="Meiryo UI" panose="020B0604030504040204" pitchFamily="50" charset="-128"/>
                        </a:rPr>
                        <a:t>増加</a:t>
                      </a:r>
                      <a:endParaRPr kumimoji="1" lang="en-US" altLang="ja-JP" sz="900" dirty="0">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25547002"/>
                  </a:ext>
                </a:extLst>
              </a:tr>
              <a:tr h="132958">
                <a:tc>
                  <a:txBody>
                    <a:bodyPr/>
                    <a:lstStyle/>
                    <a:p>
                      <a:pPr>
                        <a:lnSpc>
                          <a:spcPct val="100000"/>
                        </a:lnSpc>
                      </a:pPr>
                      <a:r>
                        <a:rPr kumimoji="1" lang="ja-JP" altLang="en-US" sz="900" dirty="0">
                          <a:latin typeface="Meiryo UI" panose="020B0604030504040204" pitchFamily="50" charset="-128"/>
                          <a:ea typeface="Meiryo UI" panose="020B0604030504040204" pitchFamily="50" charset="-128"/>
                        </a:rPr>
                        <a:t>▶多様な主体が参画したネットワークの強化</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nSpc>
                          <a:spcPct val="100000"/>
                        </a:lnSpc>
                      </a:pPr>
                      <a:r>
                        <a:rPr kumimoji="1" lang="ja-JP" altLang="en-US" sz="900" dirty="0">
                          <a:latin typeface="Meiryo UI" panose="020B0604030504040204" pitchFamily="50" charset="-128"/>
                          <a:ea typeface="Meiryo UI" panose="020B0604030504040204" pitchFamily="50" charset="-128"/>
                        </a:rPr>
                        <a:t>・「大阪府食育推進ネットワーク会議」参画団体や民間企業との連携・協働</a:t>
                      </a: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lnSpc>
                          <a:spcPct val="100000"/>
                        </a:lnSpc>
                      </a:pPr>
                      <a:endParaRPr kumimoji="1" lang="en-US" altLang="ja-JP" sz="900" dirty="0">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lnSpc>
                          <a:spcPct val="100000"/>
                        </a:lnSpc>
                      </a:pPr>
                      <a:endParaRPr kumimoji="1" lang="en-US" altLang="ja-JP" sz="900" dirty="0">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l">
                        <a:lnSpc>
                          <a:spcPct val="100000"/>
                        </a:lnSpc>
                      </a:pPr>
                      <a:endParaRPr kumimoji="1" lang="en-US" altLang="ja-JP" sz="900" dirty="0">
                        <a:latin typeface="Meiryo UI" panose="020B0604030504040204" pitchFamily="50" charset="-128"/>
                        <a:ea typeface="Meiryo UI" panose="020B0604030504040204" pitchFamily="50" charset="-128"/>
                      </a:endParaRPr>
                    </a:p>
                  </a:txBody>
                  <a:tcPr marL="45720" marR="45720">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17587352"/>
                  </a:ext>
                </a:extLst>
              </a:tr>
            </a:tbl>
          </a:graphicData>
        </a:graphic>
      </p:graphicFrame>
      <p:sp>
        <p:nvSpPr>
          <p:cNvPr id="34" name="正方形/長方形 33">
            <a:extLst>
              <a:ext uri="{FF2B5EF4-FFF2-40B4-BE49-F238E27FC236}">
                <a16:creationId xmlns:a16="http://schemas.microsoft.com/office/drawing/2014/main" id="{1721B02D-8143-A14D-1558-99323ED61AFE}"/>
              </a:ext>
            </a:extLst>
          </p:cNvPr>
          <p:cNvSpPr/>
          <p:nvPr/>
        </p:nvSpPr>
        <p:spPr>
          <a:xfrm>
            <a:off x="55049" y="5064299"/>
            <a:ext cx="2192239" cy="241200"/>
          </a:xfrm>
          <a:prstGeom prst="rect">
            <a:avLst/>
          </a:prstGeom>
          <a:solidFill>
            <a:schemeClr val="accent1">
              <a:lumMod val="60000"/>
              <a:lumOff val="40000"/>
            </a:schemeClr>
          </a:solidFill>
          <a:ln w="3175">
            <a:solidFill>
              <a:schemeClr val="tx1"/>
            </a:solidFill>
            <a:prstDash val="solid"/>
          </a:ln>
        </p:spPr>
        <p:style>
          <a:lnRef idx="2">
            <a:schemeClr val="accent6"/>
          </a:lnRef>
          <a:fillRef idx="1">
            <a:schemeClr val="lt1"/>
          </a:fillRef>
          <a:effectRef idx="0">
            <a:schemeClr val="accent6"/>
          </a:effectRef>
          <a:fontRef idx="minor">
            <a:schemeClr val="dk1"/>
          </a:fontRef>
        </p:style>
        <p:txBody>
          <a:bodyPr wrap="square" lIns="0" tIns="0" rIns="0" bIns="0" rtlCol="0" anchor="ctr" anchorCtr="0">
            <a:normAutofit/>
          </a:bodyPr>
          <a:lstStyle/>
          <a:p>
            <a:r>
              <a:rPr lang="ja-JP" altLang="en-US" sz="900" b="1" dirty="0">
                <a:solidFill>
                  <a:schemeClr val="bg1"/>
                </a:solidFill>
                <a:latin typeface="Meiryo UI" panose="020B0604030504040204" pitchFamily="50" charset="-128"/>
                <a:ea typeface="Meiryo UI" panose="020B0604030504040204" pitchFamily="50" charset="-128"/>
              </a:rPr>
              <a:t>　</a:t>
            </a:r>
            <a:r>
              <a:rPr lang="ja-JP" altLang="en-US" sz="1000" b="1" dirty="0">
                <a:solidFill>
                  <a:sysClr val="windowText" lastClr="000000"/>
                </a:solidFill>
                <a:latin typeface="Meiryo UI" panose="020B0604030504040204" pitchFamily="50" charset="-128"/>
                <a:ea typeface="Meiryo UI" panose="020B0604030504040204" pitchFamily="50" charset="-128"/>
              </a:rPr>
              <a:t>第</a:t>
            </a:r>
            <a:r>
              <a:rPr lang="en-US" altLang="ja-JP" sz="1000" b="1" dirty="0">
                <a:solidFill>
                  <a:sysClr val="windowText" lastClr="000000"/>
                </a:solidFill>
                <a:latin typeface="Meiryo UI" panose="020B0604030504040204" pitchFamily="50" charset="-128"/>
                <a:ea typeface="Meiryo UI" panose="020B0604030504040204" pitchFamily="50" charset="-128"/>
              </a:rPr>
              <a:t>6</a:t>
            </a:r>
            <a:r>
              <a:rPr lang="ja-JP" altLang="en-US" sz="1000" b="1" dirty="0">
                <a:solidFill>
                  <a:sysClr val="windowText" lastClr="000000"/>
                </a:solidFill>
                <a:latin typeface="Meiryo UI" panose="020B0604030504040204" pitchFamily="50" charset="-128"/>
                <a:ea typeface="Meiryo UI" panose="020B0604030504040204" pitchFamily="50" charset="-128"/>
              </a:rPr>
              <a:t>章　</a:t>
            </a:r>
            <a:r>
              <a:rPr lang="ja-JP" altLang="en-US" sz="1000" dirty="0">
                <a:solidFill>
                  <a:sysClr val="windowText" lastClr="000000"/>
                </a:solidFill>
                <a:latin typeface="Meiryo UI" panose="020B0604030504040204" pitchFamily="50" charset="-128"/>
                <a:ea typeface="Meiryo UI" panose="020B0604030504040204" pitchFamily="50" charset="-128"/>
              </a:rPr>
              <a:t>計画の推進体制</a:t>
            </a:r>
            <a:endParaRPr kumimoji="1" lang="ja-JP" altLang="en-US" sz="800" dirty="0">
              <a:solidFill>
                <a:sysClr val="windowText" lastClr="000000"/>
              </a:solidFill>
              <a:latin typeface="Meiryo UI" panose="020B0604030504040204" pitchFamily="50" charset="-128"/>
              <a:ea typeface="Meiryo UI" panose="020B0604030504040204" pitchFamily="50" charset="-128"/>
            </a:endParaRPr>
          </a:p>
        </p:txBody>
      </p:sp>
      <p:sp>
        <p:nvSpPr>
          <p:cNvPr id="37" name="正方形/長方形 36">
            <a:extLst>
              <a:ext uri="{FF2B5EF4-FFF2-40B4-BE49-F238E27FC236}">
                <a16:creationId xmlns:a16="http://schemas.microsoft.com/office/drawing/2014/main" id="{45389EFC-6F27-77B1-1F4C-A0E2B880EC98}"/>
              </a:ext>
            </a:extLst>
          </p:cNvPr>
          <p:cNvSpPr/>
          <p:nvPr/>
        </p:nvSpPr>
        <p:spPr>
          <a:xfrm>
            <a:off x="55049" y="5301324"/>
            <a:ext cx="9792000" cy="1224000"/>
          </a:xfrm>
          <a:prstGeom prst="rect">
            <a:avLst/>
          </a:prstGeom>
          <a:ln w="3175">
            <a:solidFill>
              <a:schemeClr val="tx1"/>
            </a:solidFill>
            <a:prstDash val="solid"/>
          </a:ln>
        </p:spPr>
        <p:style>
          <a:lnRef idx="2">
            <a:schemeClr val="accent6"/>
          </a:lnRef>
          <a:fillRef idx="1">
            <a:schemeClr val="lt1"/>
          </a:fillRef>
          <a:effectRef idx="0">
            <a:schemeClr val="accent6"/>
          </a:effectRef>
          <a:fontRef idx="minor">
            <a:schemeClr val="dk1"/>
          </a:fontRef>
        </p:style>
        <p:txBody>
          <a:bodyPr wrap="square" lIns="72000" tIns="72000" rIns="72000" bIns="72000" rtlCol="0" anchor="t" anchorCtr="0">
            <a:noAutofit/>
          </a:bodyPr>
          <a:lstStyle/>
          <a:p>
            <a:pPr>
              <a:lnSpc>
                <a:spcPct val="150000"/>
              </a:lnSpc>
            </a:pPr>
            <a:r>
              <a:rPr lang="ja-JP" altLang="en-US" sz="900" b="1" dirty="0">
                <a:solidFill>
                  <a:prstClr val="black"/>
                </a:solidFill>
                <a:latin typeface="Meiryo UI" panose="020B0604030504040204" pitchFamily="50" charset="-128"/>
                <a:ea typeface="Meiryo UI" panose="020B0604030504040204" pitchFamily="50" charset="-128"/>
              </a:rPr>
              <a:t>１　計画の推進体制</a:t>
            </a:r>
            <a:endParaRPr lang="en-US" altLang="ja-JP" sz="900" b="1" dirty="0">
              <a:solidFill>
                <a:prstClr val="black"/>
              </a:solidFill>
              <a:latin typeface="Meiryo UI" panose="020B0604030504040204" pitchFamily="50" charset="-128"/>
              <a:ea typeface="Meiryo UI" panose="020B0604030504040204" pitchFamily="50" charset="-128"/>
            </a:endParaRPr>
          </a:p>
          <a:p>
            <a:r>
              <a:rPr lang="ja-JP" altLang="en-US" sz="900" b="1"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オール大阪の推進体制</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庁内の推進体制</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地域における推進体制</a:t>
            </a:r>
            <a:endParaRPr lang="en-US" altLang="ja-JP" sz="900" dirty="0">
              <a:solidFill>
                <a:prstClr val="black"/>
              </a:solidFill>
              <a:latin typeface="Meiryo UI" panose="020B0604030504040204" pitchFamily="50" charset="-128"/>
              <a:ea typeface="Meiryo UI" panose="020B0604030504040204" pitchFamily="50" charset="-128"/>
            </a:endParaRPr>
          </a:p>
          <a:p>
            <a:pPr>
              <a:lnSpc>
                <a:spcPct val="150000"/>
              </a:lnSpc>
            </a:pPr>
            <a:r>
              <a:rPr lang="ja-JP" altLang="en-US" sz="900" b="1" dirty="0">
                <a:solidFill>
                  <a:prstClr val="black"/>
                </a:solidFill>
                <a:latin typeface="Meiryo UI" panose="020B0604030504040204" pitchFamily="50" charset="-128"/>
                <a:ea typeface="Meiryo UI" panose="020B0604030504040204" pitchFamily="50" charset="-128"/>
              </a:rPr>
              <a:t>２　進捗管理</a:t>
            </a:r>
            <a:endParaRPr lang="en-US" altLang="ja-JP" sz="900" b="1" dirty="0">
              <a:solidFill>
                <a:prstClr val="black"/>
              </a:solidFill>
              <a:latin typeface="Meiryo UI" panose="020B0604030504040204" pitchFamily="50" charset="-128"/>
              <a:ea typeface="Meiryo UI" panose="020B0604030504040204" pitchFamily="50" charset="-128"/>
            </a:endParaRPr>
          </a:p>
          <a:p>
            <a:pPr>
              <a:lnSpc>
                <a:spcPct val="150000"/>
              </a:lnSpc>
            </a:pPr>
            <a:r>
              <a:rPr lang="ja-JP" altLang="en-US" sz="900" b="1" dirty="0">
                <a:solidFill>
                  <a:prstClr val="black"/>
                </a:solidFill>
                <a:latin typeface="Meiryo UI" panose="020B0604030504040204" pitchFamily="50" charset="-128"/>
                <a:ea typeface="Meiryo UI" panose="020B0604030504040204" pitchFamily="50" charset="-128"/>
              </a:rPr>
              <a:t>３　計画を推進する各主体の役割</a:t>
            </a:r>
            <a:endParaRPr lang="en-US" altLang="ja-JP" sz="900" b="1" dirty="0">
              <a:solidFill>
                <a:prstClr val="black"/>
              </a:solidFill>
              <a:latin typeface="Meiryo UI" panose="020B0604030504040204" pitchFamily="50" charset="-128"/>
              <a:ea typeface="Meiryo UI" panose="020B0604030504040204" pitchFamily="50" charset="-128"/>
            </a:endParaRPr>
          </a:p>
          <a:p>
            <a:r>
              <a:rPr lang="ja-JP" altLang="en-US" sz="900" b="1" dirty="0">
                <a:solidFill>
                  <a:prstClr val="black"/>
                </a:solidFill>
                <a:latin typeface="Meiryo UI" panose="020B0604030504040204" pitchFamily="50" charset="-128"/>
                <a:ea typeface="Meiryo UI" panose="020B0604030504040204" pitchFamily="50" charset="-128"/>
              </a:rPr>
              <a:t>　　　</a:t>
            </a:r>
            <a:r>
              <a:rPr lang="ja-JP" altLang="en-US" sz="900" dirty="0">
                <a:solidFill>
                  <a:prstClr val="black"/>
                </a:solidFill>
                <a:latin typeface="Meiryo UI" panose="020B0604030504040204" pitchFamily="50" charset="-128"/>
                <a:ea typeface="Meiryo UI" panose="020B0604030504040204" pitchFamily="50" charset="-128"/>
              </a:rPr>
              <a:t>府民</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大阪府</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市町村</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保育・教育関係者</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職場</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保健医療関係団体</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食品関連事業者等</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生産者</a:t>
            </a:r>
            <a:r>
              <a:rPr lang="en-US" altLang="ja-JP" sz="900" dirty="0">
                <a:solidFill>
                  <a:prstClr val="black"/>
                </a:solidFill>
                <a:latin typeface="Meiryo UI" panose="020B0604030504040204" pitchFamily="50" charset="-128"/>
                <a:ea typeface="Meiryo UI" panose="020B0604030504040204" pitchFamily="50" charset="-128"/>
              </a:rPr>
              <a:t>/</a:t>
            </a:r>
            <a:r>
              <a:rPr lang="ja-JP" altLang="en-US" sz="900" dirty="0">
                <a:solidFill>
                  <a:prstClr val="black"/>
                </a:solidFill>
                <a:latin typeface="Meiryo UI" panose="020B0604030504040204" pitchFamily="50" charset="-128"/>
                <a:ea typeface="Meiryo UI" panose="020B0604030504040204" pitchFamily="50" charset="-128"/>
              </a:rPr>
              <a:t>地域組織・ボランティア団体・</a:t>
            </a:r>
            <a:r>
              <a:rPr lang="en-US" altLang="ja-JP" sz="900" dirty="0">
                <a:solidFill>
                  <a:prstClr val="black"/>
                </a:solidFill>
                <a:latin typeface="Meiryo UI" panose="020B0604030504040204" pitchFamily="50" charset="-128"/>
                <a:ea typeface="Meiryo UI" panose="020B0604030504040204" pitchFamily="50" charset="-128"/>
              </a:rPr>
              <a:t>NPO</a:t>
            </a:r>
            <a:r>
              <a:rPr lang="ja-JP" altLang="en-US" sz="900" dirty="0">
                <a:solidFill>
                  <a:prstClr val="black"/>
                </a:solidFill>
                <a:latin typeface="Meiryo UI" panose="020B0604030504040204" pitchFamily="50" charset="-128"/>
                <a:ea typeface="Meiryo UI" panose="020B0604030504040204" pitchFamily="50" charset="-128"/>
              </a:rPr>
              <a:t>法人等</a:t>
            </a:r>
            <a:endParaRPr lang="en-US" altLang="ja-JP" sz="900" dirty="0">
              <a:solidFill>
                <a:prstClr val="black"/>
              </a:solidFill>
              <a:latin typeface="Meiryo UI" panose="020B0604030504040204" pitchFamily="50" charset="-128"/>
              <a:ea typeface="Meiryo UI" panose="020B0604030504040204" pitchFamily="50" charset="-128"/>
            </a:endParaRPr>
          </a:p>
          <a:p>
            <a:r>
              <a:rPr kumimoji="1" lang="ja-JP" altLang="en-US" sz="900" dirty="0">
                <a:solidFill>
                  <a:prstClr val="black"/>
                </a:solidFill>
                <a:latin typeface="Meiryo UI" panose="020B0604030504040204" pitchFamily="50" charset="-128"/>
                <a:ea typeface="Meiryo UI" panose="020B0604030504040204" pitchFamily="50" charset="-128"/>
              </a:rPr>
              <a:t>　　　大阪府食育推進ネットワーク会議</a:t>
            </a:r>
            <a:r>
              <a:rPr kumimoji="1" lang="en-US" altLang="ja-JP" sz="900" dirty="0">
                <a:solidFill>
                  <a:prstClr val="black"/>
                </a:solidFill>
                <a:latin typeface="Meiryo UI" panose="020B0604030504040204" pitchFamily="50" charset="-128"/>
                <a:ea typeface="Meiryo UI" panose="020B0604030504040204" pitchFamily="50" charset="-128"/>
              </a:rPr>
              <a:t>/</a:t>
            </a:r>
            <a:r>
              <a:rPr kumimoji="1" lang="ja-JP" altLang="en-US" sz="900" dirty="0">
                <a:solidFill>
                  <a:prstClr val="black"/>
                </a:solidFill>
                <a:latin typeface="Meiryo UI" panose="020B0604030504040204" pitchFamily="50" charset="-128"/>
                <a:ea typeface="Meiryo UI" panose="020B0604030504040204" pitchFamily="50" charset="-128"/>
              </a:rPr>
              <a:t>家庭</a:t>
            </a:r>
            <a:endParaRPr kumimoji="1" lang="en-US" altLang="ja-JP" sz="900" dirty="0">
              <a:solidFill>
                <a:prstClr val="black"/>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BAA0894D-CDD6-ABEA-AC5E-E686A52091DE}"/>
              </a:ext>
            </a:extLst>
          </p:cNvPr>
          <p:cNvSpPr txBox="1"/>
          <p:nvPr/>
        </p:nvSpPr>
        <p:spPr>
          <a:xfrm>
            <a:off x="7396012" y="6608011"/>
            <a:ext cx="2182830" cy="230832"/>
          </a:xfrm>
          <a:prstGeom prst="rect">
            <a:avLst/>
          </a:prstGeom>
          <a:noFill/>
        </p:spPr>
        <p:txBody>
          <a:bodyPr wrap="square" rtlCol="0">
            <a:spAutoFit/>
          </a:bodyPr>
          <a:lstStyle/>
          <a:p>
            <a:r>
              <a:rPr lang="ja-JP" altLang="en-US" sz="900" u="sng" dirty="0">
                <a:latin typeface="Meiryo UI" panose="020B0604030504040204" pitchFamily="50" charset="-128"/>
                <a:ea typeface="Meiryo UI" panose="020B0604030504040204" pitchFamily="50" charset="-128"/>
              </a:rPr>
              <a:t>下線部</a:t>
            </a:r>
            <a:r>
              <a:rPr lang="ja-JP" altLang="en-US" sz="900" dirty="0">
                <a:latin typeface="Meiryo UI" panose="020B0604030504040204" pitchFamily="50" charset="-128"/>
                <a:ea typeface="Meiryo UI" panose="020B0604030504040204" pitchFamily="50" charset="-128"/>
              </a:rPr>
              <a:t>が</a:t>
            </a:r>
            <a:r>
              <a:rPr lang="en-US" altLang="ja-JP" sz="900" dirty="0">
                <a:latin typeface="Meiryo UI" panose="020B0604030504040204" pitchFamily="50" charset="-128"/>
                <a:ea typeface="Meiryo UI" panose="020B0604030504040204" pitchFamily="50" charset="-128"/>
              </a:rPr>
              <a:t>3</a:t>
            </a:r>
            <a:r>
              <a:rPr lang="ja-JP" altLang="en-US" sz="900" dirty="0">
                <a:latin typeface="Meiryo UI" panose="020B0604030504040204" pitchFamily="50" charset="-128"/>
                <a:ea typeface="Meiryo UI" panose="020B0604030504040204" pitchFamily="50" charset="-128"/>
              </a:rPr>
              <a:t>次計画からの主な変更箇所</a:t>
            </a:r>
            <a:endParaRPr kumimoji="1" lang="ja-JP" altLang="en-US" sz="900" dirty="0">
              <a:latin typeface="Meiryo UI" panose="020B0604030504040204" pitchFamily="50" charset="-128"/>
              <a:ea typeface="Meiryo UI" panose="020B0604030504040204" pitchFamily="50" charset="-128"/>
            </a:endParaRPr>
          </a:p>
        </p:txBody>
      </p:sp>
      <p:sp>
        <p:nvSpPr>
          <p:cNvPr id="8" name="スライド番号プレースホルダー 1">
            <a:extLst>
              <a:ext uri="{FF2B5EF4-FFF2-40B4-BE49-F238E27FC236}">
                <a16:creationId xmlns:a16="http://schemas.microsoft.com/office/drawing/2014/main" id="{14948217-D138-4FDA-BBE8-0922E103A6B0}"/>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95</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2154351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273000" y="878847"/>
            <a:ext cx="9260793" cy="5832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sp>
        <p:nvSpPr>
          <p:cNvPr id="13" name="正方形/長方形 12">
            <a:extLst>
              <a:ext uri="{FF2B5EF4-FFF2-40B4-BE49-F238E27FC236}">
                <a16:creationId xmlns:a16="http://schemas.microsoft.com/office/drawing/2014/main" id="{61AE0CBE-3210-41DD-A171-4385B749CD55}"/>
              </a:ext>
            </a:extLst>
          </p:cNvPr>
          <p:cNvSpPr/>
          <p:nvPr/>
        </p:nvSpPr>
        <p:spPr>
          <a:xfrm>
            <a:off x="0" y="0"/>
            <a:ext cx="9906000" cy="576000"/>
          </a:xfrm>
          <a:prstGeom prst="rect">
            <a:avLst/>
          </a:prstGeom>
          <a:gradFill flip="none" rotWithShape="1">
            <a:gsLst>
              <a:gs pos="50000">
                <a:srgbClr val="7DA8DB">
                  <a:lumMod val="20000"/>
                  <a:lumOff val="80000"/>
                </a:srgbClr>
              </a:gs>
              <a:gs pos="0">
                <a:schemeClr val="accent1">
                  <a:lumMod val="0"/>
                </a:schemeClr>
              </a:gs>
              <a:gs pos="20000">
                <a:schemeClr val="accent5">
                  <a:lumMod val="50000"/>
                  <a:lumOff val="50000"/>
                </a:schemeClr>
              </a:gs>
              <a:gs pos="80000">
                <a:srgbClr val="7395D3">
                  <a:lumMod val="50000"/>
                  <a:lumOff val="50000"/>
                </a:srgbClr>
              </a:gs>
              <a:gs pos="100000">
                <a:schemeClr val="accent1">
                  <a:lumMod val="0"/>
                </a:schemeClr>
              </a:gs>
            </a:gsLst>
            <a:lin ang="5400000" scaled="0"/>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tx1"/>
                </a:solidFill>
                <a:latin typeface="Meiryo UI" panose="020B0604030504040204" pitchFamily="50" charset="-128"/>
                <a:ea typeface="Meiryo UI" panose="020B0604030504040204" pitchFamily="50" charset="-128"/>
              </a:rPr>
              <a:t>１　健康的な食生活の実践と食に関する理解の促進</a:t>
            </a:r>
          </a:p>
        </p:txBody>
      </p:sp>
      <p:cxnSp>
        <p:nvCxnSpPr>
          <p:cNvPr id="6" name="直線コネクタ 5"/>
          <p:cNvCxnSpPr/>
          <p:nvPr/>
        </p:nvCxnSpPr>
        <p:spPr>
          <a:xfrm>
            <a:off x="9614647" y="1243661"/>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正方形/長方形 8"/>
          <p:cNvSpPr/>
          <p:nvPr/>
        </p:nvSpPr>
        <p:spPr>
          <a:xfrm>
            <a:off x="256933" y="726077"/>
            <a:ext cx="8261915" cy="356123"/>
          </a:xfrm>
          <a:prstGeom prst="rect">
            <a:avLst/>
          </a:prstGeom>
          <a:solidFill>
            <a:srgbClr val="002060"/>
          </a:solidFill>
        </p:spPr>
        <p:txBody>
          <a:bodyPr wrap="square" anchor="ctr">
            <a:spAutoFit/>
          </a:bodyPr>
          <a:lstStyle/>
          <a:p>
            <a:pPr>
              <a:lnSpc>
                <a:spcPts val="2000"/>
              </a:lnSpc>
            </a:pPr>
            <a:r>
              <a:rPr kumimoji="1" lang="ja-JP" altLang="en-US" sz="2000" b="1" dirty="0">
                <a:ln w="0"/>
                <a:solidFill>
                  <a:schemeClr val="bg1"/>
                </a:solidFill>
                <a:effectLst>
                  <a:outerShdw blurRad="38100" dist="19050" dir="2700000" algn="tl" rotWithShape="0">
                    <a:schemeClr val="dk1">
                      <a:alpha val="40000"/>
                    </a:schemeClr>
                  </a:outerShdw>
                </a:effectLst>
                <a:latin typeface="游ゴシック" panose="020B0400000000000000" pitchFamily="50" charset="-128"/>
                <a:ea typeface="游ゴシック" panose="020B0400000000000000" pitchFamily="50" charset="-128"/>
              </a:rPr>
              <a:t>（１）健康的な食生活の実践と食に関する理解の促進　</a:t>
            </a:r>
            <a:r>
              <a:rPr kumimoji="1" lang="ja-JP" altLang="en-US" sz="1600" b="1" dirty="0">
                <a:solidFill>
                  <a:schemeClr val="bg1"/>
                </a:solidFill>
                <a:latin typeface="游ゴシック" panose="020B0400000000000000" pitchFamily="50" charset="-128"/>
                <a:ea typeface="游ゴシック" panose="020B0400000000000000" pitchFamily="50" charset="-128"/>
              </a:rPr>
              <a:t>計画 </a:t>
            </a:r>
            <a:r>
              <a:rPr kumimoji="1" lang="en-US" altLang="ja-JP" sz="1600" b="1" i="0" u="none" strike="noStrike" kern="1200" cap="none" spc="0" normalizeH="0" baseline="0" noProof="0" dirty="0">
                <a:ln>
                  <a:noFill/>
                </a:ln>
                <a:solidFill>
                  <a:prstClr val="white"/>
                </a:solidFill>
                <a:effectLst/>
                <a:uLnTx/>
                <a:uFillTx/>
                <a:latin typeface="Calibri" panose="020F0502020204030204"/>
                <a:ea typeface="游ゴシック" panose="020B0400000000000000" pitchFamily="50" charset="-128"/>
                <a:cs typeface="+mn-cs"/>
              </a:rPr>
              <a:t>P.37-42</a:t>
            </a:r>
            <a:endParaRPr kumimoji="1" lang="en-US" altLang="ja-JP" b="1" dirty="0">
              <a:solidFill>
                <a:schemeClr val="bg1"/>
              </a:solidFill>
              <a:latin typeface="游ゴシック" panose="020B0400000000000000" pitchFamily="50" charset="-128"/>
              <a:ea typeface="游ゴシック" panose="020B0400000000000000" pitchFamily="50" charset="-128"/>
            </a:endParaRPr>
          </a:p>
        </p:txBody>
      </p:sp>
      <p:sp>
        <p:nvSpPr>
          <p:cNvPr id="7" name="正方形/長方形 6"/>
          <p:cNvSpPr/>
          <p:nvPr/>
        </p:nvSpPr>
        <p:spPr>
          <a:xfrm>
            <a:off x="286447" y="1126973"/>
            <a:ext cx="2080235" cy="266996"/>
          </a:xfrm>
          <a:prstGeom prst="rect">
            <a:avLst/>
          </a:prstGeom>
        </p:spPr>
        <p:txBody>
          <a:bodyPr wrap="square" lIns="36000" tIns="72000" rIns="36000" bIns="36000" anchor="ctr">
            <a:noAutofit/>
          </a:bodyPr>
          <a:lstStyle/>
          <a:p>
            <a:r>
              <a:rPr lang="en-US" altLang="ja-JP" sz="1600" b="1" dirty="0">
                <a:latin typeface="+mn-ea"/>
              </a:rPr>
              <a:t>【</a:t>
            </a:r>
            <a:r>
              <a:rPr lang="ja-JP" altLang="en-US" sz="1600" b="1" dirty="0">
                <a:latin typeface="+mn-ea"/>
              </a:rPr>
              <a:t>府民の行動目標</a:t>
            </a:r>
            <a:r>
              <a:rPr lang="en-US" altLang="ja-JP" sz="1600" b="1" dirty="0">
                <a:latin typeface="+mn-ea"/>
              </a:rPr>
              <a:t>】</a:t>
            </a:r>
            <a:endParaRPr lang="ja-JP" altLang="en-US" sz="1600" b="1" dirty="0">
              <a:latin typeface="+mn-ea"/>
            </a:endParaRPr>
          </a:p>
        </p:txBody>
      </p:sp>
      <p:sp>
        <p:nvSpPr>
          <p:cNvPr id="14" name="Text Box 109" descr="生涯を通じて健やかな生活を送ることができるよう、栄養バランスのとれた食事、朝食や野菜摂取、食塩をとりすぎないこと、よく噛んで食べること、適正体重等の重要性を理解し、習慣的に実践します。" title="府民の行動目標"/>
          <p:cNvSpPr txBox="1">
            <a:spLocks noChangeArrowheads="1"/>
          </p:cNvSpPr>
          <p:nvPr/>
        </p:nvSpPr>
        <p:spPr bwMode="auto">
          <a:xfrm>
            <a:off x="372207" y="1374103"/>
            <a:ext cx="9085045" cy="462612"/>
          </a:xfrm>
          <a:prstGeom prst="rect">
            <a:avLst/>
          </a:prstGeom>
          <a:noFill/>
          <a:ln>
            <a:noFill/>
          </a:ln>
        </p:spPr>
        <p:txBody>
          <a:bodyPr rot="0" vert="horz" wrap="square" lIns="74295" tIns="8890" rIns="74295" bIns="8890" anchor="t" anchorCtr="0" upright="1">
            <a:noAutofit/>
          </a:bodyPr>
          <a:lstStyle/>
          <a:p>
            <a:pPr marL="139700" indent="-139700">
              <a:lnSpc>
                <a:spcPts val="1700"/>
              </a:lnSpc>
              <a:spcAft>
                <a:spcPts val="0"/>
              </a:spcAft>
            </a:pPr>
            <a:r>
              <a:rPr lang="ja-JP" sz="1200" b="1" kern="100" dirty="0">
                <a:effectLst/>
                <a:latin typeface="+mn-ea"/>
                <a:cs typeface="Microsoft Himalaya" panose="01010100010101010101" pitchFamily="2" charset="0"/>
              </a:rPr>
              <a:t>▽</a:t>
            </a:r>
            <a:r>
              <a:rPr lang="en-US" altLang="ja-JP" sz="1200" b="1" kern="100" dirty="0">
                <a:effectLst/>
                <a:latin typeface="+mn-ea"/>
                <a:cs typeface="Microsoft Himalaya" panose="01010100010101010101" pitchFamily="2" charset="0"/>
              </a:rPr>
              <a:t> </a:t>
            </a:r>
            <a:r>
              <a:rPr lang="ja-JP" sz="1200" b="1" kern="100" dirty="0">
                <a:effectLst/>
                <a:latin typeface="+mn-ea"/>
                <a:cs typeface="Microsoft Himalaya" panose="01010100010101010101" pitchFamily="2" charset="0"/>
              </a:rPr>
              <a:t>生涯を通じて健やかな生活を送ることができるよう、栄養バランスのとれた食事、朝食や野菜摂取、食塩をとりすぎないこと、</a:t>
            </a:r>
            <a:endParaRPr lang="en-US" altLang="ja-JP" sz="1200" b="1" kern="100" dirty="0">
              <a:effectLst/>
              <a:latin typeface="+mn-ea"/>
              <a:cs typeface="Microsoft Himalaya" panose="01010100010101010101" pitchFamily="2" charset="0"/>
            </a:endParaRPr>
          </a:p>
          <a:p>
            <a:pPr marL="139700" indent="-139700">
              <a:lnSpc>
                <a:spcPts val="1700"/>
              </a:lnSpc>
              <a:spcAft>
                <a:spcPts val="0"/>
              </a:spcAft>
            </a:pPr>
            <a:r>
              <a:rPr lang="en-US" altLang="ja-JP" sz="1200" b="1" kern="100" dirty="0">
                <a:latin typeface="+mn-ea"/>
                <a:cs typeface="Microsoft Himalaya" panose="01010100010101010101" pitchFamily="2" charset="0"/>
              </a:rPr>
              <a:t>  </a:t>
            </a:r>
            <a:r>
              <a:rPr lang="en-US" altLang="ja-JP" sz="1200" b="1" kern="100" dirty="0">
                <a:effectLst/>
                <a:latin typeface="+mn-ea"/>
                <a:cs typeface="Microsoft Himalaya" panose="01010100010101010101" pitchFamily="2" charset="0"/>
              </a:rPr>
              <a:t>   </a:t>
            </a:r>
            <a:r>
              <a:rPr lang="ja-JP" sz="1200" b="1" kern="100" dirty="0">
                <a:effectLst/>
                <a:latin typeface="+mn-ea"/>
                <a:cs typeface="Microsoft Himalaya" panose="01010100010101010101" pitchFamily="2" charset="0"/>
              </a:rPr>
              <a:t>よく噛んで食べること、適正体重等の重要性を理解し、習慣的に実践します。</a:t>
            </a:r>
            <a:endParaRPr lang="ja-JP" sz="1100" b="1" kern="100" dirty="0">
              <a:effectLst/>
              <a:latin typeface="+mn-ea"/>
              <a:cs typeface="Microsoft Himalaya" panose="01010100010101010101" pitchFamily="2" charset="0"/>
            </a:endParaRPr>
          </a:p>
        </p:txBody>
      </p:sp>
      <p:graphicFrame>
        <p:nvGraphicFramePr>
          <p:cNvPr id="11" name="表 10"/>
          <p:cNvGraphicFramePr>
            <a:graphicFrameLocks noGrp="1"/>
          </p:cNvGraphicFramePr>
          <p:nvPr/>
        </p:nvGraphicFramePr>
        <p:xfrm>
          <a:off x="621437" y="1816848"/>
          <a:ext cx="8640000" cy="1440069"/>
        </p:xfrm>
        <a:graphic>
          <a:graphicData uri="http://schemas.openxmlformats.org/drawingml/2006/table">
            <a:tbl>
              <a:tblPr firstRow="1" bandRow="1">
                <a:tableStyleId>{5940675A-B579-460E-94D1-54222C63F5DA}</a:tableStyleId>
              </a:tblPr>
              <a:tblGrid>
                <a:gridCol w="472577">
                  <a:extLst>
                    <a:ext uri="{9D8B030D-6E8A-4147-A177-3AD203B41FA5}">
                      <a16:colId xmlns:a16="http://schemas.microsoft.com/office/drawing/2014/main" val="2915326736"/>
                    </a:ext>
                  </a:extLst>
                </a:gridCol>
                <a:gridCol w="1917210">
                  <a:extLst>
                    <a:ext uri="{9D8B030D-6E8A-4147-A177-3AD203B41FA5}">
                      <a16:colId xmlns:a16="http://schemas.microsoft.com/office/drawing/2014/main" val="2573364579"/>
                    </a:ext>
                  </a:extLst>
                </a:gridCol>
                <a:gridCol w="6250213">
                  <a:extLst>
                    <a:ext uri="{9D8B030D-6E8A-4147-A177-3AD203B41FA5}">
                      <a16:colId xmlns:a16="http://schemas.microsoft.com/office/drawing/2014/main" val="4073086637"/>
                    </a:ext>
                  </a:extLst>
                </a:gridCol>
              </a:tblGrid>
              <a:tr h="480023">
                <a:tc row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n-ea"/>
                          <a:ea typeface="+mn-ea"/>
                          <a:cs typeface="+mn-cs"/>
                        </a:rPr>
                        <a:t>ライフステ</a:t>
                      </a:r>
                      <a:r>
                        <a:rPr kumimoji="1" lang="ja-JP" altLang="en-US" sz="1200" b="1" i="0" u="none" strike="noStrike" kern="1200" cap="none" spc="0" normalizeH="0" baseline="0" noProof="0" dirty="0">
                          <a:ln>
                            <a:noFill/>
                          </a:ln>
                          <a:solidFill>
                            <a:prstClr val="white"/>
                          </a:solidFill>
                          <a:effectLst/>
                          <a:uLnTx/>
                          <a:uFillTx/>
                          <a:latin typeface="ＭＳ ゴシック" panose="020B0609070205080204" pitchFamily="49" charset="-128"/>
                          <a:ea typeface="ＭＳ ゴシック" panose="020B0609070205080204" pitchFamily="49" charset="-128"/>
                          <a:cs typeface="+mn-cs"/>
                        </a:rPr>
                        <a:t>ー</a:t>
                      </a:r>
                      <a:r>
                        <a:rPr kumimoji="1" lang="ja-JP" altLang="en-US" sz="1200" b="1" i="0" u="none" strike="noStrike" kern="1200" cap="none" spc="0" normalizeH="0" baseline="0" noProof="0" dirty="0">
                          <a:ln>
                            <a:noFill/>
                          </a:ln>
                          <a:solidFill>
                            <a:prstClr val="white"/>
                          </a:solidFill>
                          <a:effectLst/>
                          <a:uLnTx/>
                          <a:uFillTx/>
                          <a:latin typeface="+mn-ea"/>
                          <a:ea typeface="+mn-ea"/>
                          <a:cs typeface="+mn-cs"/>
                        </a:rPr>
                        <a:t>ジに</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n-ea"/>
                          <a:ea typeface="+mn-ea"/>
                          <a:cs typeface="+mn-cs"/>
                        </a:rPr>
                        <a:t>応じた健康行動</a:t>
                      </a:r>
                    </a:p>
                  </a:txBody>
                  <a:tcPr marL="72000" marR="36000" marT="72000" marB="72000" vert="ea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5">
                        <a:lumMod val="50000"/>
                      </a:schemeClr>
                    </a:solidFill>
                  </a:tcPr>
                </a:tc>
                <a:tc>
                  <a:txBody>
                    <a:bodyPr/>
                    <a:lstStyle/>
                    <a:p>
                      <a:pPr algn="ctr">
                        <a:lnSpc>
                          <a:spcPts val="1700"/>
                        </a:lnSpc>
                        <a:spcAft>
                          <a:spcPts val="0"/>
                        </a:spcAft>
                      </a:pPr>
                      <a:r>
                        <a:rPr lang="ja-JP" sz="1200" b="1" kern="100" dirty="0">
                          <a:solidFill>
                            <a:srgbClr val="000000"/>
                          </a:solidFill>
                          <a:effectLst/>
                          <a:latin typeface="+mn-ea"/>
                          <a:ea typeface="+mn-ea"/>
                          <a:cs typeface="Times New Roman" panose="02020603050405020304" pitchFamily="18" charset="0"/>
                        </a:rPr>
                        <a:t>乳幼児期～学齢期</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just">
                        <a:lnSpc>
                          <a:spcPts val="1400"/>
                        </a:lnSpc>
                        <a:spcAft>
                          <a:spcPts val="0"/>
                        </a:spcAft>
                      </a:pPr>
                      <a:r>
                        <a:rPr lang="ja-JP" sz="1200" b="1" kern="100" dirty="0">
                          <a:solidFill>
                            <a:srgbClr val="000000"/>
                          </a:solidFill>
                          <a:effectLst/>
                          <a:latin typeface="+mn-ea"/>
                          <a:ea typeface="+mn-ea"/>
                          <a:cs typeface="Times New Roman" panose="02020603050405020304" pitchFamily="18" charset="0"/>
                        </a:rPr>
                        <a:t>食べることを楽しみ、栄養・食の大切さを学び、成長段階に応じて望ましい食習慣を</a:t>
                      </a:r>
                      <a:endParaRPr lang="en-US" altLang="ja-JP" sz="1200" b="1" kern="100" dirty="0">
                        <a:solidFill>
                          <a:srgbClr val="000000"/>
                        </a:solidFill>
                        <a:effectLst/>
                        <a:latin typeface="+mn-ea"/>
                        <a:ea typeface="+mn-ea"/>
                        <a:cs typeface="Times New Roman" panose="02020603050405020304" pitchFamily="18" charset="0"/>
                      </a:endParaRPr>
                    </a:p>
                    <a:p>
                      <a:pPr algn="just">
                        <a:lnSpc>
                          <a:spcPts val="1400"/>
                        </a:lnSpc>
                        <a:spcAft>
                          <a:spcPts val="0"/>
                        </a:spcAft>
                      </a:pPr>
                      <a:r>
                        <a:rPr lang="ja-JP" sz="1200" b="1" kern="100" dirty="0">
                          <a:solidFill>
                            <a:srgbClr val="000000"/>
                          </a:solidFill>
                          <a:effectLst/>
                          <a:latin typeface="+mn-ea"/>
                          <a:ea typeface="+mn-ea"/>
                          <a:cs typeface="Times New Roman" panose="02020603050405020304" pitchFamily="18" charset="0"/>
                        </a:rPr>
                        <a:t>身につけます。</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363311713"/>
                  </a:ext>
                </a:extLst>
              </a:tr>
              <a:tr h="480023">
                <a:tc vMerge="1">
                  <a:txBody>
                    <a:bodyPr/>
                    <a:lstStyle/>
                    <a:p>
                      <a:pPr algn="ctr"/>
                      <a:endParaRPr kumimoji="1" lang="ja-JP" altLang="en-US" sz="1200" b="0" dirty="0">
                        <a:solidFill>
                          <a:schemeClr val="tx1"/>
                        </a:solidFill>
                        <a:latin typeface="+mn-ea"/>
                        <a:ea typeface="+mn-ea"/>
                      </a:endParaRPr>
                    </a:p>
                  </a:txBody>
                  <a:tcPr marL="72000" marR="36000" marT="72000" marB="72000" anchor="ct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solidFill>
                      <a:srgbClr val="FFFF99"/>
                    </a:solidFill>
                  </a:tcPr>
                </a:tc>
                <a:tc>
                  <a:txBody>
                    <a:bodyPr/>
                    <a:lstStyle/>
                    <a:p>
                      <a:pPr algn="ctr">
                        <a:lnSpc>
                          <a:spcPts val="1700"/>
                        </a:lnSpc>
                        <a:spcAft>
                          <a:spcPts val="0"/>
                        </a:spcAft>
                      </a:pPr>
                      <a:r>
                        <a:rPr lang="ja-JP" sz="1200" b="1" kern="100" dirty="0">
                          <a:effectLst/>
                          <a:latin typeface="+mn-ea"/>
                          <a:ea typeface="+mn-ea"/>
                          <a:cs typeface="Times New Roman" panose="02020603050405020304" pitchFamily="18" charset="0"/>
                        </a:rPr>
                        <a:t>青年期～成人期</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133350" indent="-133350" algn="just">
                        <a:lnSpc>
                          <a:spcPts val="1400"/>
                        </a:lnSpc>
                        <a:spcAft>
                          <a:spcPts val="0"/>
                        </a:spcAft>
                      </a:pPr>
                      <a:r>
                        <a:rPr lang="ja-JP" sz="1200" b="1" kern="100" dirty="0">
                          <a:solidFill>
                            <a:srgbClr val="000000"/>
                          </a:solidFill>
                          <a:effectLst/>
                          <a:latin typeface="+mn-ea"/>
                          <a:ea typeface="+mn-ea"/>
                          <a:cs typeface="Times New Roman" panose="02020603050405020304" pitchFamily="18" charset="0"/>
                        </a:rPr>
                        <a:t>自分のライフスタイルに合った健康的な食生活を実践します。</a:t>
                      </a:r>
                      <a:endParaRPr lang="ja-JP" sz="1200" b="1" kern="100" dirty="0">
                        <a:effectLst/>
                        <a:latin typeface="+mn-ea"/>
                        <a:ea typeface="+mn-ea"/>
                        <a:cs typeface="Times New Roman" panose="02020603050405020304" pitchFamily="18" charset="0"/>
                      </a:endParaRPr>
                    </a:p>
                    <a:p>
                      <a:pPr algn="just">
                        <a:lnSpc>
                          <a:spcPts val="1400"/>
                        </a:lnSpc>
                        <a:spcAft>
                          <a:spcPts val="0"/>
                        </a:spcAft>
                      </a:pPr>
                      <a:r>
                        <a:rPr lang="ja-JP" sz="1200" b="1" kern="100" dirty="0">
                          <a:solidFill>
                            <a:srgbClr val="000000"/>
                          </a:solidFill>
                          <a:effectLst/>
                          <a:latin typeface="+mn-ea"/>
                          <a:ea typeface="+mn-ea"/>
                          <a:cs typeface="Times New Roman" panose="02020603050405020304" pitchFamily="18" charset="0"/>
                        </a:rPr>
                        <a:t>生活習慣病の発症・重症化に留意し、健康的な食生活を実践・維持します。</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70916915"/>
                  </a:ext>
                </a:extLst>
              </a:tr>
              <a:tr h="480023">
                <a:tc vMerge="1">
                  <a:txBody>
                    <a:bodyPr/>
                    <a:lstStyle/>
                    <a:p>
                      <a:pPr algn="ctr"/>
                      <a:endParaRPr kumimoji="1" lang="ja-JP" altLang="en-US" sz="1200" b="0" dirty="0">
                        <a:solidFill>
                          <a:schemeClr val="tx1"/>
                        </a:solidFill>
                        <a:latin typeface="+mn-ea"/>
                        <a:ea typeface="+mn-ea"/>
                      </a:endParaRPr>
                    </a:p>
                  </a:txBody>
                  <a:tcPr marL="72000" marR="36000" marT="72000" marB="72000" anchor="ctr">
                    <a:lnL w="6350" cap="flat" cmpd="sng" algn="ctr">
                      <a:solidFill>
                        <a:schemeClr val="tx1"/>
                      </a:solidFill>
                      <a:prstDash val="sysDash"/>
                      <a:round/>
                      <a:headEnd type="none" w="med" len="med"/>
                      <a:tailEnd type="none" w="med" len="med"/>
                    </a:lnL>
                    <a:lnR w="6350" cap="flat" cmpd="sng" algn="ctr">
                      <a:solidFill>
                        <a:schemeClr val="tx1"/>
                      </a:solidFill>
                      <a:prstDash val="sysDash"/>
                      <a:round/>
                      <a:headEnd type="none" w="med" len="med"/>
                      <a:tailEnd type="none" w="med" len="med"/>
                    </a:lnR>
                    <a:lnT w="6350" cap="flat" cmpd="sng" algn="ctr">
                      <a:solidFill>
                        <a:schemeClr val="tx1"/>
                      </a:solidFill>
                      <a:prstDash val="sysDash"/>
                      <a:round/>
                      <a:headEnd type="none" w="med" len="med"/>
                      <a:tailEnd type="none" w="med" len="med"/>
                    </a:lnT>
                    <a:lnB w="6350" cap="flat" cmpd="sng" algn="ctr">
                      <a:solidFill>
                        <a:schemeClr val="tx1"/>
                      </a:solidFill>
                      <a:prstDash val="sysDash"/>
                      <a:round/>
                      <a:headEnd type="none" w="med" len="med"/>
                      <a:tailEnd type="none" w="med" len="med"/>
                    </a:lnB>
                    <a:solidFill>
                      <a:srgbClr val="FFFF99"/>
                    </a:solidFill>
                  </a:tcPr>
                </a:tc>
                <a:tc>
                  <a:txBody>
                    <a:bodyPr/>
                    <a:lstStyle/>
                    <a:p>
                      <a:pPr algn="ctr">
                        <a:lnSpc>
                          <a:spcPts val="1700"/>
                        </a:lnSpc>
                        <a:spcAft>
                          <a:spcPts val="0"/>
                        </a:spcAft>
                      </a:pPr>
                      <a:r>
                        <a:rPr lang="ja-JP" sz="1200" b="1" kern="100" dirty="0">
                          <a:solidFill>
                            <a:srgbClr val="000000"/>
                          </a:solidFill>
                          <a:effectLst/>
                          <a:latin typeface="+mn-ea"/>
                          <a:ea typeface="+mn-ea"/>
                          <a:cs typeface="Times New Roman" panose="02020603050405020304" pitchFamily="18" charset="0"/>
                        </a:rPr>
                        <a:t>高齢期</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just">
                        <a:lnSpc>
                          <a:spcPts val="1400"/>
                        </a:lnSpc>
                        <a:spcAft>
                          <a:spcPts val="0"/>
                        </a:spcAft>
                      </a:pPr>
                      <a:r>
                        <a:rPr lang="ja-JP" sz="1200" b="1" kern="100" dirty="0">
                          <a:solidFill>
                            <a:srgbClr val="000000"/>
                          </a:solidFill>
                          <a:effectLst/>
                          <a:latin typeface="+mn-ea"/>
                          <a:ea typeface="+mn-ea"/>
                          <a:cs typeface="Times New Roman" panose="02020603050405020304" pitchFamily="18" charset="0"/>
                        </a:rPr>
                        <a:t>低栄養予防等、個々の健康状態に合った食生活を実践し、食を通じて豊かな生活を</a:t>
                      </a:r>
                      <a:endParaRPr lang="en-US" altLang="ja-JP" sz="1200" b="1" kern="100" dirty="0">
                        <a:solidFill>
                          <a:srgbClr val="000000"/>
                        </a:solidFill>
                        <a:effectLst/>
                        <a:latin typeface="+mn-ea"/>
                        <a:ea typeface="+mn-ea"/>
                        <a:cs typeface="Times New Roman" panose="02020603050405020304" pitchFamily="18" charset="0"/>
                      </a:endParaRPr>
                    </a:p>
                    <a:p>
                      <a:pPr algn="just">
                        <a:lnSpc>
                          <a:spcPts val="1400"/>
                        </a:lnSpc>
                        <a:spcAft>
                          <a:spcPts val="0"/>
                        </a:spcAft>
                      </a:pPr>
                      <a:r>
                        <a:rPr lang="ja-JP" sz="1200" b="1" kern="100" dirty="0">
                          <a:solidFill>
                            <a:srgbClr val="000000"/>
                          </a:solidFill>
                          <a:effectLst/>
                          <a:latin typeface="+mn-ea"/>
                          <a:ea typeface="+mn-ea"/>
                          <a:cs typeface="Times New Roman" panose="02020603050405020304" pitchFamily="18" charset="0"/>
                        </a:rPr>
                        <a:t>実現します。</a:t>
                      </a:r>
                      <a:endParaRPr lang="ja-JP" sz="1200" b="1" kern="100" dirty="0">
                        <a:effectLst/>
                        <a:latin typeface="+mn-ea"/>
                        <a:ea typeface="+mn-ea"/>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76469417"/>
                  </a:ext>
                </a:extLst>
              </a:tr>
            </a:tbl>
          </a:graphicData>
        </a:graphic>
      </p:graphicFrame>
      <p:sp>
        <p:nvSpPr>
          <p:cNvPr id="16" name="Rectangle 1"/>
          <p:cNvSpPr>
            <a:spLocks noChangeArrowheads="1"/>
          </p:cNvSpPr>
          <p:nvPr/>
        </p:nvSpPr>
        <p:spPr bwMode="auto">
          <a:xfrm>
            <a:off x="286447" y="3245010"/>
            <a:ext cx="208338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lang="en-US" altLang="ja-JP" sz="1600" b="1" dirty="0">
                <a:latin typeface="+mn-ea"/>
                <a:cs typeface="Times New Roman" panose="02020603050405020304" pitchFamily="18" charset="0"/>
              </a:rPr>
              <a:t>【</a:t>
            </a:r>
            <a:r>
              <a:rPr kumimoji="0" lang="ja-JP" altLang="en-US" sz="1600" b="1" i="0" u="none" strike="noStrike" cap="none" normalizeH="0" baseline="0" dirty="0">
                <a:ln>
                  <a:noFill/>
                </a:ln>
                <a:solidFill>
                  <a:schemeClr val="tx1"/>
                </a:solidFill>
                <a:effectLst/>
                <a:latin typeface="+mn-ea"/>
                <a:cs typeface="Times New Roman" panose="02020603050405020304" pitchFamily="18" charset="0"/>
              </a:rPr>
              <a:t>取組みの目標</a:t>
            </a:r>
            <a:r>
              <a:rPr kumimoji="0" lang="en-US" altLang="ja-JP" sz="1600" b="1" i="0" u="none" strike="noStrike" cap="none" normalizeH="0" baseline="0" dirty="0">
                <a:ln>
                  <a:noFill/>
                </a:ln>
                <a:solidFill>
                  <a:schemeClr val="tx1"/>
                </a:solidFill>
                <a:effectLst/>
                <a:latin typeface="+mn-ea"/>
                <a:cs typeface="Times New Roman" panose="02020603050405020304" pitchFamily="18" charset="0"/>
              </a:rPr>
              <a:t>】</a:t>
            </a:r>
            <a:endParaRPr kumimoji="0" lang="ja-JP" altLang="ja-JP" sz="3600" b="0" i="0" u="none" strike="noStrike" cap="none" normalizeH="0" baseline="0" dirty="0">
              <a:ln>
                <a:noFill/>
              </a:ln>
              <a:solidFill>
                <a:schemeClr val="tx1"/>
              </a:solidFill>
              <a:effectLst/>
              <a:latin typeface="+mn-ea"/>
            </a:endParaRPr>
          </a:p>
        </p:txBody>
      </p:sp>
      <p:graphicFrame>
        <p:nvGraphicFramePr>
          <p:cNvPr id="17" name="表 16"/>
          <p:cNvGraphicFramePr>
            <a:graphicFrameLocks noGrp="1"/>
          </p:cNvGraphicFramePr>
          <p:nvPr/>
        </p:nvGraphicFramePr>
        <p:xfrm>
          <a:off x="621437" y="3523930"/>
          <a:ext cx="8582499" cy="2745013"/>
        </p:xfrm>
        <a:graphic>
          <a:graphicData uri="http://schemas.openxmlformats.org/drawingml/2006/table">
            <a:tbl>
              <a:tblPr firstRow="1" firstCol="1" bandRow="1">
                <a:tableStyleId>{5C22544A-7EE6-4342-B048-85BDC9FD1C3A}</a:tableStyleId>
              </a:tblPr>
              <a:tblGrid>
                <a:gridCol w="266499">
                  <a:extLst>
                    <a:ext uri="{9D8B030D-6E8A-4147-A177-3AD203B41FA5}">
                      <a16:colId xmlns:a16="http://schemas.microsoft.com/office/drawing/2014/main" val="1668312672"/>
                    </a:ext>
                  </a:extLst>
                </a:gridCol>
                <a:gridCol w="1800000">
                  <a:extLst>
                    <a:ext uri="{9D8B030D-6E8A-4147-A177-3AD203B41FA5}">
                      <a16:colId xmlns:a16="http://schemas.microsoft.com/office/drawing/2014/main" val="2358818107"/>
                    </a:ext>
                  </a:extLst>
                </a:gridCol>
                <a:gridCol w="2160000">
                  <a:extLst>
                    <a:ext uri="{9D8B030D-6E8A-4147-A177-3AD203B41FA5}">
                      <a16:colId xmlns:a16="http://schemas.microsoft.com/office/drawing/2014/main" val="3106642344"/>
                    </a:ext>
                  </a:extLst>
                </a:gridCol>
                <a:gridCol w="1368000">
                  <a:extLst>
                    <a:ext uri="{9D8B030D-6E8A-4147-A177-3AD203B41FA5}">
                      <a16:colId xmlns:a16="http://schemas.microsoft.com/office/drawing/2014/main" val="157304712"/>
                    </a:ext>
                  </a:extLst>
                </a:gridCol>
                <a:gridCol w="1548000">
                  <a:extLst>
                    <a:ext uri="{9D8B030D-6E8A-4147-A177-3AD203B41FA5}">
                      <a16:colId xmlns:a16="http://schemas.microsoft.com/office/drawing/2014/main" val="2441815434"/>
                    </a:ext>
                  </a:extLst>
                </a:gridCol>
                <a:gridCol w="1440000">
                  <a:extLst>
                    <a:ext uri="{9D8B030D-6E8A-4147-A177-3AD203B41FA5}">
                      <a16:colId xmlns:a16="http://schemas.microsoft.com/office/drawing/2014/main" val="2346217460"/>
                    </a:ext>
                  </a:extLst>
                </a:gridCol>
              </a:tblGrid>
              <a:tr h="301813">
                <a:tc>
                  <a:txBody>
                    <a:bodyPr/>
                    <a:lstStyle/>
                    <a:p>
                      <a:pPr algn="ctr" fontAlgn="auto">
                        <a:lnSpc>
                          <a:spcPts val="1600"/>
                        </a:lnSpc>
                        <a:spcAft>
                          <a:spcPts val="0"/>
                        </a:spcAft>
                      </a:pPr>
                      <a:r>
                        <a:rPr lang="en-US" sz="1200" b="1" dirty="0">
                          <a:effectLst/>
                          <a:latin typeface="游ゴシック" panose="020B0400000000000000" pitchFamily="50" charset="-128"/>
                          <a:ea typeface="游ゴシック" panose="020B0400000000000000" pitchFamily="50" charset="-128"/>
                        </a:rPr>
                        <a:t> </a:t>
                      </a:r>
                      <a:endParaRPr lang="ja-JP" sz="1200" b="1"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gridSpan="2">
                  <a:txBody>
                    <a:bodyPr/>
                    <a:lstStyle/>
                    <a:p>
                      <a:pPr algn="ctr" fontAlgn="auto">
                        <a:lnSpc>
                          <a:spcPct val="100000"/>
                        </a:lnSpc>
                        <a:spcAft>
                          <a:spcPts val="0"/>
                        </a:spcAft>
                      </a:pPr>
                      <a:r>
                        <a:rPr lang="ja-JP" altLang="en-US" sz="1200" b="1" dirty="0">
                          <a:solidFill>
                            <a:schemeClr val="bg1"/>
                          </a:solidFill>
                          <a:effectLst/>
                          <a:latin typeface="游ゴシック" panose="020B0400000000000000" pitchFamily="50" charset="-128"/>
                          <a:ea typeface="游ゴシック" panose="020B0400000000000000" pitchFamily="50" charset="-128"/>
                        </a:rPr>
                        <a:t>項目</a:t>
                      </a:r>
                      <a:endParaRPr lang="ja-JP" sz="1200" b="1"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kumimoji="1" lang="ja-JP" altLang="en-US"/>
                    </a:p>
                  </a:txBody>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計画策定時の値</a:t>
                      </a:r>
                      <a:endParaRPr lang="ja-JP" sz="1200" dirty="0">
                        <a:solidFill>
                          <a:schemeClr val="bg1"/>
                        </a:solidFill>
                        <a:effectLst/>
                        <a:latin typeface="+mn-ea"/>
                        <a:ea typeface="+mn-ea"/>
                        <a:cs typeface="HG丸ｺﾞｼｯｸM-PRO"/>
                      </a:endParaRPr>
                    </a:p>
                  </a:txBody>
                  <a:tcPr marL="66462" marR="66462"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66462" marR="66462"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ct val="100000"/>
                        </a:lnSpc>
                        <a:spcAft>
                          <a:spcPts val="0"/>
                        </a:spcAft>
                      </a:pPr>
                      <a:r>
                        <a:rPr lang="en-US" sz="1200" b="1" dirty="0">
                          <a:solidFill>
                            <a:schemeClr val="bg1"/>
                          </a:solidFill>
                          <a:effectLst/>
                          <a:latin typeface="游ゴシック" panose="020B0400000000000000" pitchFamily="50" charset="-128"/>
                          <a:ea typeface="游ゴシック" panose="020B0400000000000000" pitchFamily="50" charset="-128"/>
                        </a:rPr>
                        <a:t>20</a:t>
                      </a:r>
                      <a:r>
                        <a:rPr lang="en-US" altLang="ja-JP" sz="1200" b="1" dirty="0">
                          <a:solidFill>
                            <a:schemeClr val="bg1"/>
                          </a:solidFill>
                          <a:effectLst/>
                          <a:latin typeface="游ゴシック" panose="020B0400000000000000" pitchFamily="50" charset="-128"/>
                          <a:ea typeface="游ゴシック" panose="020B0400000000000000" pitchFamily="50" charset="-128"/>
                        </a:rPr>
                        <a:t>35</a:t>
                      </a:r>
                      <a:r>
                        <a:rPr lang="ja-JP" sz="1200" b="1" dirty="0">
                          <a:solidFill>
                            <a:schemeClr val="bg1"/>
                          </a:solidFill>
                          <a:effectLst/>
                          <a:latin typeface="游ゴシック" panose="020B0400000000000000" pitchFamily="50" charset="-128"/>
                          <a:ea typeface="游ゴシック" panose="020B0400000000000000" pitchFamily="50" charset="-128"/>
                        </a:rPr>
                        <a:t>年度目標</a:t>
                      </a:r>
                      <a:r>
                        <a:rPr lang="ja-JP" altLang="en-US" sz="1200" b="1" dirty="0">
                          <a:solidFill>
                            <a:schemeClr val="bg1"/>
                          </a:solidFill>
                          <a:effectLst/>
                          <a:latin typeface="游ゴシック" panose="020B0400000000000000" pitchFamily="50" charset="-128"/>
                          <a:ea typeface="游ゴシック" panose="020B0400000000000000" pitchFamily="50" charset="-128"/>
                        </a:rPr>
                        <a:t>値</a:t>
                      </a:r>
                      <a:endParaRPr lang="ja-JP" sz="1200" b="1"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3657110930"/>
                  </a:ext>
                </a:extLst>
              </a:tr>
              <a:tr h="541453">
                <a:tc>
                  <a:txBody>
                    <a:bodyPr/>
                    <a:lstStyle/>
                    <a:p>
                      <a:pPr algn="ctr" fontAlgn="auto">
                        <a:lnSpc>
                          <a:spcPts val="1600"/>
                        </a:lnSpc>
                        <a:spcAft>
                          <a:spcPts val="0"/>
                        </a:spcAft>
                      </a:pPr>
                      <a:r>
                        <a:rPr lang="en-US" altLang="ja-JP" sz="1200" b="1" dirty="0">
                          <a:effectLst/>
                          <a:latin typeface="游ゴシック" panose="020B0400000000000000" pitchFamily="50" charset="-128"/>
                          <a:ea typeface="游ゴシック" panose="020B0400000000000000" pitchFamily="50" charset="-128"/>
                        </a:rPr>
                        <a:t>1</a:t>
                      </a:r>
                      <a:endParaRPr lang="ja-JP" sz="1200" b="1"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gridSpan="2">
                  <a:txBody>
                    <a:bodyPr/>
                    <a:lstStyle/>
                    <a:p>
                      <a:pPr algn="l" fontAlgn="auto">
                        <a:lnSpc>
                          <a:spcPct val="100000"/>
                        </a:lnSpc>
                        <a:spcAft>
                          <a:spcPts val="0"/>
                        </a:spcAft>
                      </a:pPr>
                      <a:r>
                        <a:rPr lang="ja-JP" altLang="en-US" sz="1200" b="1" dirty="0">
                          <a:solidFill>
                            <a:schemeClr val="tx1"/>
                          </a:solidFill>
                          <a:effectLst/>
                          <a:latin typeface="游ゴシック" panose="020B0400000000000000" pitchFamily="50" charset="-128"/>
                          <a:ea typeface="游ゴシック" panose="020B0400000000000000" pitchFamily="50" charset="-128"/>
                          <a:cs typeface="HG丸ｺﾞｼｯｸM-PRO"/>
                        </a:rPr>
                        <a:t>栄養バランスのとれた食生活を実践する府民の割合の</a:t>
                      </a:r>
                      <a:endParaRPr lang="en-US" altLang="ja-JP" sz="1200" b="1" dirty="0">
                        <a:solidFill>
                          <a:schemeClr val="tx1"/>
                        </a:solidFill>
                        <a:effectLst/>
                        <a:latin typeface="游ゴシック" panose="020B0400000000000000" pitchFamily="50" charset="-128"/>
                        <a:ea typeface="游ゴシック" panose="020B0400000000000000" pitchFamily="50" charset="-128"/>
                        <a:cs typeface="HG丸ｺﾞｼｯｸM-PRO"/>
                      </a:endParaRPr>
                    </a:p>
                    <a:p>
                      <a:pPr algn="l" fontAlgn="auto">
                        <a:lnSpc>
                          <a:spcPct val="100000"/>
                        </a:lnSpc>
                        <a:spcAft>
                          <a:spcPts val="0"/>
                        </a:spcAft>
                      </a:pPr>
                      <a:r>
                        <a:rPr lang="ja-JP" altLang="en-US" sz="1200" b="1" dirty="0">
                          <a:solidFill>
                            <a:schemeClr val="tx1"/>
                          </a:solidFill>
                          <a:effectLst/>
                          <a:latin typeface="游ゴシック" panose="020B0400000000000000" pitchFamily="50" charset="-128"/>
                          <a:ea typeface="游ゴシック" panose="020B0400000000000000" pitchFamily="50" charset="-128"/>
                          <a:cs typeface="HG丸ｺﾞｼｯｸM-PRO"/>
                        </a:rPr>
                        <a:t>増加（主食・主菜・副菜を組み合わせた食事を</a:t>
                      </a:r>
                      <a:r>
                        <a:rPr lang="en-US" altLang="ja-JP" sz="1200" b="1" dirty="0">
                          <a:solidFill>
                            <a:schemeClr val="tx1"/>
                          </a:solidFill>
                          <a:effectLst/>
                          <a:latin typeface="游ゴシック" panose="020B0400000000000000" pitchFamily="50" charset="-128"/>
                          <a:ea typeface="游ゴシック" panose="020B0400000000000000" pitchFamily="50" charset="-128"/>
                          <a:cs typeface="HG丸ｺﾞｼｯｸM-PRO"/>
                        </a:rPr>
                        <a:t>1</a:t>
                      </a:r>
                      <a:r>
                        <a:rPr lang="ja-JP" altLang="en-US" sz="1200" b="1" dirty="0">
                          <a:solidFill>
                            <a:schemeClr val="tx1"/>
                          </a:solidFill>
                          <a:effectLst/>
                          <a:latin typeface="游ゴシック" panose="020B0400000000000000" pitchFamily="50" charset="-128"/>
                          <a:ea typeface="游ゴシック" panose="020B0400000000000000" pitchFamily="50" charset="-128"/>
                          <a:cs typeface="HG丸ｺﾞｼｯｸM-PRO"/>
                        </a:rPr>
                        <a:t>日</a:t>
                      </a:r>
                      <a:r>
                        <a:rPr lang="en-US" altLang="ja-JP" sz="1200" b="1" dirty="0">
                          <a:solidFill>
                            <a:schemeClr val="tx1"/>
                          </a:solidFill>
                          <a:effectLst/>
                          <a:latin typeface="游ゴシック" panose="020B0400000000000000" pitchFamily="50" charset="-128"/>
                          <a:ea typeface="游ゴシック" panose="020B0400000000000000" pitchFamily="50" charset="-128"/>
                          <a:cs typeface="HG丸ｺﾞｼｯｸM-PRO"/>
                        </a:rPr>
                        <a:t>2</a:t>
                      </a:r>
                      <a:r>
                        <a:rPr lang="ja-JP" altLang="en-US" sz="1200" b="1" dirty="0">
                          <a:solidFill>
                            <a:schemeClr val="tx1"/>
                          </a:solidFill>
                          <a:effectLst/>
                          <a:latin typeface="游ゴシック" panose="020B0400000000000000" pitchFamily="50" charset="-128"/>
                          <a:ea typeface="游ゴシック" panose="020B0400000000000000" pitchFamily="50" charset="-128"/>
                          <a:cs typeface="HG丸ｺﾞｼｯｸM-PRO"/>
                        </a:rPr>
                        <a:t>回</a:t>
                      </a:r>
                      <a:endParaRPr lang="en-US" altLang="ja-JP" sz="1200" b="1" dirty="0">
                        <a:solidFill>
                          <a:schemeClr val="tx1"/>
                        </a:solidFill>
                        <a:effectLst/>
                        <a:latin typeface="游ゴシック" panose="020B0400000000000000" pitchFamily="50" charset="-128"/>
                        <a:ea typeface="游ゴシック" panose="020B0400000000000000" pitchFamily="50" charset="-128"/>
                        <a:cs typeface="HG丸ｺﾞｼｯｸM-PRO"/>
                      </a:endParaRPr>
                    </a:p>
                    <a:p>
                      <a:pPr algn="l" fontAlgn="auto">
                        <a:lnSpc>
                          <a:spcPct val="100000"/>
                        </a:lnSpc>
                        <a:spcAft>
                          <a:spcPts val="0"/>
                        </a:spcAft>
                      </a:pPr>
                      <a:r>
                        <a:rPr lang="ja-JP" altLang="en-US" sz="1200" b="1" dirty="0">
                          <a:solidFill>
                            <a:schemeClr val="tx1"/>
                          </a:solidFill>
                          <a:effectLst/>
                          <a:latin typeface="游ゴシック" panose="020B0400000000000000" pitchFamily="50" charset="-128"/>
                          <a:ea typeface="游ゴシック" panose="020B0400000000000000" pitchFamily="50" charset="-128"/>
                          <a:cs typeface="HG丸ｺﾞｼｯｸM-PRO"/>
                        </a:rPr>
                        <a:t>以上ほぼ毎日食べている府民の割合）</a:t>
                      </a:r>
                      <a:endParaRPr lang="ja-JP" sz="1200" b="1" dirty="0">
                        <a:solidFill>
                          <a:schemeClr val="tx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auto">
                        <a:lnSpc>
                          <a:spcPct val="100000"/>
                        </a:lnSpc>
                        <a:spcAft>
                          <a:spcPts val="0"/>
                        </a:spcAft>
                      </a:pPr>
                      <a:r>
                        <a:rPr lang="en-US" altLang="ja-JP" sz="1200" b="1" u="none" dirty="0">
                          <a:solidFill>
                            <a:schemeClr val="tx1"/>
                          </a:solidFill>
                          <a:effectLst/>
                          <a:latin typeface="游ゴシック" panose="020B0400000000000000" pitchFamily="50" charset="-128"/>
                          <a:ea typeface="游ゴシック" panose="020B0400000000000000" pitchFamily="50" charset="-128"/>
                          <a:cs typeface="HG丸ｺﾞｼｯｸM-PRO"/>
                        </a:rPr>
                        <a:t>49.6%</a:t>
                      </a:r>
                      <a:r>
                        <a:rPr lang="ja-JP" altLang="en-US" sz="1200" b="1" u="none" dirty="0">
                          <a:solidFill>
                            <a:schemeClr val="tx1"/>
                          </a:solidFill>
                          <a:effectLst/>
                          <a:latin typeface="游ゴシック" panose="020B0400000000000000" pitchFamily="50" charset="-128"/>
                          <a:ea typeface="游ゴシック" panose="020B0400000000000000" pitchFamily="50" charset="-128"/>
                          <a:cs typeface="HG丸ｺﾞｼｯｸM-PRO"/>
                        </a:rPr>
                        <a:t>（</a:t>
                      </a:r>
                      <a:r>
                        <a:rPr lang="en-US" altLang="ja-JP" sz="1200" b="1" u="none" dirty="0">
                          <a:solidFill>
                            <a:schemeClr val="tx1"/>
                          </a:solidFill>
                          <a:effectLst/>
                          <a:latin typeface="游ゴシック" panose="020B0400000000000000" pitchFamily="50" charset="-128"/>
                          <a:ea typeface="游ゴシック" panose="020B0400000000000000" pitchFamily="50" charset="-128"/>
                          <a:cs typeface="HG丸ｺﾞｼｯｸM-PRO"/>
                        </a:rPr>
                        <a:t>R4</a:t>
                      </a:r>
                      <a:r>
                        <a:rPr lang="ja-JP" altLang="en-US" sz="1200" b="1" u="none" dirty="0">
                          <a:solidFill>
                            <a:schemeClr val="tx1"/>
                          </a:solidFill>
                          <a:effectLst/>
                          <a:latin typeface="游ゴシック" panose="020B0400000000000000" pitchFamily="50" charset="-128"/>
                          <a:ea typeface="游ゴシック" panose="020B0400000000000000" pitchFamily="50" charset="-128"/>
                          <a:cs typeface="HG丸ｺﾞｼｯｸM-PRO"/>
                        </a:rPr>
                        <a:t>）</a:t>
                      </a:r>
                      <a:endParaRPr lang="ja-JP" sz="1200" b="1" u="none" dirty="0">
                        <a:solidFill>
                          <a:schemeClr val="tx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ct val="100000"/>
                        </a:lnSpc>
                        <a:spcAft>
                          <a:spcPts val="0"/>
                        </a:spcAft>
                      </a:pPr>
                      <a:r>
                        <a:rPr lang="en-US" altLang="ja-JP" sz="1200" b="1" u="none" dirty="0">
                          <a:solidFill>
                            <a:schemeClr val="tx1"/>
                          </a:solidFill>
                          <a:effectLst/>
                          <a:latin typeface="游ゴシック" panose="020B0400000000000000" pitchFamily="50" charset="-128"/>
                          <a:ea typeface="+mn-ea"/>
                          <a:cs typeface="HG丸ｺﾞｼｯｸM-PRO"/>
                        </a:rPr>
                        <a:t>45.9%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1" u="none" dirty="0">
                          <a:solidFill>
                            <a:schemeClr val="tx1"/>
                          </a:solidFill>
                          <a:effectLst/>
                          <a:latin typeface="游ゴシック" panose="020B0400000000000000" pitchFamily="50" charset="-128"/>
                          <a:ea typeface="+mn-ea"/>
                          <a:cs typeface="HG丸ｺﾞｼｯｸM-PRO"/>
                        </a:rPr>
                        <a:t>(R7)</a:t>
                      </a:r>
                      <a:r>
                        <a:rPr lang="en-US" altLang="ja-JP" sz="1200" b="1" dirty="0">
                          <a:solidFill>
                            <a:schemeClr val="tx1"/>
                          </a:solidFill>
                          <a:effectLst/>
                          <a:latin typeface="+mn-ea"/>
                          <a:ea typeface="+mn-ea"/>
                          <a:cs typeface="HG丸ｺﾞｼｯｸM-PRO"/>
                        </a:rPr>
                        <a:t> </a:t>
                      </a:r>
                      <a:r>
                        <a:rPr lang="ja-JP" altLang="en-US" sz="1200" b="1" dirty="0">
                          <a:solidFill>
                            <a:schemeClr val="tx1"/>
                          </a:solidFill>
                          <a:effectLst/>
                          <a:latin typeface="+mn-ea"/>
                          <a:ea typeface="+mn-ea"/>
                          <a:cs typeface="HG丸ｺﾞｼｯｸM-PRO"/>
                        </a:rPr>
                        <a:t>［△］</a:t>
                      </a:r>
                      <a:endParaRPr kumimoji="1" lang="ja-JP" altLang="en-US" sz="1200" b="1" dirty="0">
                        <a:solidFill>
                          <a:schemeClr val="tx1"/>
                        </a:solidFill>
                        <a:latin typeface="Meiryo UI" panose="020B0604030504040204" pitchFamily="50" charset="-128"/>
                        <a:ea typeface="Meiryo UI" panose="020B0604030504040204"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auto">
                        <a:lnSpc>
                          <a:spcPct val="100000"/>
                        </a:lnSpc>
                        <a:spcAft>
                          <a:spcPts val="0"/>
                        </a:spcAft>
                      </a:pPr>
                      <a:r>
                        <a:rPr lang="en-US" altLang="ja-JP" sz="1200" b="1" dirty="0">
                          <a:solidFill>
                            <a:schemeClr val="tx1"/>
                          </a:solidFill>
                          <a:effectLst/>
                          <a:latin typeface="游ゴシック" panose="020B0400000000000000" pitchFamily="50" charset="-128"/>
                          <a:ea typeface="游ゴシック" panose="020B0400000000000000" pitchFamily="50" charset="-128"/>
                          <a:cs typeface="HG丸ｺﾞｼｯｸM-PRO"/>
                        </a:rPr>
                        <a:t>60%</a:t>
                      </a:r>
                      <a:r>
                        <a:rPr lang="ja-JP" altLang="en-US" sz="1200" b="1" dirty="0">
                          <a:solidFill>
                            <a:schemeClr val="tx1"/>
                          </a:solidFill>
                          <a:effectLst/>
                          <a:latin typeface="游ゴシック" panose="020B0400000000000000" pitchFamily="50" charset="-128"/>
                          <a:ea typeface="游ゴシック" panose="020B0400000000000000" pitchFamily="50" charset="-128"/>
                          <a:cs typeface="HG丸ｺﾞｼｯｸM-PRO"/>
                        </a:rPr>
                        <a:t>以上</a:t>
                      </a:r>
                      <a:endParaRPr lang="ja-JP" sz="1200" b="1" dirty="0">
                        <a:solidFill>
                          <a:schemeClr val="tx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40734997"/>
                  </a:ext>
                </a:extLst>
              </a:tr>
              <a:tr h="223520">
                <a:tc rowSpan="3">
                  <a:txBody>
                    <a:bodyPr/>
                    <a:lstStyle/>
                    <a:p>
                      <a:pPr algn="ctr" fontAlgn="auto">
                        <a:lnSpc>
                          <a:spcPts val="1600"/>
                        </a:lnSpc>
                        <a:spcAft>
                          <a:spcPts val="0"/>
                        </a:spcAft>
                      </a:pPr>
                      <a:r>
                        <a:rPr lang="en-US" altLang="ja-JP" sz="1200" b="1" dirty="0">
                          <a:effectLst/>
                          <a:latin typeface="游ゴシック" panose="020B0400000000000000" pitchFamily="50" charset="-128"/>
                          <a:ea typeface="游ゴシック" panose="020B0400000000000000" pitchFamily="50" charset="-128"/>
                        </a:rPr>
                        <a:t>2</a:t>
                      </a:r>
                      <a:endParaRPr lang="ja-JP" sz="1200" b="1" dirty="0">
                        <a:solidFill>
                          <a:srgbClr val="000000"/>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rowSpan="3">
                  <a:txBody>
                    <a:bodyPr/>
                    <a:lstStyle/>
                    <a:p>
                      <a:pPr>
                        <a:lnSpc>
                          <a:spcPct val="100000"/>
                        </a:lnSpc>
                      </a:pPr>
                      <a:r>
                        <a:rPr kumimoji="1" lang="ja-JP" altLang="en-US" sz="1200" b="1" dirty="0">
                          <a:solidFill>
                            <a:schemeClr val="tx1"/>
                          </a:solidFill>
                          <a:latin typeface="游ゴシック" panose="020B0400000000000000" pitchFamily="50" charset="-128"/>
                          <a:ea typeface="游ゴシック" panose="020B0400000000000000" pitchFamily="50" charset="-128"/>
                        </a:rPr>
                        <a:t>朝食を欠食する</a:t>
                      </a:r>
                      <a:endParaRPr kumimoji="1" lang="en-US" altLang="ja-JP" sz="1200" b="1" dirty="0">
                        <a:solidFill>
                          <a:schemeClr val="tx1"/>
                        </a:solidFill>
                        <a:latin typeface="游ゴシック" panose="020B0400000000000000" pitchFamily="50" charset="-128"/>
                        <a:ea typeface="游ゴシック" panose="020B0400000000000000" pitchFamily="50" charset="-128"/>
                      </a:endParaRPr>
                    </a:p>
                    <a:p>
                      <a:pPr>
                        <a:lnSpc>
                          <a:spcPct val="100000"/>
                        </a:lnSpc>
                      </a:pPr>
                      <a:r>
                        <a:rPr kumimoji="1" lang="ja-JP" altLang="en-US" sz="1200" b="1" dirty="0">
                          <a:solidFill>
                            <a:schemeClr val="tx1"/>
                          </a:solidFill>
                          <a:latin typeface="游ゴシック" panose="020B0400000000000000" pitchFamily="50" charset="-128"/>
                          <a:ea typeface="游ゴシック" panose="020B0400000000000000" pitchFamily="50" charset="-128"/>
                        </a:rPr>
                        <a:t>府民の割合の減少</a:t>
                      </a:r>
                      <a:endParaRPr kumimoji="1" lang="en-US" altLang="ja-JP" sz="1200" b="1" dirty="0">
                        <a:solidFill>
                          <a:schemeClr val="tx1"/>
                        </a:solidFill>
                        <a:latin typeface="游ゴシック" panose="020B0400000000000000" pitchFamily="50" charset="-128"/>
                        <a:ea typeface="游ゴシック" panose="020B0400000000000000" pitchFamily="50" charset="-128"/>
                      </a:endParaRPr>
                    </a:p>
                    <a:p>
                      <a:pPr>
                        <a:lnSpc>
                          <a:spcPct val="100000"/>
                        </a:lnSpc>
                      </a:pPr>
                      <a:r>
                        <a:rPr kumimoji="1" lang="ja-JP" altLang="en-US" sz="1000" b="1" dirty="0">
                          <a:solidFill>
                            <a:schemeClr val="tx1"/>
                          </a:solidFill>
                          <a:latin typeface="游ゴシック" panose="020B0400000000000000" pitchFamily="50" charset="-128"/>
                          <a:ea typeface="游ゴシック" panose="020B0400000000000000" pitchFamily="50" charset="-128"/>
                        </a:rPr>
                        <a:t> 策定時：</a:t>
                      </a:r>
                      <a:r>
                        <a:rPr kumimoji="1" lang="en-US" altLang="ja-JP" sz="1000" b="1" dirty="0">
                          <a:solidFill>
                            <a:schemeClr val="tx1"/>
                          </a:solidFill>
                          <a:latin typeface="游ゴシック" panose="020B0400000000000000" pitchFamily="50" charset="-128"/>
                          <a:ea typeface="+mn-ea"/>
                        </a:rPr>
                        <a:t>H29-R1</a:t>
                      </a:r>
                      <a:r>
                        <a:rPr kumimoji="1" lang="ja-JP" altLang="en-US" sz="1000" b="1" dirty="0">
                          <a:solidFill>
                            <a:schemeClr val="tx1"/>
                          </a:solidFill>
                          <a:latin typeface="游ゴシック" panose="020B0400000000000000" pitchFamily="50" charset="-128"/>
                          <a:ea typeface="+mn-ea"/>
                        </a:rPr>
                        <a:t>平均</a:t>
                      </a:r>
                      <a:endParaRPr kumimoji="1" lang="ja-JP" altLang="en-US" sz="1000" b="1" dirty="0">
                        <a:solidFill>
                          <a:schemeClr val="tx1"/>
                        </a:solidFill>
                        <a:latin typeface="游ゴシック" panose="020B0400000000000000" pitchFamily="50" charset="-128"/>
                        <a:ea typeface="游ゴシック" panose="020B04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7</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14</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歳</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5.1%</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kumimoji="1" lang="en-US" altLang="ja-JP" sz="1200" b="1" dirty="0">
                          <a:solidFill>
                            <a:schemeClr val="tx1"/>
                          </a:solidFill>
                          <a:latin typeface="+mn-ea"/>
                          <a:ea typeface="+mn-ea"/>
                        </a:rPr>
                        <a:t>R4-R6</a:t>
                      </a:r>
                      <a:r>
                        <a:rPr kumimoji="1" lang="ja-JP" altLang="en-US" sz="1200" b="1" dirty="0">
                          <a:solidFill>
                            <a:schemeClr val="tx1"/>
                          </a:solidFill>
                          <a:latin typeface="+mn-ea"/>
                          <a:ea typeface="+mn-ea"/>
                        </a:rPr>
                        <a:t>の結果を</a:t>
                      </a:r>
                      <a:endParaRPr kumimoji="1" lang="en-US" altLang="ja-JP" sz="1200" b="1" dirty="0">
                        <a:solidFill>
                          <a:schemeClr val="tx1"/>
                        </a:solidFill>
                        <a:latin typeface="+mn-ea"/>
                        <a:ea typeface="+mn-ea"/>
                      </a:endParaRPr>
                    </a:p>
                    <a:p>
                      <a:pPr algn="ctr"/>
                      <a:r>
                        <a:rPr kumimoji="1" lang="en-US" altLang="ja-JP" sz="1200" b="1" dirty="0">
                          <a:solidFill>
                            <a:schemeClr val="tx1"/>
                          </a:solidFill>
                          <a:latin typeface="+mn-ea"/>
                          <a:ea typeface="+mn-ea"/>
                        </a:rPr>
                        <a:t>R9</a:t>
                      </a:r>
                      <a:r>
                        <a:rPr kumimoji="1" lang="ja-JP" altLang="en-US" sz="1200" b="1" dirty="0">
                          <a:solidFill>
                            <a:schemeClr val="tx1"/>
                          </a:solidFill>
                          <a:latin typeface="+mn-ea"/>
                          <a:ea typeface="+mn-ea"/>
                        </a:rPr>
                        <a:t>年度に公表予定</a:t>
                      </a:r>
                      <a:endParaRPr lang="en-US" altLang="ja-JP" sz="1200" b="1" i="0" u="none" strike="noStrike" dirty="0">
                        <a:solidFill>
                          <a:schemeClr val="tx1"/>
                        </a:solidFill>
                        <a:effectLst/>
                        <a:latin typeface="+mn-ea"/>
                        <a:ea typeface="+mn-ea"/>
                      </a:endParaRPr>
                    </a:p>
                  </a:txBody>
                  <a:tcPr marL="72000"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0%</a:t>
                      </a:r>
                      <a:endPar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36321787"/>
                  </a:ext>
                </a:extLst>
              </a:tr>
              <a:tr h="223520">
                <a:tc vMerge="1">
                  <a:txBody>
                    <a:bodyPr/>
                    <a:lstStyle/>
                    <a:p>
                      <a:pPr algn="ctr" fontAlgn="auto">
                        <a:lnSpc>
                          <a:spcPts val="1600"/>
                        </a:lnSpc>
                        <a:spcAft>
                          <a:spcPts val="0"/>
                        </a:spcAft>
                      </a:pPr>
                      <a:endParaRPr lang="ja-JP" sz="1400" b="0" dirty="0">
                        <a:solidFill>
                          <a:srgbClr val="000000"/>
                        </a:solidFill>
                        <a:effectLst/>
                        <a:latin typeface="Meiryo UI" panose="020B0604030504040204" pitchFamily="50" charset="-128"/>
                        <a:ea typeface="Meiryo UI" panose="020B0604030504040204"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accent5">
                        <a:lumMod val="50000"/>
                      </a:schemeClr>
                    </a:solidFill>
                  </a:tcPr>
                </a:tc>
                <a:tc vMerge="1">
                  <a:txBody>
                    <a:bodyPr/>
                    <a:lstStyle/>
                    <a:p>
                      <a:endParaRPr kumimoji="1" lang="ja-JP" altLang="en-US"/>
                    </a:p>
                  </a:txBody>
                  <a:tcPr>
                    <a:lnL w="28575" cap="flat" cmpd="sng" algn="ctr">
                      <a:solidFill>
                        <a:schemeClr val="bg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just">
                        <a:lnSpc>
                          <a:spcPct val="100000"/>
                        </a:lnSpc>
                        <a:spcAft>
                          <a:spcPts val="0"/>
                        </a:spcAft>
                      </a:pP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15</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19</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歳</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14.5%</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ctr">
                        <a:lnSpc>
                          <a:spcPct val="100000"/>
                        </a:lnSpc>
                      </a:pPr>
                      <a:endPar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5%</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以下</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85265228"/>
                  </a:ext>
                </a:extLst>
              </a:tr>
              <a:tr h="223520">
                <a:tc vMerge="1">
                  <a:txBody>
                    <a:bodyPr/>
                    <a:lstStyle/>
                    <a:p>
                      <a:pPr algn="ctr" fontAlgn="auto">
                        <a:lnSpc>
                          <a:spcPts val="1600"/>
                        </a:lnSpc>
                        <a:spcAft>
                          <a:spcPts val="0"/>
                        </a:spcAft>
                      </a:pPr>
                      <a:endParaRPr lang="ja-JP" sz="1400" b="0" dirty="0">
                        <a:solidFill>
                          <a:srgbClr val="000000"/>
                        </a:solidFill>
                        <a:effectLst/>
                        <a:latin typeface="Meiryo UI" panose="020B0604030504040204" pitchFamily="50" charset="-128"/>
                        <a:ea typeface="Meiryo UI" panose="020B0604030504040204"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accent5">
                        <a:lumMod val="50000"/>
                      </a:schemeClr>
                    </a:solidFill>
                  </a:tcPr>
                </a:tc>
                <a:tc vMerge="1">
                  <a:txBody>
                    <a:bodyPr/>
                    <a:lstStyle/>
                    <a:p>
                      <a:endParaRPr kumimoji="1" lang="ja-JP" altLang="en-US"/>
                    </a:p>
                  </a:txBody>
                  <a:tcPr/>
                </a:tc>
                <a:tc>
                  <a:txBody>
                    <a:bodyPr/>
                    <a:lstStyle/>
                    <a:p>
                      <a:pPr algn="just">
                        <a:lnSpc>
                          <a:spcPct val="100000"/>
                        </a:lnSpc>
                        <a:spcAft>
                          <a:spcPts val="0"/>
                        </a:spcAft>
                      </a:pP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20</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30</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歳代</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24.8%</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ctr">
                        <a:lnSpc>
                          <a:spcPct val="100000"/>
                        </a:lnSpc>
                      </a:pPr>
                      <a:endPar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15%</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以下</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73855021"/>
                  </a:ext>
                </a:extLst>
              </a:tr>
              <a:tr h="216000">
                <a:tc rowSpan="3">
                  <a:txBody>
                    <a:bodyPr/>
                    <a:lstStyle/>
                    <a:p>
                      <a:pPr algn="ctr" fontAlgn="auto">
                        <a:lnSpc>
                          <a:spcPts val="1600"/>
                        </a:lnSpc>
                        <a:spcAft>
                          <a:spcPts val="0"/>
                        </a:spcAft>
                      </a:pPr>
                      <a:r>
                        <a:rPr lang="en-US" altLang="ja-JP" sz="1200" b="1" dirty="0">
                          <a:solidFill>
                            <a:schemeClr val="bg1"/>
                          </a:solidFill>
                          <a:effectLst/>
                          <a:latin typeface="游ゴシック" panose="020B0400000000000000" pitchFamily="50" charset="-128"/>
                          <a:ea typeface="游ゴシック" panose="020B0400000000000000" pitchFamily="50" charset="-128"/>
                          <a:cs typeface="HG丸ｺﾞｼｯｸM-PRO"/>
                        </a:rPr>
                        <a:t>3</a:t>
                      </a:r>
                      <a:endParaRPr lang="ja-JP" sz="1200" b="1"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rowSpan="3">
                  <a:txBody>
                    <a:bodyPr/>
                    <a:lstStyle/>
                    <a:p>
                      <a:pPr>
                        <a:lnSpc>
                          <a:spcPct val="100000"/>
                        </a:lnSpc>
                      </a:pPr>
                      <a:r>
                        <a:rPr kumimoji="1" lang="ja-JP" altLang="en-US" sz="1200" b="1" dirty="0">
                          <a:solidFill>
                            <a:schemeClr val="tx1"/>
                          </a:solidFill>
                          <a:latin typeface="游ゴシック" panose="020B0400000000000000" pitchFamily="50" charset="-128"/>
                          <a:ea typeface="游ゴシック" panose="020B0400000000000000" pitchFamily="50" charset="-128"/>
                        </a:rPr>
                        <a:t>野菜摂取量の増加</a:t>
                      </a:r>
                      <a:endParaRPr kumimoji="1" lang="en-US" altLang="ja-JP" sz="1200" b="1" dirty="0">
                        <a:solidFill>
                          <a:schemeClr val="tx1"/>
                        </a:solidFill>
                        <a:latin typeface="游ゴシック" panose="020B0400000000000000" pitchFamily="50" charset="-128"/>
                        <a:ea typeface="游ゴシック" panose="020B0400000000000000" pitchFamily="50" charset="-128"/>
                      </a:endParaRPr>
                    </a:p>
                    <a:p>
                      <a:pPr>
                        <a:lnSpc>
                          <a:spcPct val="100000"/>
                        </a:lnSpc>
                      </a:pPr>
                      <a:r>
                        <a:rPr kumimoji="1" lang="zh-TW" altLang="en-US" sz="1000" b="1" dirty="0">
                          <a:solidFill>
                            <a:schemeClr val="tx1"/>
                          </a:solidFill>
                          <a:latin typeface="游ゴシック" panose="020B0400000000000000" pitchFamily="50" charset="-128"/>
                          <a:ea typeface="游ゴシック" panose="020B0400000000000000" pitchFamily="50" charset="-128"/>
                        </a:rPr>
                        <a:t> 策定時：</a:t>
                      </a:r>
                      <a:r>
                        <a:rPr kumimoji="1" lang="en-US" altLang="zh-TW" sz="1000" b="1" dirty="0">
                          <a:solidFill>
                            <a:schemeClr val="tx1"/>
                          </a:solidFill>
                          <a:latin typeface="游ゴシック" panose="020B0400000000000000" pitchFamily="50" charset="-128"/>
                          <a:ea typeface="游ゴシック" panose="020B0400000000000000" pitchFamily="50" charset="-128"/>
                        </a:rPr>
                        <a:t>H29-R1</a:t>
                      </a:r>
                      <a:r>
                        <a:rPr kumimoji="1" lang="ja-JP" altLang="en-US" sz="1000" b="1" dirty="0">
                          <a:solidFill>
                            <a:schemeClr val="tx1"/>
                          </a:solidFill>
                          <a:latin typeface="游ゴシック" panose="020B0400000000000000" pitchFamily="50" charset="-128"/>
                          <a:ea typeface="+mn-ea"/>
                        </a:rPr>
                        <a:t>平均</a:t>
                      </a:r>
                      <a:endParaRPr kumimoji="1" lang="ja-JP" altLang="en-US" sz="1000" b="1" dirty="0">
                        <a:solidFill>
                          <a:schemeClr val="tx1"/>
                        </a:solidFill>
                        <a:latin typeface="游ゴシック" panose="020B0400000000000000" pitchFamily="50" charset="-128"/>
                        <a:ea typeface="游ゴシック" panose="020B04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7</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14</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歳</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237</a:t>
                      </a:r>
                      <a:r>
                        <a:rPr lang="en-US" sz="1200" b="1" i="0" u="none" strike="noStrike" dirty="0">
                          <a:solidFill>
                            <a:schemeClr val="tx1"/>
                          </a:solidFill>
                          <a:effectLst/>
                          <a:latin typeface="游ゴシック" panose="020B0400000000000000" pitchFamily="50" charset="-128"/>
                          <a:ea typeface="游ゴシック" panose="020B0400000000000000" pitchFamily="50" charset="-128"/>
                        </a:rPr>
                        <a:t>ｇ</a:t>
                      </a:r>
                      <a:endPar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algn="ctr"/>
                      <a:r>
                        <a:rPr kumimoji="1" lang="en-US" altLang="ja-JP" sz="1200" b="1" dirty="0">
                          <a:solidFill>
                            <a:schemeClr val="tx1"/>
                          </a:solidFill>
                          <a:latin typeface="+mn-ea"/>
                          <a:ea typeface="+mn-ea"/>
                        </a:rPr>
                        <a:t>R4-R6</a:t>
                      </a:r>
                      <a:r>
                        <a:rPr kumimoji="1" lang="ja-JP" altLang="en-US" sz="1200" b="1" dirty="0">
                          <a:solidFill>
                            <a:schemeClr val="tx1"/>
                          </a:solidFill>
                          <a:latin typeface="+mn-ea"/>
                          <a:ea typeface="+mn-ea"/>
                        </a:rPr>
                        <a:t>の結果を</a:t>
                      </a:r>
                      <a:endParaRPr kumimoji="1" lang="en-US" altLang="ja-JP" sz="1200" b="1" dirty="0">
                        <a:solidFill>
                          <a:schemeClr val="tx1"/>
                        </a:solidFill>
                        <a:latin typeface="+mn-ea"/>
                        <a:ea typeface="+mn-ea"/>
                      </a:endParaRPr>
                    </a:p>
                    <a:p>
                      <a:pPr algn="ctr"/>
                      <a:r>
                        <a:rPr kumimoji="1" lang="en-US" altLang="ja-JP" sz="1200" b="1" dirty="0">
                          <a:solidFill>
                            <a:schemeClr val="tx1"/>
                          </a:solidFill>
                          <a:latin typeface="+mn-ea"/>
                          <a:ea typeface="+mn-ea"/>
                        </a:rPr>
                        <a:t>R9</a:t>
                      </a:r>
                      <a:r>
                        <a:rPr kumimoji="1" lang="ja-JP" altLang="en-US" sz="1200" b="1" dirty="0">
                          <a:solidFill>
                            <a:schemeClr val="tx1"/>
                          </a:solidFill>
                          <a:latin typeface="+mn-ea"/>
                          <a:ea typeface="+mn-ea"/>
                        </a:rPr>
                        <a:t>年度に公表予定</a:t>
                      </a:r>
                      <a:endParaRPr lang="en-US" altLang="ja-JP" sz="1200" b="1" i="0" u="none" strike="noStrike" dirty="0">
                        <a:solidFill>
                          <a:schemeClr val="tx1"/>
                        </a:solidFill>
                        <a:effectLst/>
                        <a:latin typeface="+mn-ea"/>
                        <a:ea typeface="+mn-ea"/>
                      </a:endParaRPr>
                    </a:p>
                  </a:txBody>
                  <a:tcPr marL="72000"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300g</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以上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35970246"/>
                  </a:ext>
                </a:extLst>
              </a:tr>
              <a:tr h="216000">
                <a:tc vMerge="1">
                  <a:txBody>
                    <a:bodyPr/>
                    <a:lstStyle/>
                    <a:p>
                      <a:endParaRPr kumimoji="1" lang="ja-JP" altLang="en-US"/>
                    </a:p>
                  </a:txBody>
                  <a:tcPr/>
                </a:tc>
                <a:tc vMerge="1">
                  <a:txBody>
                    <a:bodyPr/>
                    <a:lstStyle/>
                    <a:p>
                      <a:endParaRPr kumimoji="1" lang="ja-JP" altLang="en-US"/>
                    </a:p>
                  </a:txBody>
                  <a:tcPr/>
                </a:tc>
                <a:tc>
                  <a:txBody>
                    <a:bodyPr/>
                    <a:lstStyle/>
                    <a:p>
                      <a:pPr algn="just">
                        <a:lnSpc>
                          <a:spcPct val="100000"/>
                        </a:lnSpc>
                        <a:spcAft>
                          <a:spcPts val="0"/>
                        </a:spcAft>
                      </a:pP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15</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a:t>
                      </a: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19</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歳</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200" b="1" i="0" u="none" strike="noStrike" dirty="0">
                          <a:solidFill>
                            <a:schemeClr val="tx1"/>
                          </a:solidFill>
                          <a:effectLst/>
                          <a:latin typeface="游ゴシック" panose="020B0400000000000000" pitchFamily="50" charset="-128"/>
                          <a:ea typeface="游ゴシック" panose="020B0400000000000000" pitchFamily="50" charset="-128"/>
                        </a:rPr>
                        <a:t>2</a:t>
                      </a: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59</a:t>
                      </a:r>
                      <a:r>
                        <a:rPr lang="en-US" sz="1200" b="1" i="0" u="none" strike="noStrike" dirty="0">
                          <a:solidFill>
                            <a:schemeClr val="tx1"/>
                          </a:solidFill>
                          <a:effectLst/>
                          <a:latin typeface="游ゴシック" panose="020B0400000000000000" pitchFamily="50" charset="-128"/>
                          <a:ea typeface="游ゴシック" panose="020B0400000000000000" pitchFamily="50" charset="-128"/>
                        </a:rPr>
                        <a:t>ｇ</a:t>
                      </a:r>
                      <a:endPar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ctr">
                        <a:lnSpc>
                          <a:spcPct val="100000"/>
                        </a:lnSpc>
                      </a:pPr>
                      <a:endPar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350g</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以上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76896529"/>
                  </a:ext>
                </a:extLst>
              </a:tr>
              <a:tr h="216000">
                <a:tc vMerge="1">
                  <a:txBody>
                    <a:bodyPr/>
                    <a:lstStyle/>
                    <a:p>
                      <a:endParaRPr kumimoji="1" lang="ja-JP" altLang="en-US"/>
                    </a:p>
                  </a:txBody>
                  <a:tcPr/>
                </a:tc>
                <a:tc vMerge="1">
                  <a:txBody>
                    <a:bodyPr/>
                    <a:lstStyle/>
                    <a:p>
                      <a:endParaRPr kumimoji="1" lang="ja-JP" altLang="en-US"/>
                    </a:p>
                  </a:txBody>
                  <a:tcPr/>
                </a:tc>
                <a:tc>
                  <a:txBody>
                    <a:bodyPr/>
                    <a:lstStyle/>
                    <a:p>
                      <a:pPr algn="just">
                        <a:lnSpc>
                          <a:spcPct val="100000"/>
                        </a:lnSpc>
                        <a:spcAft>
                          <a:spcPts val="0"/>
                        </a:spcAft>
                      </a:pP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20</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歳以上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sz="1200" b="1" i="0" u="none" strike="noStrike" dirty="0">
                          <a:solidFill>
                            <a:schemeClr val="tx1"/>
                          </a:solidFill>
                          <a:effectLst/>
                          <a:latin typeface="游ゴシック" panose="020B0400000000000000" pitchFamily="50" charset="-128"/>
                          <a:ea typeface="游ゴシック" panose="020B0400000000000000" pitchFamily="50" charset="-128"/>
                        </a:rPr>
                        <a:t>25</a:t>
                      </a: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6</a:t>
                      </a:r>
                      <a:r>
                        <a:rPr lang="en-US" sz="1200" b="1" i="0" u="none" strike="noStrike" dirty="0">
                          <a:solidFill>
                            <a:schemeClr val="tx1"/>
                          </a:solidFill>
                          <a:effectLst/>
                          <a:latin typeface="游ゴシック" panose="020B0400000000000000" pitchFamily="50" charset="-128"/>
                          <a:ea typeface="游ゴシック" panose="020B0400000000000000" pitchFamily="50" charset="-128"/>
                        </a:rPr>
                        <a:t>ｇ</a:t>
                      </a:r>
                      <a:endPar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fontAlgn="ctr">
                        <a:lnSpc>
                          <a:spcPct val="100000"/>
                        </a:lnSpc>
                      </a:pPr>
                      <a:endPar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350g</a:t>
                      </a:r>
                      <a:r>
                        <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以上</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7007879"/>
                  </a:ext>
                </a:extLst>
              </a:tr>
              <a:tr h="576000">
                <a:tc>
                  <a:txBody>
                    <a:bodyPr/>
                    <a:lstStyle/>
                    <a:p>
                      <a:pPr algn="ctr" fontAlgn="auto">
                        <a:lnSpc>
                          <a:spcPts val="1600"/>
                        </a:lnSpc>
                        <a:spcAft>
                          <a:spcPts val="0"/>
                        </a:spcAft>
                      </a:pPr>
                      <a:r>
                        <a:rPr lang="en-US" altLang="ja-JP" sz="1200" b="1" dirty="0">
                          <a:solidFill>
                            <a:schemeClr val="bg1"/>
                          </a:solidFill>
                          <a:effectLst/>
                          <a:latin typeface="游ゴシック" panose="020B0400000000000000" pitchFamily="50" charset="-128"/>
                          <a:ea typeface="游ゴシック" panose="020B0400000000000000" pitchFamily="50" charset="-128"/>
                          <a:cs typeface="HG丸ｺﾞｼｯｸM-PRO"/>
                        </a:rPr>
                        <a:t>4</a:t>
                      </a:r>
                      <a:endParaRPr lang="ja-JP" sz="1200" b="1"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nSpc>
                          <a:spcPct val="100000"/>
                        </a:lnSpc>
                      </a:pPr>
                      <a:r>
                        <a:rPr kumimoji="1" lang="ja-JP" altLang="en-US" sz="1200" b="1" dirty="0">
                          <a:solidFill>
                            <a:schemeClr val="tx1"/>
                          </a:solidFill>
                          <a:latin typeface="游ゴシック" panose="020B0400000000000000" pitchFamily="50" charset="-128"/>
                          <a:ea typeface="+mn-ea"/>
                        </a:rPr>
                        <a:t>果物摂取量の増加</a:t>
                      </a:r>
                    </a:p>
                    <a:p>
                      <a:pPr>
                        <a:lnSpc>
                          <a:spcPct val="100000"/>
                        </a:lnSpc>
                      </a:pPr>
                      <a:r>
                        <a:rPr kumimoji="1" lang="ja-JP" altLang="en-US" sz="1000" b="1" dirty="0">
                          <a:solidFill>
                            <a:schemeClr val="tx1"/>
                          </a:solidFill>
                          <a:latin typeface="游ゴシック" panose="020B0400000000000000" pitchFamily="50" charset="-128"/>
                          <a:ea typeface="+mn-ea"/>
                        </a:rPr>
                        <a:t>  策定時：</a:t>
                      </a:r>
                      <a:r>
                        <a:rPr kumimoji="1" lang="en-US" altLang="ja-JP" sz="1000" b="1" dirty="0">
                          <a:solidFill>
                            <a:schemeClr val="tx1"/>
                          </a:solidFill>
                          <a:latin typeface="游ゴシック" panose="020B0400000000000000" pitchFamily="50" charset="-128"/>
                          <a:ea typeface="+mn-ea"/>
                        </a:rPr>
                        <a:t>H29-R1</a:t>
                      </a:r>
                      <a:r>
                        <a:rPr kumimoji="1" lang="ja-JP" altLang="en-US" sz="1000" b="1" dirty="0">
                          <a:solidFill>
                            <a:schemeClr val="tx1"/>
                          </a:solidFill>
                          <a:latin typeface="游ゴシック" panose="020B0400000000000000" pitchFamily="50" charset="-128"/>
                          <a:ea typeface="+mn-ea"/>
                        </a:rPr>
                        <a:t>平均</a:t>
                      </a:r>
                      <a:endParaRPr kumimoji="1" lang="ja-JP" altLang="en-US" sz="1000" b="1" dirty="0">
                        <a:solidFill>
                          <a:schemeClr val="tx1"/>
                        </a:solidFill>
                        <a:latin typeface="游ゴシック" panose="020B0400000000000000" pitchFamily="50" charset="-128"/>
                        <a:ea typeface="游ゴシック" panose="020B04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altLang="ja-JP" sz="1200" b="1" kern="100" dirty="0">
                          <a:solidFill>
                            <a:schemeClr val="tx1"/>
                          </a:solidFill>
                          <a:effectLst/>
                          <a:latin typeface="游ゴシック" panose="020B0400000000000000" pitchFamily="50" charset="-128"/>
                          <a:ea typeface="+mn-ea"/>
                          <a:cs typeface="Times New Roman" panose="02020603050405020304" pitchFamily="18" charset="0"/>
                        </a:rPr>
                        <a:t>20</a:t>
                      </a:r>
                      <a:r>
                        <a:rPr lang="ja-JP" altLang="en-US" sz="1200" b="1" kern="100" dirty="0">
                          <a:solidFill>
                            <a:schemeClr val="tx1"/>
                          </a:solidFill>
                          <a:effectLst/>
                          <a:latin typeface="游ゴシック" panose="020B0400000000000000" pitchFamily="50" charset="-128"/>
                          <a:ea typeface="+mn-ea"/>
                          <a:cs typeface="Times New Roman" panose="02020603050405020304" pitchFamily="18" charset="0"/>
                        </a:rPr>
                        <a:t>歳以上</a:t>
                      </a:r>
                      <a:endPar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91.2g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1" dirty="0">
                          <a:solidFill>
                            <a:schemeClr val="tx1"/>
                          </a:solidFill>
                          <a:latin typeface="+mn-ea"/>
                          <a:ea typeface="+mn-ea"/>
                        </a:rPr>
                        <a:t>R4-R6</a:t>
                      </a:r>
                      <a:r>
                        <a:rPr kumimoji="1" lang="ja-JP" altLang="en-US" sz="1200" b="1" dirty="0">
                          <a:solidFill>
                            <a:schemeClr val="tx1"/>
                          </a:solidFill>
                          <a:latin typeface="+mn-ea"/>
                          <a:ea typeface="+mn-ea"/>
                        </a:rPr>
                        <a:t>の結果を</a:t>
                      </a:r>
                      <a:endParaRPr kumimoji="1" lang="en-US" altLang="ja-JP" sz="1200" b="1" dirty="0">
                        <a:solidFill>
                          <a:schemeClr val="tx1"/>
                        </a:solidFill>
                        <a:latin typeface="+mn-ea"/>
                        <a:ea typeface="+mn-ea"/>
                      </a:endParaRPr>
                    </a:p>
                    <a:p>
                      <a:pPr algn="ctr"/>
                      <a:r>
                        <a:rPr kumimoji="1" lang="en-US" altLang="ja-JP" sz="1200" b="1" dirty="0">
                          <a:solidFill>
                            <a:schemeClr val="tx1"/>
                          </a:solidFill>
                          <a:latin typeface="+mn-ea"/>
                          <a:ea typeface="+mn-ea"/>
                        </a:rPr>
                        <a:t>R9</a:t>
                      </a:r>
                      <a:r>
                        <a:rPr kumimoji="1" lang="ja-JP" altLang="en-US" sz="1200" b="1" dirty="0">
                          <a:solidFill>
                            <a:schemeClr val="tx1"/>
                          </a:solidFill>
                          <a:latin typeface="+mn-ea"/>
                          <a:ea typeface="+mn-ea"/>
                        </a:rPr>
                        <a:t>年度に公表予定</a:t>
                      </a:r>
                      <a:endParaRPr lang="en-US" altLang="ja-JP" sz="1200" b="1" i="0" u="none" strike="noStrike" dirty="0">
                        <a:solidFill>
                          <a:schemeClr val="tx1"/>
                        </a:solidFill>
                        <a:effectLst/>
                        <a:latin typeface="+mn-ea"/>
                        <a:ea typeface="+mn-ea"/>
                      </a:endParaRPr>
                    </a:p>
                  </a:txBody>
                  <a:tcPr marL="72000"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200g</a:t>
                      </a:r>
                      <a:endPar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3982949"/>
                  </a:ext>
                </a:extLst>
              </a:tr>
            </a:tbl>
          </a:graphicData>
        </a:graphic>
      </p:graphicFrame>
      <p:sp>
        <p:nvSpPr>
          <p:cNvPr id="18" name="正方形/長方形 17"/>
          <p:cNvSpPr/>
          <p:nvPr/>
        </p:nvSpPr>
        <p:spPr>
          <a:xfrm>
            <a:off x="621437" y="6273632"/>
            <a:ext cx="8565886" cy="415498"/>
          </a:xfrm>
          <a:prstGeom prst="rect">
            <a:avLst/>
          </a:prstGeom>
        </p:spPr>
        <p:txBody>
          <a:bodyPr wrap="square">
            <a:spAutoFit/>
          </a:bodyPr>
          <a:lstStyle/>
          <a:p>
            <a:pPr>
              <a:spcAft>
                <a:spcPts val="0"/>
              </a:spcAft>
            </a:pPr>
            <a:r>
              <a:rPr lang="en-US" altLang="ja-JP" sz="1050" kern="100" dirty="0">
                <a:latin typeface="+mn-ea"/>
                <a:cs typeface="Times New Roman" panose="02020603050405020304" pitchFamily="18" charset="0"/>
              </a:rPr>
              <a:t>1</a:t>
            </a:r>
            <a:r>
              <a:rPr lang="ja-JP" altLang="en-US" sz="1050" kern="100" dirty="0">
                <a:latin typeface="+mn-ea"/>
                <a:cs typeface="Times New Roman" panose="02020603050405020304" pitchFamily="18" charset="0"/>
              </a:rPr>
              <a:t>：大阪府健康づくり実態調査 （大阪府）</a:t>
            </a:r>
            <a:endParaRPr lang="en-US" altLang="ja-JP" sz="1050" kern="100" dirty="0">
              <a:latin typeface="+mn-ea"/>
              <a:cs typeface="Times New Roman" panose="02020603050405020304" pitchFamily="18" charset="0"/>
            </a:endParaRPr>
          </a:p>
          <a:p>
            <a:pPr>
              <a:spcAft>
                <a:spcPts val="0"/>
              </a:spcAft>
            </a:pPr>
            <a:r>
              <a:rPr lang="en-US" altLang="ja-JP" sz="1050" kern="100" dirty="0">
                <a:latin typeface="+mn-ea"/>
                <a:cs typeface="Times New Roman" panose="02020603050405020304" pitchFamily="18" charset="0"/>
              </a:rPr>
              <a:t>2</a:t>
            </a:r>
            <a:r>
              <a:rPr lang="ja-JP" altLang="en-US" sz="1050" kern="100" dirty="0">
                <a:latin typeface="+mn-ea"/>
                <a:cs typeface="Times New Roman" panose="02020603050405020304" pitchFamily="18" charset="0"/>
              </a:rPr>
              <a:t>･</a:t>
            </a:r>
            <a:r>
              <a:rPr lang="en-US" altLang="ja-JP" sz="1050" kern="100" dirty="0">
                <a:latin typeface="+mn-ea"/>
                <a:cs typeface="Times New Roman" panose="02020603050405020304" pitchFamily="18" charset="0"/>
              </a:rPr>
              <a:t>3</a:t>
            </a:r>
            <a:r>
              <a:rPr lang="ja-JP" altLang="en-US" sz="1050" kern="100" dirty="0">
                <a:latin typeface="+mn-ea"/>
                <a:cs typeface="Times New Roman" panose="02020603050405020304" pitchFamily="18" charset="0"/>
              </a:rPr>
              <a:t>･</a:t>
            </a:r>
            <a:r>
              <a:rPr lang="en-US" altLang="ja-JP" sz="1050" kern="100" dirty="0">
                <a:latin typeface="+mn-ea"/>
                <a:cs typeface="Times New Roman" panose="02020603050405020304" pitchFamily="18" charset="0"/>
              </a:rPr>
              <a:t>4</a:t>
            </a:r>
            <a:r>
              <a:rPr lang="ja-JP" altLang="en-US" sz="1050" kern="100" dirty="0">
                <a:latin typeface="+mn-ea"/>
                <a:cs typeface="Times New Roman" panose="02020603050405020304" pitchFamily="18" charset="0"/>
              </a:rPr>
              <a:t>：大阪府民の栄養・健康状況（大阪府）（国民健康・栄養調査から算出）</a:t>
            </a:r>
            <a:r>
              <a:rPr lang="ja-JP" altLang="ja-JP" sz="1050" kern="100" dirty="0">
                <a:latin typeface="+mn-ea"/>
                <a:cs typeface="Times New Roman" panose="02020603050405020304" pitchFamily="18" charset="0"/>
              </a:rPr>
              <a:t>（厚生労働省）</a:t>
            </a:r>
            <a:endParaRPr lang="en-US" altLang="ja-JP" sz="1050" kern="100" dirty="0">
              <a:latin typeface="+mn-ea"/>
              <a:cs typeface="Times New Roman" panose="02020603050405020304" pitchFamily="18" charset="0"/>
            </a:endParaRPr>
          </a:p>
        </p:txBody>
      </p:sp>
      <p:sp>
        <p:nvSpPr>
          <p:cNvPr id="15" name="テキスト ボックス 14">
            <a:extLst>
              <a:ext uri="{FF2B5EF4-FFF2-40B4-BE49-F238E27FC236}">
                <a16:creationId xmlns:a16="http://schemas.microsoft.com/office/drawing/2014/main" id="{CC792568-2BF5-4930-BCBF-7DE7877816BF}"/>
              </a:ext>
            </a:extLst>
          </p:cNvPr>
          <p:cNvSpPr txBox="1"/>
          <p:nvPr/>
        </p:nvSpPr>
        <p:spPr>
          <a:xfrm>
            <a:off x="7527397" y="3272651"/>
            <a:ext cx="1982902" cy="261610"/>
          </a:xfrm>
          <a:prstGeom prst="rect">
            <a:avLst/>
          </a:prstGeom>
          <a:noFill/>
        </p:spPr>
        <p:txBody>
          <a:bodyPr wrap="square" rtlCol="0">
            <a:spAutoFit/>
          </a:bodyPr>
          <a:lstStyle/>
          <a:p>
            <a:pPr>
              <a:defRPr/>
            </a:pPr>
            <a:r>
              <a:rPr kumimoji="1" lang="ja-JP" altLang="en-US" sz="1050" dirty="0">
                <a:latin typeface="Meiryo UI" panose="020B0604030504040204" pitchFamily="50" charset="-128"/>
                <a:ea typeface="Meiryo UI" panose="020B0604030504040204" pitchFamily="50" charset="-128"/>
              </a:rPr>
              <a:t>○：改善　△：維持・悪化</a:t>
            </a:r>
            <a:endParaRPr kumimoji="1" lang="en-US" altLang="ja-JP" sz="1050" dirty="0">
              <a:latin typeface="Meiryo UI" panose="020B0604030504040204" pitchFamily="50" charset="-128"/>
              <a:ea typeface="Meiryo UI" panose="020B0604030504040204" pitchFamily="50" charset="-128"/>
            </a:endParaRPr>
          </a:p>
        </p:txBody>
      </p:sp>
      <p:sp>
        <p:nvSpPr>
          <p:cNvPr id="19" name="スライド番号プレースホルダー 1">
            <a:extLst>
              <a:ext uri="{FF2B5EF4-FFF2-40B4-BE49-F238E27FC236}">
                <a16:creationId xmlns:a16="http://schemas.microsoft.com/office/drawing/2014/main" id="{7D5F8AAE-1BC9-4DB4-8FC7-4E775C7A55C6}"/>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96</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718809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89804" y="171000"/>
            <a:ext cx="9170575" cy="65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en-US" altLang="ja-JP" dirty="0"/>
          </a:p>
          <a:p>
            <a:pPr algn="ctr"/>
            <a:endParaRPr kumimoji="1" lang="ja-JP" altLang="en-US" dirty="0"/>
          </a:p>
        </p:txBody>
      </p:sp>
      <p:sp>
        <p:nvSpPr>
          <p:cNvPr id="5" name="正方形/長方形 4"/>
          <p:cNvSpPr/>
          <p:nvPr/>
        </p:nvSpPr>
        <p:spPr>
          <a:xfrm>
            <a:off x="599768" y="3601286"/>
            <a:ext cx="8722062" cy="707886"/>
          </a:xfrm>
          <a:prstGeom prst="rect">
            <a:avLst/>
          </a:prstGeom>
        </p:spPr>
        <p:txBody>
          <a:bodyPr wrap="square">
            <a:spAutoFit/>
          </a:bodyPr>
          <a:lstStyle/>
          <a:p>
            <a:pPr algn="just">
              <a:spcAft>
                <a:spcPts val="0"/>
              </a:spcAft>
            </a:pPr>
            <a:r>
              <a:rPr lang="ja-JP" altLang="en-US" sz="1000" kern="100" dirty="0">
                <a:latin typeface="+mn-ea"/>
                <a:cs typeface="Times New Roman" panose="02020603050405020304" pitchFamily="18" charset="0"/>
              </a:rPr>
              <a:t>５：大阪府民の栄養・健康状況（大阪府）（国民健康・栄養調査から算出）</a:t>
            </a:r>
            <a:r>
              <a:rPr lang="ja-JP" altLang="ja-JP" sz="1000" kern="100" dirty="0">
                <a:latin typeface="+mn-ea"/>
                <a:cs typeface="Times New Roman" panose="02020603050405020304" pitchFamily="18" charset="0"/>
              </a:rPr>
              <a:t>（厚生労働省） </a:t>
            </a:r>
            <a:endParaRPr lang="en-US" altLang="ja-JP" sz="1000" kern="100" dirty="0">
              <a:latin typeface="+mn-ea"/>
              <a:cs typeface="Times New Roman" panose="02020603050405020304" pitchFamily="18" charset="0"/>
            </a:endParaRPr>
          </a:p>
          <a:p>
            <a:pPr algn="just">
              <a:spcAft>
                <a:spcPts val="0"/>
              </a:spcAft>
            </a:pPr>
            <a:r>
              <a:rPr lang="ja-JP" altLang="en-US" sz="1000" kern="100" dirty="0">
                <a:latin typeface="+mn-ea"/>
                <a:cs typeface="Times New Roman" panose="02020603050405020304" pitchFamily="18" charset="0"/>
              </a:rPr>
              <a:t>６･９：大阪府健康づくり実態調査 （大阪府）</a:t>
            </a:r>
            <a:endParaRPr lang="en-US" altLang="ja-JP" sz="1000" kern="100" dirty="0">
              <a:latin typeface="+mn-ea"/>
              <a:cs typeface="Times New Roman" panose="02020603050405020304" pitchFamily="18" charset="0"/>
            </a:endParaRPr>
          </a:p>
          <a:p>
            <a:pPr algn="just">
              <a:spcAft>
                <a:spcPts val="0"/>
              </a:spcAft>
            </a:pPr>
            <a:r>
              <a:rPr lang="ja-JP" altLang="en-US" sz="1000" kern="100" dirty="0">
                <a:latin typeface="+mn-ea"/>
                <a:cs typeface="Times New Roman" panose="02020603050405020304" pitchFamily="18" charset="0"/>
              </a:rPr>
              <a:t>７：大阪府教育庁調べ</a:t>
            </a:r>
          </a:p>
          <a:p>
            <a:pPr algn="just">
              <a:spcAft>
                <a:spcPts val="0"/>
              </a:spcAft>
            </a:pPr>
            <a:r>
              <a:rPr lang="ja-JP" altLang="en-US" sz="1000" kern="100" dirty="0">
                <a:latin typeface="+mn-ea"/>
                <a:cs typeface="Times New Roman" panose="02020603050405020304" pitchFamily="18" charset="0"/>
              </a:rPr>
              <a:t>８：大阪府健康医療部健康推進室調べ</a:t>
            </a:r>
          </a:p>
        </p:txBody>
      </p:sp>
      <p:cxnSp>
        <p:nvCxnSpPr>
          <p:cNvPr id="6" name="直線コネクタ 5"/>
          <p:cNvCxnSpPr/>
          <p:nvPr/>
        </p:nvCxnSpPr>
        <p:spPr>
          <a:xfrm>
            <a:off x="9614647" y="1243661"/>
            <a:ext cx="0" cy="0"/>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7" name="表 6"/>
          <p:cNvGraphicFramePr>
            <a:graphicFrameLocks noGrp="1"/>
          </p:cNvGraphicFramePr>
          <p:nvPr>
            <p:extLst>
              <p:ext uri="{D42A27DB-BD31-4B8C-83A1-F6EECF244321}">
                <p14:modId xmlns:p14="http://schemas.microsoft.com/office/powerpoint/2010/main" val="2392640614"/>
              </p:ext>
            </p:extLst>
          </p:nvPr>
        </p:nvGraphicFramePr>
        <p:xfrm>
          <a:off x="633000" y="366402"/>
          <a:ext cx="8582499" cy="3186560"/>
        </p:xfrm>
        <a:graphic>
          <a:graphicData uri="http://schemas.openxmlformats.org/drawingml/2006/table">
            <a:tbl>
              <a:tblPr firstRow="1" firstCol="1" bandRow="1">
                <a:tableStyleId>{5C22544A-7EE6-4342-B048-85BDC9FD1C3A}</a:tableStyleId>
              </a:tblPr>
              <a:tblGrid>
                <a:gridCol w="266499">
                  <a:extLst>
                    <a:ext uri="{9D8B030D-6E8A-4147-A177-3AD203B41FA5}">
                      <a16:colId xmlns:a16="http://schemas.microsoft.com/office/drawing/2014/main" val="20000"/>
                    </a:ext>
                  </a:extLst>
                </a:gridCol>
                <a:gridCol w="1800000">
                  <a:extLst>
                    <a:ext uri="{9D8B030D-6E8A-4147-A177-3AD203B41FA5}">
                      <a16:colId xmlns:a16="http://schemas.microsoft.com/office/drawing/2014/main" val="20001"/>
                    </a:ext>
                  </a:extLst>
                </a:gridCol>
                <a:gridCol w="2160000">
                  <a:extLst>
                    <a:ext uri="{9D8B030D-6E8A-4147-A177-3AD203B41FA5}">
                      <a16:colId xmlns:a16="http://schemas.microsoft.com/office/drawing/2014/main" val="2382597531"/>
                    </a:ext>
                  </a:extLst>
                </a:gridCol>
                <a:gridCol w="1368000">
                  <a:extLst>
                    <a:ext uri="{9D8B030D-6E8A-4147-A177-3AD203B41FA5}">
                      <a16:colId xmlns:a16="http://schemas.microsoft.com/office/drawing/2014/main" val="20003"/>
                    </a:ext>
                  </a:extLst>
                </a:gridCol>
                <a:gridCol w="1548000">
                  <a:extLst>
                    <a:ext uri="{9D8B030D-6E8A-4147-A177-3AD203B41FA5}">
                      <a16:colId xmlns:a16="http://schemas.microsoft.com/office/drawing/2014/main" val="2204503950"/>
                    </a:ext>
                  </a:extLst>
                </a:gridCol>
                <a:gridCol w="1440000">
                  <a:extLst>
                    <a:ext uri="{9D8B030D-6E8A-4147-A177-3AD203B41FA5}">
                      <a16:colId xmlns:a16="http://schemas.microsoft.com/office/drawing/2014/main" val="20004"/>
                    </a:ext>
                  </a:extLst>
                </a:gridCol>
              </a:tblGrid>
              <a:tr h="208752">
                <a:tc>
                  <a:txBody>
                    <a:bodyPr/>
                    <a:lstStyle/>
                    <a:p>
                      <a:pPr algn="ctr" fontAlgn="auto">
                        <a:lnSpc>
                          <a:spcPts val="1600"/>
                        </a:lnSpc>
                        <a:spcAft>
                          <a:spcPts val="0"/>
                        </a:spcAft>
                      </a:pPr>
                      <a:r>
                        <a:rPr lang="en-US" sz="1200" b="1" dirty="0">
                          <a:solidFill>
                            <a:schemeClr val="tx1"/>
                          </a:solidFill>
                          <a:effectLst/>
                          <a:latin typeface="游ゴシック" panose="020B0400000000000000" pitchFamily="50" charset="-128"/>
                          <a:ea typeface="游ゴシック" panose="020B0400000000000000" pitchFamily="50" charset="-128"/>
                        </a:rPr>
                        <a:t> </a:t>
                      </a:r>
                      <a:endParaRPr lang="ja-JP" sz="1200" b="1" dirty="0">
                        <a:solidFill>
                          <a:schemeClr val="tx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gridSpan="2">
                  <a:txBody>
                    <a:bodyPr/>
                    <a:lstStyle/>
                    <a:p>
                      <a:pPr algn="ctr" fontAlgn="auto">
                        <a:lnSpc>
                          <a:spcPct val="100000"/>
                        </a:lnSpc>
                        <a:spcAft>
                          <a:spcPts val="0"/>
                        </a:spcAft>
                      </a:pPr>
                      <a:r>
                        <a:rPr lang="ja-JP" altLang="en-US" sz="1200" b="1" dirty="0">
                          <a:solidFill>
                            <a:schemeClr val="bg1"/>
                          </a:solidFill>
                          <a:effectLst/>
                          <a:latin typeface="游ゴシック" panose="020B0400000000000000" pitchFamily="50" charset="-128"/>
                          <a:ea typeface="游ゴシック" panose="020B0400000000000000" pitchFamily="50" charset="-128"/>
                        </a:rPr>
                        <a:t>項目</a:t>
                      </a:r>
                      <a:endParaRPr lang="ja-JP" sz="1200" b="1"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hMerge="1">
                  <a:txBody>
                    <a:bodyPr/>
                    <a:lstStyle/>
                    <a:p>
                      <a:endParaRPr kumimoji="1" lang="ja-JP" altLang="en-US"/>
                    </a:p>
                  </a:txBody>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計画策定時の値</a:t>
                      </a:r>
                    </a:p>
                  </a:txBody>
                  <a:tcPr marL="66462" marR="66462"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ts val="1600"/>
                        </a:lnSpc>
                        <a:spcAft>
                          <a:spcPts val="0"/>
                        </a:spcAft>
                      </a:pPr>
                      <a:r>
                        <a:rPr lang="ja-JP" altLang="en-US" sz="1200" dirty="0">
                          <a:solidFill>
                            <a:schemeClr val="bg1"/>
                          </a:solidFill>
                          <a:effectLst/>
                          <a:latin typeface="+mn-ea"/>
                          <a:ea typeface="+mn-ea"/>
                          <a:cs typeface="HG丸ｺﾞｼｯｸM-PRO"/>
                        </a:rPr>
                        <a:t>現状値</a:t>
                      </a:r>
                      <a:endParaRPr lang="ja-JP" sz="1200" dirty="0">
                        <a:solidFill>
                          <a:schemeClr val="bg1"/>
                        </a:solidFill>
                        <a:effectLst/>
                        <a:latin typeface="+mn-ea"/>
                        <a:ea typeface="+mn-ea"/>
                        <a:cs typeface="HG丸ｺﾞｼｯｸM-PRO"/>
                      </a:endParaRPr>
                    </a:p>
                  </a:txBody>
                  <a:tcPr marL="66462" marR="66462" marT="33231" marB="33231"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gn="ctr" fontAlgn="auto">
                        <a:lnSpc>
                          <a:spcPct val="100000"/>
                        </a:lnSpc>
                        <a:spcAft>
                          <a:spcPts val="0"/>
                        </a:spcAft>
                      </a:pPr>
                      <a:r>
                        <a:rPr lang="en-US" sz="1200" b="1" dirty="0">
                          <a:solidFill>
                            <a:schemeClr val="bg1"/>
                          </a:solidFill>
                          <a:effectLst/>
                          <a:latin typeface="游ゴシック" panose="020B0400000000000000" pitchFamily="50" charset="-128"/>
                          <a:ea typeface="游ゴシック" panose="020B0400000000000000" pitchFamily="50" charset="-128"/>
                        </a:rPr>
                        <a:t>20</a:t>
                      </a:r>
                      <a:r>
                        <a:rPr lang="en-US" altLang="ja-JP" sz="1200" b="1" dirty="0">
                          <a:solidFill>
                            <a:schemeClr val="bg1"/>
                          </a:solidFill>
                          <a:effectLst/>
                          <a:latin typeface="游ゴシック" panose="020B0400000000000000" pitchFamily="50" charset="-128"/>
                          <a:ea typeface="游ゴシック" panose="020B0400000000000000" pitchFamily="50" charset="-128"/>
                        </a:rPr>
                        <a:t>35</a:t>
                      </a:r>
                      <a:r>
                        <a:rPr lang="ja-JP" sz="1200" b="1" dirty="0">
                          <a:solidFill>
                            <a:schemeClr val="bg1"/>
                          </a:solidFill>
                          <a:effectLst/>
                          <a:latin typeface="游ゴシック" panose="020B0400000000000000" pitchFamily="50" charset="-128"/>
                          <a:ea typeface="游ゴシック" panose="020B0400000000000000" pitchFamily="50" charset="-128"/>
                        </a:rPr>
                        <a:t>年度目標</a:t>
                      </a:r>
                      <a:r>
                        <a:rPr lang="ja-JP" altLang="en-US" sz="1200" b="1" dirty="0">
                          <a:solidFill>
                            <a:schemeClr val="bg1"/>
                          </a:solidFill>
                          <a:effectLst/>
                          <a:latin typeface="游ゴシック" panose="020B0400000000000000" pitchFamily="50" charset="-128"/>
                          <a:ea typeface="游ゴシック" panose="020B0400000000000000" pitchFamily="50" charset="-128"/>
                        </a:rPr>
                        <a:t>値</a:t>
                      </a:r>
                      <a:endParaRPr lang="ja-JP" sz="1200" b="1"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extLst>
                  <a:ext uri="{0D108BD9-81ED-4DB2-BD59-A6C34878D82A}">
                    <a16:rowId xmlns:a16="http://schemas.microsoft.com/office/drawing/2014/main" val="10000"/>
                  </a:ext>
                </a:extLst>
              </a:tr>
              <a:tr h="532489">
                <a:tc>
                  <a:txBody>
                    <a:bodyPr/>
                    <a:lstStyle/>
                    <a:p>
                      <a:pPr algn="ctr" fontAlgn="auto">
                        <a:lnSpc>
                          <a:spcPts val="1600"/>
                        </a:lnSpc>
                        <a:spcAft>
                          <a:spcPts val="0"/>
                        </a:spcAft>
                      </a:pPr>
                      <a:r>
                        <a:rPr lang="en-US" altLang="ja-JP" sz="1200" b="1" dirty="0">
                          <a:solidFill>
                            <a:schemeClr val="bg1"/>
                          </a:solidFill>
                          <a:effectLst/>
                          <a:latin typeface="游ゴシック" panose="020B0400000000000000" pitchFamily="50" charset="-128"/>
                          <a:ea typeface="游ゴシック" panose="020B0400000000000000" pitchFamily="50" charset="-128"/>
                          <a:cs typeface="HG丸ｺﾞｼｯｸM-PRO"/>
                        </a:rPr>
                        <a:t>5</a:t>
                      </a:r>
                      <a:endParaRPr lang="ja-JP" sz="1200" b="1"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a:txBody>
                    <a:bodyPr/>
                    <a:lstStyle/>
                    <a:p>
                      <a:pPr>
                        <a:lnSpc>
                          <a:spcPct val="100000"/>
                        </a:lnSpc>
                      </a:pPr>
                      <a:r>
                        <a:rPr kumimoji="1" lang="ja-JP" altLang="en-US" sz="1200" b="1" dirty="0">
                          <a:solidFill>
                            <a:schemeClr val="tx1"/>
                          </a:solidFill>
                          <a:latin typeface="游ゴシック" panose="020B0400000000000000" pitchFamily="50" charset="-128"/>
                          <a:ea typeface="游ゴシック" panose="020B0400000000000000" pitchFamily="50" charset="-128"/>
                        </a:rPr>
                        <a:t>食塩摂取量の減少</a:t>
                      </a:r>
                      <a:endParaRPr kumimoji="1" lang="en-US" altLang="ja-JP" sz="1200" b="1" dirty="0">
                        <a:solidFill>
                          <a:schemeClr val="tx1"/>
                        </a:solidFill>
                        <a:latin typeface="游ゴシック" panose="020B0400000000000000" pitchFamily="50" charset="-128"/>
                        <a:ea typeface="游ゴシック" panose="020B0400000000000000" pitchFamily="50" charset="-128"/>
                      </a:endParaRPr>
                    </a:p>
                    <a:p>
                      <a:pPr>
                        <a:lnSpc>
                          <a:spcPct val="100000"/>
                        </a:lnSpc>
                      </a:pPr>
                      <a:r>
                        <a:rPr kumimoji="1" lang="zh-TW" altLang="en-US" sz="1000" b="1" dirty="0">
                          <a:solidFill>
                            <a:schemeClr val="tx1"/>
                          </a:solidFill>
                          <a:latin typeface="游ゴシック" panose="020B0400000000000000" pitchFamily="50" charset="-128"/>
                          <a:ea typeface="游ゴシック" panose="020B0400000000000000" pitchFamily="50" charset="-128"/>
                        </a:rPr>
                        <a:t> </a:t>
                      </a:r>
                      <a:r>
                        <a:rPr kumimoji="1" lang="zh-TW" altLang="en-US" sz="1000" b="1" baseline="0" dirty="0">
                          <a:solidFill>
                            <a:schemeClr val="tx1"/>
                          </a:solidFill>
                          <a:latin typeface="游ゴシック" panose="020B0400000000000000" pitchFamily="50" charset="-128"/>
                          <a:ea typeface="游ゴシック" panose="020B0400000000000000" pitchFamily="50" charset="-128"/>
                        </a:rPr>
                        <a:t> </a:t>
                      </a:r>
                      <a:r>
                        <a:rPr kumimoji="1" lang="zh-TW" altLang="en-US" sz="1000" b="1" dirty="0">
                          <a:solidFill>
                            <a:schemeClr val="tx1"/>
                          </a:solidFill>
                          <a:latin typeface="游ゴシック" panose="020B0400000000000000" pitchFamily="50" charset="-128"/>
                          <a:ea typeface="游ゴシック" panose="020B0400000000000000" pitchFamily="50" charset="-128"/>
                        </a:rPr>
                        <a:t>策定時：</a:t>
                      </a:r>
                      <a:r>
                        <a:rPr kumimoji="1" lang="en-US" altLang="zh-TW" sz="1000" b="1" dirty="0">
                          <a:solidFill>
                            <a:schemeClr val="tx1"/>
                          </a:solidFill>
                          <a:latin typeface="游ゴシック" panose="020B0400000000000000" pitchFamily="50" charset="-128"/>
                          <a:ea typeface="游ゴシック" panose="020B0400000000000000" pitchFamily="50" charset="-128"/>
                        </a:rPr>
                        <a:t>H29-R1</a:t>
                      </a:r>
                      <a:r>
                        <a:rPr kumimoji="1" lang="ja-JP" altLang="en-US" sz="1000" b="1" dirty="0">
                          <a:solidFill>
                            <a:schemeClr val="tx1"/>
                          </a:solidFill>
                          <a:latin typeface="游ゴシック" panose="020B0400000000000000" pitchFamily="50" charset="-128"/>
                          <a:ea typeface="+mn-ea"/>
                        </a:rPr>
                        <a:t>平均</a:t>
                      </a:r>
                      <a:endParaRPr kumimoji="1" lang="ja-JP" altLang="en-US" sz="1000" b="1" dirty="0">
                        <a:solidFill>
                          <a:schemeClr val="tx1"/>
                        </a:solidFill>
                        <a:highlight>
                          <a:srgbClr val="FFFF00"/>
                        </a:highlight>
                        <a:latin typeface="游ゴシック" panose="020B0400000000000000" pitchFamily="50" charset="-128"/>
                        <a:ea typeface="游ゴシック" panose="020B04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00000"/>
                        </a:lnSpc>
                        <a:spcAft>
                          <a:spcPts val="0"/>
                        </a:spcAft>
                      </a:pPr>
                      <a:r>
                        <a:rPr lang="en-US" alt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20</a:t>
                      </a:r>
                      <a:r>
                        <a:rPr lang="ja-JP" alt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歳以上</a:t>
                      </a:r>
                      <a:endPar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9.7g</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b="1" kern="1200" dirty="0">
                          <a:solidFill>
                            <a:schemeClr val="tx1"/>
                          </a:solidFill>
                          <a:latin typeface="+mn-ea"/>
                          <a:ea typeface="+mn-ea"/>
                          <a:cs typeface="+mn-cs"/>
                        </a:rPr>
                        <a:t>R4-R6</a:t>
                      </a:r>
                      <a:r>
                        <a:rPr kumimoji="1" lang="ja-JP" altLang="en-US" sz="1200" b="1" kern="1200" dirty="0">
                          <a:solidFill>
                            <a:schemeClr val="tx1"/>
                          </a:solidFill>
                          <a:latin typeface="+mn-ea"/>
                          <a:ea typeface="+mn-ea"/>
                          <a:cs typeface="+mn-cs"/>
                        </a:rPr>
                        <a:t>の結果を</a:t>
                      </a:r>
                      <a:endParaRPr kumimoji="1" lang="en-US" altLang="ja-JP" sz="1200" b="1" kern="1200" dirty="0">
                        <a:solidFill>
                          <a:schemeClr val="tx1"/>
                        </a:solidFill>
                        <a:latin typeface="+mn-ea"/>
                        <a:ea typeface="+mn-ea"/>
                        <a:cs typeface="+mn-cs"/>
                      </a:endParaRPr>
                    </a:p>
                    <a:p>
                      <a:pPr algn="ctr"/>
                      <a:r>
                        <a:rPr kumimoji="1" lang="en-US" altLang="ja-JP" sz="1200" b="1" kern="1200" dirty="0">
                          <a:solidFill>
                            <a:schemeClr val="tx1"/>
                          </a:solidFill>
                          <a:latin typeface="+mn-ea"/>
                          <a:ea typeface="+mn-ea"/>
                          <a:cs typeface="+mn-cs"/>
                        </a:rPr>
                        <a:t>R9</a:t>
                      </a:r>
                      <a:r>
                        <a:rPr kumimoji="1" lang="ja-JP" altLang="en-US" sz="1200" b="1" kern="1200" dirty="0">
                          <a:solidFill>
                            <a:schemeClr val="tx1"/>
                          </a:solidFill>
                          <a:latin typeface="+mn-ea"/>
                          <a:ea typeface="+mn-ea"/>
                          <a:cs typeface="+mn-cs"/>
                        </a:rPr>
                        <a:t>年度に公表予定</a:t>
                      </a:r>
                      <a:endParaRPr kumimoji="1" lang="en-US" altLang="ja-JP" sz="1200" b="1" i="0" u="none" strike="noStrike" kern="1200" dirty="0">
                        <a:solidFill>
                          <a:schemeClr val="tx1"/>
                        </a:solidFill>
                        <a:effectLst/>
                        <a:latin typeface="+mn-ea"/>
                        <a:ea typeface="+mn-ea"/>
                        <a:cs typeface="+mn-cs"/>
                      </a:endParaRPr>
                    </a:p>
                  </a:txBody>
                  <a:tcPr marL="72000"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7g</a:t>
                      </a:r>
                      <a:r>
                        <a:rPr lang="ja-JP" alt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未満</a:t>
                      </a:r>
                      <a:endPar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461597">
                <a:tc>
                  <a:txBody>
                    <a:bodyPr/>
                    <a:lstStyle/>
                    <a:p>
                      <a:pPr algn="ctr" fontAlgn="auto">
                        <a:lnSpc>
                          <a:spcPts val="1600"/>
                        </a:lnSpc>
                        <a:spcAft>
                          <a:spcPts val="0"/>
                        </a:spcAft>
                      </a:pPr>
                      <a:r>
                        <a:rPr lang="en-US" altLang="ja-JP" sz="1200" b="1" dirty="0">
                          <a:solidFill>
                            <a:schemeClr val="bg1"/>
                          </a:solidFill>
                          <a:effectLst/>
                          <a:latin typeface="游ゴシック" panose="020B0400000000000000" pitchFamily="50" charset="-128"/>
                          <a:ea typeface="游ゴシック" panose="020B0400000000000000" pitchFamily="50" charset="-128"/>
                          <a:cs typeface="HG丸ｺﾞｼｯｸM-PRO"/>
                        </a:rPr>
                        <a:t>6</a:t>
                      </a:r>
                      <a:endParaRPr lang="ja-JP" sz="1200" b="1"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gridSpan="2">
                  <a:txBody>
                    <a:bodyPr/>
                    <a:lstStyle/>
                    <a:p>
                      <a:pPr>
                        <a:lnSpc>
                          <a:spcPct val="100000"/>
                        </a:lnSpc>
                      </a:pPr>
                      <a:r>
                        <a:rPr kumimoji="1" lang="ja-JP" altLang="en-US" sz="1200" b="1" dirty="0">
                          <a:solidFill>
                            <a:schemeClr val="tx1"/>
                          </a:solidFill>
                          <a:latin typeface="游ゴシック" panose="020B0400000000000000" pitchFamily="50" charset="-128"/>
                          <a:ea typeface="游ゴシック" panose="020B0400000000000000" pitchFamily="50" charset="-128"/>
                        </a:rPr>
                        <a:t>よく噛んで食べることに気をつけている</a:t>
                      </a:r>
                      <a:endParaRPr kumimoji="1" lang="en-US" altLang="ja-JP" sz="1200" b="1" dirty="0">
                        <a:solidFill>
                          <a:schemeClr val="tx1"/>
                        </a:solidFill>
                        <a:latin typeface="游ゴシック" panose="020B0400000000000000" pitchFamily="50" charset="-128"/>
                        <a:ea typeface="游ゴシック" panose="020B0400000000000000" pitchFamily="50" charset="-128"/>
                      </a:endParaRPr>
                    </a:p>
                    <a:p>
                      <a:pPr>
                        <a:lnSpc>
                          <a:spcPct val="100000"/>
                        </a:lnSpc>
                      </a:pPr>
                      <a:r>
                        <a:rPr kumimoji="1" lang="ja-JP" altLang="en-US" sz="1200" b="1" dirty="0">
                          <a:solidFill>
                            <a:schemeClr val="tx1"/>
                          </a:solidFill>
                          <a:latin typeface="游ゴシック" panose="020B0400000000000000" pitchFamily="50" charset="-128"/>
                          <a:ea typeface="游ゴシック" panose="020B0400000000000000" pitchFamily="50" charset="-128"/>
                        </a:rPr>
                        <a:t>府民の割合の増加</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mn-ea"/>
                        </a:rPr>
                        <a:t>64.7%</a:t>
                      </a:r>
                      <a:r>
                        <a:rPr lang="ja-JP" altLang="en-US" sz="1200" b="1" i="0" u="none" strike="noStrike" dirty="0">
                          <a:solidFill>
                            <a:schemeClr val="tx1"/>
                          </a:solidFill>
                          <a:effectLst/>
                          <a:latin typeface="游ゴシック" panose="020B0400000000000000" pitchFamily="50" charset="-128"/>
                          <a:ea typeface="+mn-ea"/>
                        </a:rPr>
                        <a:t>（</a:t>
                      </a:r>
                      <a:r>
                        <a:rPr lang="en-US" altLang="ja-JP" sz="1200" b="1" i="0" u="none" strike="noStrike" dirty="0">
                          <a:solidFill>
                            <a:schemeClr val="tx1"/>
                          </a:solidFill>
                          <a:effectLst/>
                          <a:latin typeface="游ゴシック" panose="020B0400000000000000" pitchFamily="50" charset="-128"/>
                          <a:ea typeface="+mn-ea"/>
                        </a:rPr>
                        <a:t>R4</a:t>
                      </a:r>
                      <a:r>
                        <a:rPr lang="ja-JP" altLang="en-US" sz="1200" b="1" i="0" u="none" strike="noStrike" dirty="0">
                          <a:solidFill>
                            <a:schemeClr val="tx1"/>
                          </a:solidFill>
                          <a:effectLst/>
                          <a:latin typeface="游ゴシック" panose="020B0400000000000000" pitchFamily="50" charset="-128"/>
                          <a:ea typeface="+mn-ea"/>
                        </a:rPr>
                        <a:t>）</a:t>
                      </a:r>
                      <a:endPar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65.2%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(R7)</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［〇］</a:t>
                      </a:r>
                      <a:endPar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2000"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60%</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以上</a:t>
                      </a:r>
                      <a:endPar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25629543"/>
                  </a:ext>
                </a:extLst>
              </a:tr>
              <a:tr h="461597">
                <a:tc>
                  <a:txBody>
                    <a:bodyPr/>
                    <a:lstStyle/>
                    <a:p>
                      <a:pPr algn="ctr" fontAlgn="auto">
                        <a:lnSpc>
                          <a:spcPts val="1600"/>
                        </a:lnSpc>
                        <a:spcAft>
                          <a:spcPts val="0"/>
                        </a:spcAft>
                      </a:pPr>
                      <a:r>
                        <a:rPr lang="en-US" altLang="ja-JP" sz="1200" b="1" dirty="0">
                          <a:solidFill>
                            <a:schemeClr val="bg1"/>
                          </a:solidFill>
                          <a:effectLst/>
                          <a:latin typeface="游ゴシック" panose="020B0400000000000000" pitchFamily="50" charset="-128"/>
                          <a:ea typeface="游ゴシック" panose="020B0400000000000000" pitchFamily="50" charset="-128"/>
                          <a:cs typeface="HG丸ｺﾞｼｯｸM-PRO"/>
                        </a:rPr>
                        <a:t>7</a:t>
                      </a:r>
                      <a:endParaRPr lang="ja-JP" sz="1200" b="1"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gridSpan="2">
                  <a:txBody>
                    <a:bodyPr/>
                    <a:lstStyle/>
                    <a:p>
                      <a:pPr>
                        <a:lnSpc>
                          <a:spcPct val="100000"/>
                        </a:lnSpc>
                      </a:pPr>
                      <a:r>
                        <a:rPr kumimoji="1" lang="ja-JP" altLang="en-US" sz="1200" b="1" dirty="0">
                          <a:solidFill>
                            <a:schemeClr val="tx1"/>
                          </a:solidFill>
                          <a:latin typeface="游ゴシック" panose="020B0400000000000000" pitchFamily="50" charset="-128"/>
                          <a:ea typeface="+mn-ea"/>
                        </a:rPr>
                        <a:t>小・中学校で栄養教諭等による食に関する指導の</a:t>
                      </a:r>
                    </a:p>
                    <a:p>
                      <a:pPr>
                        <a:lnSpc>
                          <a:spcPct val="100000"/>
                        </a:lnSpc>
                      </a:pPr>
                      <a:r>
                        <a:rPr kumimoji="1" lang="ja-JP" altLang="en-US" sz="1200" b="1" dirty="0">
                          <a:solidFill>
                            <a:schemeClr val="tx1"/>
                          </a:solidFill>
                          <a:latin typeface="游ゴシック" panose="020B0400000000000000" pitchFamily="50" charset="-128"/>
                          <a:ea typeface="+mn-ea"/>
                        </a:rPr>
                        <a:t>１校あたりの年間平均取組回数</a:t>
                      </a:r>
                      <a:endParaRPr kumimoji="1" lang="ja-JP" altLang="en-US" sz="1200" b="1" dirty="0">
                        <a:solidFill>
                          <a:schemeClr val="tx1"/>
                        </a:solidFill>
                        <a:latin typeface="游ゴシック" panose="020B0400000000000000" pitchFamily="50" charset="-128"/>
                        <a:ea typeface="游ゴシック" panose="020B0400000000000000" pitchFamily="50" charset="-128"/>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a:txBody>
                    <a:bodyPr/>
                    <a:lstStyle/>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88</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回（</a:t>
                      </a: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R4</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a:t>
                      </a:r>
                      <a:endPar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113.8</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回</a:t>
                      </a:r>
                      <a:endPar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endParaRPr>
                    </a:p>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(R6)</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［〇］</a:t>
                      </a:r>
                      <a:endPar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2000"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130</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回以上</a:t>
                      </a:r>
                      <a:endPar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1411882"/>
                  </a:ext>
                </a:extLst>
              </a:tr>
              <a:tr h="461597">
                <a:tc>
                  <a:txBody>
                    <a:bodyPr/>
                    <a:lstStyle/>
                    <a:p>
                      <a:pPr algn="ctr" fontAlgn="auto">
                        <a:lnSpc>
                          <a:spcPts val="1600"/>
                        </a:lnSpc>
                        <a:spcAft>
                          <a:spcPts val="0"/>
                        </a:spcAft>
                      </a:pPr>
                      <a:r>
                        <a:rPr lang="en-US" altLang="ja-JP" sz="1200" b="1" dirty="0">
                          <a:solidFill>
                            <a:schemeClr val="bg1"/>
                          </a:solidFill>
                          <a:effectLst/>
                          <a:latin typeface="游ゴシック" panose="020B0400000000000000" pitchFamily="50" charset="-128"/>
                          <a:ea typeface="游ゴシック" panose="020B0400000000000000" pitchFamily="50" charset="-128"/>
                          <a:cs typeface="HG丸ｺﾞｼｯｸM-PRO"/>
                        </a:rPr>
                        <a:t>8</a:t>
                      </a:r>
                      <a:endParaRPr lang="ja-JP" sz="1200" b="1"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gridSpan="2">
                  <a:txBody>
                    <a:bodyPr/>
                    <a:lstStyle/>
                    <a:p>
                      <a:pPr algn="l">
                        <a:lnSpc>
                          <a:spcPct val="100000"/>
                        </a:lnSpc>
                      </a:pPr>
                      <a:r>
                        <a:rPr kumimoji="1" lang="en-US" altLang="ja-JP" sz="1200" b="1" dirty="0">
                          <a:solidFill>
                            <a:schemeClr val="tx1"/>
                          </a:solidFill>
                          <a:latin typeface="游ゴシック" panose="020B0400000000000000" pitchFamily="50" charset="-128"/>
                          <a:ea typeface="游ゴシック" panose="020B0400000000000000" pitchFamily="50" charset="-128"/>
                        </a:rPr>
                        <a:t>V.O.S.</a:t>
                      </a:r>
                      <a:r>
                        <a:rPr kumimoji="1" lang="ja-JP" altLang="en-US" sz="1200" b="1" dirty="0">
                          <a:solidFill>
                            <a:schemeClr val="tx1"/>
                          </a:solidFill>
                          <a:latin typeface="游ゴシック" panose="020B0400000000000000" pitchFamily="50" charset="-128"/>
                          <a:ea typeface="游ゴシック" panose="020B0400000000000000" pitchFamily="50" charset="-128"/>
                        </a:rPr>
                        <a:t>メニューロゴマーク使用承認件数</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l">
                        <a:lnSpc>
                          <a:spcPct val="100000"/>
                        </a:lnSpc>
                      </a:pPr>
                      <a:endParaRPr kumimoji="1" lang="ja-JP" altLang="en-US" sz="1200" b="1" dirty="0">
                        <a:solidFill>
                          <a:schemeClr val="tx1"/>
                        </a:solidFill>
                        <a:latin typeface="游ゴシック" panose="020B0400000000000000" pitchFamily="50" charset="-128"/>
                        <a:ea typeface="游ゴシック" panose="020B0400000000000000" pitchFamily="50" charset="-128"/>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791</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件（</a:t>
                      </a: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R4</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mn-ea"/>
                        </a:rPr>
                        <a:t>1,210</a:t>
                      </a:r>
                      <a:r>
                        <a:rPr lang="ja-JP" altLang="en-US" sz="1200" b="1" i="0" u="none" strike="noStrike" dirty="0">
                          <a:solidFill>
                            <a:schemeClr val="tx1"/>
                          </a:solidFill>
                          <a:effectLst/>
                          <a:latin typeface="游ゴシック" panose="020B0400000000000000" pitchFamily="50" charset="-128"/>
                          <a:ea typeface="+mn-ea"/>
                        </a:rPr>
                        <a:t>件（</a:t>
                      </a:r>
                      <a:r>
                        <a:rPr lang="en-US" altLang="ja-JP" sz="1200" b="1" i="0" u="none" strike="noStrike" dirty="0">
                          <a:solidFill>
                            <a:schemeClr val="tx1"/>
                          </a:solidFill>
                          <a:effectLst/>
                          <a:latin typeface="游ゴシック" panose="020B0400000000000000" pitchFamily="50" charset="-128"/>
                          <a:ea typeface="+mn-ea"/>
                        </a:rPr>
                        <a:t>R8.2</a:t>
                      </a:r>
                      <a:r>
                        <a:rPr lang="ja-JP" altLang="en-US" sz="1200" b="1" i="0" u="none" strike="noStrike" dirty="0">
                          <a:solidFill>
                            <a:schemeClr val="tx1"/>
                          </a:solidFill>
                          <a:effectLst/>
                          <a:latin typeface="游ゴシック" panose="020B0400000000000000" pitchFamily="50" charset="-128"/>
                          <a:ea typeface="+mn-ea"/>
                        </a:rPr>
                        <a:t>月末）</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［〇］</a:t>
                      </a:r>
                      <a:endPar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2000"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Aft>
                          <a:spcPts val="0"/>
                        </a:spcAft>
                      </a:pPr>
                      <a:r>
                        <a:rPr lang="en-US" alt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2,000</a:t>
                      </a:r>
                      <a:r>
                        <a:rPr lang="ja-JP" alt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件</a:t>
                      </a:r>
                      <a:endParaRPr lang="en-US" alt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85602226"/>
                  </a:ext>
                </a:extLst>
              </a:tr>
              <a:tr h="504000">
                <a:tc rowSpan="2">
                  <a:txBody>
                    <a:bodyPr/>
                    <a:lstStyle/>
                    <a:p>
                      <a:pPr algn="ctr" fontAlgn="auto">
                        <a:lnSpc>
                          <a:spcPts val="1600"/>
                        </a:lnSpc>
                        <a:spcAft>
                          <a:spcPts val="0"/>
                        </a:spcAft>
                      </a:pPr>
                      <a:r>
                        <a:rPr lang="en-US" altLang="ja-JP" sz="1200" b="1" dirty="0">
                          <a:solidFill>
                            <a:schemeClr val="bg1"/>
                          </a:solidFill>
                          <a:effectLst/>
                          <a:latin typeface="游ゴシック" panose="020B0400000000000000" pitchFamily="50" charset="-128"/>
                          <a:ea typeface="游ゴシック" panose="020B0400000000000000" pitchFamily="50" charset="-128"/>
                          <a:cs typeface="HG丸ｺﾞｼｯｸM-PRO"/>
                        </a:rPr>
                        <a:t>9</a:t>
                      </a:r>
                      <a:endParaRPr lang="ja-JP" sz="1200" b="1" dirty="0">
                        <a:solidFill>
                          <a:schemeClr val="bg1"/>
                        </a:solidFill>
                        <a:effectLst/>
                        <a:latin typeface="游ゴシック" panose="020B0400000000000000" pitchFamily="50" charset="-128"/>
                        <a:ea typeface="游ゴシック" panose="020B0400000000000000"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rowSpan="2">
                  <a:txBody>
                    <a:bodyPr/>
                    <a:lstStyle/>
                    <a:p>
                      <a:pPr>
                        <a:lnSpc>
                          <a:spcPct val="100000"/>
                        </a:lnSpc>
                      </a:pPr>
                      <a:r>
                        <a:rPr kumimoji="1" lang="ja-JP" altLang="en-US" sz="1200" b="1" dirty="0">
                          <a:solidFill>
                            <a:schemeClr val="tx1"/>
                          </a:solidFill>
                          <a:latin typeface="游ゴシック" panose="020B0400000000000000" pitchFamily="50" charset="-128"/>
                          <a:ea typeface="游ゴシック" panose="020B0400000000000000" pitchFamily="50" charset="-128"/>
                        </a:rPr>
                        <a:t>誰かと一緒に食べる</a:t>
                      </a:r>
                      <a:endParaRPr kumimoji="1" lang="en-US" altLang="ja-JP" sz="1200" b="1" dirty="0">
                        <a:solidFill>
                          <a:schemeClr val="tx1"/>
                        </a:solidFill>
                        <a:latin typeface="游ゴシック" panose="020B0400000000000000" pitchFamily="50" charset="-128"/>
                        <a:ea typeface="游ゴシック" panose="020B0400000000000000" pitchFamily="50" charset="-128"/>
                      </a:endParaRPr>
                    </a:p>
                    <a:p>
                      <a:pPr>
                        <a:lnSpc>
                          <a:spcPct val="100000"/>
                        </a:lnSpc>
                      </a:pPr>
                      <a:r>
                        <a:rPr kumimoji="1" lang="ja-JP" altLang="en-US" sz="1200" b="1" dirty="0">
                          <a:solidFill>
                            <a:schemeClr val="tx1"/>
                          </a:solidFill>
                          <a:latin typeface="游ゴシック" panose="020B0400000000000000" pitchFamily="50" charset="-128"/>
                          <a:ea typeface="游ゴシック" panose="020B0400000000000000" pitchFamily="50" charset="-128"/>
                        </a:rPr>
                        <a:t>「共食」の増加</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pPr>
                      <a:r>
                        <a:rPr kumimoji="1" lang="ja-JP" altLang="en-US" sz="1200" b="1" dirty="0">
                          <a:solidFill>
                            <a:schemeClr val="tx1"/>
                          </a:solidFill>
                          <a:latin typeface="游ゴシック" panose="020B0400000000000000" pitchFamily="50" charset="-128"/>
                          <a:ea typeface="游ゴシック" panose="020B0400000000000000" pitchFamily="50" charset="-128"/>
                        </a:rPr>
                        <a:t>朝食又は夕食等を家族と一緒に食べる「共食」の回数</a:t>
                      </a:r>
                    </a:p>
                  </a:txBody>
                  <a:tcPr marL="62865" marR="6286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週</a:t>
                      </a: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9.6</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回（</a:t>
                      </a: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R4</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200" b="1" i="0" u="none" strike="noStrike" dirty="0">
                          <a:solidFill>
                            <a:schemeClr val="tx1"/>
                          </a:solidFill>
                          <a:effectLst/>
                          <a:latin typeface="游ゴシック" panose="020B0400000000000000" pitchFamily="50" charset="-128"/>
                          <a:ea typeface="+mn-ea"/>
                        </a:rPr>
                        <a:t>週</a:t>
                      </a:r>
                      <a:r>
                        <a:rPr lang="en-US" altLang="ja-JP" sz="1200" b="1" i="0" u="none" strike="noStrike" dirty="0">
                          <a:solidFill>
                            <a:schemeClr val="tx1"/>
                          </a:solidFill>
                          <a:effectLst/>
                          <a:latin typeface="游ゴシック" panose="020B0400000000000000" pitchFamily="50" charset="-128"/>
                          <a:ea typeface="+mn-ea"/>
                        </a:rPr>
                        <a:t>9.0</a:t>
                      </a:r>
                      <a:r>
                        <a:rPr lang="ja-JP" altLang="en-US" sz="1200" b="1" i="0" u="none" strike="noStrike" dirty="0">
                          <a:solidFill>
                            <a:schemeClr val="tx1"/>
                          </a:solidFill>
                          <a:effectLst/>
                          <a:latin typeface="游ゴシック" panose="020B0400000000000000" pitchFamily="50" charset="-128"/>
                          <a:ea typeface="+mn-ea"/>
                        </a:rPr>
                        <a:t>回</a:t>
                      </a:r>
                      <a:endParaRPr lang="en-US" altLang="ja-JP" sz="1200" b="1" i="0" u="none" strike="noStrike" dirty="0">
                        <a:solidFill>
                          <a:schemeClr val="tx1"/>
                        </a:solidFill>
                        <a:effectLst/>
                        <a:latin typeface="游ゴシック" panose="020B0400000000000000" pitchFamily="50" charset="-128"/>
                        <a:ea typeface="+mn-ea"/>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游ゴシック" panose="020B0400000000000000" pitchFamily="50" charset="-128"/>
                          <a:ea typeface="+mn-ea"/>
                        </a:rPr>
                        <a:t>(R7)</a:t>
                      </a:r>
                      <a:r>
                        <a:rPr lang="ja-JP" altLang="en-US" sz="1200" b="1" i="0" u="none" strike="noStrike" dirty="0">
                          <a:solidFill>
                            <a:schemeClr val="tx1"/>
                          </a:solidFill>
                          <a:effectLst/>
                          <a:latin typeface="游ゴシック" panose="020B0400000000000000" pitchFamily="50" charset="-128"/>
                          <a:ea typeface="+mn-ea"/>
                        </a:rPr>
                        <a:t>［△］</a:t>
                      </a:r>
                      <a:endParaRPr lang="en-US" altLang="ja-JP" sz="1200" b="1" i="0" u="none" strike="noStrike" dirty="0">
                        <a:solidFill>
                          <a:schemeClr val="tx1"/>
                        </a:solidFill>
                        <a:effectLst/>
                        <a:latin typeface="游ゴシック" panose="020B0400000000000000" pitchFamily="50" charset="-128"/>
                        <a:ea typeface="+mn-ea"/>
                      </a:endParaRPr>
                    </a:p>
                  </a:txBody>
                  <a:tcPr marL="72000"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週</a:t>
                      </a: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11</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回以上</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79402750"/>
                  </a:ext>
                </a:extLst>
              </a:tr>
              <a:tr h="504000">
                <a:tc vMerge="1">
                  <a:txBody>
                    <a:bodyPr/>
                    <a:lstStyle/>
                    <a:p>
                      <a:pPr algn="ctr" fontAlgn="auto">
                        <a:lnSpc>
                          <a:spcPts val="1600"/>
                        </a:lnSpc>
                        <a:spcAft>
                          <a:spcPts val="0"/>
                        </a:spcAft>
                      </a:pPr>
                      <a:endParaRPr lang="ja-JP" sz="1400" b="0" dirty="0">
                        <a:solidFill>
                          <a:schemeClr val="bg1"/>
                        </a:solidFill>
                        <a:effectLst/>
                        <a:latin typeface="Meiryo UI" panose="020B0604030504040204" pitchFamily="50" charset="-128"/>
                        <a:ea typeface="Meiryo UI" panose="020B0604030504040204" pitchFamily="50" charset="-128"/>
                        <a:cs typeface="HG丸ｺﾞｼｯｸM-PRO"/>
                      </a:endParaRPr>
                    </a:p>
                  </a:txBody>
                  <a:tcPr marL="62865" marR="62865" marT="0" marB="0" anchor="ctr">
                    <a:lnL w="12700" cap="flat" cmpd="sng" algn="ctr">
                      <a:solidFill>
                        <a:schemeClr val="tx1"/>
                      </a:solid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50000"/>
                      </a:schemeClr>
                    </a:solidFill>
                  </a:tcPr>
                </a:tc>
                <a:tc vMerge="1">
                  <a:txBody>
                    <a:bodyPr/>
                    <a:lstStyle/>
                    <a:p>
                      <a:pPr>
                        <a:lnSpc>
                          <a:spcPct val="100000"/>
                        </a:lnSpc>
                      </a:pPr>
                      <a:endParaRPr kumimoji="1" lang="ja-JP" altLang="en-US" sz="1200" dirty="0">
                        <a:latin typeface="Meiryo UI" panose="020B0604030504040204" pitchFamily="50" charset="-128"/>
                        <a:ea typeface="Meiryo UI" panose="020B0604030504040204" pitchFamily="50" charset="-128"/>
                      </a:endParaRPr>
                    </a:p>
                  </a:txBody>
                  <a:tcPr marL="62865" marR="62865" marT="0" marB="0" anchor="ctr">
                    <a:lnL w="28575"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00000"/>
                        </a:lnSpc>
                        <a:spcAft>
                          <a:spcPts val="0"/>
                        </a:spcAft>
                      </a:pPr>
                      <a:r>
                        <a:rPr lang="ja-JP" altLang="en-US"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地域や職場等の所属コミュニティで共食する割合</a:t>
                      </a:r>
                      <a:endParaRPr lang="ja-JP" sz="1200" b="1" kern="100" dirty="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29.6%</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a:t>
                      </a: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R4</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游ゴシック" panose="020B0400000000000000" pitchFamily="50" charset="-128"/>
                          <a:ea typeface="+mn-ea"/>
                        </a:rPr>
                        <a:t>38.3%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200" b="1" i="0" u="none" strike="noStrike" dirty="0">
                          <a:solidFill>
                            <a:schemeClr val="tx1"/>
                          </a:solidFill>
                          <a:effectLst/>
                          <a:latin typeface="游ゴシック" panose="020B0400000000000000" pitchFamily="50" charset="-128"/>
                          <a:ea typeface="+mn-ea"/>
                        </a:rPr>
                        <a:t>(R7)</a:t>
                      </a:r>
                      <a:r>
                        <a:rPr lang="ja-JP" altLang="en-US" sz="1200" b="1" i="0" u="none" strike="noStrike" dirty="0">
                          <a:solidFill>
                            <a:schemeClr val="tx1"/>
                          </a:solidFill>
                          <a:effectLst/>
                          <a:latin typeface="游ゴシック" panose="020B0400000000000000" pitchFamily="50" charset="-128"/>
                          <a:ea typeface="+mn-ea"/>
                        </a:rPr>
                        <a:t>［〇］</a:t>
                      </a:r>
                      <a:endParaRPr lang="en-US" altLang="ja-JP" sz="1200" b="1" i="0" u="none" strike="noStrike" dirty="0">
                        <a:solidFill>
                          <a:schemeClr val="tx1"/>
                        </a:solidFill>
                        <a:effectLst/>
                        <a:latin typeface="游ゴシック" panose="020B0400000000000000" pitchFamily="50" charset="-128"/>
                        <a:ea typeface="+mn-ea"/>
                      </a:endParaRPr>
                    </a:p>
                  </a:txBody>
                  <a:tcPr marL="72000" marR="72000"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lnSpc>
                          <a:spcPct val="100000"/>
                        </a:lnSpc>
                      </a:pPr>
                      <a:r>
                        <a:rPr lang="en-US" altLang="ja-JP" sz="1200" b="1" i="0" u="none" strike="noStrike" dirty="0">
                          <a:solidFill>
                            <a:schemeClr val="tx1"/>
                          </a:solidFill>
                          <a:effectLst/>
                          <a:latin typeface="游ゴシック" panose="020B0400000000000000" pitchFamily="50" charset="-128"/>
                          <a:ea typeface="游ゴシック" panose="020B0400000000000000" pitchFamily="50" charset="-128"/>
                        </a:rPr>
                        <a:t>40%</a:t>
                      </a:r>
                      <a:r>
                        <a:rPr lang="ja-JP" altLang="en-US" sz="1200" b="1" i="0" u="none" strike="noStrike" dirty="0">
                          <a:solidFill>
                            <a:schemeClr val="tx1"/>
                          </a:solidFill>
                          <a:effectLst/>
                          <a:latin typeface="游ゴシック" panose="020B0400000000000000" pitchFamily="50" charset="-128"/>
                          <a:ea typeface="游ゴシック" panose="020B0400000000000000" pitchFamily="50" charset="-128"/>
                        </a:rPr>
                        <a:t>以上</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90547337"/>
                  </a:ext>
                </a:extLst>
              </a:tr>
            </a:tbl>
          </a:graphicData>
        </a:graphic>
      </p:graphicFrame>
      <p:graphicFrame>
        <p:nvGraphicFramePr>
          <p:cNvPr id="2" name="表 1"/>
          <p:cNvGraphicFramePr>
            <a:graphicFrameLocks noGrp="1"/>
          </p:cNvGraphicFramePr>
          <p:nvPr/>
        </p:nvGraphicFramePr>
        <p:xfrm>
          <a:off x="1646031" y="4500648"/>
          <a:ext cx="7668000" cy="1907465"/>
        </p:xfrm>
        <a:graphic>
          <a:graphicData uri="http://schemas.openxmlformats.org/drawingml/2006/table">
            <a:tbl>
              <a:tblPr firstRow="1" bandRow="1">
                <a:tableStyleId>{5C22544A-7EE6-4342-B048-85BDC9FD1C3A}</a:tableStyleId>
              </a:tblPr>
              <a:tblGrid>
                <a:gridCol w="7668000">
                  <a:extLst>
                    <a:ext uri="{9D8B030D-6E8A-4147-A177-3AD203B41FA5}">
                      <a16:colId xmlns:a16="http://schemas.microsoft.com/office/drawing/2014/main" val="1494947470"/>
                    </a:ext>
                  </a:extLst>
                </a:gridCol>
              </a:tblGrid>
              <a:tr h="1907465">
                <a:tc>
                  <a:txBody>
                    <a:bodyPr/>
                    <a:lstStyle/>
                    <a:p>
                      <a:pPr marL="174625" indent="-174625"/>
                      <a:r>
                        <a:rPr kumimoji="1" lang="ja-JP" altLang="en-US" sz="1100" b="0" dirty="0">
                          <a:solidFill>
                            <a:schemeClr val="tx1"/>
                          </a:solidFill>
                          <a:latin typeface="+mn-ea"/>
                          <a:ea typeface="+mn-ea"/>
                        </a:rPr>
                        <a:t>▽ 外食等を利用して栄養バランスのとれた食生活を実践できるよう、外食・流通産業等と連携した取組みの強化が</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必要です。</a:t>
                      </a:r>
                    </a:p>
                    <a:p>
                      <a:pPr marL="174625" indent="-174625"/>
                      <a:r>
                        <a:rPr kumimoji="1" lang="ja-JP" altLang="en-US" sz="1100" b="0" dirty="0">
                          <a:solidFill>
                            <a:schemeClr val="tx1"/>
                          </a:solidFill>
                          <a:latin typeface="+mn-ea"/>
                          <a:ea typeface="+mn-ea"/>
                        </a:rPr>
                        <a:t>▽ 家庭だけでなく、地域での共食を推進していくことが必要です。</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食育がより府民による主体的な運動となるためには、</a:t>
                      </a:r>
                      <a:r>
                        <a:rPr kumimoji="1" lang="en-US" altLang="ja-JP" sz="1100" b="0" dirty="0">
                          <a:solidFill>
                            <a:schemeClr val="tx1"/>
                          </a:solidFill>
                          <a:latin typeface="+mn-ea"/>
                          <a:ea typeface="+mn-ea"/>
                        </a:rPr>
                        <a:t>ICT </a:t>
                      </a:r>
                      <a:r>
                        <a:rPr kumimoji="1" lang="ja-JP" altLang="en-US" sz="1100" b="0" dirty="0">
                          <a:solidFill>
                            <a:schemeClr val="tx1"/>
                          </a:solidFill>
                          <a:latin typeface="+mn-ea"/>
                          <a:ea typeface="+mn-ea"/>
                        </a:rPr>
                        <a:t>（情報通信技術）やデジタルツールやインターネットを</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積極的に活用していくことが必要です。</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府民一人ひとりが、健康的な食生活を実践できるよう、ライフステージ別の課題に応じた取組みが必要です。</a:t>
                      </a:r>
                    </a:p>
                    <a:p>
                      <a:pPr marL="174625" indent="-174625"/>
                      <a:r>
                        <a:rPr kumimoji="1" lang="ja-JP" altLang="en-US" sz="1100" b="0" dirty="0">
                          <a:solidFill>
                            <a:schemeClr val="tx1"/>
                          </a:solidFill>
                          <a:latin typeface="+mn-ea"/>
                          <a:ea typeface="+mn-ea"/>
                        </a:rPr>
                        <a:t>▽ むし歯や歯周病予防のための歯と口の清掃習慣の改善が必要です。</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食育が </a:t>
                      </a:r>
                      <a:r>
                        <a:rPr kumimoji="1" lang="en-US" altLang="ja-JP" sz="1100" b="0" dirty="0">
                          <a:solidFill>
                            <a:schemeClr val="tx1"/>
                          </a:solidFill>
                          <a:latin typeface="+mn-ea"/>
                          <a:ea typeface="+mn-ea"/>
                        </a:rPr>
                        <a:t>SDGs </a:t>
                      </a:r>
                      <a:r>
                        <a:rPr kumimoji="1" lang="ja-JP" altLang="en-US" sz="1100" b="0" dirty="0">
                          <a:solidFill>
                            <a:schemeClr val="tx1"/>
                          </a:solidFill>
                          <a:latin typeface="+mn-ea"/>
                          <a:ea typeface="+mn-ea"/>
                        </a:rPr>
                        <a:t>の達成に寄与するよう、取組みを進める必要があります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90877115"/>
                  </a:ext>
                </a:extLst>
              </a:tr>
            </a:tbl>
          </a:graphicData>
        </a:graphic>
      </p:graphicFrame>
      <p:sp>
        <p:nvSpPr>
          <p:cNvPr id="11" name="角丸四角形 19">
            <a:extLst>
              <a:ext uri="{FF2B5EF4-FFF2-40B4-BE49-F238E27FC236}">
                <a16:creationId xmlns:a16="http://schemas.microsoft.com/office/drawing/2014/main" id="{4434006A-27D8-48D5-BC28-C3A5C96BE986}"/>
              </a:ext>
            </a:extLst>
          </p:cNvPr>
          <p:cNvSpPr/>
          <p:nvPr/>
        </p:nvSpPr>
        <p:spPr>
          <a:xfrm>
            <a:off x="578798" y="4492697"/>
            <a:ext cx="1080000" cy="1944000"/>
          </a:xfrm>
          <a:prstGeom prst="roundRect">
            <a:avLst>
              <a:gd name="adj" fmla="val 0"/>
            </a:avLst>
          </a:prstGeom>
          <a:solidFill>
            <a:schemeClr val="accent5">
              <a:lumMod val="50000"/>
            </a:schemeClr>
          </a:solidFill>
          <a:ln w="127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36000" rtlCol="0" anchor="ctr"/>
          <a:lstStyle/>
          <a:p>
            <a:pPr algn="ctr">
              <a:lnSpc>
                <a:spcPts val="2000"/>
              </a:lnSpc>
            </a:pPr>
            <a:r>
              <a:rPr kumimoji="1" lang="ja-JP" altLang="en-US" sz="1600" b="1" dirty="0">
                <a:solidFill>
                  <a:schemeClr val="bg1"/>
                </a:solidFill>
              </a:rPr>
              <a:t>現状</a:t>
            </a:r>
            <a:r>
              <a:rPr kumimoji="1" lang="ja-JP" altLang="en-US" sz="1600" baseline="0" dirty="0">
                <a:latin typeface="+mn-ea"/>
                <a:ea typeface="+mn-ea"/>
              </a:rPr>
              <a:t>･</a:t>
            </a:r>
            <a:r>
              <a:rPr kumimoji="1" lang="ja-JP" altLang="en-US" sz="1600" b="1" dirty="0">
                <a:solidFill>
                  <a:schemeClr val="bg1"/>
                </a:solidFill>
              </a:rPr>
              <a:t>課題</a:t>
            </a:r>
            <a:endParaRPr kumimoji="1" lang="en-US" altLang="ja-JP" sz="1600" b="1" dirty="0">
              <a:solidFill>
                <a:schemeClr val="bg1"/>
              </a:solidFill>
            </a:endParaRPr>
          </a:p>
        </p:txBody>
      </p:sp>
      <p:sp>
        <p:nvSpPr>
          <p:cNvPr id="12" name="角丸四角形 47">
            <a:extLst>
              <a:ext uri="{FF2B5EF4-FFF2-40B4-BE49-F238E27FC236}">
                <a16:creationId xmlns:a16="http://schemas.microsoft.com/office/drawing/2014/main" id="{FBA1E704-1E25-42D9-833D-695D02C24C6A}"/>
              </a:ext>
            </a:extLst>
          </p:cNvPr>
          <p:cNvSpPr/>
          <p:nvPr/>
        </p:nvSpPr>
        <p:spPr>
          <a:xfrm>
            <a:off x="7237741" y="143281"/>
            <a:ext cx="2077927" cy="228881"/>
          </a:xfrm>
          <a:prstGeom prst="roundRect">
            <a:avLst>
              <a:gd name="adj" fmla="val 8499"/>
            </a:avLst>
          </a:prstGeom>
          <a:noFill/>
          <a:ln w="19050">
            <a:noFill/>
          </a:ln>
        </p:spPr>
        <p:txBody>
          <a:bodyPr wrap="square" lIns="72000" tIns="72000" rIns="72000" bIns="72000" anchor="t" anchorCtr="0">
            <a:noAutofit/>
          </a:bodyPr>
          <a:lstStyle/>
          <a:p>
            <a:r>
              <a:rPr lang="ja-JP" altLang="en-US" sz="900" dirty="0">
                <a:latin typeface="游ゴシック" panose="020B0400000000000000" pitchFamily="50" charset="-128"/>
                <a:ea typeface="游ゴシック" panose="020B0400000000000000" pitchFamily="50" charset="-128"/>
              </a:rPr>
              <a:t>［凡例］〇：改善、△：維持・悪化</a:t>
            </a:r>
            <a:endParaRPr lang="en-US" altLang="ja-JP" sz="900" dirty="0">
              <a:latin typeface="游ゴシック" panose="020B0400000000000000" pitchFamily="50" charset="-128"/>
              <a:ea typeface="游ゴシック" panose="020B0400000000000000" pitchFamily="50" charset="-128"/>
            </a:endParaRPr>
          </a:p>
        </p:txBody>
      </p:sp>
      <p:sp>
        <p:nvSpPr>
          <p:cNvPr id="13" name="スライド番号プレースホルダー 1">
            <a:extLst>
              <a:ext uri="{FF2B5EF4-FFF2-40B4-BE49-F238E27FC236}">
                <a16:creationId xmlns:a16="http://schemas.microsoft.com/office/drawing/2014/main" id="{49932F22-CD14-4157-A183-96CDDDF1C1A6}"/>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97</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7052270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a:extLst>
              <a:ext uri="{FF2B5EF4-FFF2-40B4-BE49-F238E27FC236}">
                <a16:creationId xmlns:a16="http://schemas.microsoft.com/office/drawing/2014/main" id="{D101D53B-E16B-431F-A833-C791BC9F5761}"/>
              </a:ext>
            </a:extLst>
          </p:cNvPr>
          <p:cNvSpPr/>
          <p:nvPr/>
        </p:nvSpPr>
        <p:spPr>
          <a:xfrm>
            <a:off x="273000" y="144000"/>
            <a:ext cx="9320036" cy="6516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表 8"/>
          <p:cNvGraphicFramePr>
            <a:graphicFrameLocks noGrp="1"/>
          </p:cNvGraphicFramePr>
          <p:nvPr/>
        </p:nvGraphicFramePr>
        <p:xfrm>
          <a:off x="618000" y="217487"/>
          <a:ext cx="8640000" cy="6423025"/>
        </p:xfrm>
        <a:graphic>
          <a:graphicData uri="http://schemas.openxmlformats.org/drawingml/2006/table">
            <a:tbl>
              <a:tblPr firstRow="1" bandRow="1">
                <a:tableStyleId>{5C22544A-7EE6-4342-B048-85BDC9FD1C3A}</a:tableStyleId>
              </a:tblPr>
              <a:tblGrid>
                <a:gridCol w="1259037">
                  <a:extLst>
                    <a:ext uri="{9D8B030D-6E8A-4147-A177-3AD203B41FA5}">
                      <a16:colId xmlns:a16="http://schemas.microsoft.com/office/drawing/2014/main" val="528851062"/>
                    </a:ext>
                  </a:extLst>
                </a:gridCol>
                <a:gridCol w="7380963">
                  <a:extLst>
                    <a:ext uri="{9D8B030D-6E8A-4147-A177-3AD203B41FA5}">
                      <a16:colId xmlns:a16="http://schemas.microsoft.com/office/drawing/2014/main" val="89849022"/>
                    </a:ext>
                  </a:extLst>
                </a:gridCol>
              </a:tblGrid>
              <a:tr h="6213336">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n-lt"/>
                          <a:ea typeface="+mn-ea"/>
                          <a:cs typeface="+mn-cs"/>
                        </a:rPr>
                        <a:t>本年度の     </a:t>
                      </a:r>
                      <a:endParaRPr kumimoji="1" lang="en-US" altLang="ja-JP" sz="1600" b="1"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n-lt"/>
                          <a:ea typeface="+mn-ea"/>
                          <a:cs typeface="+mn-cs"/>
                        </a:rPr>
                        <a:t>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nSpc>
                          <a:spcPct val="150000"/>
                        </a:lnSpc>
                      </a:pPr>
                      <a:r>
                        <a:rPr kumimoji="1" lang="ja-JP" altLang="en-US" sz="1200" b="1" dirty="0">
                          <a:solidFill>
                            <a:schemeClr val="tx1"/>
                          </a:solidFill>
                          <a:latin typeface="+mn-ea"/>
                          <a:ea typeface="+mn-ea"/>
                        </a:rPr>
                        <a:t>① </a:t>
                      </a:r>
                      <a:r>
                        <a:rPr kumimoji="1" lang="ja-JP" altLang="en-US" sz="1200" b="1" u="sng" dirty="0">
                          <a:solidFill>
                            <a:schemeClr val="tx1"/>
                          </a:solidFill>
                          <a:latin typeface="+mn-ea"/>
                          <a:ea typeface="+mn-ea"/>
                        </a:rPr>
                        <a:t>家庭での健康的な食生活の実践を促す取組み　</a:t>
                      </a:r>
                      <a:r>
                        <a:rPr kumimoji="1" lang="en-US" altLang="ja-JP" sz="1200" b="0" u="sng" dirty="0">
                          <a:solidFill>
                            <a:schemeClr val="tx1"/>
                          </a:solidFill>
                          <a:latin typeface="+mn-ea"/>
                          <a:ea typeface="+mn-ea"/>
                        </a:rPr>
                        <a:t>P37 </a:t>
                      </a:r>
                      <a:r>
                        <a:rPr kumimoji="1" lang="ja-JP" altLang="en-US" sz="1200" b="0" u="sng" dirty="0">
                          <a:solidFill>
                            <a:schemeClr val="tx1"/>
                          </a:solidFill>
                          <a:latin typeface="+mn-ea"/>
                          <a:ea typeface="+mn-ea"/>
                        </a:rPr>
                        <a:t>　</a:t>
                      </a:r>
                    </a:p>
                    <a:p>
                      <a:pPr marL="174625" indent="-174625"/>
                      <a:r>
                        <a:rPr kumimoji="1" lang="ja-JP" altLang="en-US" sz="1100" b="0" dirty="0">
                          <a:solidFill>
                            <a:schemeClr val="tx1"/>
                          </a:solidFill>
                          <a:latin typeface="+mn-ea"/>
                          <a:ea typeface="+mn-ea"/>
                        </a:rPr>
                        <a:t>■ 教職員を対象とした研修の実施（オンデマンド開催を含む）</a:t>
                      </a:r>
                    </a:p>
                    <a:p>
                      <a:pPr marL="174625" indent="-174625"/>
                      <a:r>
                        <a:rPr kumimoji="1" lang="ja-JP" altLang="en-US" sz="1100" b="0" dirty="0">
                          <a:solidFill>
                            <a:schemeClr val="tx1"/>
                          </a:solidFill>
                          <a:latin typeface="+mn-ea"/>
                          <a:ea typeface="+mn-ea"/>
                        </a:rPr>
                        <a:t>　 大阪府栄養教諭連絡協議会、学校給食・食育研究協議会、健康教育等に関する管理職研修会　等</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■府内カフェ英國屋（一部店舗）における「</a:t>
                      </a:r>
                      <a:r>
                        <a:rPr kumimoji="1" lang="en-US" altLang="ja-JP" sz="1100" b="0" dirty="0">
                          <a:solidFill>
                            <a:schemeClr val="tx1"/>
                          </a:solidFill>
                          <a:latin typeface="+mn-ea"/>
                          <a:ea typeface="+mn-ea"/>
                        </a:rPr>
                        <a:t>V.O.S.</a:t>
                      </a:r>
                      <a:r>
                        <a:rPr kumimoji="1" lang="ja-JP" altLang="en-US" sz="1100" b="0" dirty="0">
                          <a:solidFill>
                            <a:schemeClr val="tx1"/>
                          </a:solidFill>
                          <a:latin typeface="+mn-ea"/>
                          <a:ea typeface="+mn-ea"/>
                        </a:rPr>
                        <a:t>プラス</a:t>
                      </a:r>
                      <a:r>
                        <a:rPr kumimoji="1" lang="en-US" altLang="ja-JP" sz="1100" b="0" dirty="0">
                          <a:solidFill>
                            <a:schemeClr val="tx1"/>
                          </a:solidFill>
                          <a:latin typeface="+mn-ea"/>
                          <a:ea typeface="+mn-ea"/>
                        </a:rPr>
                        <a:t>F</a:t>
                      </a:r>
                      <a:r>
                        <a:rPr kumimoji="1" lang="ja-JP" altLang="en-US" sz="1100" b="0" dirty="0">
                          <a:solidFill>
                            <a:schemeClr val="tx1"/>
                          </a:solidFill>
                          <a:latin typeface="+mn-ea"/>
                          <a:ea typeface="+mn-ea"/>
                        </a:rPr>
                        <a:t>（果物）」メニューの提供（</a:t>
                      </a:r>
                      <a:r>
                        <a:rPr kumimoji="1" lang="en-US" altLang="ja-JP" sz="1100" b="0" dirty="0">
                          <a:solidFill>
                            <a:schemeClr val="tx1"/>
                          </a:solidFill>
                          <a:latin typeface="+mn-ea"/>
                          <a:ea typeface="+mn-ea"/>
                        </a:rPr>
                        <a:t>8</a:t>
                      </a:r>
                      <a:r>
                        <a:rPr kumimoji="1" lang="ja-JP" altLang="en-US" sz="1100" b="0" dirty="0">
                          <a:solidFill>
                            <a:schemeClr val="tx1"/>
                          </a:solidFill>
                          <a:latin typeface="+mn-ea"/>
                          <a:ea typeface="+mn-ea"/>
                        </a:rPr>
                        <a:t>月末から１か月）</a:t>
                      </a:r>
                      <a:endParaRPr kumimoji="1" lang="en-US" altLang="ja-JP" sz="1100" b="0" dirty="0">
                        <a:solidFill>
                          <a:schemeClr val="tx1"/>
                        </a:solidFill>
                        <a:latin typeface="+mn-ea"/>
                        <a:ea typeface="+mn-ea"/>
                      </a:endParaRPr>
                    </a:p>
                    <a:p>
                      <a:pPr marL="174625" indent="-174625">
                        <a:lnSpc>
                          <a:spcPct val="150000"/>
                        </a:lnSpc>
                      </a:pPr>
                      <a:r>
                        <a:rPr kumimoji="1" lang="ja-JP" altLang="en-US" sz="1200" b="1" dirty="0">
                          <a:solidFill>
                            <a:schemeClr val="tx1"/>
                          </a:solidFill>
                          <a:latin typeface="+mn-ea"/>
                          <a:ea typeface="+mn-ea"/>
                        </a:rPr>
                        <a:t>② </a:t>
                      </a:r>
                      <a:r>
                        <a:rPr kumimoji="1" lang="ja-JP" altLang="en-US" sz="1200" b="1" u="sng" dirty="0">
                          <a:solidFill>
                            <a:schemeClr val="tx1"/>
                          </a:solidFill>
                          <a:latin typeface="+mn-ea"/>
                          <a:ea typeface="+mn-ea"/>
                        </a:rPr>
                        <a:t>多様な暮らしに対応した豊かな食体験につながる取組み　</a:t>
                      </a:r>
                      <a:r>
                        <a:rPr kumimoji="1" lang="en-US" altLang="ja-JP" sz="1200" b="0" u="sng" dirty="0">
                          <a:solidFill>
                            <a:schemeClr val="tx1"/>
                          </a:solidFill>
                          <a:latin typeface="+mn-ea"/>
                          <a:ea typeface="+mn-ea"/>
                        </a:rPr>
                        <a:t>P38</a:t>
                      </a:r>
                    </a:p>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地域等での共食の推進</a:t>
                      </a:r>
                      <a:r>
                        <a:rPr kumimoji="1" lang="en-US" altLang="ja-JP" sz="1100" b="0" dirty="0">
                          <a:solidFill>
                            <a:schemeClr val="tx1"/>
                          </a:solidFill>
                          <a:latin typeface="+mn-ea"/>
                          <a:ea typeface="+mn-ea"/>
                        </a:rPr>
                        <a:t>》</a:t>
                      </a:r>
                    </a:p>
                    <a:p>
                      <a:pPr marL="174625" indent="-174625"/>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大阪府栄養士会等による子ども料理教室の開催</a:t>
                      </a:r>
                      <a:r>
                        <a:rPr kumimoji="1" lang="en-US" altLang="ja-JP" sz="1100" b="0" dirty="0">
                          <a:solidFill>
                            <a:schemeClr val="tx1"/>
                          </a:solidFill>
                          <a:latin typeface="+mn-ea"/>
                          <a:ea typeface="+mn-ea"/>
                        </a:rPr>
                        <a:t>【2</a:t>
                      </a:r>
                      <a:r>
                        <a:rPr kumimoji="1" lang="ja-JP" altLang="en-US" sz="1100" b="0" dirty="0">
                          <a:solidFill>
                            <a:schemeClr val="tx1"/>
                          </a:solidFill>
                          <a:latin typeface="+mn-ea"/>
                          <a:ea typeface="+mn-ea"/>
                        </a:rPr>
                        <a:t>回</a:t>
                      </a:r>
                      <a:r>
                        <a:rPr kumimoji="1" lang="en-US" altLang="ja-JP" sz="1100" b="0" dirty="0">
                          <a:solidFill>
                            <a:schemeClr val="tx1"/>
                          </a:solidFill>
                          <a:latin typeface="+mn-ea"/>
                          <a:ea typeface="+mn-ea"/>
                        </a:rPr>
                        <a:t>】</a:t>
                      </a:r>
                    </a:p>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子ども食堂への支援</a:t>
                      </a:r>
                      <a:r>
                        <a:rPr kumimoji="1" lang="en-US" altLang="ja-JP" sz="1100" b="0" dirty="0">
                          <a:solidFill>
                            <a:schemeClr val="tx1"/>
                          </a:solidFill>
                          <a:latin typeface="+mn-ea"/>
                          <a:ea typeface="+mn-ea"/>
                        </a:rPr>
                        <a:t>》</a:t>
                      </a:r>
                      <a:endParaRPr kumimoji="1" lang="ja-JP" altLang="en-US"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新子育て支援交付金の優先配分枠に、居場所づくり事業を位置づけ、</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子ども食堂など居場所の整備を行う市町村を支援</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コンビニエンスストアと協力し、店内での子ども食堂において、子どもとその保護者を</a:t>
                      </a:r>
                      <a:endParaRPr kumimoji="1" lang="en-US" altLang="ja-JP"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対象とした栄養・歯科に関する食育体験と講話を実施</a:t>
                      </a:r>
                      <a:r>
                        <a:rPr kumimoji="1" lang="en-US" altLang="ja-JP" sz="1100" b="0" dirty="0">
                          <a:solidFill>
                            <a:schemeClr val="tx1"/>
                          </a:solidFill>
                          <a:latin typeface="+mn-ea"/>
                          <a:ea typeface="+mn-ea"/>
                        </a:rPr>
                        <a:t>【4</a:t>
                      </a:r>
                      <a:r>
                        <a:rPr kumimoji="1" lang="ja-JP" altLang="en-US" sz="1100" b="0" dirty="0">
                          <a:solidFill>
                            <a:schemeClr val="tx1"/>
                          </a:solidFill>
                          <a:latin typeface="+mn-ea"/>
                          <a:ea typeface="+mn-ea"/>
                        </a:rPr>
                        <a:t>か所･</a:t>
                      </a:r>
                      <a:r>
                        <a:rPr kumimoji="1" lang="en-US" altLang="ja-JP" sz="1100" b="0" dirty="0">
                          <a:solidFill>
                            <a:schemeClr val="tx1"/>
                          </a:solidFill>
                          <a:latin typeface="+mn-ea"/>
                          <a:ea typeface="+mn-ea"/>
                        </a:rPr>
                        <a:t>43</a:t>
                      </a:r>
                      <a:r>
                        <a:rPr kumimoji="1" lang="ja-JP" altLang="en-US" sz="1100" b="0" dirty="0">
                          <a:solidFill>
                            <a:schemeClr val="tx1"/>
                          </a:solidFill>
                          <a:latin typeface="+mn-ea"/>
                          <a:ea typeface="+mn-ea"/>
                        </a:rPr>
                        <a:t>人</a:t>
                      </a:r>
                      <a:r>
                        <a:rPr kumimoji="1" lang="en-US" altLang="ja-JP" sz="1100" b="0" dirty="0">
                          <a:solidFill>
                            <a:schemeClr val="tx1"/>
                          </a:solidFill>
                          <a:latin typeface="+mn-ea"/>
                          <a:ea typeface="+mn-ea"/>
                        </a:rPr>
                        <a:t>】</a:t>
                      </a:r>
                    </a:p>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身近な地域で相談できる体制の推進</a:t>
                      </a:r>
                      <a:r>
                        <a:rPr kumimoji="1" lang="en-US" altLang="ja-JP" sz="1100" b="0" dirty="0">
                          <a:solidFill>
                            <a:schemeClr val="tx1"/>
                          </a:solidFill>
                          <a:latin typeface="+mn-ea"/>
                          <a:ea typeface="+mn-ea"/>
                        </a:rPr>
                        <a:t>》</a:t>
                      </a:r>
                    </a:p>
                    <a:p>
                      <a:pPr marL="174625" indent="-174625"/>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大阪府栄養士会と連携し、栄養ケアサービスを提供する拠点を整備</a:t>
                      </a:r>
                    </a:p>
                    <a:p>
                      <a:pPr marL="174625" indent="-174625"/>
                      <a:r>
                        <a:rPr kumimoji="1" lang="ja-JP" altLang="en-US" sz="1100" b="0" dirty="0">
                          <a:solidFill>
                            <a:schemeClr val="tx1"/>
                          </a:solidFill>
                          <a:latin typeface="+mn-ea"/>
                          <a:ea typeface="+mn-ea"/>
                        </a:rPr>
                        <a:t>　 栄養ケア・ステーション登録栄養士数</a:t>
                      </a:r>
                      <a:r>
                        <a:rPr kumimoji="1" lang="en-US" altLang="ja-JP" sz="1100" b="0" dirty="0">
                          <a:solidFill>
                            <a:schemeClr val="tx1"/>
                          </a:solidFill>
                          <a:latin typeface="+mn-ea"/>
                          <a:ea typeface="+mn-ea"/>
                        </a:rPr>
                        <a:t>【271</a:t>
                      </a:r>
                      <a:r>
                        <a:rPr kumimoji="1" lang="ja-JP" altLang="en-US" sz="1100" b="0" dirty="0">
                          <a:solidFill>
                            <a:schemeClr val="tx1"/>
                          </a:solidFill>
                          <a:latin typeface="+mn-ea"/>
                          <a:ea typeface="+mn-ea"/>
                        </a:rPr>
                        <a:t>人</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　　 無料栄養相談の実施</a:t>
                      </a:r>
                      <a:r>
                        <a:rPr kumimoji="1" lang="en-US" altLang="ja-JP" sz="1100" b="0" dirty="0">
                          <a:solidFill>
                            <a:schemeClr val="tx1"/>
                          </a:solidFill>
                          <a:latin typeface="+mn-ea"/>
                          <a:ea typeface="+mn-ea"/>
                        </a:rPr>
                        <a:t>【27</a:t>
                      </a:r>
                      <a:r>
                        <a:rPr kumimoji="1" lang="ja-JP" altLang="en-US" sz="1100" b="0" dirty="0">
                          <a:solidFill>
                            <a:schemeClr val="tx1"/>
                          </a:solidFill>
                          <a:latin typeface="+mn-ea"/>
                          <a:ea typeface="+mn-ea"/>
                        </a:rPr>
                        <a:t>件</a:t>
                      </a:r>
                      <a:r>
                        <a:rPr kumimoji="1" lang="en-US" altLang="ja-JP" sz="1100" b="0" dirty="0">
                          <a:solidFill>
                            <a:schemeClr val="tx1"/>
                          </a:solidFill>
                          <a:latin typeface="+mn-ea"/>
                          <a:ea typeface="+mn-ea"/>
                        </a:rPr>
                        <a:t>】</a:t>
                      </a:r>
                      <a:endParaRPr kumimoji="1" lang="ja-JP" altLang="en-US" sz="1100" b="0" dirty="0">
                        <a:solidFill>
                          <a:schemeClr val="tx1"/>
                        </a:solidFill>
                        <a:latin typeface="+mn-ea"/>
                        <a:ea typeface="+mn-ea"/>
                      </a:endParaRPr>
                    </a:p>
                    <a:p>
                      <a:pPr marL="174625" indent="-174625"/>
                      <a:r>
                        <a:rPr kumimoji="1" lang="ja-JP" altLang="en-US" sz="1100" b="0" dirty="0">
                          <a:solidFill>
                            <a:schemeClr val="tx1"/>
                          </a:solidFill>
                          <a:latin typeface="+mn-ea"/>
                          <a:ea typeface="+mn-ea"/>
                        </a:rPr>
                        <a:t>　 日本栄養士会認定栄養ケア･ステーション</a:t>
                      </a:r>
                      <a:r>
                        <a:rPr kumimoji="1" lang="en-US" altLang="ja-JP" sz="1100" b="0" dirty="0">
                          <a:solidFill>
                            <a:schemeClr val="tx1"/>
                          </a:solidFill>
                          <a:latin typeface="+mn-ea"/>
                          <a:ea typeface="+mn-ea"/>
                        </a:rPr>
                        <a:t>【26</a:t>
                      </a:r>
                      <a:r>
                        <a:rPr kumimoji="1" lang="ja-JP" altLang="en-US" sz="1100" b="0" dirty="0">
                          <a:solidFill>
                            <a:schemeClr val="tx1"/>
                          </a:solidFill>
                          <a:latin typeface="+mn-ea"/>
                          <a:ea typeface="+mn-ea"/>
                        </a:rPr>
                        <a:t>団体</a:t>
                      </a:r>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大阪府栄養士会登録栄養ケアチーム</a:t>
                      </a:r>
                      <a:r>
                        <a:rPr kumimoji="1" lang="en-US" altLang="ja-JP" sz="1100" b="0" dirty="0">
                          <a:solidFill>
                            <a:schemeClr val="tx1"/>
                          </a:solidFill>
                          <a:latin typeface="+mn-ea"/>
                          <a:ea typeface="+mn-ea"/>
                        </a:rPr>
                        <a:t>【15</a:t>
                      </a:r>
                      <a:r>
                        <a:rPr kumimoji="1" lang="ja-JP" altLang="en-US" sz="1100" b="0" dirty="0">
                          <a:solidFill>
                            <a:schemeClr val="tx1"/>
                          </a:solidFill>
                          <a:latin typeface="+mn-ea"/>
                          <a:ea typeface="+mn-ea"/>
                        </a:rPr>
                        <a:t>団体</a:t>
                      </a:r>
                      <a:r>
                        <a:rPr kumimoji="1" lang="en-US" altLang="ja-JP" sz="1100" b="0" dirty="0">
                          <a:solidFill>
                            <a:schemeClr val="tx1"/>
                          </a:solidFill>
                          <a:latin typeface="+mn-ea"/>
                          <a:ea typeface="+mn-ea"/>
                        </a:rPr>
                        <a:t>】</a:t>
                      </a:r>
                    </a:p>
                    <a:p>
                      <a:pPr marL="174625" indent="-174625">
                        <a:lnSpc>
                          <a:spcPct val="150000"/>
                        </a:lnSpc>
                      </a:pPr>
                      <a:r>
                        <a:rPr kumimoji="1" lang="ja-JP" altLang="en-US" sz="1200" b="1" dirty="0">
                          <a:solidFill>
                            <a:schemeClr val="tx1"/>
                          </a:solidFill>
                          <a:latin typeface="+mn-ea"/>
                          <a:ea typeface="+mn-ea"/>
                        </a:rPr>
                        <a:t>③ </a:t>
                      </a:r>
                      <a:r>
                        <a:rPr kumimoji="1" lang="ja-JP" altLang="en-US" sz="1200" b="1" u="sng" dirty="0">
                          <a:solidFill>
                            <a:schemeClr val="tx1"/>
                          </a:solidFill>
                          <a:latin typeface="+mn-ea"/>
                          <a:ea typeface="+mn-ea"/>
                        </a:rPr>
                        <a:t>社会の変化に即した新しい食育の推進　</a:t>
                      </a:r>
                      <a:r>
                        <a:rPr kumimoji="1" lang="en-US" altLang="ja-JP" sz="1200" b="0" u="sng" dirty="0">
                          <a:solidFill>
                            <a:schemeClr val="tx1"/>
                          </a:solidFill>
                          <a:latin typeface="+mn-ea"/>
                          <a:ea typeface="+mn-ea"/>
                        </a:rPr>
                        <a:t>P38</a:t>
                      </a:r>
                    </a:p>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自然に健康になれる食環境の整備</a:t>
                      </a:r>
                      <a:r>
                        <a:rPr kumimoji="1" lang="en-US" altLang="ja-JP" sz="1100" b="0" dirty="0">
                          <a:solidFill>
                            <a:schemeClr val="tx1"/>
                          </a:solidFill>
                          <a:latin typeface="+mn-ea"/>
                          <a:ea typeface="+mn-ea"/>
                        </a:rPr>
                        <a:t>》</a:t>
                      </a:r>
                    </a:p>
                    <a:p>
                      <a:pPr marL="174625" indent="-174625">
                        <a:lnSpc>
                          <a:spcPct val="100000"/>
                        </a:lnSpc>
                      </a:pPr>
                      <a:r>
                        <a:rPr kumimoji="1" lang="ja-JP" altLang="en-US" sz="1100" b="0" dirty="0">
                          <a:solidFill>
                            <a:schemeClr val="tx1"/>
                          </a:solidFill>
                          <a:latin typeface="+mn-ea"/>
                          <a:ea typeface="+mn-ea"/>
                        </a:rPr>
                        <a:t> </a:t>
                      </a:r>
                      <a:r>
                        <a:rPr kumimoji="1" lang="ja-JP" altLang="en-US" sz="1100" b="0" dirty="0">
                          <a:solidFill>
                            <a:schemeClr val="tx1"/>
                          </a:solidFill>
                          <a:highlight>
                            <a:srgbClr val="00FF00"/>
                          </a:highlight>
                          <a:latin typeface="+mn-ea"/>
                          <a:ea typeface="+mn-ea"/>
                        </a:rPr>
                        <a:t>■</a:t>
                      </a:r>
                      <a:r>
                        <a:rPr kumimoji="1" lang="ja-JP" altLang="en-US" sz="1100" b="0" dirty="0">
                          <a:solidFill>
                            <a:schemeClr val="tx1"/>
                          </a:solidFill>
                          <a:latin typeface="+mn-ea"/>
                          <a:ea typeface="+mn-ea"/>
                        </a:rPr>
                        <a:t> </a:t>
                      </a:r>
                      <a:r>
                        <a:rPr kumimoji="1" lang="ja-JP" altLang="en-US" sz="1100" b="1" dirty="0">
                          <a:solidFill>
                            <a:schemeClr val="tx1"/>
                          </a:solidFill>
                          <a:latin typeface="+mn-ea"/>
                          <a:ea typeface="+mn-ea"/>
                        </a:rPr>
                        <a:t>食品流通企業等と連携し、健康無関心層を含めた府民を対象に食育イベントや啓発を実施</a:t>
                      </a:r>
                      <a:endParaRPr kumimoji="1" lang="en-US" altLang="ja-JP" sz="1100" b="1"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1" dirty="0">
                          <a:solidFill>
                            <a:schemeClr val="tx1"/>
                          </a:solidFill>
                          <a:latin typeface="+mn-ea"/>
                          <a:ea typeface="+mn-ea"/>
                        </a:rPr>
                        <a:t>     </a:t>
                      </a:r>
                      <a:r>
                        <a:rPr kumimoji="1" lang="ja-JP" altLang="en-US" sz="1100" b="0" dirty="0">
                          <a:solidFill>
                            <a:schemeClr val="tx1"/>
                          </a:solidFill>
                          <a:latin typeface="+mn-ea"/>
                          <a:ea typeface="+mn-ea"/>
                        </a:rPr>
                        <a:t>（イベント）無印良品北花田店</a:t>
                      </a:r>
                      <a:r>
                        <a:rPr kumimoji="1" lang="en-US" altLang="ja-JP" sz="1100" b="0" dirty="0">
                          <a:solidFill>
                            <a:schemeClr val="tx1"/>
                          </a:solidFill>
                          <a:latin typeface="+mn-ea"/>
                          <a:ea typeface="+mn-ea"/>
                        </a:rPr>
                        <a:t>【9/21 217</a:t>
                      </a:r>
                      <a:r>
                        <a:rPr kumimoji="1" lang="ja-JP" altLang="en-US" sz="1100" b="0" dirty="0">
                          <a:solidFill>
                            <a:schemeClr val="tx1"/>
                          </a:solidFill>
                          <a:latin typeface="+mn-ea"/>
                          <a:ea typeface="+mn-ea"/>
                        </a:rPr>
                        <a:t>人参加</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、イオンモール鶴見緑地店</a:t>
                      </a:r>
                      <a:r>
                        <a:rPr kumimoji="1" lang="en-US" altLang="ja-JP" sz="1100" b="0" dirty="0">
                          <a:solidFill>
                            <a:schemeClr val="tx1"/>
                          </a:solidFill>
                          <a:latin typeface="+mn-ea"/>
                          <a:ea typeface="+mn-ea"/>
                        </a:rPr>
                        <a:t>【2/1 176</a:t>
                      </a:r>
                      <a:r>
                        <a:rPr kumimoji="1" lang="ja-JP" altLang="en-US" sz="1100" b="0" dirty="0">
                          <a:solidFill>
                            <a:schemeClr val="tx1"/>
                          </a:solidFill>
                          <a:latin typeface="+mn-ea"/>
                          <a:ea typeface="+mn-ea"/>
                        </a:rPr>
                        <a:t>人参加</a:t>
                      </a:r>
                      <a:r>
                        <a:rPr kumimoji="1" lang="en-US" altLang="ja-JP" sz="1100" b="0" dirty="0">
                          <a:solidFill>
                            <a:schemeClr val="tx1"/>
                          </a:solidFill>
                          <a:latin typeface="+mn-ea"/>
                          <a:ea typeface="+mn-ea"/>
                        </a:rPr>
                        <a:t>】</a:t>
                      </a:r>
                    </a:p>
                    <a:p>
                      <a:pPr marL="174625" indent="-174625">
                        <a:lnSpc>
                          <a:spcPct val="100000"/>
                        </a:lnSpc>
                      </a:pPr>
                      <a:r>
                        <a:rPr kumimoji="1" lang="ja-JP" altLang="en-US" sz="1100" b="0" dirty="0">
                          <a:solidFill>
                            <a:schemeClr val="tx1"/>
                          </a:solidFill>
                          <a:latin typeface="+mn-ea"/>
                          <a:ea typeface="+mn-ea"/>
                        </a:rPr>
                        <a:t>　 （ポップの掲出）イオングループ</a:t>
                      </a:r>
                      <a:r>
                        <a:rPr kumimoji="1" lang="en-US" altLang="ja-JP" sz="1100" b="0" dirty="0">
                          <a:solidFill>
                            <a:schemeClr val="tx1"/>
                          </a:solidFill>
                          <a:latin typeface="+mn-ea"/>
                          <a:ea typeface="+mn-ea"/>
                        </a:rPr>
                        <a:t>【9/1~9/30 33</a:t>
                      </a:r>
                      <a:r>
                        <a:rPr kumimoji="1" lang="ja-JP" altLang="en-US" sz="1100" b="0" dirty="0">
                          <a:solidFill>
                            <a:schemeClr val="tx1"/>
                          </a:solidFill>
                          <a:latin typeface="+mn-ea"/>
                          <a:ea typeface="+mn-ea"/>
                        </a:rPr>
                        <a:t>店舗</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、食品館アプロ</a:t>
                      </a:r>
                      <a:r>
                        <a:rPr kumimoji="1" lang="en-US" altLang="ja-JP" sz="1100" b="0" dirty="0">
                          <a:solidFill>
                            <a:schemeClr val="tx1"/>
                          </a:solidFill>
                          <a:latin typeface="+mn-ea"/>
                          <a:ea typeface="+mn-ea"/>
                        </a:rPr>
                        <a:t>【9/1~9/30</a:t>
                      </a:r>
                      <a:r>
                        <a:rPr kumimoji="1" lang="ja-JP" altLang="en-US" sz="1100" b="0" dirty="0">
                          <a:solidFill>
                            <a:schemeClr val="tx1"/>
                          </a:solidFill>
                          <a:latin typeface="+mn-ea"/>
                          <a:ea typeface="+mn-ea"/>
                        </a:rPr>
                        <a:t> </a:t>
                      </a:r>
                      <a:r>
                        <a:rPr kumimoji="1" lang="en-US" altLang="ja-JP" sz="1100" b="0" dirty="0">
                          <a:solidFill>
                            <a:schemeClr val="tx1"/>
                          </a:solidFill>
                          <a:latin typeface="+mn-ea"/>
                          <a:ea typeface="+mn-ea"/>
                        </a:rPr>
                        <a:t>48</a:t>
                      </a:r>
                      <a:r>
                        <a:rPr kumimoji="1" lang="ja-JP" altLang="en-US" sz="1100" b="0" dirty="0">
                          <a:solidFill>
                            <a:schemeClr val="tx1"/>
                          </a:solidFill>
                          <a:latin typeface="+mn-ea"/>
                          <a:ea typeface="+mn-ea"/>
                        </a:rPr>
                        <a:t>店舗</a:t>
                      </a:r>
                      <a:r>
                        <a:rPr kumimoji="1" lang="en-US" altLang="ja-JP" sz="1100" b="0" dirty="0">
                          <a:solidFill>
                            <a:schemeClr val="tx1"/>
                          </a:solidFill>
                          <a:latin typeface="+mn-ea"/>
                          <a:ea typeface="+mn-ea"/>
                        </a:rPr>
                        <a:t>】</a:t>
                      </a:r>
                    </a:p>
                    <a:p>
                      <a:pPr marL="174625" indent="-174625">
                        <a:lnSpc>
                          <a:spcPct val="100000"/>
                        </a:lnSpc>
                      </a:pPr>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　　　　　　　　ローソンストア</a:t>
                      </a:r>
                      <a:r>
                        <a:rPr kumimoji="1" lang="en-US" altLang="ja-JP" sz="1100" b="0" dirty="0">
                          <a:solidFill>
                            <a:schemeClr val="tx1"/>
                          </a:solidFill>
                          <a:latin typeface="+mn-ea"/>
                          <a:ea typeface="+mn-ea"/>
                        </a:rPr>
                        <a:t>100【1/12</a:t>
                      </a:r>
                      <a:r>
                        <a:rPr kumimoji="1" lang="ja-JP" altLang="en-US" sz="1100" b="0" dirty="0">
                          <a:solidFill>
                            <a:schemeClr val="tx1"/>
                          </a:solidFill>
                          <a:latin typeface="+mn-ea"/>
                          <a:ea typeface="+mn-ea"/>
                        </a:rPr>
                        <a:t>∼</a:t>
                      </a:r>
                      <a:r>
                        <a:rPr kumimoji="1" lang="en-US" altLang="ja-JP" sz="1100" b="0" dirty="0">
                          <a:solidFill>
                            <a:schemeClr val="tx1"/>
                          </a:solidFill>
                          <a:latin typeface="+mn-ea"/>
                          <a:ea typeface="+mn-ea"/>
                        </a:rPr>
                        <a:t>1/23 22</a:t>
                      </a:r>
                      <a:r>
                        <a:rPr kumimoji="1" lang="ja-JP" altLang="en-US" sz="1100" b="0" dirty="0">
                          <a:solidFill>
                            <a:schemeClr val="tx1"/>
                          </a:solidFill>
                          <a:latin typeface="+mn-ea"/>
                          <a:ea typeface="+mn-ea"/>
                        </a:rPr>
                        <a:t>店舗</a:t>
                      </a:r>
                      <a:r>
                        <a:rPr kumimoji="1" lang="en-US" altLang="ja-JP" sz="1100" b="0" dirty="0">
                          <a:solidFill>
                            <a:schemeClr val="tx1"/>
                          </a:solidFill>
                          <a:latin typeface="+mn-ea"/>
                          <a:ea typeface="+mn-ea"/>
                        </a:rPr>
                        <a:t>】</a:t>
                      </a:r>
                    </a:p>
                    <a:p>
                      <a:pPr marL="174625" indent="-174625">
                        <a:lnSpc>
                          <a:spcPct val="100000"/>
                        </a:lnSpc>
                      </a:pPr>
                      <a:r>
                        <a:rPr kumimoji="1" lang="en-US" altLang="ja-JP" sz="1100" b="1" dirty="0">
                          <a:solidFill>
                            <a:schemeClr val="tx1"/>
                          </a:solidFill>
                          <a:latin typeface="+mn-ea"/>
                          <a:ea typeface="+mn-ea"/>
                        </a:rPr>
                        <a:t> </a:t>
                      </a:r>
                      <a:r>
                        <a:rPr kumimoji="1" lang="ja-JP" altLang="en-US" sz="1100" b="1" dirty="0">
                          <a:solidFill>
                            <a:schemeClr val="tx1"/>
                          </a:solidFill>
                          <a:highlight>
                            <a:srgbClr val="00FF00"/>
                          </a:highlight>
                          <a:latin typeface="+mn-ea"/>
                          <a:ea typeface="+mn-ea"/>
                        </a:rPr>
                        <a:t>■ </a:t>
                      </a:r>
                      <a:r>
                        <a:rPr kumimoji="1" lang="ja-JP" altLang="en-US" sz="1100" b="1" dirty="0">
                          <a:solidFill>
                            <a:schemeClr val="tx1"/>
                          </a:solidFill>
                          <a:latin typeface="+mn-ea"/>
                          <a:ea typeface="+mn-ea"/>
                        </a:rPr>
                        <a:t>「府民の野菜摂取量アップ」をテーマにワークショップを実施</a:t>
                      </a:r>
                      <a:r>
                        <a:rPr kumimoji="1" lang="ja-JP" altLang="en-US" sz="1100" b="0" dirty="0">
                          <a:solidFill>
                            <a:schemeClr val="tx1"/>
                          </a:solidFill>
                          <a:latin typeface="+mn-ea"/>
                          <a:ea typeface="+mn-ea"/>
                        </a:rPr>
                        <a:t>（健活おおさか推進府民会議事業・公民連携</a:t>
                      </a:r>
                      <a:endParaRPr kumimoji="1" lang="en-US" altLang="ja-JP"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　　デスクと共催）</a:t>
                      </a:r>
                      <a:r>
                        <a:rPr kumimoji="1" lang="en-US" altLang="ja-JP" sz="1100" b="0" dirty="0">
                          <a:solidFill>
                            <a:schemeClr val="tx1"/>
                          </a:solidFill>
                          <a:latin typeface="+mn-ea"/>
                          <a:ea typeface="+mn-ea"/>
                        </a:rPr>
                        <a:t>【11/19</a:t>
                      </a:r>
                      <a:r>
                        <a:rPr kumimoji="1" lang="ja-JP" altLang="en-US" sz="1100" b="0" dirty="0">
                          <a:solidFill>
                            <a:schemeClr val="tx1"/>
                          </a:solidFill>
                          <a:latin typeface="+mn-ea"/>
                          <a:ea typeface="+mn-ea"/>
                        </a:rPr>
                        <a:t>　</a:t>
                      </a:r>
                      <a:r>
                        <a:rPr kumimoji="1" lang="en-US" altLang="ja-JP" sz="1100" b="0" dirty="0">
                          <a:solidFill>
                            <a:schemeClr val="tx1"/>
                          </a:solidFill>
                          <a:latin typeface="+mn-ea"/>
                          <a:ea typeface="+mn-ea"/>
                        </a:rPr>
                        <a:t>42</a:t>
                      </a:r>
                      <a:r>
                        <a:rPr kumimoji="1" lang="ja-JP" altLang="en-US" sz="1100" b="0" dirty="0">
                          <a:solidFill>
                            <a:schemeClr val="tx1"/>
                          </a:solidFill>
                          <a:latin typeface="+mn-ea"/>
                          <a:ea typeface="+mn-ea"/>
                        </a:rPr>
                        <a:t>団体　</a:t>
                      </a:r>
                      <a:r>
                        <a:rPr kumimoji="1" lang="en-US" altLang="ja-JP" sz="1100" b="0" dirty="0">
                          <a:solidFill>
                            <a:schemeClr val="tx1"/>
                          </a:solidFill>
                          <a:latin typeface="+mn-ea"/>
                          <a:ea typeface="+mn-ea"/>
                        </a:rPr>
                        <a:t>48</a:t>
                      </a:r>
                      <a:r>
                        <a:rPr kumimoji="1" lang="ja-JP" altLang="en-US" sz="1100" b="0" dirty="0">
                          <a:solidFill>
                            <a:schemeClr val="tx1"/>
                          </a:solidFill>
                          <a:latin typeface="+mn-ea"/>
                          <a:ea typeface="+mn-ea"/>
                        </a:rPr>
                        <a:t>人参加</a:t>
                      </a:r>
                      <a:r>
                        <a:rPr kumimoji="1" lang="en-US" altLang="ja-JP" sz="1100" b="0" dirty="0">
                          <a:solidFill>
                            <a:schemeClr val="tx1"/>
                          </a:solidFill>
                          <a:latin typeface="+mn-ea"/>
                          <a:ea typeface="+mn-ea"/>
                        </a:rPr>
                        <a:t>】</a:t>
                      </a:r>
                    </a:p>
                    <a:p>
                      <a:pPr marL="174625" indent="-174625">
                        <a:lnSpc>
                          <a:spcPct val="100000"/>
                        </a:lnSpc>
                      </a:pPr>
                      <a:endParaRPr kumimoji="1" lang="en-US" altLang="ja-JP" sz="1100" b="0" dirty="0">
                        <a:solidFill>
                          <a:schemeClr val="tx1"/>
                        </a:solidFill>
                        <a:latin typeface="+mn-ea"/>
                        <a:ea typeface="+mn-ea"/>
                      </a:endParaRPr>
                    </a:p>
                    <a:p>
                      <a:pPr marL="174625" indent="-174625">
                        <a:lnSpc>
                          <a:spcPct val="150000"/>
                        </a:lnSpc>
                      </a:pPr>
                      <a:endParaRPr kumimoji="1" lang="en-US" altLang="ja-JP" sz="1100" b="0" dirty="0">
                        <a:solidFill>
                          <a:schemeClr val="tx1"/>
                        </a:solidFill>
                        <a:latin typeface="+mn-ea"/>
                        <a:ea typeface="+mn-ea"/>
                      </a:endParaRPr>
                    </a:p>
                    <a:p>
                      <a:pPr marL="174625" indent="-174625">
                        <a:lnSpc>
                          <a:spcPct val="150000"/>
                        </a:lnSpc>
                      </a:pPr>
                      <a:endParaRPr kumimoji="1" lang="en-US" altLang="ja-JP" sz="1100" b="0" dirty="0">
                        <a:solidFill>
                          <a:schemeClr val="tx1"/>
                        </a:solidFill>
                        <a:latin typeface="+mn-ea"/>
                        <a:ea typeface="+mn-ea"/>
                      </a:endParaRPr>
                    </a:p>
                    <a:p>
                      <a:pPr marL="174625" indent="-174625">
                        <a:lnSpc>
                          <a:spcPct val="150000"/>
                        </a:lnSpc>
                      </a:pPr>
                      <a:endParaRPr kumimoji="1" lang="en-US" altLang="ja-JP" sz="1100" b="0" dirty="0">
                        <a:solidFill>
                          <a:schemeClr val="tx1"/>
                        </a:solidFill>
                        <a:latin typeface="+mn-ea"/>
                        <a:ea typeface="+mn-ea"/>
                      </a:endParaRPr>
                    </a:p>
                    <a:p>
                      <a:pPr marL="174625" indent="-174625">
                        <a:lnSpc>
                          <a:spcPct val="150000"/>
                        </a:lnSpc>
                      </a:pPr>
                      <a:endParaRPr kumimoji="1" lang="en-US" altLang="ja-JP" sz="1100" b="0" dirty="0">
                        <a:solidFill>
                          <a:schemeClr val="tx1"/>
                        </a:solidFill>
                        <a:latin typeface="+mn-ea"/>
                        <a:ea typeface="+mn-ea"/>
                      </a:endParaRPr>
                    </a:p>
                    <a:p>
                      <a:pPr marL="174625" indent="-174625">
                        <a:lnSpc>
                          <a:spcPct val="150000"/>
                        </a:lnSpc>
                      </a:pPr>
                      <a:endParaRPr kumimoji="1" lang="en-US" altLang="ja-JP" sz="1100" b="0" dirty="0">
                        <a:solidFill>
                          <a:schemeClr val="tx1"/>
                        </a:solidFill>
                        <a:latin typeface="+mn-ea"/>
                        <a:ea typeface="+mn-ea"/>
                      </a:endParaRPr>
                    </a:p>
                    <a:p>
                      <a:pPr marL="174625" indent="-174625">
                        <a:lnSpc>
                          <a:spcPct val="150000"/>
                        </a:lnSpc>
                      </a:pPr>
                      <a:endParaRPr kumimoji="1" lang="en-US" altLang="ja-JP" sz="11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10" name="テキスト ボックス 9">
            <a:extLst>
              <a:ext uri="{FF2B5EF4-FFF2-40B4-BE49-F238E27FC236}">
                <a16:creationId xmlns:a16="http://schemas.microsoft.com/office/drawing/2014/main" id="{CDE397C8-1D39-4B8C-AD5F-702403B31581}"/>
              </a:ext>
            </a:extLst>
          </p:cNvPr>
          <p:cNvSpPr txBox="1"/>
          <p:nvPr/>
        </p:nvSpPr>
        <p:spPr>
          <a:xfrm>
            <a:off x="7743276" y="356664"/>
            <a:ext cx="1514724" cy="261610"/>
          </a:xfrm>
          <a:prstGeom prst="rect">
            <a:avLst/>
          </a:prstGeom>
          <a:noFill/>
        </p:spPr>
        <p:txBody>
          <a:bodyPr wrap="square">
            <a:spAutoFit/>
          </a:bodyPr>
          <a:lstStyle/>
          <a:p>
            <a:pPr marL="174625" indent="-174625">
              <a:lnSpc>
                <a:spcPct val="100000"/>
              </a:lnSpc>
            </a:pPr>
            <a:r>
              <a:rPr kumimoji="1" lang="ja-JP" altLang="en-US" sz="1100" b="1" u="none" baseline="0" dirty="0">
                <a:solidFill>
                  <a:schemeClr val="tx1"/>
                </a:solidFill>
                <a:highlight>
                  <a:srgbClr val="00FF00"/>
                </a:highlight>
                <a:latin typeface="Meiryo UI" panose="020B0604030504040204" pitchFamily="50" charset="-128"/>
                <a:ea typeface="Meiryo UI" panose="020B0604030504040204" pitchFamily="50" charset="-128"/>
              </a:rPr>
              <a:t>■</a:t>
            </a:r>
            <a:r>
              <a:rPr kumimoji="1" lang="ja-JP" altLang="en-US" sz="1100" b="1" u="none" baseline="0" dirty="0">
                <a:solidFill>
                  <a:schemeClr val="tx1"/>
                </a:solidFill>
                <a:latin typeface="Meiryo UI" panose="020B0604030504040204" pitchFamily="50" charset="-128"/>
                <a:ea typeface="Meiryo UI" panose="020B0604030504040204" pitchFamily="50" charset="-128"/>
              </a:rPr>
              <a:t>特に説明したい項目</a:t>
            </a:r>
            <a:endParaRPr kumimoji="1" lang="en-US" altLang="ja-JP" sz="1100" b="1" u="none" baseline="0" dirty="0">
              <a:solidFill>
                <a:schemeClr val="tx1"/>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07790A86-FA43-432E-A940-34B192660380}"/>
              </a:ext>
            </a:extLst>
          </p:cNvPr>
          <p:cNvSpPr txBox="1"/>
          <p:nvPr/>
        </p:nvSpPr>
        <p:spPr>
          <a:xfrm>
            <a:off x="7981760" y="2764969"/>
            <a:ext cx="1094180" cy="400110"/>
          </a:xfrm>
          <a:prstGeom prst="rect">
            <a:avLst/>
          </a:prstGeom>
          <a:noFill/>
        </p:spPr>
        <p:txBody>
          <a:bodyPr wrap="square" rtlCol="0">
            <a:spAutoFit/>
          </a:bodyPr>
          <a:lstStyle/>
          <a:p>
            <a:r>
              <a:rPr kumimoji="1" lang="ja-JP" altLang="en-US" sz="1000" b="1" dirty="0">
                <a:latin typeface="+mn-ea"/>
              </a:rPr>
              <a:t>コンビニで</a:t>
            </a:r>
            <a:endParaRPr kumimoji="1" lang="en-US" altLang="ja-JP" sz="1000" b="1" dirty="0">
              <a:latin typeface="+mn-ea"/>
            </a:endParaRPr>
          </a:p>
          <a:p>
            <a:r>
              <a:rPr kumimoji="1" lang="ja-JP" altLang="en-US" sz="1000" b="1" dirty="0">
                <a:latin typeface="+mn-ea"/>
              </a:rPr>
              <a:t>お野菜探検隊</a:t>
            </a:r>
          </a:p>
        </p:txBody>
      </p:sp>
      <p:sp>
        <p:nvSpPr>
          <p:cNvPr id="13" name="テキスト ボックス 12">
            <a:extLst>
              <a:ext uri="{FF2B5EF4-FFF2-40B4-BE49-F238E27FC236}">
                <a16:creationId xmlns:a16="http://schemas.microsoft.com/office/drawing/2014/main" id="{EBCA520F-ACB7-4B6F-9792-3A46EFCF84D8}"/>
              </a:ext>
            </a:extLst>
          </p:cNvPr>
          <p:cNvSpPr txBox="1"/>
          <p:nvPr/>
        </p:nvSpPr>
        <p:spPr>
          <a:xfrm>
            <a:off x="6347085" y="6227695"/>
            <a:ext cx="1238936" cy="246221"/>
          </a:xfrm>
          <a:prstGeom prst="rect">
            <a:avLst/>
          </a:prstGeom>
          <a:noFill/>
        </p:spPr>
        <p:txBody>
          <a:bodyPr wrap="square" rtlCol="0">
            <a:spAutoFit/>
          </a:bodyPr>
          <a:lstStyle/>
          <a:p>
            <a:r>
              <a:rPr kumimoji="1" lang="ja-JP" altLang="en-US" sz="1000" b="1" dirty="0">
                <a:latin typeface="+mn-ea"/>
              </a:rPr>
              <a:t>食育イベント</a:t>
            </a:r>
          </a:p>
        </p:txBody>
      </p:sp>
      <p:sp>
        <p:nvSpPr>
          <p:cNvPr id="25" name="テキスト ボックス 24">
            <a:extLst>
              <a:ext uri="{FF2B5EF4-FFF2-40B4-BE49-F238E27FC236}">
                <a16:creationId xmlns:a16="http://schemas.microsoft.com/office/drawing/2014/main" id="{EED249EF-A85B-4965-9FE8-525E0EE158D5}"/>
              </a:ext>
            </a:extLst>
          </p:cNvPr>
          <p:cNvSpPr txBox="1"/>
          <p:nvPr/>
        </p:nvSpPr>
        <p:spPr>
          <a:xfrm>
            <a:off x="7866055" y="6190519"/>
            <a:ext cx="1081751" cy="246221"/>
          </a:xfrm>
          <a:prstGeom prst="rect">
            <a:avLst/>
          </a:prstGeom>
          <a:noFill/>
        </p:spPr>
        <p:txBody>
          <a:bodyPr wrap="square" rtlCol="0">
            <a:spAutoFit/>
          </a:bodyPr>
          <a:lstStyle/>
          <a:p>
            <a:r>
              <a:rPr kumimoji="1" lang="ja-JP" altLang="en-US" sz="1000" b="1" dirty="0">
                <a:latin typeface="+mn-ea"/>
              </a:rPr>
              <a:t>ワークショップ</a:t>
            </a:r>
          </a:p>
        </p:txBody>
      </p:sp>
      <p:pic>
        <p:nvPicPr>
          <p:cNvPr id="11" name="図 10">
            <a:extLst>
              <a:ext uri="{FF2B5EF4-FFF2-40B4-BE49-F238E27FC236}">
                <a16:creationId xmlns:a16="http://schemas.microsoft.com/office/drawing/2014/main" id="{CCB91BA8-3D27-4ED2-84B2-59DC4A1FBD7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703203" y="4907876"/>
            <a:ext cx="1372737" cy="1282643"/>
          </a:xfrm>
          <a:prstGeom prst="rect">
            <a:avLst/>
          </a:prstGeom>
        </p:spPr>
      </p:pic>
      <p:pic>
        <p:nvPicPr>
          <p:cNvPr id="15" name="図 14">
            <a:extLst>
              <a:ext uri="{FF2B5EF4-FFF2-40B4-BE49-F238E27FC236}">
                <a16:creationId xmlns:a16="http://schemas.microsoft.com/office/drawing/2014/main" id="{306741A3-D1BC-4EE2-91E9-9113774475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35928" y="4934326"/>
            <a:ext cx="1519060" cy="1300465"/>
          </a:xfrm>
          <a:prstGeom prst="rect">
            <a:avLst/>
          </a:prstGeom>
        </p:spPr>
      </p:pic>
      <p:pic>
        <p:nvPicPr>
          <p:cNvPr id="19" name="図 18">
            <a:extLst>
              <a:ext uri="{FF2B5EF4-FFF2-40B4-BE49-F238E27FC236}">
                <a16:creationId xmlns:a16="http://schemas.microsoft.com/office/drawing/2014/main" id="{B98F57BE-F60F-43A9-B72D-8114DFA0C97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180203" y="4969524"/>
            <a:ext cx="1340605" cy="1258171"/>
          </a:xfrm>
          <a:prstGeom prst="rect">
            <a:avLst/>
          </a:prstGeom>
        </p:spPr>
      </p:pic>
      <p:sp>
        <p:nvSpPr>
          <p:cNvPr id="28" name="テキスト ボックス 27">
            <a:extLst>
              <a:ext uri="{FF2B5EF4-FFF2-40B4-BE49-F238E27FC236}">
                <a16:creationId xmlns:a16="http://schemas.microsoft.com/office/drawing/2014/main" id="{A00A0D10-5201-4F47-A31B-5D4620DF483C}"/>
              </a:ext>
            </a:extLst>
          </p:cNvPr>
          <p:cNvSpPr txBox="1"/>
          <p:nvPr/>
        </p:nvSpPr>
        <p:spPr>
          <a:xfrm>
            <a:off x="3597768" y="6275329"/>
            <a:ext cx="2215435" cy="246221"/>
          </a:xfrm>
          <a:prstGeom prst="rect">
            <a:avLst/>
          </a:prstGeom>
          <a:noFill/>
        </p:spPr>
        <p:txBody>
          <a:bodyPr wrap="square" rtlCol="0">
            <a:spAutoFit/>
          </a:bodyPr>
          <a:lstStyle/>
          <a:p>
            <a:r>
              <a:rPr kumimoji="1" lang="ja-JP" altLang="en-US" sz="1000" b="1" dirty="0">
                <a:latin typeface="+mn-ea"/>
              </a:rPr>
              <a:t>府内スーパー・コンビニでの啓発</a:t>
            </a:r>
          </a:p>
        </p:txBody>
      </p:sp>
      <p:pic>
        <p:nvPicPr>
          <p:cNvPr id="23" name="図 22">
            <a:extLst>
              <a:ext uri="{FF2B5EF4-FFF2-40B4-BE49-F238E27FC236}">
                <a16:creationId xmlns:a16="http://schemas.microsoft.com/office/drawing/2014/main" id="{49A132CE-6F6A-4A32-B36D-3EB582BB0A0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80289" y="4939325"/>
            <a:ext cx="1381532" cy="1264195"/>
          </a:xfrm>
          <a:prstGeom prst="rect">
            <a:avLst/>
          </a:prstGeom>
        </p:spPr>
      </p:pic>
      <p:pic>
        <p:nvPicPr>
          <p:cNvPr id="27" name="図 26">
            <a:extLst>
              <a:ext uri="{FF2B5EF4-FFF2-40B4-BE49-F238E27FC236}">
                <a16:creationId xmlns:a16="http://schemas.microsoft.com/office/drawing/2014/main" id="{EF2200F2-49F2-439D-95B1-B0488F6E46A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32201" y="1098860"/>
            <a:ext cx="1243739" cy="1657945"/>
          </a:xfrm>
          <a:prstGeom prst="rect">
            <a:avLst/>
          </a:prstGeom>
        </p:spPr>
      </p:pic>
      <p:pic>
        <p:nvPicPr>
          <p:cNvPr id="16" name="図 15">
            <a:extLst>
              <a:ext uri="{FF2B5EF4-FFF2-40B4-BE49-F238E27FC236}">
                <a16:creationId xmlns:a16="http://schemas.microsoft.com/office/drawing/2014/main" id="{9CF275D3-E5DB-4B5E-9C91-963F1CD5C1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09544" y="4982394"/>
            <a:ext cx="1133605" cy="1133605"/>
          </a:xfrm>
          <a:prstGeom prst="rect">
            <a:avLst/>
          </a:prstGeom>
        </p:spPr>
      </p:pic>
      <p:sp>
        <p:nvSpPr>
          <p:cNvPr id="18" name="正方形/長方形 17">
            <a:extLst>
              <a:ext uri="{FF2B5EF4-FFF2-40B4-BE49-F238E27FC236}">
                <a16:creationId xmlns:a16="http://schemas.microsoft.com/office/drawing/2014/main" id="{7C1A29D5-3739-41F1-A6ED-7F46F8E7128F}"/>
              </a:ext>
            </a:extLst>
          </p:cNvPr>
          <p:cNvSpPr/>
          <p:nvPr/>
        </p:nvSpPr>
        <p:spPr>
          <a:xfrm>
            <a:off x="1946095" y="6070725"/>
            <a:ext cx="1340606" cy="546492"/>
          </a:xfrm>
          <a:prstGeom prst="rect">
            <a:avLst/>
          </a:prstGeom>
        </p:spPr>
        <p:txBody>
          <a:bodyPr wrap="square" lIns="36000" tIns="72000" rIns="36000" bIns="36000">
            <a:noAutofit/>
          </a:bodyPr>
          <a:lstStyle/>
          <a:p>
            <a:pPr algn="ctr"/>
            <a:r>
              <a:rPr lang="ja-JP" altLang="en-US" sz="1000" b="1" dirty="0">
                <a:latin typeface="+mn-ea"/>
              </a:rPr>
              <a:t>モーニング</a:t>
            </a:r>
            <a:r>
              <a:rPr lang="en-US" altLang="ja-JP" sz="1000" b="1" dirty="0">
                <a:latin typeface="+mn-ea"/>
              </a:rPr>
              <a:t>V.O.S.</a:t>
            </a:r>
          </a:p>
          <a:p>
            <a:pPr algn="ctr"/>
            <a:r>
              <a:rPr lang="ja-JP" altLang="en-US" sz="1000" b="1" dirty="0">
                <a:latin typeface="+mn-ea"/>
              </a:rPr>
              <a:t>プラス</a:t>
            </a:r>
            <a:r>
              <a:rPr lang="en-US" altLang="ja-JP" sz="1000" b="1" dirty="0">
                <a:latin typeface="+mn-ea"/>
              </a:rPr>
              <a:t>F</a:t>
            </a:r>
            <a:r>
              <a:rPr lang="ja-JP" altLang="en-US" sz="1000" b="1" dirty="0">
                <a:latin typeface="+mn-ea"/>
              </a:rPr>
              <a:t>（果物）</a:t>
            </a:r>
            <a:endParaRPr lang="en-US" altLang="ja-JP" sz="1000" b="1" dirty="0">
              <a:latin typeface="+mn-ea"/>
            </a:endParaRPr>
          </a:p>
          <a:p>
            <a:pPr algn="ctr"/>
            <a:r>
              <a:rPr lang="ja-JP" altLang="en-US" sz="1000" b="1" dirty="0">
                <a:latin typeface="+mn-ea"/>
              </a:rPr>
              <a:t>メニュー</a:t>
            </a:r>
            <a:endParaRPr lang="en-US" altLang="ja-JP" sz="1000" b="1" dirty="0">
              <a:latin typeface="+mn-ea"/>
            </a:endParaRPr>
          </a:p>
        </p:txBody>
      </p:sp>
      <p:sp>
        <p:nvSpPr>
          <p:cNvPr id="17" name="スライド番号プレースホルダー 1">
            <a:extLst>
              <a:ext uri="{FF2B5EF4-FFF2-40B4-BE49-F238E27FC236}">
                <a16:creationId xmlns:a16="http://schemas.microsoft.com/office/drawing/2014/main" id="{C4F5285A-FDD4-4945-A37D-089652371A13}"/>
              </a:ext>
            </a:extLst>
          </p:cNvPr>
          <p:cNvSpPr txBox="1">
            <a:spLocks/>
          </p:cNvSpPr>
          <p:nvPr/>
        </p:nvSpPr>
        <p:spPr>
          <a:xfrm>
            <a:off x="9548032" y="6534130"/>
            <a:ext cx="357967"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98</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990597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a:extLst>
              <a:ext uri="{FF2B5EF4-FFF2-40B4-BE49-F238E27FC236}">
                <a16:creationId xmlns:a16="http://schemas.microsoft.com/office/drawing/2014/main" id="{41463783-E3D5-4A60-AD87-B80CBBBC442F}"/>
              </a:ext>
            </a:extLst>
          </p:cNvPr>
          <p:cNvSpPr/>
          <p:nvPr/>
        </p:nvSpPr>
        <p:spPr>
          <a:xfrm>
            <a:off x="273000" y="78830"/>
            <a:ext cx="9270900" cy="6660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9" name="表 8"/>
          <p:cNvGraphicFramePr>
            <a:graphicFrameLocks noGrp="1"/>
          </p:cNvGraphicFramePr>
          <p:nvPr/>
        </p:nvGraphicFramePr>
        <p:xfrm>
          <a:off x="362100" y="164249"/>
          <a:ext cx="9109138" cy="6529705"/>
        </p:xfrm>
        <a:graphic>
          <a:graphicData uri="http://schemas.openxmlformats.org/drawingml/2006/table">
            <a:tbl>
              <a:tblPr firstRow="1" bandRow="1">
                <a:tableStyleId>{5C22544A-7EE6-4342-B048-85BDC9FD1C3A}</a:tableStyleId>
              </a:tblPr>
              <a:tblGrid>
                <a:gridCol w="1327401">
                  <a:extLst>
                    <a:ext uri="{9D8B030D-6E8A-4147-A177-3AD203B41FA5}">
                      <a16:colId xmlns:a16="http://schemas.microsoft.com/office/drawing/2014/main" val="528851062"/>
                    </a:ext>
                  </a:extLst>
                </a:gridCol>
                <a:gridCol w="7781737">
                  <a:extLst>
                    <a:ext uri="{9D8B030D-6E8A-4147-A177-3AD203B41FA5}">
                      <a16:colId xmlns:a16="http://schemas.microsoft.com/office/drawing/2014/main" val="89849022"/>
                    </a:ext>
                  </a:extLst>
                </a:gridCol>
              </a:tblGrid>
              <a:tr h="6236028">
                <a:tc>
                  <a:txBody>
                    <a:bodyPr/>
                    <a:lstStyle/>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n-lt"/>
                          <a:ea typeface="+mn-ea"/>
                          <a:cs typeface="+mn-cs"/>
                        </a:rPr>
                        <a:t>本年度の     </a:t>
                      </a:r>
                      <a:endParaRPr kumimoji="1" lang="en-US" altLang="ja-JP" sz="1600" b="1" i="0" u="none" strike="noStrike" kern="1200" cap="none" spc="0" normalizeH="0" baseline="0" noProof="0" dirty="0">
                        <a:ln>
                          <a:noFill/>
                        </a:ln>
                        <a:solidFill>
                          <a:schemeClr val="bg1"/>
                        </a:solidFill>
                        <a:effectLst/>
                        <a:uLnTx/>
                        <a:uFillTx/>
                        <a:latin typeface="+mn-lt"/>
                        <a:ea typeface="+mn-ea"/>
                        <a:cs typeface="+mn-cs"/>
                      </a:endParaRPr>
                    </a:p>
                    <a:p>
                      <a:pPr marL="0" marR="0" lvl="0" indent="0" algn="ctr" defTabSz="914400" rtl="0" eaLnBrk="1" fontAlgn="auto" latinLnBrk="0" hangingPunct="1">
                        <a:lnSpc>
                          <a:spcPts val="16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chemeClr val="bg1"/>
                          </a:solidFill>
                          <a:effectLst/>
                          <a:uLnTx/>
                          <a:uFillTx/>
                          <a:latin typeface="+mn-lt"/>
                          <a:ea typeface="+mn-ea"/>
                          <a:cs typeface="+mn-cs"/>
                        </a:rPr>
                        <a:t>取組み</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75000"/>
                      </a:schemeClr>
                    </a:solidFill>
                  </a:tcPr>
                </a:tc>
                <a:tc>
                  <a:txBody>
                    <a:bodyPr/>
                    <a:lstStyle/>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デジタル化に対応する食育の推進</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八尾特産えだまめのオンライン収穫祭イベントを開催し、ホームページに掲載</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府健康アプリ「アスマイル」に食生活改善につながるコラムを投稿（</a:t>
                      </a:r>
                      <a:r>
                        <a:rPr kumimoji="1" lang="en-US" altLang="ja-JP" sz="1100" b="0" dirty="0">
                          <a:solidFill>
                            <a:schemeClr val="tx1"/>
                          </a:solidFill>
                          <a:latin typeface="+mn-ea"/>
                          <a:ea typeface="+mn-ea"/>
                        </a:rPr>
                        <a:t>10</a:t>
                      </a:r>
                      <a:r>
                        <a:rPr kumimoji="1" lang="ja-JP" altLang="en-US" sz="1100" b="0" dirty="0">
                          <a:solidFill>
                            <a:schemeClr val="tx1"/>
                          </a:solidFill>
                          <a:latin typeface="+mn-ea"/>
                          <a:ea typeface="+mn-ea"/>
                        </a:rPr>
                        <a:t>回）</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a:t>
                      </a:r>
                      <a:r>
                        <a:rPr kumimoji="1" lang="ja-JP" altLang="fr-FR" sz="1100" b="0" dirty="0">
                          <a:solidFill>
                            <a:schemeClr val="tx1"/>
                          </a:solidFill>
                          <a:latin typeface="+mn-ea"/>
                          <a:ea typeface="+mn-ea"/>
                        </a:rPr>
                        <a:t>健活１０公式</a:t>
                      </a:r>
                      <a:r>
                        <a:rPr kumimoji="1" lang="fr-FR" altLang="ja-JP" sz="1100" b="0" dirty="0">
                          <a:solidFill>
                            <a:schemeClr val="tx1"/>
                          </a:solidFill>
                          <a:latin typeface="+mn-ea"/>
                          <a:ea typeface="+mn-ea"/>
                        </a:rPr>
                        <a:t>X</a:t>
                      </a:r>
                      <a:r>
                        <a:rPr kumimoji="1" lang="ja-JP" altLang="en-US" sz="1100" b="0" dirty="0">
                          <a:solidFill>
                            <a:schemeClr val="tx1"/>
                          </a:solidFill>
                          <a:latin typeface="+mn-ea"/>
                          <a:ea typeface="+mn-ea"/>
                        </a:rPr>
                        <a:t>や</a:t>
                      </a:r>
                      <a:r>
                        <a:rPr kumimoji="1" lang="en-US" altLang="ja-JP" sz="1100" b="0" dirty="0">
                          <a:solidFill>
                            <a:schemeClr val="tx1"/>
                          </a:solidFill>
                          <a:latin typeface="+mn-ea"/>
                          <a:ea typeface="+mn-ea"/>
                        </a:rPr>
                        <a:t>Instagram</a:t>
                      </a:r>
                      <a:r>
                        <a:rPr kumimoji="1" lang="ja-JP" altLang="en-US" sz="1100" b="0" dirty="0">
                          <a:solidFill>
                            <a:schemeClr val="tx1"/>
                          </a:solidFill>
                          <a:latin typeface="+mn-ea"/>
                          <a:ea typeface="+mn-ea"/>
                        </a:rPr>
                        <a:t>で食に関する情報を発信（</a:t>
                      </a:r>
                      <a:r>
                        <a:rPr kumimoji="1" lang="en-US" altLang="ja-JP" sz="1100" b="0" dirty="0">
                          <a:solidFill>
                            <a:schemeClr val="tx1"/>
                          </a:solidFill>
                          <a:latin typeface="+mn-ea"/>
                          <a:ea typeface="+mn-ea"/>
                        </a:rPr>
                        <a:t>93</a:t>
                      </a:r>
                      <a:r>
                        <a:rPr kumimoji="1" lang="ja-JP" altLang="en-US" sz="1100" b="0" dirty="0">
                          <a:solidFill>
                            <a:schemeClr val="tx1"/>
                          </a:solidFill>
                          <a:latin typeface="+mn-ea"/>
                          <a:ea typeface="+mn-ea"/>
                        </a:rPr>
                        <a:t>回）</a:t>
                      </a:r>
                      <a:endParaRPr kumimoji="1" lang="en-US" altLang="ja-JP" sz="1100" b="0" dirty="0">
                        <a:solidFill>
                          <a:schemeClr val="tx1"/>
                        </a:solidFill>
                        <a:latin typeface="+mn-ea"/>
                        <a:ea typeface="+mn-ea"/>
                      </a:endParaRPr>
                    </a:p>
                    <a:p>
                      <a:pPr marL="174625" indent="-174625">
                        <a:lnSpc>
                          <a:spcPct val="100000"/>
                        </a:lnSpc>
                      </a:pPr>
                      <a:r>
                        <a:rPr kumimoji="1" lang="ja-JP" altLang="en-US" sz="1100" b="0" dirty="0">
                          <a:solidFill>
                            <a:schemeClr val="tx1"/>
                          </a:solidFill>
                          <a:highlight>
                            <a:srgbClr val="00FF00"/>
                          </a:highlight>
                          <a:latin typeface="+mn-ea"/>
                          <a:ea typeface="+mn-ea"/>
                        </a:rPr>
                        <a:t>■ </a:t>
                      </a:r>
                      <a:r>
                        <a:rPr kumimoji="1" lang="en-US" altLang="ja-JP" sz="1100" b="1" dirty="0">
                          <a:solidFill>
                            <a:schemeClr val="tx1"/>
                          </a:solidFill>
                          <a:latin typeface="+mn-ea"/>
                          <a:ea typeface="+mn-ea"/>
                        </a:rPr>
                        <a:t>SNS</a:t>
                      </a:r>
                      <a:r>
                        <a:rPr kumimoji="1" lang="ja-JP" altLang="en-US" sz="1100" b="1" dirty="0">
                          <a:solidFill>
                            <a:schemeClr val="tx1"/>
                          </a:solidFill>
                          <a:latin typeface="+mn-ea"/>
                          <a:ea typeface="+mn-ea"/>
                        </a:rPr>
                        <a:t>事業として、インフルエンサー「ひらさわけ」によるおおさか</a:t>
                      </a:r>
                      <a:r>
                        <a:rPr kumimoji="1" lang="en-US" altLang="ja-JP" sz="1100" b="1" dirty="0">
                          <a:solidFill>
                            <a:schemeClr val="tx1"/>
                          </a:solidFill>
                          <a:latin typeface="+mn-ea"/>
                          <a:ea typeface="+mn-ea"/>
                        </a:rPr>
                        <a:t>EXPO</a:t>
                      </a:r>
                      <a:r>
                        <a:rPr kumimoji="1" lang="ja-JP" altLang="en-US" sz="1100" b="1" dirty="0">
                          <a:solidFill>
                            <a:schemeClr val="tx1"/>
                          </a:solidFill>
                          <a:latin typeface="+mn-ea"/>
                          <a:ea typeface="+mn-ea"/>
                        </a:rPr>
                        <a:t>ヘルシーメニューの制作と紹介</a:t>
                      </a:r>
                      <a:endParaRPr kumimoji="1" lang="en-US" altLang="ja-JP" sz="1100" b="1" dirty="0">
                        <a:solidFill>
                          <a:schemeClr val="tx1"/>
                        </a:solidFill>
                        <a:latin typeface="+mn-ea"/>
                        <a:ea typeface="+mn-ea"/>
                      </a:endParaRPr>
                    </a:p>
                    <a:p>
                      <a:pPr marL="174625" indent="-174625">
                        <a:lnSpc>
                          <a:spcPct val="100000"/>
                        </a:lnSpc>
                      </a:pPr>
                      <a:r>
                        <a:rPr kumimoji="1" lang="ja-JP" altLang="en-US" sz="1100" b="1" dirty="0">
                          <a:solidFill>
                            <a:schemeClr val="tx1"/>
                          </a:solidFill>
                          <a:latin typeface="+mn-ea"/>
                          <a:ea typeface="+mn-ea"/>
                        </a:rPr>
                        <a:t>　</a:t>
                      </a:r>
                      <a:r>
                        <a:rPr kumimoji="1" lang="en-US" altLang="ja-JP" sz="1100" b="0" dirty="0">
                          <a:solidFill>
                            <a:schemeClr val="tx1"/>
                          </a:solidFill>
                          <a:latin typeface="+mn-ea"/>
                          <a:ea typeface="+mn-ea"/>
                        </a:rPr>
                        <a:t>【Instagram</a:t>
                      </a:r>
                      <a:r>
                        <a:rPr kumimoji="1" lang="ja-JP" altLang="en-US" sz="1100" b="0" dirty="0">
                          <a:solidFill>
                            <a:schemeClr val="tx1"/>
                          </a:solidFill>
                          <a:latin typeface="+mn-ea"/>
                          <a:ea typeface="+mn-ea"/>
                        </a:rPr>
                        <a:t>閲覧数延べ</a:t>
                      </a:r>
                      <a:r>
                        <a:rPr kumimoji="1" lang="en-US" altLang="ja-JP" sz="1100" b="0" dirty="0">
                          <a:solidFill>
                            <a:schemeClr val="tx1"/>
                          </a:solidFill>
                          <a:latin typeface="+mn-ea"/>
                          <a:ea typeface="+mn-ea"/>
                        </a:rPr>
                        <a:t>123</a:t>
                      </a:r>
                      <a:r>
                        <a:rPr kumimoji="1" lang="ja-JP" altLang="en-US" sz="1100" b="0" dirty="0">
                          <a:solidFill>
                            <a:schemeClr val="tx1"/>
                          </a:solidFill>
                          <a:latin typeface="+mn-ea"/>
                          <a:ea typeface="+mn-ea"/>
                        </a:rPr>
                        <a:t>万回再生</a:t>
                      </a:r>
                      <a:r>
                        <a:rPr kumimoji="1" lang="en-US" altLang="ja-JP" sz="1100" b="0" dirty="0">
                          <a:solidFill>
                            <a:schemeClr val="tx1"/>
                          </a:solidFill>
                          <a:latin typeface="+mn-ea"/>
                          <a:ea typeface="+mn-ea"/>
                        </a:rPr>
                        <a:t>】</a:t>
                      </a:r>
                    </a:p>
                    <a:p>
                      <a:pPr marL="174625" indent="-174625">
                        <a:lnSpc>
                          <a:spcPct val="150000"/>
                        </a:lnSpc>
                      </a:pPr>
                      <a:endParaRPr kumimoji="1" lang="en-US" altLang="ja-JP" sz="300" b="1" u="none" dirty="0">
                        <a:solidFill>
                          <a:schemeClr val="tx1"/>
                        </a:solidFill>
                        <a:latin typeface="+mn-ea"/>
                        <a:ea typeface="+mn-ea"/>
                      </a:endParaRPr>
                    </a:p>
                    <a:p>
                      <a:pPr marL="174625" indent="-174625">
                        <a:lnSpc>
                          <a:spcPct val="150000"/>
                        </a:lnSpc>
                      </a:pPr>
                      <a:r>
                        <a:rPr kumimoji="1" lang="ja-JP" altLang="en-US" sz="1200" b="1" u="none" dirty="0">
                          <a:solidFill>
                            <a:schemeClr val="tx1"/>
                          </a:solidFill>
                          <a:latin typeface="+mn-ea"/>
                          <a:ea typeface="+mn-ea"/>
                        </a:rPr>
                        <a:t>④ </a:t>
                      </a:r>
                      <a:r>
                        <a:rPr kumimoji="1" lang="ja-JP" altLang="en-US" sz="1200" b="1" u="sng" dirty="0">
                          <a:solidFill>
                            <a:schemeClr val="tx1"/>
                          </a:solidFill>
                          <a:latin typeface="+mn-ea"/>
                          <a:ea typeface="+mn-ea"/>
                        </a:rPr>
                        <a:t>食品関連事業者等との連携による健康的な食生活の実践を促す取組み　</a:t>
                      </a:r>
                      <a:r>
                        <a:rPr kumimoji="1" lang="en-US" altLang="ja-JP" sz="1200" b="0" u="sng" dirty="0">
                          <a:solidFill>
                            <a:schemeClr val="tx1"/>
                          </a:solidFill>
                          <a:latin typeface="+mn-ea"/>
                          <a:ea typeface="+mn-ea"/>
                        </a:rPr>
                        <a:t>P39</a:t>
                      </a:r>
                    </a:p>
                    <a:p>
                      <a:pPr marL="174625" indent="-174625">
                        <a:lnSpc>
                          <a:spcPct val="15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外食や中食、給食施設における取組み</a:t>
                      </a:r>
                      <a:r>
                        <a:rPr kumimoji="1" lang="en-US" altLang="ja-JP" sz="1100" b="0" dirty="0">
                          <a:solidFill>
                            <a:schemeClr val="tx1"/>
                          </a:solidFill>
                          <a:latin typeface="+mn-ea"/>
                          <a:ea typeface="+mn-ea"/>
                        </a:rPr>
                        <a:t>》</a:t>
                      </a:r>
                    </a:p>
                    <a:p>
                      <a:pPr marL="174625" indent="-174625">
                        <a:lnSpc>
                          <a:spcPct val="100000"/>
                        </a:lnSpc>
                      </a:pPr>
                      <a:r>
                        <a:rPr kumimoji="1" lang="ja-JP" altLang="en-US" sz="1100" b="0" dirty="0">
                          <a:solidFill>
                            <a:schemeClr val="tx1"/>
                          </a:solidFill>
                          <a:highlight>
                            <a:srgbClr val="00FF00"/>
                          </a:highlight>
                          <a:latin typeface="+mn-ea"/>
                          <a:ea typeface="+mn-ea"/>
                        </a:rPr>
                        <a:t>■ </a:t>
                      </a:r>
                      <a:r>
                        <a:rPr kumimoji="1" lang="en-US" altLang="ja-JP" sz="1100" b="1" u="sng" dirty="0">
                          <a:solidFill>
                            <a:schemeClr val="tx1"/>
                          </a:solidFill>
                          <a:latin typeface="+mn-ea"/>
                          <a:ea typeface="+mn-ea"/>
                        </a:rPr>
                        <a:t>V.O.S.</a:t>
                      </a:r>
                      <a:r>
                        <a:rPr kumimoji="1" lang="ja-JP" altLang="en-US" sz="1100" b="1" u="sng" dirty="0">
                          <a:solidFill>
                            <a:schemeClr val="tx1"/>
                          </a:solidFill>
                          <a:latin typeface="+mn-ea"/>
                          <a:ea typeface="+mn-ea"/>
                        </a:rPr>
                        <a:t>メニュー</a:t>
                      </a:r>
                      <a:r>
                        <a:rPr kumimoji="1" lang="en-US" altLang="ja-JP" sz="1100" b="1" u="sng" dirty="0">
                          <a:solidFill>
                            <a:schemeClr val="tx1"/>
                          </a:solidFill>
                          <a:latin typeface="+mn-ea"/>
                          <a:ea typeface="+mn-ea"/>
                        </a:rPr>
                        <a:t>※</a:t>
                      </a:r>
                      <a:r>
                        <a:rPr kumimoji="1" lang="ja-JP" altLang="en-US" sz="1100" b="1" u="sng" dirty="0">
                          <a:solidFill>
                            <a:schemeClr val="tx1"/>
                          </a:solidFill>
                          <a:latin typeface="+mn-ea"/>
                          <a:ea typeface="+mn-ea"/>
                        </a:rPr>
                        <a:t>の提供拡大</a:t>
                      </a:r>
                      <a:endParaRPr kumimoji="1" lang="en-US" altLang="ja-JP" sz="1100" b="1" u="sng"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・味の素</a:t>
                      </a:r>
                      <a:endParaRPr kumimoji="1" lang="en-US" altLang="ja-JP"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　</a:t>
                      </a:r>
                      <a:r>
                        <a:rPr kumimoji="1" lang="en-US" altLang="ja-JP" sz="1100" b="0" dirty="0">
                          <a:solidFill>
                            <a:schemeClr val="tx1"/>
                          </a:solidFill>
                          <a:latin typeface="+mn-ea"/>
                          <a:ea typeface="+mn-ea"/>
                        </a:rPr>
                        <a:t>V.O.S.</a:t>
                      </a:r>
                      <a:r>
                        <a:rPr kumimoji="1" lang="ja-JP" altLang="en-US" sz="1100" b="0" dirty="0">
                          <a:solidFill>
                            <a:schemeClr val="tx1"/>
                          </a:solidFill>
                          <a:latin typeface="+mn-ea"/>
                          <a:ea typeface="+mn-ea"/>
                        </a:rPr>
                        <a:t>メニュー情報を掲載したリーフレットの作成、スーパー店頭での配布</a:t>
                      </a:r>
                      <a:r>
                        <a:rPr kumimoji="1" lang="en-US" altLang="ja-JP" sz="1100" b="0" dirty="0">
                          <a:solidFill>
                            <a:schemeClr val="tx1"/>
                          </a:solidFill>
                          <a:latin typeface="+mn-ea"/>
                          <a:ea typeface="+mn-ea"/>
                        </a:rPr>
                        <a:t>【6</a:t>
                      </a:r>
                      <a:r>
                        <a:rPr kumimoji="1" lang="ja-JP" altLang="en-US" sz="1100" b="0" dirty="0">
                          <a:solidFill>
                            <a:schemeClr val="tx1"/>
                          </a:solidFill>
                          <a:latin typeface="+mn-ea"/>
                          <a:ea typeface="+mn-ea"/>
                        </a:rPr>
                        <a:t>月</a:t>
                      </a:r>
                      <a:r>
                        <a:rPr kumimoji="1" lang="en-US" altLang="ja-JP" sz="1100" b="0" dirty="0">
                          <a:solidFill>
                            <a:schemeClr val="tx1"/>
                          </a:solidFill>
                          <a:latin typeface="+mn-ea"/>
                          <a:ea typeface="+mn-ea"/>
                        </a:rPr>
                        <a:t>】</a:t>
                      </a: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・森永乳業</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en-US" altLang="ja-JP" sz="1100" b="0" dirty="0">
                          <a:solidFill>
                            <a:schemeClr val="tx1"/>
                          </a:solidFill>
                          <a:latin typeface="+mn-ea"/>
                          <a:ea typeface="+mn-ea"/>
                        </a:rPr>
                        <a:t>    </a:t>
                      </a:r>
                      <a:r>
                        <a:rPr kumimoji="1" lang="ja-JP" altLang="en-US" sz="1100" b="0" dirty="0">
                          <a:solidFill>
                            <a:schemeClr val="tx1"/>
                          </a:solidFill>
                          <a:latin typeface="+mn-ea"/>
                          <a:ea typeface="+mn-ea"/>
                        </a:rPr>
                        <a:t>府庁本館地下食堂での森永乳業考案</a:t>
                      </a:r>
                      <a:r>
                        <a:rPr kumimoji="1" lang="en-US" altLang="ja-JP" sz="1100" b="0" dirty="0">
                          <a:solidFill>
                            <a:schemeClr val="tx1"/>
                          </a:solidFill>
                          <a:latin typeface="+mn-ea"/>
                          <a:ea typeface="+mn-ea"/>
                        </a:rPr>
                        <a:t>V.O.S.</a:t>
                      </a:r>
                      <a:r>
                        <a:rPr kumimoji="1" lang="ja-JP" altLang="en-US" sz="1100" b="0" dirty="0">
                          <a:solidFill>
                            <a:schemeClr val="tx1"/>
                          </a:solidFill>
                          <a:latin typeface="+mn-ea"/>
                          <a:ea typeface="+mn-ea"/>
                        </a:rPr>
                        <a:t>メニュー期間限定提供</a:t>
                      </a:r>
                      <a:endParaRPr kumimoji="1" lang="en-US" altLang="ja-JP" sz="1100" b="0" dirty="0">
                        <a:solidFill>
                          <a:schemeClr val="tx1"/>
                        </a:solidFill>
                        <a:latin typeface="+mn-ea"/>
                        <a:ea typeface="+mn-ea"/>
                      </a:endParaRPr>
                    </a:p>
                    <a:p>
                      <a:pPr marL="174625" marR="0" lvl="0" indent="-174625" algn="l" defTabSz="914400" rtl="0" eaLnBrk="1" fontAlgn="auto" latinLnBrk="0" hangingPunct="1">
                        <a:lnSpc>
                          <a:spcPct val="100000"/>
                        </a:lnSpc>
                        <a:spcBef>
                          <a:spcPts val="0"/>
                        </a:spcBef>
                        <a:spcAft>
                          <a:spcPts val="0"/>
                        </a:spcAft>
                        <a:buClrTx/>
                        <a:buSzTx/>
                        <a:buFontTx/>
                        <a:buNone/>
                        <a:tabLst/>
                        <a:defRPr/>
                      </a:pPr>
                      <a:r>
                        <a:rPr kumimoji="1" lang="ja-JP" altLang="en-US" sz="1100" b="0" dirty="0">
                          <a:solidFill>
                            <a:schemeClr val="tx1"/>
                          </a:solidFill>
                          <a:latin typeface="+mn-ea"/>
                          <a:ea typeface="+mn-ea"/>
                        </a:rPr>
                        <a:t>　</a:t>
                      </a:r>
                      <a:r>
                        <a:rPr kumimoji="1" lang="en-US" altLang="ja-JP" sz="1100" b="0" dirty="0">
                          <a:solidFill>
                            <a:schemeClr val="tx1"/>
                          </a:solidFill>
                          <a:latin typeface="+mn-ea"/>
                          <a:ea typeface="+mn-ea"/>
                        </a:rPr>
                        <a:t>【6/23~27</a:t>
                      </a:r>
                      <a:r>
                        <a:rPr kumimoji="1" lang="ja-JP" altLang="en-US" sz="1100" b="0" dirty="0">
                          <a:solidFill>
                            <a:schemeClr val="tx1"/>
                          </a:solidFill>
                          <a:latin typeface="+mn-ea"/>
                          <a:ea typeface="+mn-ea"/>
                        </a:rPr>
                        <a:t>ミルク親子丼、</a:t>
                      </a:r>
                      <a:r>
                        <a:rPr kumimoji="1" lang="en-US" altLang="ja-JP" sz="1100" b="0" dirty="0">
                          <a:solidFill>
                            <a:schemeClr val="tx1"/>
                          </a:solidFill>
                          <a:latin typeface="+mn-ea"/>
                          <a:ea typeface="+mn-ea"/>
                        </a:rPr>
                        <a:t>8/18~22</a:t>
                      </a:r>
                      <a:r>
                        <a:rPr kumimoji="1" lang="ja-JP" altLang="en-US" sz="1100" b="0" dirty="0">
                          <a:solidFill>
                            <a:schemeClr val="tx1"/>
                          </a:solidFill>
                          <a:latin typeface="+mn-ea"/>
                          <a:ea typeface="+mn-ea"/>
                        </a:rPr>
                        <a:t>豆腐と夏野菜のイタリアン丼ぶり</a:t>
                      </a:r>
                      <a:r>
                        <a:rPr kumimoji="1" lang="en-US" altLang="ja-JP" sz="1100" b="0" dirty="0">
                          <a:solidFill>
                            <a:schemeClr val="tx1"/>
                          </a:solidFill>
                          <a:latin typeface="+mn-ea"/>
                          <a:ea typeface="+mn-ea"/>
                        </a:rPr>
                        <a:t>】</a:t>
                      </a:r>
                    </a:p>
                    <a:p>
                      <a:pPr marL="174625" indent="-174625">
                        <a:lnSpc>
                          <a:spcPct val="100000"/>
                        </a:lnSpc>
                      </a:pPr>
                      <a:r>
                        <a:rPr kumimoji="1" lang="ja-JP" altLang="en-US" sz="1100" b="0" dirty="0">
                          <a:solidFill>
                            <a:schemeClr val="tx1"/>
                          </a:solidFill>
                          <a:latin typeface="+mn-ea"/>
                          <a:ea typeface="+mn-ea"/>
                        </a:rPr>
                        <a:t>・大阪いずみ市民生活協同組合</a:t>
                      </a:r>
                      <a:endParaRPr kumimoji="1" lang="en-US" altLang="ja-JP"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　「機関紙いずみ」での</a:t>
                      </a:r>
                      <a:r>
                        <a:rPr kumimoji="1" lang="en-US" altLang="ja-JP" sz="1100" b="0" dirty="0">
                          <a:solidFill>
                            <a:schemeClr val="tx1"/>
                          </a:solidFill>
                          <a:latin typeface="+mn-ea"/>
                          <a:ea typeface="+mn-ea"/>
                        </a:rPr>
                        <a:t>V.O.S.</a:t>
                      </a:r>
                      <a:r>
                        <a:rPr kumimoji="1" lang="ja-JP" altLang="en-US" sz="1100" b="0" dirty="0">
                          <a:solidFill>
                            <a:schemeClr val="tx1"/>
                          </a:solidFill>
                          <a:latin typeface="+mn-ea"/>
                          <a:ea typeface="+mn-ea"/>
                        </a:rPr>
                        <a:t>メニューレシピの掲載、</a:t>
                      </a:r>
                      <a:endParaRPr kumimoji="1" lang="en-US" altLang="ja-JP"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　組合員およびスーパー店頭での配布</a:t>
                      </a:r>
                      <a:r>
                        <a:rPr kumimoji="1" lang="en-US" altLang="ja-JP" sz="1100" b="0" dirty="0">
                          <a:solidFill>
                            <a:schemeClr val="tx1"/>
                          </a:solidFill>
                          <a:latin typeface="+mn-ea"/>
                          <a:ea typeface="+mn-ea"/>
                        </a:rPr>
                        <a:t>【7</a:t>
                      </a:r>
                      <a:r>
                        <a:rPr kumimoji="1" lang="ja-JP" altLang="en-US" sz="1100" b="0" dirty="0">
                          <a:solidFill>
                            <a:schemeClr val="tx1"/>
                          </a:solidFill>
                          <a:latin typeface="+mn-ea"/>
                          <a:ea typeface="+mn-ea"/>
                        </a:rPr>
                        <a:t>月、</a:t>
                      </a:r>
                      <a:r>
                        <a:rPr kumimoji="1" lang="en-US" altLang="ja-JP" sz="1100" b="0" dirty="0">
                          <a:solidFill>
                            <a:schemeClr val="tx1"/>
                          </a:solidFill>
                          <a:latin typeface="+mn-ea"/>
                          <a:ea typeface="+mn-ea"/>
                        </a:rPr>
                        <a:t>3</a:t>
                      </a:r>
                      <a:r>
                        <a:rPr kumimoji="1" lang="ja-JP" altLang="en-US" sz="1100" b="0" dirty="0">
                          <a:solidFill>
                            <a:schemeClr val="tx1"/>
                          </a:solidFill>
                          <a:latin typeface="+mn-ea"/>
                          <a:ea typeface="+mn-ea"/>
                        </a:rPr>
                        <a:t>月</a:t>
                      </a:r>
                      <a:r>
                        <a:rPr kumimoji="1" lang="en-US" altLang="ja-JP" sz="1100" b="0" dirty="0">
                          <a:solidFill>
                            <a:schemeClr val="tx1"/>
                          </a:solidFill>
                          <a:latin typeface="+mn-ea"/>
                          <a:ea typeface="+mn-ea"/>
                        </a:rPr>
                        <a:t>】</a:t>
                      </a:r>
                    </a:p>
                    <a:p>
                      <a:pPr marL="174625" indent="-174625">
                        <a:lnSpc>
                          <a:spcPct val="100000"/>
                        </a:lnSpc>
                      </a:pPr>
                      <a:r>
                        <a:rPr kumimoji="1" lang="ja-JP" altLang="en-US" sz="1100" b="0" dirty="0">
                          <a:solidFill>
                            <a:schemeClr val="tx1"/>
                          </a:solidFill>
                          <a:latin typeface="+mn-ea"/>
                          <a:ea typeface="+mn-ea"/>
                        </a:rPr>
                        <a:t>・雪印メグミルク</a:t>
                      </a:r>
                      <a:endParaRPr kumimoji="1" lang="en-US" altLang="ja-JP"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　おおさか</a:t>
                      </a:r>
                      <a:r>
                        <a:rPr kumimoji="1" lang="en-US" altLang="ja-JP" sz="1100" b="0" dirty="0">
                          <a:solidFill>
                            <a:schemeClr val="tx1"/>
                          </a:solidFill>
                          <a:latin typeface="+mn-ea"/>
                          <a:ea typeface="+mn-ea"/>
                        </a:rPr>
                        <a:t>EXPO</a:t>
                      </a:r>
                      <a:r>
                        <a:rPr kumimoji="1" lang="ja-JP" altLang="en-US" sz="1100" b="0" dirty="0">
                          <a:solidFill>
                            <a:schemeClr val="tx1"/>
                          </a:solidFill>
                          <a:latin typeface="+mn-ea"/>
                          <a:ea typeface="+mn-ea"/>
                        </a:rPr>
                        <a:t>ヘルシーメニューの普及等を協力事項として事業連携協定</a:t>
                      </a:r>
                      <a:endParaRPr kumimoji="1" lang="en-US" altLang="ja-JP"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　を締結</a:t>
                      </a:r>
                      <a:r>
                        <a:rPr kumimoji="1" lang="en-US" altLang="ja-JP" sz="1100" b="0" dirty="0">
                          <a:solidFill>
                            <a:schemeClr val="tx1"/>
                          </a:solidFill>
                          <a:latin typeface="+mn-ea"/>
                          <a:ea typeface="+mn-ea"/>
                        </a:rPr>
                        <a:t>【12/2】</a:t>
                      </a:r>
                    </a:p>
                    <a:p>
                      <a:pPr marL="174625" indent="-174625">
                        <a:lnSpc>
                          <a:spcPct val="100000"/>
                        </a:lnSpc>
                      </a:pPr>
                      <a:r>
                        <a:rPr kumimoji="1" lang="ja-JP" altLang="en-US" sz="1100" b="0" dirty="0">
                          <a:solidFill>
                            <a:schemeClr val="tx1"/>
                          </a:solidFill>
                          <a:latin typeface="+mn-ea"/>
                          <a:ea typeface="+mn-ea"/>
                        </a:rPr>
                        <a:t>■給食施設での取組み</a:t>
                      </a:r>
                      <a:endParaRPr kumimoji="1" lang="en-US" altLang="ja-JP"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・保健所管内の事業所において管内大学・管理栄養士養成校等と連携し、</a:t>
                      </a:r>
                      <a:r>
                        <a:rPr kumimoji="1" lang="en-US" altLang="ja-JP" sz="1100" b="0" dirty="0">
                          <a:solidFill>
                            <a:schemeClr val="tx1"/>
                          </a:solidFill>
                          <a:latin typeface="+mn-ea"/>
                          <a:ea typeface="+mn-ea"/>
                        </a:rPr>
                        <a:t>V.O.S.</a:t>
                      </a:r>
                      <a:r>
                        <a:rPr kumimoji="1" lang="ja-JP" altLang="en-US" sz="1100" b="0" dirty="0">
                          <a:solidFill>
                            <a:schemeClr val="tx1"/>
                          </a:solidFill>
                          <a:latin typeface="+mn-ea"/>
                          <a:ea typeface="+mn-ea"/>
                        </a:rPr>
                        <a:t>メニューを</a:t>
                      </a:r>
                      <a:endParaRPr kumimoji="1" lang="en-US" altLang="ja-JP" sz="1100" b="0" dirty="0">
                        <a:solidFill>
                          <a:schemeClr val="tx1"/>
                        </a:solidFill>
                        <a:latin typeface="+mn-ea"/>
                        <a:ea typeface="+mn-ea"/>
                      </a:endParaRPr>
                    </a:p>
                    <a:p>
                      <a:pPr marL="174625" indent="-174625">
                        <a:lnSpc>
                          <a:spcPct val="100000"/>
                        </a:lnSpc>
                      </a:pPr>
                      <a:r>
                        <a:rPr kumimoji="1" lang="ja-JP" altLang="en-US" sz="1100" b="0" dirty="0">
                          <a:solidFill>
                            <a:schemeClr val="tx1"/>
                          </a:solidFill>
                          <a:latin typeface="+mn-ea"/>
                          <a:ea typeface="+mn-ea"/>
                        </a:rPr>
                        <a:t>　開発・提供</a:t>
                      </a:r>
                      <a:endParaRPr kumimoji="1" lang="en-US" altLang="ja-JP" sz="1100" b="0" dirty="0">
                        <a:solidFill>
                          <a:schemeClr val="tx1"/>
                        </a:solidFill>
                        <a:latin typeface="+mn-ea"/>
                        <a:ea typeface="+mn-ea"/>
                      </a:endParaRPr>
                    </a:p>
                    <a:p>
                      <a:pPr marL="174625" indent="-174625">
                        <a:lnSpc>
                          <a:spcPct val="100000"/>
                        </a:lnSpc>
                      </a:pP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健康づくりに役立つ食品表示の活用を促す取組み</a:t>
                      </a:r>
                      <a:r>
                        <a:rPr kumimoji="1" lang="en-US" altLang="ja-JP" sz="1100" b="0" dirty="0">
                          <a:solidFill>
                            <a:schemeClr val="tx1"/>
                          </a:solidFill>
                          <a:latin typeface="+mn-ea"/>
                          <a:ea typeface="+mn-ea"/>
                        </a:rPr>
                        <a:t>》</a:t>
                      </a:r>
                      <a:r>
                        <a:rPr kumimoji="1" lang="ja-JP" altLang="en-US" sz="1100" b="0" dirty="0">
                          <a:solidFill>
                            <a:schemeClr val="tx1"/>
                          </a:solidFill>
                          <a:latin typeface="+mn-ea"/>
                          <a:ea typeface="+mn-ea"/>
                        </a:rPr>
                        <a:t>　</a:t>
                      </a:r>
                    </a:p>
                    <a:p>
                      <a:pPr marL="174625" indent="-174625">
                        <a:lnSpc>
                          <a:spcPct val="100000"/>
                        </a:lnSpc>
                      </a:pPr>
                      <a:r>
                        <a:rPr kumimoji="1" lang="ja-JP" altLang="en-US" sz="1100" b="0" dirty="0">
                          <a:solidFill>
                            <a:schemeClr val="tx1"/>
                          </a:solidFill>
                          <a:latin typeface="+mn-ea"/>
                          <a:ea typeface="+mn-ea"/>
                        </a:rPr>
                        <a:t>■ 大阪府消費者フェア</a:t>
                      </a:r>
                      <a:r>
                        <a:rPr kumimoji="1" lang="en-US" altLang="ja-JP" sz="1100" b="0" dirty="0">
                          <a:solidFill>
                            <a:schemeClr val="tx1"/>
                          </a:solidFill>
                          <a:latin typeface="+mn-ea"/>
                          <a:ea typeface="+mn-ea"/>
                        </a:rPr>
                        <a:t>2025</a:t>
                      </a:r>
                      <a:r>
                        <a:rPr kumimoji="1" lang="ja-JP" altLang="en-US" sz="1100" b="0" dirty="0">
                          <a:solidFill>
                            <a:schemeClr val="tx1"/>
                          </a:solidFill>
                          <a:latin typeface="+mn-ea"/>
                          <a:ea typeface="+mn-ea"/>
                        </a:rPr>
                        <a:t>での啓発</a:t>
                      </a:r>
                    </a:p>
                    <a:p>
                      <a:pPr marL="174625" indent="-174625">
                        <a:lnSpc>
                          <a:spcPct val="100000"/>
                        </a:lnSpc>
                      </a:pPr>
                      <a:r>
                        <a:rPr kumimoji="1" lang="ja-JP" altLang="en-US" sz="1100" b="0" dirty="0">
                          <a:solidFill>
                            <a:schemeClr val="tx1"/>
                          </a:solidFill>
                          <a:latin typeface="+mn-ea"/>
                          <a:ea typeface="+mn-ea"/>
                        </a:rPr>
                        <a:t>　 動画にて食品表示の活用を啓発</a:t>
                      </a:r>
                      <a:r>
                        <a:rPr kumimoji="1" lang="en-US" altLang="ja-JP" sz="1100" b="0" dirty="0">
                          <a:solidFill>
                            <a:schemeClr val="tx1"/>
                          </a:solidFill>
                          <a:latin typeface="+mn-ea"/>
                          <a:ea typeface="+mn-ea"/>
                        </a:rPr>
                        <a:t>【10/17~11/10 web</a:t>
                      </a:r>
                      <a:r>
                        <a:rPr kumimoji="1" lang="ja-JP" altLang="en-US" sz="1100" b="0" dirty="0">
                          <a:solidFill>
                            <a:schemeClr val="tx1"/>
                          </a:solidFill>
                          <a:latin typeface="+mn-ea"/>
                          <a:ea typeface="+mn-ea"/>
                        </a:rPr>
                        <a:t>閲覧数延べ</a:t>
                      </a:r>
                      <a:r>
                        <a:rPr kumimoji="1" lang="en-US" altLang="ja-JP" sz="1100" b="0" dirty="0">
                          <a:solidFill>
                            <a:schemeClr val="tx1"/>
                          </a:solidFill>
                          <a:latin typeface="+mn-ea"/>
                          <a:ea typeface="+mn-ea"/>
                        </a:rPr>
                        <a:t>1,711</a:t>
                      </a:r>
                      <a:r>
                        <a:rPr kumimoji="1" lang="ja-JP" altLang="en-US" sz="1100" b="0" dirty="0">
                          <a:solidFill>
                            <a:schemeClr val="tx1"/>
                          </a:solidFill>
                          <a:latin typeface="+mn-ea"/>
                          <a:ea typeface="+mn-ea"/>
                        </a:rPr>
                        <a:t>人</a:t>
                      </a:r>
                      <a:r>
                        <a:rPr kumimoji="1" lang="en-US" altLang="ja-JP" sz="1100" b="0" dirty="0">
                          <a:solidFill>
                            <a:schemeClr val="tx1"/>
                          </a:solidFill>
                          <a:latin typeface="+mn-ea"/>
                          <a:ea typeface="+mn-ea"/>
                        </a:rPr>
                        <a:t>】</a:t>
                      </a:r>
                    </a:p>
                    <a:p>
                      <a:pPr marL="174625" indent="-174625">
                        <a:lnSpc>
                          <a:spcPct val="150000"/>
                        </a:lnSpc>
                      </a:pPr>
                      <a:endParaRPr kumimoji="1" lang="en-US" altLang="ja-JP" sz="1100" b="0" dirty="0">
                        <a:solidFill>
                          <a:schemeClr val="tx1"/>
                        </a:solidFill>
                        <a:latin typeface="+mn-ea"/>
                        <a:ea typeface="+mn-ea"/>
                      </a:endParaRPr>
                    </a:p>
                    <a:p>
                      <a:pPr marL="174625" indent="-174625">
                        <a:lnSpc>
                          <a:spcPct val="150000"/>
                        </a:lnSpc>
                      </a:pPr>
                      <a:endParaRPr kumimoji="1" lang="en-US" altLang="ja-JP" sz="1100" b="0" dirty="0">
                        <a:solidFill>
                          <a:schemeClr val="tx1"/>
                        </a:solidFill>
                        <a:latin typeface="+mn-ea"/>
                        <a:ea typeface="+mn-ea"/>
                      </a:endParaRPr>
                    </a:p>
                    <a:p>
                      <a:pPr marL="174625" indent="-174625">
                        <a:lnSpc>
                          <a:spcPct val="150000"/>
                        </a:lnSpc>
                      </a:pPr>
                      <a:endParaRPr kumimoji="1" lang="en-US" altLang="ja-JP" sz="1100" b="0" dirty="0">
                        <a:solidFill>
                          <a:schemeClr val="tx1"/>
                        </a:solidFill>
                        <a:latin typeface="+mn-ea"/>
                        <a:ea typeface="+mn-ea"/>
                      </a:endParaRPr>
                    </a:p>
                    <a:p>
                      <a:pPr marL="174625" indent="-174625">
                        <a:lnSpc>
                          <a:spcPct val="150000"/>
                        </a:lnSpc>
                      </a:pPr>
                      <a:endParaRPr kumimoji="1" lang="en-US" altLang="ja-JP" sz="1100" b="0" dirty="0">
                        <a:solidFill>
                          <a:schemeClr val="tx1"/>
                        </a:solidFill>
                        <a:latin typeface="+mn-ea"/>
                        <a:ea typeface="+mn-ea"/>
                      </a:endParaRPr>
                    </a:p>
                    <a:p>
                      <a:pPr marL="174625" indent="-174625">
                        <a:lnSpc>
                          <a:spcPct val="150000"/>
                        </a:lnSpc>
                      </a:pPr>
                      <a:endParaRPr kumimoji="1" lang="en-US" altLang="ja-JP" sz="1100" b="0" dirty="0">
                        <a:solidFill>
                          <a:schemeClr val="tx1"/>
                        </a:solidFill>
                        <a:latin typeface="+mn-ea"/>
                        <a:ea typeface="+mn-ea"/>
                      </a:endParaRPr>
                    </a:p>
                    <a:p>
                      <a:pPr marL="174625" indent="-174625">
                        <a:lnSpc>
                          <a:spcPct val="150000"/>
                        </a:lnSpc>
                      </a:pPr>
                      <a:endParaRPr kumimoji="1" lang="en-US" altLang="ja-JP" sz="1100" b="0" dirty="0">
                        <a:solidFill>
                          <a:schemeClr val="tx1"/>
                        </a:solidFill>
                        <a:latin typeface="+mn-ea"/>
                        <a:ea typeface="+mn-ea"/>
                      </a:endParaRPr>
                    </a:p>
                    <a:p>
                      <a:pPr marL="174625" indent="-174625">
                        <a:lnSpc>
                          <a:spcPct val="150000"/>
                        </a:lnSpc>
                      </a:pPr>
                      <a:endParaRPr kumimoji="1" lang="en-US" altLang="ja-JP" sz="11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3861721"/>
                  </a:ext>
                </a:extLst>
              </a:tr>
            </a:tbl>
          </a:graphicData>
        </a:graphic>
      </p:graphicFrame>
      <p:sp>
        <p:nvSpPr>
          <p:cNvPr id="2" name="テキスト ボックス 1">
            <a:extLst>
              <a:ext uri="{FF2B5EF4-FFF2-40B4-BE49-F238E27FC236}">
                <a16:creationId xmlns:a16="http://schemas.microsoft.com/office/drawing/2014/main" id="{409EC969-5B92-475E-982A-5A9CE54474EE}"/>
              </a:ext>
            </a:extLst>
          </p:cNvPr>
          <p:cNvSpPr txBox="1"/>
          <p:nvPr/>
        </p:nvSpPr>
        <p:spPr>
          <a:xfrm>
            <a:off x="1758312" y="6360740"/>
            <a:ext cx="3762788" cy="246221"/>
          </a:xfrm>
          <a:prstGeom prst="rect">
            <a:avLst/>
          </a:prstGeom>
          <a:noFill/>
        </p:spPr>
        <p:txBody>
          <a:bodyPr wrap="square" rtlCol="0">
            <a:spAutoFit/>
          </a:bodyPr>
          <a:lstStyle/>
          <a:p>
            <a:pPr algn="ctr"/>
            <a:r>
              <a:rPr kumimoji="1" lang="ja-JP" altLang="en-US" sz="1000" b="1" dirty="0">
                <a:latin typeface="+mn-ea"/>
              </a:rPr>
              <a:t>府庁本館地下食堂での</a:t>
            </a:r>
            <a:r>
              <a:rPr kumimoji="1" lang="en-US" altLang="ja-JP" sz="1000" b="1" dirty="0">
                <a:latin typeface="+mn-ea"/>
              </a:rPr>
              <a:t>V.O.S.</a:t>
            </a:r>
            <a:r>
              <a:rPr kumimoji="1" lang="ja-JP" altLang="en-US" sz="1000" b="1" dirty="0">
                <a:latin typeface="+mn-ea"/>
              </a:rPr>
              <a:t>メニュー期間限定提供</a:t>
            </a:r>
          </a:p>
        </p:txBody>
      </p:sp>
      <p:sp>
        <p:nvSpPr>
          <p:cNvPr id="10" name="テキスト ボックス 9">
            <a:extLst>
              <a:ext uri="{FF2B5EF4-FFF2-40B4-BE49-F238E27FC236}">
                <a16:creationId xmlns:a16="http://schemas.microsoft.com/office/drawing/2014/main" id="{3AB14CA6-9B50-4E28-846E-3767C6147E7F}"/>
              </a:ext>
            </a:extLst>
          </p:cNvPr>
          <p:cNvSpPr txBox="1"/>
          <p:nvPr/>
        </p:nvSpPr>
        <p:spPr>
          <a:xfrm>
            <a:off x="7560642" y="1833585"/>
            <a:ext cx="1694481" cy="650585"/>
          </a:xfrm>
          <a:prstGeom prst="roundRect">
            <a:avLst>
              <a:gd name="adj" fmla="val 11339"/>
            </a:avLst>
          </a:prstGeom>
        </p:spPr>
        <p:style>
          <a:lnRef idx="2">
            <a:schemeClr val="accent6"/>
          </a:lnRef>
          <a:fillRef idx="1">
            <a:schemeClr val="lt1"/>
          </a:fillRef>
          <a:effectRef idx="0">
            <a:schemeClr val="accent6"/>
          </a:effectRef>
          <a:fontRef idx="minor">
            <a:schemeClr val="dk1"/>
          </a:fontRef>
        </p:style>
        <p:txBody>
          <a:bodyPr wrap="square" rtlCol="0" anchor="ctr">
            <a:spAutoFit/>
          </a:bodyPr>
          <a:lstStyle/>
          <a:p>
            <a:pPr>
              <a:lnSpc>
                <a:spcPts val="1000"/>
              </a:lnSpc>
            </a:pPr>
            <a:r>
              <a:rPr kumimoji="1" lang="en-US" altLang="ja-JP" sz="1000" dirty="0">
                <a:latin typeface="+mn-ea"/>
              </a:rPr>
              <a:t>※V.O.S.</a:t>
            </a:r>
            <a:r>
              <a:rPr kumimoji="1" lang="ja-JP" altLang="en-US" sz="1000" dirty="0">
                <a:latin typeface="+mn-ea"/>
              </a:rPr>
              <a:t>メニューとは</a:t>
            </a:r>
            <a:endParaRPr kumimoji="1" lang="en-US" altLang="ja-JP" sz="1000" dirty="0">
              <a:latin typeface="+mn-ea"/>
            </a:endParaRPr>
          </a:p>
          <a:p>
            <a:pPr>
              <a:lnSpc>
                <a:spcPts val="1000"/>
              </a:lnSpc>
            </a:pPr>
            <a:r>
              <a:rPr kumimoji="1" lang="ja-JP" altLang="en-US" sz="1000" dirty="0">
                <a:latin typeface="+mn-ea"/>
              </a:rPr>
              <a:t>大阪府が推進する野菜、</a:t>
            </a:r>
            <a:endParaRPr kumimoji="1" lang="en-US" altLang="ja-JP" sz="1000" dirty="0">
              <a:latin typeface="+mn-ea"/>
            </a:endParaRPr>
          </a:p>
          <a:p>
            <a:pPr>
              <a:lnSpc>
                <a:spcPts val="1000"/>
              </a:lnSpc>
            </a:pPr>
            <a:r>
              <a:rPr kumimoji="1" lang="ja-JP" altLang="en-US" sz="1000" dirty="0">
                <a:latin typeface="+mn-ea"/>
              </a:rPr>
              <a:t>油、食塩の量に配慮した</a:t>
            </a:r>
            <a:endParaRPr kumimoji="1" lang="en-US" altLang="ja-JP" sz="1000" dirty="0">
              <a:latin typeface="+mn-ea"/>
            </a:endParaRPr>
          </a:p>
          <a:p>
            <a:pPr>
              <a:lnSpc>
                <a:spcPts val="1000"/>
              </a:lnSpc>
            </a:pPr>
            <a:r>
              <a:rPr kumimoji="1" lang="ja-JP" altLang="en-US" sz="1000" dirty="0">
                <a:latin typeface="+mn-ea"/>
              </a:rPr>
              <a:t>健康的なメニュー</a:t>
            </a:r>
            <a:endParaRPr kumimoji="1" lang="ja-JP" altLang="en-US" sz="1000" u="sng" dirty="0">
              <a:latin typeface="+mn-ea"/>
            </a:endParaRPr>
          </a:p>
        </p:txBody>
      </p:sp>
      <p:grpSp>
        <p:nvGrpSpPr>
          <p:cNvPr id="27" name="グループ化 26">
            <a:extLst>
              <a:ext uri="{FF2B5EF4-FFF2-40B4-BE49-F238E27FC236}">
                <a16:creationId xmlns:a16="http://schemas.microsoft.com/office/drawing/2014/main" id="{6F7B5F02-373C-41EC-B412-4657DFE30831}"/>
              </a:ext>
            </a:extLst>
          </p:cNvPr>
          <p:cNvGrpSpPr/>
          <p:nvPr/>
        </p:nvGrpSpPr>
        <p:grpSpPr>
          <a:xfrm>
            <a:off x="7502914" y="2878170"/>
            <a:ext cx="1968324" cy="1686649"/>
            <a:chOff x="7387233" y="2734798"/>
            <a:chExt cx="1968324" cy="1686649"/>
          </a:xfrm>
        </p:grpSpPr>
        <p:sp>
          <p:nvSpPr>
            <p:cNvPr id="6" name="テキスト ボックス 5">
              <a:extLst>
                <a:ext uri="{FF2B5EF4-FFF2-40B4-BE49-F238E27FC236}">
                  <a16:creationId xmlns:a16="http://schemas.microsoft.com/office/drawing/2014/main" id="{4BB4440C-5F91-7AA7-3470-7779468CE0F1}"/>
                </a:ext>
              </a:extLst>
            </p:cNvPr>
            <p:cNvSpPr txBox="1"/>
            <p:nvPr/>
          </p:nvSpPr>
          <p:spPr>
            <a:xfrm>
              <a:off x="7387233" y="4021337"/>
              <a:ext cx="1968324" cy="400110"/>
            </a:xfrm>
            <a:prstGeom prst="rect">
              <a:avLst/>
            </a:prstGeom>
            <a:noFill/>
          </p:spPr>
          <p:txBody>
            <a:bodyPr wrap="square" rtlCol="0">
              <a:spAutoFit/>
            </a:bodyPr>
            <a:lstStyle/>
            <a:p>
              <a:pPr algn="ctr"/>
              <a:r>
                <a:rPr kumimoji="1" lang="ja-JP" altLang="en-US" sz="1000" b="1" dirty="0"/>
                <a:t>大阪いずみ市民生活協同組合</a:t>
              </a:r>
              <a:endParaRPr kumimoji="1" lang="en-US" altLang="ja-JP" sz="1000" b="1" dirty="0"/>
            </a:p>
            <a:p>
              <a:pPr algn="ctr"/>
              <a:r>
                <a:rPr kumimoji="1" lang="ja-JP" altLang="en-US" sz="1000" b="1" dirty="0"/>
                <a:t>機関紙</a:t>
              </a:r>
            </a:p>
          </p:txBody>
        </p:sp>
        <p:pic>
          <p:nvPicPr>
            <p:cNvPr id="26" name="図 25">
              <a:extLst>
                <a:ext uri="{FF2B5EF4-FFF2-40B4-BE49-F238E27FC236}">
                  <a16:creationId xmlns:a16="http://schemas.microsoft.com/office/drawing/2014/main" id="{0F109E89-8D5C-4BC5-978E-6F7143F7689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492298" y="2734798"/>
              <a:ext cx="1694481" cy="1273940"/>
            </a:xfrm>
            <a:prstGeom prst="rect">
              <a:avLst/>
            </a:prstGeom>
            <a:ln>
              <a:solidFill>
                <a:schemeClr val="accent1"/>
              </a:solidFill>
            </a:ln>
          </p:spPr>
        </p:pic>
      </p:grpSp>
      <p:sp>
        <p:nvSpPr>
          <p:cNvPr id="29" name="テキスト ボックス 28">
            <a:extLst>
              <a:ext uri="{FF2B5EF4-FFF2-40B4-BE49-F238E27FC236}">
                <a16:creationId xmlns:a16="http://schemas.microsoft.com/office/drawing/2014/main" id="{CFB0EE12-1001-49FA-857A-103A379DED0F}"/>
              </a:ext>
            </a:extLst>
          </p:cNvPr>
          <p:cNvSpPr txBox="1"/>
          <p:nvPr/>
        </p:nvSpPr>
        <p:spPr>
          <a:xfrm>
            <a:off x="6346423" y="6360755"/>
            <a:ext cx="2381263" cy="246221"/>
          </a:xfrm>
          <a:prstGeom prst="rect">
            <a:avLst/>
          </a:prstGeom>
          <a:noFill/>
        </p:spPr>
        <p:txBody>
          <a:bodyPr wrap="square" rtlCol="0">
            <a:spAutoFit/>
          </a:bodyPr>
          <a:lstStyle/>
          <a:p>
            <a:pPr algn="ctr"/>
            <a:r>
              <a:rPr kumimoji="1" lang="ja-JP" altLang="en-US" sz="1000" b="1" dirty="0"/>
              <a:t>雪印メグミルク事業連携協定締結式</a:t>
            </a:r>
          </a:p>
        </p:txBody>
      </p:sp>
      <p:pic>
        <p:nvPicPr>
          <p:cNvPr id="31" name="図 30">
            <a:extLst>
              <a:ext uri="{FF2B5EF4-FFF2-40B4-BE49-F238E27FC236}">
                <a16:creationId xmlns:a16="http://schemas.microsoft.com/office/drawing/2014/main" id="{9E6A3462-AA26-445B-8EE4-6F6FA43041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608414" y="5025758"/>
            <a:ext cx="1952228" cy="1335537"/>
          </a:xfrm>
          <a:prstGeom prst="rect">
            <a:avLst/>
          </a:prstGeom>
        </p:spPr>
      </p:pic>
      <p:pic>
        <p:nvPicPr>
          <p:cNvPr id="33" name="図 32">
            <a:extLst>
              <a:ext uri="{FF2B5EF4-FFF2-40B4-BE49-F238E27FC236}">
                <a16:creationId xmlns:a16="http://schemas.microsoft.com/office/drawing/2014/main" id="{68F0B202-D36C-4A0F-8A00-7894F6D7706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18370" y="5025758"/>
            <a:ext cx="1818244" cy="1335537"/>
          </a:xfrm>
          <a:prstGeom prst="rect">
            <a:avLst/>
          </a:prstGeom>
        </p:spPr>
      </p:pic>
      <p:pic>
        <p:nvPicPr>
          <p:cNvPr id="37" name="図 36">
            <a:extLst>
              <a:ext uri="{FF2B5EF4-FFF2-40B4-BE49-F238E27FC236}">
                <a16:creationId xmlns:a16="http://schemas.microsoft.com/office/drawing/2014/main" id="{C2404084-BB5A-4D54-86FE-C4153F721D3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00500" y="5026983"/>
            <a:ext cx="2020600" cy="1335537"/>
          </a:xfrm>
          <a:prstGeom prst="rect">
            <a:avLst/>
          </a:prstGeom>
        </p:spPr>
      </p:pic>
      <p:pic>
        <p:nvPicPr>
          <p:cNvPr id="39" name="図 38">
            <a:extLst>
              <a:ext uri="{FF2B5EF4-FFF2-40B4-BE49-F238E27FC236}">
                <a16:creationId xmlns:a16="http://schemas.microsoft.com/office/drawing/2014/main" id="{68149ACF-8D33-40E9-9F4F-C6722079578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58311" y="5026983"/>
            <a:ext cx="1693979" cy="1335537"/>
          </a:xfrm>
          <a:prstGeom prst="rect">
            <a:avLst/>
          </a:prstGeom>
        </p:spPr>
      </p:pic>
      <p:pic>
        <p:nvPicPr>
          <p:cNvPr id="4" name="図 3">
            <a:extLst>
              <a:ext uri="{FF2B5EF4-FFF2-40B4-BE49-F238E27FC236}">
                <a16:creationId xmlns:a16="http://schemas.microsoft.com/office/drawing/2014/main" id="{312CD448-5CC8-4B15-9349-D6C8CE603A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56213" y="1615011"/>
            <a:ext cx="439781" cy="437148"/>
          </a:xfrm>
          <a:prstGeom prst="rect">
            <a:avLst/>
          </a:prstGeom>
        </p:spPr>
      </p:pic>
      <p:sp>
        <p:nvSpPr>
          <p:cNvPr id="16" name="スライド番号プレースホルダー 1">
            <a:extLst>
              <a:ext uri="{FF2B5EF4-FFF2-40B4-BE49-F238E27FC236}">
                <a16:creationId xmlns:a16="http://schemas.microsoft.com/office/drawing/2014/main" id="{333FBB16-4BE3-4178-9027-CB8657462AC3}"/>
              </a:ext>
            </a:extLst>
          </p:cNvPr>
          <p:cNvSpPr txBox="1">
            <a:spLocks/>
          </p:cNvSpPr>
          <p:nvPr/>
        </p:nvSpPr>
        <p:spPr>
          <a:xfrm>
            <a:off x="9436614" y="6534130"/>
            <a:ext cx="469385" cy="323870"/>
          </a:xfrm>
          <a:prstGeom prst="rect">
            <a:avLst/>
          </a:prstGeom>
          <a:solidFill>
            <a:schemeClr val="accent1"/>
          </a:solidFill>
        </p:spPr>
        <p:txBody>
          <a:bodyPr vert="horz" lIns="74295" tIns="37148" rIns="74295" bIns="37148"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DF82107-93BA-490C-9453-044014AF67CD}" type="slidenum">
              <a:rPr kumimoji="1" lang="ja-JP" altLang="en-US" b="1" smtClean="0">
                <a:solidFill>
                  <a:schemeClr val="bg1"/>
                </a:solidFill>
                <a:latin typeface="Meiryo UI" panose="020B0604030504040204" pitchFamily="50" charset="-128"/>
                <a:ea typeface="Meiryo UI" panose="020B0604030504040204" pitchFamily="50" charset="-128"/>
              </a:rPr>
              <a:pPr/>
              <a:t>99</a:t>
            </a:fld>
            <a:endParaRPr kumimoji="1" lang="ja-JP" altLang="en-US"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22766702"/>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41640</Words>
  <Application>Microsoft Office PowerPoint</Application>
  <PresentationFormat>A4 210 x 297 mm</PresentationFormat>
  <Paragraphs>6494</Paragraphs>
  <Slides>120</Slides>
  <Notes>67</Notes>
  <HiddenSlides>0</HiddenSlides>
  <MMClips>0</MMClips>
  <ScaleCrop>false</ScaleCrop>
  <HeadingPairs>
    <vt:vector size="8" baseType="variant">
      <vt:variant>
        <vt:lpstr>使用されているフォント</vt:lpstr>
      </vt:variant>
      <vt:variant>
        <vt:i4>17</vt:i4>
      </vt:variant>
      <vt:variant>
        <vt:lpstr>テーマ</vt:lpstr>
      </vt:variant>
      <vt:variant>
        <vt:i4>1</vt:i4>
      </vt:variant>
      <vt:variant>
        <vt:lpstr>埋め込まれた OLE サーバー</vt:lpstr>
      </vt:variant>
      <vt:variant>
        <vt:i4>1</vt:i4>
      </vt:variant>
      <vt:variant>
        <vt:lpstr>スライド タイトル</vt:lpstr>
      </vt:variant>
      <vt:variant>
        <vt:i4>120</vt:i4>
      </vt:variant>
    </vt:vector>
  </HeadingPairs>
  <TitlesOfParts>
    <vt:vector size="139" baseType="lpstr">
      <vt:lpstr>BIZ UDPゴシック</vt:lpstr>
      <vt:lpstr>BIZ UDゴシック</vt:lpstr>
      <vt:lpstr>HGP創英角ｺﾞｼｯｸUB</vt:lpstr>
      <vt:lpstr>HG丸ｺﾞｼｯｸM-PRO</vt:lpstr>
      <vt:lpstr>HG創英角ｺﾞｼｯｸUB</vt:lpstr>
      <vt:lpstr>Meiryo UI</vt:lpstr>
      <vt:lpstr>ＭＳ Ｐゴシック</vt:lpstr>
      <vt:lpstr>ＭＳ ゴシック</vt:lpstr>
      <vt:lpstr>メイリオ</vt:lpstr>
      <vt:lpstr>游ゴシック</vt:lpstr>
      <vt:lpstr>游ゴシック 本文</vt:lpstr>
      <vt:lpstr>Arial</vt:lpstr>
      <vt:lpstr>Calibri</vt:lpstr>
      <vt:lpstr>Calibri Light</vt:lpstr>
      <vt:lpstr>Century</vt:lpstr>
      <vt:lpstr>Times New Roman</vt:lpstr>
      <vt:lpstr>Wingdings</vt:lpstr>
      <vt:lpstr>Office テーマ</vt:lpstr>
      <vt:lpstr>Acrobat Document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2026-05-27T02:17:23Z</dcterms:created>
  <dcterms:modified xsi:type="dcterms:W3CDTF">2026-05-27T04:28:51Z</dcterms:modified>
</cp:coreProperties>
</file>